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76" r:id="rId2"/>
    <p:sldId id="382" r:id="rId3"/>
    <p:sldId id="385" r:id="rId4"/>
    <p:sldId id="390" r:id="rId5"/>
    <p:sldId id="377" r:id="rId6"/>
    <p:sldId id="388" r:id="rId7"/>
    <p:sldId id="387" r:id="rId8"/>
    <p:sldId id="386" r:id="rId9"/>
    <p:sldId id="389" r:id="rId10"/>
    <p:sldId id="381" r:id="rId11"/>
    <p:sldId id="380" r:id="rId12"/>
    <p:sldId id="384" r:id="rId13"/>
  </p:sldIdLst>
  <p:sldSz cx="9144000" cy="6858000" type="screen4x3"/>
  <p:notesSz cx="7010400" cy="92964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  <p:embeddedFont>
      <p:font typeface="Polo" panose="020004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900"/>
    <a:srgbClr val="307298"/>
    <a:srgbClr val="054B75"/>
    <a:srgbClr val="FFFFFF"/>
    <a:srgbClr val="657280"/>
    <a:srgbClr val="E4E9EC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618" autoAdjust="0"/>
  </p:normalViewPr>
  <p:slideViewPr>
    <p:cSldViewPr snapToGrid="0">
      <p:cViewPr varScale="1">
        <p:scale>
          <a:sx n="148" d="100"/>
          <a:sy n="148" d="100"/>
        </p:scale>
        <p:origin x="1988" y="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265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FE4BF-3E39-4A27-90E5-B14F4268581E}" type="datetimeFigureOut">
              <a:rPr lang="en-US" smtClean="0"/>
              <a:t>7/18/2022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C1AEB-7020-4F4F-B9B1-775AAE523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6559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85F9AD2-6D4E-4564-BB78-29CD19A1305D}" type="datetimeFigureOut">
              <a:rPr lang="en-US" smtClean="0"/>
              <a:t>7/18/2022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C129955-5DBA-464A-864A-77B149C4F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083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29955-5DBA-464A-864A-77B149C4FD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30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5_Optional Title Slide w/Transparenc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blue background&#10;&#10;Description automatically generated">
            <a:extLst>
              <a:ext uri="{FF2B5EF4-FFF2-40B4-BE49-F238E27FC236}">
                <a16:creationId xmlns:a16="http://schemas.microsoft.com/office/drawing/2014/main" id="{5E3FD2A0-0347-467F-9369-8E6A7395D5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05588"/>
            <a:ext cx="6426200" cy="1046351"/>
          </a:xfrm>
          <a:noFill/>
        </p:spPr>
        <p:txBody>
          <a:bodyPr lIns="18288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668197"/>
            <a:ext cx="927000" cy="105808"/>
          </a:xfrm>
          <a:prstGeom prst="rect">
            <a:avLst/>
          </a:prstGeom>
        </p:spPr>
        <p:txBody>
          <a:bodyPr lIns="182880" tIns="0" rIns="0" bIns="0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B7A506C2-2DC8-40B6-859E-9EC8A66C3458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6800" y="6584203"/>
            <a:ext cx="5209400" cy="273797"/>
          </a:xfrm>
          <a:prstGeom prst="rect">
            <a:avLst/>
          </a:prstGeom>
        </p:spPr>
        <p:txBody>
          <a:bodyPr tIns="0" bIns="0" anchor="ctr" anchorCtr="1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28216"/>
          </a:xfrm>
          <a:noFill/>
        </p:spPr>
        <p:txBody>
          <a:bodyPr lIns="182880" rIns="91440" anchor="b" anchorCtr="0">
            <a:noAutofit/>
          </a:bodyPr>
          <a:lstStyle>
            <a:lvl1pPr algn="l">
              <a:defRPr sz="3600" b="1" baseline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 descr="A picture containing rain, light&#10;&#10;Description automatically generated">
            <a:extLst>
              <a:ext uri="{FF2B5EF4-FFF2-40B4-BE49-F238E27FC236}">
                <a16:creationId xmlns:a16="http://schemas.microsoft.com/office/drawing/2014/main" id="{C3EA5AB0-40CD-47EF-8E49-0920D9139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71144"/>
          <a:stretch/>
        </p:blipFill>
        <p:spPr>
          <a:xfrm>
            <a:off x="1985443" y="2141549"/>
            <a:ext cx="7158557" cy="471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67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83" y="365125"/>
            <a:ext cx="8569234" cy="914400"/>
          </a:xfrm>
        </p:spPr>
        <p:txBody>
          <a:bodyPr lIns="0" rIns="0" anchor="t" anchorCtr="0">
            <a:noAutofit/>
          </a:bodyPr>
          <a:lstStyle>
            <a:lvl1pPr>
              <a:defRPr sz="32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83" y="1467465"/>
            <a:ext cx="8569234" cy="4709498"/>
          </a:xfrm>
        </p:spPr>
        <p:txBody>
          <a:bodyPr lIns="0" rIns="0">
            <a:noAutofit/>
          </a:bodyPr>
          <a:lstStyle>
            <a:lvl1pPr marL="174625" indent="-174625">
              <a:defRPr>
                <a:latin typeface="+mn-lt"/>
              </a:defRPr>
            </a:lvl1pPr>
            <a:lvl2pPr marL="461963" indent="-287338">
              <a:spcBef>
                <a:spcPts val="0"/>
              </a:spcBef>
              <a:buFont typeface="Polo" panose="02000400000000000000" pitchFamily="2" charset="0"/>
              <a:buChar char="—"/>
              <a:defRPr>
                <a:latin typeface="+mn-lt"/>
              </a:defRPr>
            </a:lvl2pPr>
            <a:lvl3pPr marL="627063" indent="-165100">
              <a:spcBef>
                <a:spcPts val="0"/>
              </a:spcBef>
              <a:defRPr>
                <a:latin typeface="+mn-lt"/>
              </a:defRPr>
            </a:lvl3pPr>
            <a:lvl4pPr marL="854075" indent="-227013">
              <a:spcBef>
                <a:spcPts val="0"/>
              </a:spcBef>
              <a:buFont typeface="Polo" panose="02000400000000000000" pitchFamily="2" charset="0"/>
              <a:buChar char="—"/>
              <a:defRPr>
                <a:latin typeface="+mn-lt"/>
              </a:defRPr>
            </a:lvl4pPr>
            <a:lvl5pPr marL="974725" indent="-120650">
              <a:spcBef>
                <a:spcPts val="0"/>
              </a:spcBef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E76032-28C8-4622-A090-F8A265ACD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AEB770-15BA-49C7-AA97-23EE13A4D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E79864A-1E9D-4E01-A464-930265E5F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9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blue background&#10;&#10;Description automatically generated">
            <a:extLst>
              <a:ext uri="{FF2B5EF4-FFF2-40B4-BE49-F238E27FC236}">
                <a16:creationId xmlns:a16="http://schemas.microsoft.com/office/drawing/2014/main" id="{104A465D-2C24-4BD0-9A74-9CE7A738B3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  <p:pic>
        <p:nvPicPr>
          <p:cNvPr id="11" name="Picture 10" descr="A picture containing rain, light&#10;&#10;Description automatically generated">
            <a:extLst>
              <a:ext uri="{FF2B5EF4-FFF2-40B4-BE49-F238E27FC236}">
                <a16:creationId xmlns:a16="http://schemas.microsoft.com/office/drawing/2014/main" id="{3EEDAFF6-B212-4845-BE10-F1E02F3B2F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71144"/>
          <a:stretch/>
        </p:blipFill>
        <p:spPr>
          <a:xfrm>
            <a:off x="6273208" y="4966565"/>
            <a:ext cx="2870791" cy="18914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512769"/>
            <a:ext cx="7886700" cy="2852737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681931"/>
            <a:ext cx="4809349" cy="2357362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C59AE2A-A222-4176-B084-941C654241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4C9CDEB-BA2E-4DE7-8CAD-F1278E601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6E829C-7AAE-44ED-B6BD-60468A531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28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365126"/>
            <a:ext cx="8567928" cy="914400"/>
          </a:xfrm>
        </p:spPr>
        <p:txBody>
          <a:bodyPr lIns="0" rIns="0" anchor="t" anchorCtr="0">
            <a:no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3464" y="1472184"/>
            <a:ext cx="4222168" cy="4709160"/>
          </a:xfrm>
        </p:spPr>
        <p:txBody>
          <a:bodyPr lIns="0" rIns="0"/>
          <a:lstStyle>
            <a:lvl1pPr marL="169863" indent="-169863">
              <a:defRPr sz="2000"/>
            </a:lvl1pPr>
            <a:lvl2pPr marL="457200" indent="-287338">
              <a:spcBef>
                <a:spcPts val="0"/>
              </a:spcBef>
              <a:buFont typeface="Polo" panose="02000400000000000000" pitchFamily="2" charset="0"/>
              <a:buChar char="—"/>
              <a:defRPr sz="1800"/>
            </a:lvl2pPr>
            <a:lvl3pPr marL="574675" indent="-117475">
              <a:spcBef>
                <a:spcPts val="0"/>
              </a:spcBef>
              <a:defRPr sz="1600"/>
            </a:lvl3pPr>
            <a:lvl4pPr marL="803275" indent="-228600">
              <a:spcBef>
                <a:spcPts val="0"/>
              </a:spcBef>
              <a:buFont typeface="Polo" panose="02000400000000000000" pitchFamily="2" charset="0"/>
              <a:buChar char="—"/>
              <a:defRPr sz="1400"/>
            </a:lvl4pPr>
            <a:lvl5pPr marL="914400" indent="-111125"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472184"/>
            <a:ext cx="4222168" cy="4709160"/>
          </a:xfrm>
        </p:spPr>
        <p:txBody>
          <a:bodyPr lIns="0" rIns="0"/>
          <a:lstStyle>
            <a:lvl1pPr marL="169863" indent="-169863">
              <a:defRPr sz="2000"/>
            </a:lvl1pPr>
            <a:lvl2pPr marL="457200" indent="-287338">
              <a:spcBef>
                <a:spcPts val="0"/>
              </a:spcBef>
              <a:buFont typeface="Polo" panose="02000400000000000000" pitchFamily="2" charset="0"/>
              <a:buChar char="—"/>
              <a:defRPr sz="1800"/>
            </a:lvl2pPr>
            <a:lvl3pPr marL="574675" indent="-117475">
              <a:spcBef>
                <a:spcPts val="0"/>
              </a:spcBef>
              <a:defRPr sz="1600"/>
            </a:lvl3pPr>
            <a:lvl4pPr marL="803275" indent="-228600">
              <a:spcBef>
                <a:spcPts val="0"/>
              </a:spcBef>
              <a:buFont typeface="Polo" panose="02000400000000000000" pitchFamily="2" charset="0"/>
              <a:buChar char="—"/>
              <a:defRPr sz="1400"/>
            </a:lvl4pPr>
            <a:lvl5pPr marL="914400" indent="-111125"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C2F9A78-B5A9-4198-B0C3-5B865D1160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CEC5B4B-E15C-4704-BBAE-866A33FC5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4D2F37F-479B-4F8A-A30C-5164475B7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0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365126"/>
            <a:ext cx="8567928" cy="914400"/>
          </a:xfrm>
        </p:spPr>
        <p:txBody>
          <a:bodyPr lIns="0" rIns="0" anchor="t" anchorCtr="0">
            <a:no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464" y="1472184"/>
            <a:ext cx="4207420" cy="742643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3464" y="2343874"/>
            <a:ext cx="4207420" cy="3782178"/>
          </a:xfrm>
        </p:spPr>
        <p:txBody>
          <a:bodyPr lIns="0" rIns="0"/>
          <a:lstStyle>
            <a:lvl1pPr marL="117475" indent="-117475"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72184"/>
            <a:ext cx="4228141" cy="742643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43874"/>
            <a:ext cx="4228141" cy="3782178"/>
          </a:xfrm>
        </p:spPr>
        <p:txBody>
          <a:bodyPr lIns="0" rIns="0"/>
          <a:lstStyle>
            <a:lvl1pPr marL="117475" indent="-117475"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FBB49D81-6128-4152-8C91-180ED2F7AE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0B6FE4E-83D1-4408-829B-CCF639A81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1CE6D8-2A3B-4800-BD8B-CC711C57E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7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40D1FB-55BB-4759-BA33-5AE8AA2DE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E7FA1A-8AC5-4503-B2AE-CE4604B2EE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28B62C0-3423-409D-B7E8-244A80F066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67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32A74B-DCC8-464F-BE32-4D0C37B10A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981862-DDBE-4170-93AB-E813F03E5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40F6F7-3EDE-442E-B726-1F632D480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053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BE13DF8-DB32-4D1C-89C4-7EFD0A0A6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92" b="2208"/>
          <a:stretch/>
        </p:blipFill>
        <p:spPr>
          <a:xfrm>
            <a:off x="0" y="6309360"/>
            <a:ext cx="9139940" cy="54864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E91984F-403F-479A-9A60-55A82FD0CD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5" t="39632" r="2945" b="6337"/>
          <a:stretch/>
        </p:blipFill>
        <p:spPr>
          <a:xfrm>
            <a:off x="7940963" y="6361701"/>
            <a:ext cx="1201007" cy="4963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365126"/>
            <a:ext cx="8567928" cy="91440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464" y="1469372"/>
            <a:ext cx="8567928" cy="471197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D82F8B-BB4A-4506-A1F5-F102A94D89B9}"/>
              </a:ext>
            </a:extLst>
          </p:cNvPr>
          <p:cNvCxnSpPr/>
          <p:nvPr userDrawn="1"/>
        </p:nvCxnSpPr>
        <p:spPr>
          <a:xfrm>
            <a:off x="0" y="6309360"/>
            <a:ext cx="9144000" cy="0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C2DA1B-FA26-4351-B279-F25251541834}"/>
              </a:ext>
            </a:extLst>
          </p:cNvPr>
          <p:cNvCxnSpPr/>
          <p:nvPr userDrawn="1"/>
        </p:nvCxnSpPr>
        <p:spPr>
          <a:xfrm>
            <a:off x="0" y="6309360"/>
            <a:ext cx="9144000" cy="0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39775E-968C-4C10-802F-59E85E806759}"/>
              </a:ext>
            </a:extLst>
          </p:cNvPr>
          <p:cNvCxnSpPr/>
          <p:nvPr userDrawn="1"/>
        </p:nvCxnSpPr>
        <p:spPr>
          <a:xfrm>
            <a:off x="0" y="6309360"/>
            <a:ext cx="9144000" cy="0"/>
          </a:xfrm>
          <a:prstGeom prst="line">
            <a:avLst/>
          </a:prstGeom>
          <a:ln w="57150">
            <a:solidFill>
              <a:srgbClr val="D7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EB077DD-F0D6-468E-B1CF-7895DD2F52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2163" y="6503561"/>
            <a:ext cx="722376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DE532994-4077-4848-9D7D-B2CD66BB921C}" type="datetime1">
              <a:rPr lang="en-US" smtClean="0"/>
              <a:pPr/>
              <a:t>7/18/2022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5AB8ECC-51C8-471D-8D07-A803A1999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00632" y="6503561"/>
            <a:ext cx="5542736" cy="164592"/>
          </a:xfrm>
          <a:prstGeom prst="rect">
            <a:avLst/>
          </a:prstGeom>
        </p:spPr>
        <p:txBody>
          <a:bodyPr vert="horz" wrap="square" lIns="0" tIns="18288" rIns="0" bIns="18288" rtlCol="0" anchor="ctr"/>
          <a:lstStyle>
            <a:lvl1pPr algn="ctr">
              <a:defRPr sz="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926D81E-78E2-4EBE-A690-93BA77A91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87383" y="6503561"/>
            <a:ext cx="374904" cy="164592"/>
          </a:xfrm>
          <a:prstGeom prst="rect">
            <a:avLst/>
          </a:prstGeom>
        </p:spPr>
        <p:txBody>
          <a:bodyPr vert="horz" wrap="none" lIns="0" tIns="18288" rIns="0" bIns="18288" rtlCol="0" anchor="ctr"/>
          <a:lstStyle>
            <a:lvl1pPr algn="l">
              <a:defRPr sz="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F8D1A19-4A2E-4786-AFFC-2C41E9E26D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5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80" baseline="0">
          <a:solidFill>
            <a:srgbClr val="307298"/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spc="-50" baseline="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1pPr>
      <a:lvl2pPr marL="515938" indent="-346075" algn="l" defTabSz="914400" rtl="0" eaLnBrk="1" latinLnBrk="0" hangingPunct="1">
        <a:lnSpc>
          <a:spcPct val="100000"/>
        </a:lnSpc>
        <a:spcBef>
          <a:spcPts val="0"/>
        </a:spcBef>
        <a:buFont typeface="Polo" panose="02000400000000000000" pitchFamily="2" charset="0"/>
        <a:buChar char="—"/>
        <a:defRPr sz="2000" kern="1200" spc="-50" baseline="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2pPr>
      <a:lvl3pPr marL="685800" indent="-169863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spc="-50" baseline="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3pPr>
      <a:lvl4pPr marL="973138" indent="-287338" algn="l" defTabSz="914400" rtl="0" eaLnBrk="1" latinLnBrk="0" hangingPunct="1">
        <a:lnSpc>
          <a:spcPct val="100000"/>
        </a:lnSpc>
        <a:spcBef>
          <a:spcPts val="0"/>
        </a:spcBef>
        <a:buFont typeface="Polo" panose="02000400000000000000" pitchFamily="2" charset="0"/>
        <a:buChar char="—"/>
        <a:defRPr sz="1600" kern="1200" spc="-50" baseline="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4pPr>
      <a:lvl5pPr marL="1084263" indent="-111125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 spc="-50" baseline="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97A045-A55E-401C-9170-03EE9C0E3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 18, 2022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177D2A-6BE4-4717-AB97-EE50018529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Bill-to-Calendar Process Overview</a:t>
            </a:r>
          </a:p>
        </p:txBody>
      </p:sp>
    </p:spTree>
    <p:extLst>
      <p:ext uri="{BB962C8B-B14F-4D97-AF65-F5344CB8AC3E}">
        <p14:creationId xmlns:p14="http://schemas.microsoft.com/office/powerpoint/2010/main" val="3593581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8F40A-F723-4CE9-9CE6-7F2FAF69F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B2C inputs come from BP Billed Variance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B3538-002C-4497-939E-F94EBED97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Billed forecasts (energy)</a:t>
            </a:r>
          </a:p>
          <a:p>
            <a:pPr lvl="1"/>
            <a:r>
              <a:rPr lang="en-US" sz="1800" dirty="0"/>
              <a:t>One copy-and-paste from BP Billed Variance File.</a:t>
            </a:r>
          </a:p>
          <a:p>
            <a:pPr lvl="1"/>
            <a:r>
              <a:rPr lang="en-US" sz="1800" dirty="0"/>
              <a:t>Data is organized per whatever is in forecast map.</a:t>
            </a:r>
          </a:p>
          <a:p>
            <a:r>
              <a:rPr lang="en-US" sz="2000" dirty="0"/>
              <a:t>Topside adjustments to billed forecasts (where applicable)</a:t>
            </a:r>
          </a:p>
          <a:p>
            <a:pPr lvl="1"/>
            <a:r>
              <a:rPr lang="en-US" sz="1800" dirty="0"/>
              <a:t>One copy-and-paste from BP Billed Variance File</a:t>
            </a:r>
          </a:p>
          <a:p>
            <a:r>
              <a:rPr lang="en-US" sz="2000" dirty="0"/>
              <a:t>Model coefficients and independent variable forecasts for each econometric model (~15 models)</a:t>
            </a:r>
          </a:p>
          <a:p>
            <a:pPr lvl="1"/>
            <a:r>
              <a:rPr lang="en-US" sz="1800" dirty="0"/>
              <a:t>Input format for model coefficients is one copy-and-paste for each model</a:t>
            </a:r>
          </a:p>
          <a:p>
            <a:pPr lvl="1"/>
            <a:r>
              <a:rPr lang="en-US" sz="1800" dirty="0" err="1"/>
              <a:t>Fcst_Model</a:t>
            </a:r>
            <a:r>
              <a:rPr lang="en-US" sz="1800" dirty="0"/>
              <a:t> in map indicates what Forecasts comprise each model.</a:t>
            </a:r>
          </a:p>
          <a:p>
            <a:endParaRPr lang="en-US" sz="2200" dirty="0"/>
          </a:p>
          <a:p>
            <a:pPr marL="0" lvl="1" indent="0">
              <a:buNone/>
            </a:pPr>
            <a:r>
              <a:rPr lang="en-US" dirty="0"/>
              <a:t>Note:  Once billed forecasts are finalized, no additional model specification is needed to allocate billed forecasts to calendar months.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061F8-58A3-4C0F-A365-ED05E3D40B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8BCDD-19EE-46C3-A0AF-594ED7CD4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B2C Process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FE6B3-D790-4E83-AEF7-6986E6E5A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For econometric forecasts, compute weather and non-weather components of billed forecasts as function of model coefficients, independent variable forecasts, and model-to-rate allocators.</a:t>
            </a:r>
          </a:p>
          <a:p>
            <a:r>
              <a:rPr lang="en-US" sz="1600" dirty="0"/>
              <a:t>Allocate forecast components and forecasts not specified econometrically to calendar months</a:t>
            </a:r>
          </a:p>
          <a:p>
            <a:pPr lvl="1"/>
            <a:r>
              <a:rPr lang="en-US" sz="1400" dirty="0"/>
              <a:t>If B2CFlag = 1, allocate 100% of monthly energy to “current” month</a:t>
            </a:r>
          </a:p>
          <a:p>
            <a:pPr lvl="1"/>
            <a:r>
              <a:rPr lang="en-US" sz="1400" dirty="0"/>
              <a:t>If B2CFlag = -1, allocate 100% of monthly energy to “previous” month</a:t>
            </a:r>
          </a:p>
          <a:p>
            <a:pPr lvl="1"/>
            <a:r>
              <a:rPr lang="en-US" sz="1400" dirty="0"/>
              <a:t>If B2CFlag = 0, allocate to calendar months based on billing days (for non-weather components/forecasts) OR HDDs/CDDs (for weather components/forecasts)</a:t>
            </a:r>
            <a:endParaRPr lang="en-US" sz="1200" dirty="0"/>
          </a:p>
          <a:p>
            <a:r>
              <a:rPr lang="en-US" sz="1600" dirty="0"/>
              <a:t>Data Integrity:  </a:t>
            </a:r>
          </a:p>
          <a:p>
            <a:pPr lvl="1"/>
            <a:r>
              <a:rPr lang="en-US" sz="1400" dirty="0"/>
              <a:t>Check sum of billed forecast components by rate to ensure B2C inputs are entered correctly in B2C input file; sum of forecast components should precisely equal forecasted volumes per BP Billed Variance File</a:t>
            </a:r>
            <a:endParaRPr lang="en-US" sz="1200" dirty="0"/>
          </a:p>
          <a:p>
            <a:pPr lvl="1"/>
            <a:r>
              <a:rPr lang="en-US" sz="1400" dirty="0"/>
              <a:t>Visually inspect calendar and unbilled sales forecasts by rate</a:t>
            </a:r>
          </a:p>
          <a:p>
            <a:r>
              <a:rPr lang="en-US" sz="1600" dirty="0"/>
              <a:t>Two Excel files create four inputs to a SAS program where the B2C process is completed.</a:t>
            </a:r>
          </a:p>
          <a:p>
            <a:r>
              <a:rPr lang="en-US" sz="1600" dirty="0"/>
              <a:t>SAS program consists of 7 queries and 3 data steps, and can easily be moved to 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B537F-1E5C-42F0-BE37-E8E4F6B58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537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24B6A-CDB4-4A54-922E-13D66D79D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considerations…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65289-EB74-42C6-B499-2E6A8C0A7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Provided all weather inputs (e.g., HDD, HDD_R) are based on the same set of daily weather history, the B2C model will enable us to toggle between forecasts based on (a) average weather / billing day variables and (b) weather / billing day variables based on the forecasted meter reading forecast.</a:t>
            </a:r>
          </a:p>
          <a:p>
            <a:r>
              <a:rPr lang="en-US" sz="2000" dirty="0"/>
              <a:t>We’ll also be able to run scenarios (if we want) for any independent variable or set of independent variables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A090F-3302-4F54-8188-D00571536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552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C9BD6-C5A2-43E5-8EA0-58623FCC9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B2C is last step in broader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4C13F-06C9-4436-9322-1839049BB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000260"/>
            <a:ext cx="8569234" cy="5111968"/>
          </a:xfrm>
        </p:spPr>
        <p:txBody>
          <a:bodyPr/>
          <a:lstStyle/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Compute forecasted meter reading schedule (20220302_01_PortionReadDateForecast_2023BPD02.xlsx)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Computed forecasted </a:t>
            </a:r>
            <a:r>
              <a:rPr lang="en-US" sz="1800" dirty="0">
                <a:solidFill>
                  <a:srgbClr val="FF0000"/>
                </a:solidFill>
              </a:rPr>
              <a:t>AVERAGE</a:t>
            </a:r>
            <a:r>
              <a:rPr lang="en-US" sz="1800" dirty="0"/>
              <a:t> meter reading schedule – </a:t>
            </a:r>
            <a:r>
              <a:rPr lang="en-US" sz="1800" dirty="0">
                <a:solidFill>
                  <a:srgbClr val="FF0000"/>
                </a:solidFill>
              </a:rPr>
              <a:t>New for 2023BP </a:t>
            </a:r>
            <a:r>
              <a:rPr lang="en-US" sz="1800" dirty="0"/>
              <a:t>(20220322_01_B2CPCNAllocators_20Yrs_2023BP.xlsx)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Compute historical and forecasted billing days, weekdays, and workdays as a function of historical and forecasted </a:t>
            </a:r>
            <a:r>
              <a:rPr lang="en-US" sz="1800" dirty="0">
                <a:solidFill>
                  <a:srgbClr val="FF0000"/>
                </a:solidFill>
              </a:rPr>
              <a:t>AVERAGE</a:t>
            </a:r>
            <a:r>
              <a:rPr lang="en-US" sz="1800" dirty="0"/>
              <a:t> meter reading schedule (20220302_02_BillingDayForecast_2023BP.xlsx)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Compute historical and forecasted billed HDD and CDD splines as a function of historical and forecasted </a:t>
            </a:r>
            <a:r>
              <a:rPr lang="en-US" sz="1800" dirty="0">
                <a:solidFill>
                  <a:srgbClr val="FF0000"/>
                </a:solidFill>
              </a:rPr>
              <a:t>AVERAGE</a:t>
            </a:r>
            <a:r>
              <a:rPr lang="en-US" sz="1800" dirty="0"/>
              <a:t> meter reading schedule as well as 20 years of daily weather history (</a:t>
            </a:r>
            <a:r>
              <a:rPr lang="nb-NO" sz="1800" dirty="0"/>
              <a:t>20220302_03_BilledDDForecastEL_AVG_2023BP.xlsx</a:t>
            </a:r>
            <a:r>
              <a:rPr lang="en-US" sz="1800" dirty="0"/>
              <a:t>)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Specify billed forecasts.  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/>
              <a:t>Compute ratios for allocating weather and non-weather components of billed forecasts to calendar months (20220322_01_B2CPCNAllocators_20Yrs_2023BP.xlsx)</a:t>
            </a:r>
          </a:p>
          <a:p>
            <a:pPr marL="457200" indent="-457200">
              <a:spcBef>
                <a:spcPts val="300"/>
              </a:spcBef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Allocate billed forecasts to calendar months; create billed meter reading forecasts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/>
              <a:t>Note:  For each company, all of this is tied together by one forecast of “smoothed” daily normal weather.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2CFF3-D064-4E0C-BED2-D5BF1F969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299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AF5F6-C26B-489E-BD06-41218F28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C48F6-CB37-4B53-B2D9-09E627E6F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240665"/>
            <a:ext cx="8569234" cy="4785309"/>
          </a:xfrm>
        </p:spPr>
        <p:txBody>
          <a:bodyPr/>
          <a:lstStyle/>
          <a:p>
            <a:r>
              <a:rPr lang="en-US" dirty="0"/>
              <a:t>2023BP_Electric_Billed_Forecast (no MA data).xlsx (“Billed Forecast File”)</a:t>
            </a:r>
          </a:p>
          <a:p>
            <a:pPr lvl="1"/>
            <a:r>
              <a:rPr lang="en-US" dirty="0"/>
              <a:t>Repository for billed energy forecasts, customer forecasts, and any topside adjustments.  </a:t>
            </a:r>
          </a:p>
          <a:p>
            <a:pPr lvl="1"/>
            <a:r>
              <a:rPr lang="en-US" dirty="0"/>
              <a:t>File exists to transform data from wide to long so that forecasts and adjustments can be copied into “Billed Variance Report” with one copy-and-paste.  </a:t>
            </a:r>
          </a:p>
          <a:p>
            <a:pPr lvl="1"/>
            <a:r>
              <a:rPr lang="en-US" dirty="0"/>
              <a:t>2023BP version of this file does NOT include MA energy.  </a:t>
            </a:r>
          </a:p>
          <a:p>
            <a:r>
              <a:rPr lang="en-US" dirty="0"/>
              <a:t>2023BP_Billed_Variance_Report.xlsx (“Billed Variance Report”)</a:t>
            </a:r>
          </a:p>
          <a:p>
            <a:pPr lvl="1"/>
            <a:r>
              <a:rPr lang="en-US" dirty="0"/>
              <a:t>File exists for forecast review and monthly variance analysis.</a:t>
            </a:r>
          </a:p>
          <a:p>
            <a:pPr lvl="2"/>
            <a:r>
              <a:rPr lang="en-US" dirty="0"/>
              <a:t>Framework accommodates multiple forecast drafts.</a:t>
            </a:r>
          </a:p>
          <a:p>
            <a:pPr lvl="1"/>
            <a:r>
              <a:rPr lang="en-US" dirty="0"/>
              <a:t>File includes all billing determinates (energy, billing demands, customers).  </a:t>
            </a:r>
          </a:p>
          <a:p>
            <a:pPr lvl="1"/>
            <a:r>
              <a:rPr lang="en-US" dirty="0"/>
              <a:t>Billed history is weather-normalized in the model.  </a:t>
            </a:r>
          </a:p>
          <a:p>
            <a:pPr lvl="1"/>
            <a:r>
              <a:rPr lang="en-US" dirty="0"/>
              <a:t>Framework for entering forecasts supports B2C conversion process.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0AF9E5-7861-47E2-B988-508F8EA58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26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6EEED-DBE3-4BEF-AC11-05959974D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understanding of forecast map (in Billed Variance Report) is important for all SAF teammates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949A5-947E-4ADC-9CA7-69256E651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893194"/>
            <a:ext cx="8569234" cy="4283768"/>
          </a:xfrm>
        </p:spPr>
        <p:txBody>
          <a:bodyPr/>
          <a:lstStyle/>
          <a:p>
            <a:r>
              <a:rPr lang="en-US" sz="2000" dirty="0"/>
              <a:t>Company:  LG&amp;E, KU, or ODP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Rate:  CCS rate name.  </a:t>
            </a:r>
          </a:p>
          <a:p>
            <a:pPr lvl="1"/>
            <a:r>
              <a:rPr lang="en-US" sz="1600" dirty="0"/>
              <a:t>Note that CCS history contains old rates (e.g., Schools-PS).</a:t>
            </a:r>
          </a:p>
          <a:p>
            <a:pPr>
              <a:spcBef>
                <a:spcPts val="600"/>
              </a:spcBef>
            </a:pPr>
            <a:r>
              <a:rPr lang="en-US" sz="2000" dirty="0" err="1"/>
              <a:t>Rate_Mod</a:t>
            </a:r>
            <a:r>
              <a:rPr lang="en-US" sz="2000" dirty="0"/>
              <a:t>:  With the exception of MAs, this is the CCS rate. For MAs, </a:t>
            </a:r>
            <a:r>
              <a:rPr lang="en-US" sz="2000" dirty="0" err="1"/>
              <a:t>Rate_Mod</a:t>
            </a:r>
            <a:r>
              <a:rPr lang="en-US" sz="2000" dirty="0"/>
              <a:t> = </a:t>
            </a:r>
            <a:r>
              <a:rPr lang="en-US" sz="2000" dirty="0" err="1"/>
              <a:t>CCSRate_MAName</a:t>
            </a:r>
            <a:r>
              <a:rPr lang="en-US" sz="2000" dirty="0"/>
              <a:t>.</a:t>
            </a:r>
          </a:p>
          <a:p>
            <a:pPr>
              <a:spcBef>
                <a:spcPts val="600"/>
              </a:spcBef>
            </a:pPr>
            <a:r>
              <a:rPr lang="en-US" sz="2000" dirty="0" err="1"/>
              <a:t>Fcst_Model</a:t>
            </a:r>
            <a:r>
              <a:rPr lang="en-US" sz="2000" dirty="0"/>
              <a:t>:  Forecast model name (e.g., </a:t>
            </a:r>
            <a:r>
              <a:rPr lang="en-US" sz="2000" dirty="0" err="1"/>
              <a:t>LE_Sec</a:t>
            </a:r>
            <a:r>
              <a:rPr lang="en-US" sz="2000" dirty="0"/>
              <a:t>).</a:t>
            </a:r>
          </a:p>
          <a:p>
            <a:pPr lvl="1"/>
            <a:r>
              <a:rPr lang="en-US" sz="1800" dirty="0"/>
              <a:t>Note that “Company” in forecast naming convention has two letters (e.g., KU, LE, OD, LG, RG)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Forecast:  Forecast name (e.g., LE_PS-Sec, LE_TOD-Sec).</a:t>
            </a:r>
          </a:p>
          <a:p>
            <a:pPr>
              <a:spcBef>
                <a:spcPts val="600"/>
              </a:spcBef>
            </a:pPr>
            <a:r>
              <a:rPr lang="en-US" sz="2000" dirty="0" err="1"/>
              <a:t>Fcst_Agg</a:t>
            </a:r>
            <a:r>
              <a:rPr lang="en-US" sz="2000" dirty="0"/>
              <a:t>:  Name of variable used to aggregate forecasts for variance reporting (e.g., </a:t>
            </a:r>
            <a:r>
              <a:rPr lang="en-US" sz="2000" dirty="0" err="1"/>
              <a:t>Fcst_Agg</a:t>
            </a:r>
            <a:r>
              <a:rPr lang="en-US" sz="2000" dirty="0"/>
              <a:t> = </a:t>
            </a:r>
            <a:r>
              <a:rPr lang="en-US" sz="2000" dirty="0" err="1"/>
              <a:t>LE_Sec</a:t>
            </a:r>
            <a:r>
              <a:rPr lang="en-US" sz="2000" dirty="0"/>
              <a:t> for LE_PS-Sec, LE_PS-</a:t>
            </a:r>
            <a:r>
              <a:rPr lang="en-US" sz="2000" dirty="0" err="1"/>
              <a:t>Sec_PV</a:t>
            </a:r>
            <a:r>
              <a:rPr lang="en-US" sz="2000" dirty="0"/>
              <a:t>, LE_TOD-Sec, and LE_TOD-</a:t>
            </a:r>
            <a:r>
              <a:rPr lang="en-US" sz="2000" dirty="0" err="1"/>
              <a:t>Sec_PV</a:t>
            </a:r>
            <a:r>
              <a:rPr lang="en-US" sz="2000" dirty="0"/>
              <a:t> forecasts)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B2C:  0 = billing period; 1 = calendar month; -1 = previous month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C6428-1D6E-4B48-A387-279BD7D8C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484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35CBE-9106-4A83-B289-98E00E31E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Map (</a:t>
            </a:r>
            <a:r>
              <a:rPr lang="en-US" dirty="0" err="1"/>
              <a:t>KU_Pri</a:t>
            </a:r>
            <a:r>
              <a:rPr lang="en-US" dirty="0"/>
              <a:t>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8CB5767-AD4B-4001-B4ED-7771D10582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4240293"/>
              </p:ext>
            </p:extLst>
          </p:nvPr>
        </p:nvGraphicFramePr>
        <p:xfrm>
          <a:off x="285226" y="1040804"/>
          <a:ext cx="8571390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012">
                  <a:extLst>
                    <a:ext uri="{9D8B030D-6E8A-4147-A177-3AD203B41FA5}">
                      <a16:colId xmlns:a16="http://schemas.microsoft.com/office/drawing/2014/main" val="2697918394"/>
                    </a:ext>
                  </a:extLst>
                </a:gridCol>
                <a:gridCol w="476890">
                  <a:extLst>
                    <a:ext uri="{9D8B030D-6E8A-4147-A177-3AD203B41FA5}">
                      <a16:colId xmlns:a16="http://schemas.microsoft.com/office/drawing/2014/main" val="4207599207"/>
                    </a:ext>
                  </a:extLst>
                </a:gridCol>
                <a:gridCol w="1551547">
                  <a:extLst>
                    <a:ext uri="{9D8B030D-6E8A-4147-A177-3AD203B41FA5}">
                      <a16:colId xmlns:a16="http://schemas.microsoft.com/office/drawing/2014/main" val="3837917261"/>
                    </a:ext>
                  </a:extLst>
                </a:gridCol>
                <a:gridCol w="755009">
                  <a:extLst>
                    <a:ext uri="{9D8B030D-6E8A-4147-A177-3AD203B41FA5}">
                      <a16:colId xmlns:a16="http://schemas.microsoft.com/office/drawing/2014/main" val="1765828378"/>
                    </a:ext>
                  </a:extLst>
                </a:gridCol>
                <a:gridCol w="1862356">
                  <a:extLst>
                    <a:ext uri="{9D8B030D-6E8A-4147-A177-3AD203B41FA5}">
                      <a16:colId xmlns:a16="http://schemas.microsoft.com/office/drawing/2014/main" val="1975405841"/>
                    </a:ext>
                  </a:extLst>
                </a:gridCol>
                <a:gridCol w="1331108">
                  <a:extLst>
                    <a:ext uri="{9D8B030D-6E8A-4147-A177-3AD203B41FA5}">
                      <a16:colId xmlns:a16="http://schemas.microsoft.com/office/drawing/2014/main" val="2900515515"/>
                    </a:ext>
                  </a:extLst>
                </a:gridCol>
                <a:gridCol w="942109">
                  <a:extLst>
                    <a:ext uri="{9D8B030D-6E8A-4147-A177-3AD203B41FA5}">
                      <a16:colId xmlns:a16="http://schemas.microsoft.com/office/drawing/2014/main" val="1742122345"/>
                    </a:ext>
                  </a:extLst>
                </a:gridCol>
                <a:gridCol w="975359">
                  <a:extLst>
                    <a:ext uri="{9D8B030D-6E8A-4147-A177-3AD203B41FA5}">
                      <a16:colId xmlns:a16="http://schemas.microsoft.com/office/drawing/2014/main" val="3234287459"/>
                    </a:ext>
                  </a:extLst>
                </a:gridCol>
              </a:tblGrid>
              <a:tr h="326629">
                <a:tc>
                  <a:txBody>
                    <a:bodyPr/>
                    <a:lstStyle/>
                    <a:p>
                      <a:r>
                        <a:rPr lang="en-US" sz="1400" dirty="0"/>
                        <a:t>Hist/ </a:t>
                      </a:r>
                      <a:r>
                        <a:rPr lang="en-US" sz="1400" dirty="0" err="1"/>
                        <a:t>Fcst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Rate_Mod</a:t>
                      </a:r>
                      <a:endParaRPr lang="en-US" sz="14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Rate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Forecast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Fcst_Model</a:t>
                      </a:r>
                      <a:endParaRPr lang="en-US" sz="14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Fcst</a:t>
                      </a:r>
                      <a:r>
                        <a:rPr lang="en-US" sz="1400" dirty="0"/>
                        <a:t>_</a:t>
                      </a:r>
                    </a:p>
                    <a:p>
                      <a:pPr algn="ctr"/>
                      <a:r>
                        <a:rPr lang="en-US" sz="1400" dirty="0"/>
                        <a:t>Agg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B2CFlag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57453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KU_Pri_NoMA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372473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Pri_NoMA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KU_Pri_NoMA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587931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Fcst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KU_PS-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2084469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Fcst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9770951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Pri_Carmeuse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Pri_Carmeuse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4371225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Pri_Corning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Pri_Corning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7689492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Pri_Dart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Pri_Dart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101984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Pri_Matheson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Pri_Matheson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9058093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Pri_Phoenix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Pri_Phoenix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3660376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Pri_Toyota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Pri_Toyota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0750007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Pri_UK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Pri_UK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8788102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Pri_AutoMA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?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Pri_AutoMA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4426757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Pri_OthMA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?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KU_TOD-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Pri_OthMA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KU_TOD-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Pri_MA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KU_Pri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7583914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9B3B2-0C83-4AC2-ABAE-1C850B9CA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0E43AC-F45A-4FFF-A6AC-8587ABDE40F3}"/>
              </a:ext>
            </a:extLst>
          </p:cNvPr>
          <p:cNvSpPr txBox="1"/>
          <p:nvPr/>
        </p:nvSpPr>
        <p:spPr>
          <a:xfrm>
            <a:off x="109058" y="4951450"/>
            <a:ext cx="8825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Guiding Principles:  </a:t>
            </a:r>
          </a:p>
          <a:p>
            <a:pPr marL="742950" lvl="1" indent="-182880">
              <a:buFont typeface="Arial" panose="020B0604020202020204" pitchFamily="34" charset="0"/>
              <a:buChar char="•"/>
            </a:pPr>
            <a:r>
              <a:rPr lang="en-US" sz="1600" dirty="0"/>
              <a:t>Except for MA forecasts, all forecasts will have a column in the Billed Forecast File.</a:t>
            </a:r>
          </a:p>
          <a:p>
            <a:pPr marL="742950" lvl="1" indent="-182880">
              <a:buFont typeface="Arial" panose="020B0604020202020204" pitchFamily="34" charset="0"/>
              <a:buChar char="•"/>
            </a:pPr>
            <a:r>
              <a:rPr lang="en-US" sz="1600" dirty="0"/>
              <a:t>Each forecast is associated with only one </a:t>
            </a:r>
            <a:r>
              <a:rPr lang="en-US" sz="1600" dirty="0" err="1"/>
              <a:t>Co_RateMod</a:t>
            </a:r>
            <a:r>
              <a:rPr lang="en-US" sz="1600" dirty="0"/>
              <a:t>.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KU_PS-</a:t>
            </a:r>
            <a:r>
              <a:rPr lang="en-US" sz="1600" dirty="0" err="1"/>
              <a:t>Pri</a:t>
            </a:r>
            <a:r>
              <a:rPr lang="en-US" sz="1600" dirty="0"/>
              <a:t> and KU_TOD-</a:t>
            </a:r>
            <a:r>
              <a:rPr lang="en-US" sz="1600" dirty="0" err="1"/>
              <a:t>Pri_NoMA</a:t>
            </a:r>
            <a:r>
              <a:rPr lang="en-US" sz="1600" dirty="0"/>
              <a:t> forecasts have same </a:t>
            </a:r>
            <a:r>
              <a:rPr lang="en-US" sz="1600" dirty="0" err="1"/>
              <a:t>Fcst_Model</a:t>
            </a:r>
            <a:r>
              <a:rPr lang="en-US" sz="1600" dirty="0"/>
              <a:t>.  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If forecast map reflects forecasting approach, B2C process will work seamlessly.</a:t>
            </a:r>
          </a:p>
        </p:txBody>
      </p:sp>
    </p:spTree>
    <p:extLst>
      <p:ext uri="{BB962C8B-B14F-4D97-AF65-F5344CB8AC3E}">
        <p14:creationId xmlns:p14="http://schemas.microsoft.com/office/powerpoint/2010/main" val="193113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EA1FE-4534-451D-8875-CC70063D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re: Forecast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0B728-928B-4DAF-96D1-4F22A661D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Combination of Co and </a:t>
            </a:r>
            <a:r>
              <a:rPr lang="en-US" sz="1800" dirty="0" err="1"/>
              <a:t>RateMod</a:t>
            </a:r>
            <a:r>
              <a:rPr lang="en-US" sz="1800" dirty="0"/>
              <a:t> (“</a:t>
            </a:r>
            <a:r>
              <a:rPr lang="en-US" sz="1800" dirty="0" err="1"/>
              <a:t>Co_RateMod</a:t>
            </a:r>
            <a:r>
              <a:rPr lang="en-US" sz="1800" dirty="0"/>
              <a:t>”) is the map’s “primary key” (no duplicates allowed for </a:t>
            </a:r>
            <a:r>
              <a:rPr lang="en-US" sz="1800" dirty="0" err="1"/>
              <a:t>Co_RateMod</a:t>
            </a:r>
            <a:r>
              <a:rPr lang="en-US" sz="1800" dirty="0"/>
              <a:t>).</a:t>
            </a:r>
          </a:p>
          <a:p>
            <a:r>
              <a:rPr lang="en-US" sz="1800" dirty="0"/>
              <a:t>Inputs to the Billed Variance File includes historical and forecasted data.  The file uses </a:t>
            </a:r>
            <a:r>
              <a:rPr lang="en-US" sz="1800" dirty="0" err="1"/>
              <a:t>Co_RateMod</a:t>
            </a:r>
            <a:r>
              <a:rPr lang="en-US" sz="1800" dirty="0"/>
              <a:t> to “map” this data to the specified </a:t>
            </a:r>
            <a:r>
              <a:rPr lang="en-US" sz="1800" dirty="0" err="1"/>
              <a:t>Fcst_Model</a:t>
            </a:r>
            <a:r>
              <a:rPr lang="en-US" sz="1800" dirty="0"/>
              <a:t>, </a:t>
            </a:r>
            <a:r>
              <a:rPr lang="en-US" sz="1800" dirty="0" err="1"/>
              <a:t>Fcst_Agg</a:t>
            </a:r>
            <a:r>
              <a:rPr lang="en-US" sz="1800" dirty="0"/>
              <a:t>, and B2CFlag.  </a:t>
            </a:r>
          </a:p>
          <a:p>
            <a:r>
              <a:rPr lang="en-US" sz="1800" dirty="0"/>
              <a:t>“Hist/</a:t>
            </a:r>
            <a:r>
              <a:rPr lang="en-US" sz="1800" dirty="0" err="1"/>
              <a:t>Fcst</a:t>
            </a:r>
            <a:r>
              <a:rPr lang="en-US" sz="1800" dirty="0"/>
              <a:t>” is for informational purposes only and indicates whether data for the </a:t>
            </a:r>
            <a:r>
              <a:rPr lang="en-US" sz="1800" dirty="0" err="1"/>
              <a:t>RateMod</a:t>
            </a:r>
            <a:r>
              <a:rPr lang="en-US" sz="1800" dirty="0"/>
              <a:t> exists in history, forecast, or both.  </a:t>
            </a:r>
          </a:p>
          <a:p>
            <a:pPr lvl="1"/>
            <a:r>
              <a:rPr lang="en-US" sz="1600" dirty="0"/>
              <a:t>This is useful because some rates have been discontinued over time.</a:t>
            </a:r>
          </a:p>
          <a:p>
            <a:r>
              <a:rPr lang="en-US" sz="1800" dirty="0"/>
              <a:t>“Forecast” is the forecast name.  Each forecast is associated with only one </a:t>
            </a:r>
            <a:r>
              <a:rPr lang="en-US" sz="1800" dirty="0" err="1"/>
              <a:t>RateMod</a:t>
            </a:r>
            <a:r>
              <a:rPr lang="en-US" sz="1800" dirty="0"/>
              <a:t>.  </a:t>
            </a:r>
          </a:p>
          <a:p>
            <a:r>
              <a:rPr lang="en-US" sz="1800" dirty="0"/>
              <a:t>“</a:t>
            </a:r>
            <a:r>
              <a:rPr lang="en-US" sz="1800" dirty="0" err="1"/>
              <a:t>Fcst_Model</a:t>
            </a:r>
            <a:r>
              <a:rPr lang="en-US" sz="1800" dirty="0"/>
              <a:t>” is the forecast model name.  This field simplifies the creation of “model-to-rate” allocators for the B2C process.</a:t>
            </a:r>
          </a:p>
          <a:p>
            <a:r>
              <a:rPr lang="en-US" sz="1800" dirty="0"/>
              <a:t>Framework supports forecast review / variance analysis by Co, Forecast, </a:t>
            </a:r>
            <a:r>
              <a:rPr lang="en-US" sz="1800" dirty="0" err="1"/>
              <a:t>Fcst_Model</a:t>
            </a:r>
            <a:r>
              <a:rPr lang="en-US" sz="1800" dirty="0"/>
              <a:t>, </a:t>
            </a:r>
            <a:r>
              <a:rPr lang="en-US" sz="1800" dirty="0" err="1"/>
              <a:t>Fcst_Agg</a:t>
            </a:r>
            <a:r>
              <a:rPr lang="en-US" sz="1800" dirty="0"/>
              <a:t>, etc. 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1C184-C0CC-40EF-B41B-01DA60BAE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3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F6512-7459-4B33-AA42-4E2CED136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KU_Pri</a:t>
            </a:r>
            <a:r>
              <a:rPr lang="en-US" dirty="0"/>
              <a:t> Inputs to Summary Forecast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B01AE-50E1-4E06-B7CF-720F309D9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279525"/>
            <a:ext cx="8569234" cy="4897438"/>
          </a:xfrm>
        </p:spPr>
        <p:txBody>
          <a:bodyPr/>
          <a:lstStyle/>
          <a:p>
            <a:r>
              <a:rPr lang="en-US" sz="1600" dirty="0"/>
              <a:t>Historical Data</a:t>
            </a:r>
          </a:p>
          <a:p>
            <a:pPr lvl="1"/>
            <a:r>
              <a:rPr lang="en-US" sz="1400" dirty="0"/>
              <a:t>Total Historical Sales by Rate:  PS-</a:t>
            </a:r>
            <a:r>
              <a:rPr lang="en-US" sz="1400" dirty="0" err="1"/>
              <a:t>Pri</a:t>
            </a:r>
            <a:r>
              <a:rPr lang="en-US" sz="1400" dirty="0"/>
              <a:t> and TOD-</a:t>
            </a:r>
            <a:r>
              <a:rPr lang="en-US" sz="1400" dirty="0" err="1"/>
              <a:t>Pri</a:t>
            </a:r>
            <a:r>
              <a:rPr lang="en-US" sz="1400" dirty="0"/>
              <a:t> from CCS</a:t>
            </a:r>
          </a:p>
          <a:p>
            <a:pPr lvl="2"/>
            <a:r>
              <a:rPr lang="en-US" sz="1200" dirty="0"/>
              <a:t>Positive energy and billing demand values</a:t>
            </a:r>
          </a:p>
          <a:p>
            <a:pPr lvl="2"/>
            <a:r>
              <a:rPr lang="en-US" sz="1200" dirty="0" err="1"/>
              <a:t>RateMod</a:t>
            </a:r>
            <a:r>
              <a:rPr lang="en-US" sz="1200" dirty="0"/>
              <a:t> = PS-</a:t>
            </a:r>
            <a:r>
              <a:rPr lang="en-US" sz="1200" dirty="0" err="1"/>
              <a:t>Pri</a:t>
            </a:r>
            <a:r>
              <a:rPr lang="en-US" sz="1200" dirty="0"/>
              <a:t> and TOD-</a:t>
            </a:r>
            <a:r>
              <a:rPr lang="en-US" sz="1200" dirty="0" err="1"/>
              <a:t>Pri</a:t>
            </a:r>
            <a:endParaRPr lang="en-US" sz="1200" dirty="0"/>
          </a:p>
          <a:p>
            <a:pPr lvl="1"/>
            <a:r>
              <a:rPr lang="en-US" sz="1400" dirty="0"/>
              <a:t>MA Rate Offsets:  Sum of MA energy and billing demands by Rate</a:t>
            </a:r>
          </a:p>
          <a:p>
            <a:pPr lvl="2"/>
            <a:r>
              <a:rPr lang="en-US" sz="1200" dirty="0"/>
              <a:t>Negative energy and billing demand values</a:t>
            </a:r>
          </a:p>
          <a:p>
            <a:pPr lvl="2"/>
            <a:r>
              <a:rPr lang="en-US" sz="1200" dirty="0" err="1"/>
              <a:t>RateMod</a:t>
            </a:r>
            <a:r>
              <a:rPr lang="en-US" sz="1200" dirty="0"/>
              <a:t> = PS-</a:t>
            </a:r>
            <a:r>
              <a:rPr lang="en-US" sz="1200" dirty="0" err="1"/>
              <a:t>Pri</a:t>
            </a:r>
            <a:r>
              <a:rPr lang="en-US" sz="1200" dirty="0"/>
              <a:t> and TOD-</a:t>
            </a:r>
            <a:r>
              <a:rPr lang="en-US" sz="1200" dirty="0" err="1"/>
              <a:t>Pri</a:t>
            </a:r>
            <a:endParaRPr lang="en-US" sz="1200" dirty="0"/>
          </a:p>
          <a:p>
            <a:pPr lvl="1"/>
            <a:r>
              <a:rPr lang="en-US" sz="1400" dirty="0"/>
              <a:t>Individual MA energy and billing demands</a:t>
            </a:r>
          </a:p>
          <a:p>
            <a:pPr lvl="2"/>
            <a:r>
              <a:rPr lang="en-US" sz="1200" dirty="0"/>
              <a:t>Positive values</a:t>
            </a:r>
          </a:p>
          <a:p>
            <a:pPr lvl="2"/>
            <a:r>
              <a:rPr lang="en-US" sz="1200" dirty="0" err="1"/>
              <a:t>RateMod</a:t>
            </a:r>
            <a:r>
              <a:rPr lang="en-US" sz="1200" dirty="0"/>
              <a:t> = TOD-</a:t>
            </a:r>
            <a:r>
              <a:rPr lang="en-US" sz="1200" dirty="0" err="1"/>
              <a:t>Pri_Carmeuse</a:t>
            </a:r>
            <a:r>
              <a:rPr lang="en-US" sz="1200" dirty="0"/>
              <a:t>, TOD-</a:t>
            </a:r>
            <a:r>
              <a:rPr lang="en-US" sz="1200" dirty="0" err="1"/>
              <a:t>Pri_Corning</a:t>
            </a:r>
            <a:r>
              <a:rPr lang="en-US" sz="1200" dirty="0"/>
              <a:t>, etc.</a:t>
            </a:r>
          </a:p>
          <a:p>
            <a:pPr lvl="1"/>
            <a:r>
              <a:rPr lang="en-US" sz="1400" dirty="0"/>
              <a:t>Idea…</a:t>
            </a:r>
          </a:p>
          <a:p>
            <a:pPr lvl="2"/>
            <a:r>
              <a:rPr lang="en-US" sz="1200" dirty="0"/>
              <a:t>Total Rate + MA Rate Offsets = Non-MA history</a:t>
            </a:r>
          </a:p>
          <a:p>
            <a:pPr lvl="2"/>
            <a:r>
              <a:rPr lang="en-US" sz="1200" dirty="0"/>
              <a:t>MA Rate Offsets + MA energy and billing demands = 0</a:t>
            </a:r>
          </a:p>
          <a:p>
            <a:r>
              <a:rPr lang="en-US" sz="1600" dirty="0"/>
              <a:t>Forecast Data</a:t>
            </a:r>
          </a:p>
          <a:p>
            <a:pPr lvl="1"/>
            <a:r>
              <a:rPr lang="en-US" sz="1400" dirty="0"/>
              <a:t>KU_PS-</a:t>
            </a:r>
            <a:r>
              <a:rPr lang="en-US" sz="1400" dirty="0" err="1"/>
              <a:t>Pri</a:t>
            </a:r>
            <a:r>
              <a:rPr lang="en-US" sz="1400" dirty="0"/>
              <a:t> (30 years)</a:t>
            </a:r>
          </a:p>
          <a:p>
            <a:pPr lvl="1"/>
            <a:r>
              <a:rPr lang="en-US" sz="1400" dirty="0"/>
              <a:t>KU_TOD-</a:t>
            </a:r>
            <a:r>
              <a:rPr lang="en-US" sz="1400" dirty="0" err="1"/>
              <a:t>Pri_NonMA</a:t>
            </a:r>
            <a:r>
              <a:rPr lang="en-US" sz="1400" dirty="0"/>
              <a:t> (30 years)</a:t>
            </a:r>
          </a:p>
          <a:p>
            <a:pPr lvl="1"/>
            <a:r>
              <a:rPr lang="en-US" sz="1400" dirty="0"/>
              <a:t>KU_TOD-</a:t>
            </a:r>
            <a:r>
              <a:rPr lang="en-US" sz="1400" dirty="0" err="1"/>
              <a:t>Pri_PV</a:t>
            </a:r>
            <a:r>
              <a:rPr lang="en-US" sz="1400" dirty="0"/>
              <a:t> (30 years)</a:t>
            </a:r>
          </a:p>
          <a:p>
            <a:pPr lvl="1"/>
            <a:r>
              <a:rPr lang="en-US" sz="1400" dirty="0"/>
              <a:t>Individual MA Forecasts (e.g., years 1-5) - TBD</a:t>
            </a:r>
          </a:p>
          <a:p>
            <a:pPr lvl="1"/>
            <a:r>
              <a:rPr lang="en-US" sz="1400" dirty="0"/>
              <a:t>Aggregated MA Forecasts (e.g., years 6-30) - TBD</a:t>
            </a:r>
          </a:p>
          <a:p>
            <a:r>
              <a:rPr lang="en-US" sz="1600" dirty="0"/>
              <a:t>It is important to have consistent naming conventions through the forecast process.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0B39B-76F7-4D75-B34F-EAE653487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25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35CBE-9106-4A83-B289-98E00E31E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Map (KU_RS)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8CB5767-AD4B-4001-B4ED-7771D10582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098365"/>
              </p:ext>
            </p:extLst>
          </p:nvPr>
        </p:nvGraphicFramePr>
        <p:xfrm>
          <a:off x="287337" y="1084342"/>
          <a:ext cx="856927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8">
                  <a:extLst>
                    <a:ext uri="{9D8B030D-6E8A-4147-A177-3AD203B41FA5}">
                      <a16:colId xmlns:a16="http://schemas.microsoft.com/office/drawing/2014/main" val="2697918394"/>
                    </a:ext>
                  </a:extLst>
                </a:gridCol>
                <a:gridCol w="520118">
                  <a:extLst>
                    <a:ext uri="{9D8B030D-6E8A-4147-A177-3AD203B41FA5}">
                      <a16:colId xmlns:a16="http://schemas.microsoft.com/office/drawing/2014/main" val="4207599207"/>
                    </a:ext>
                  </a:extLst>
                </a:gridCol>
                <a:gridCol w="1430634">
                  <a:extLst>
                    <a:ext uri="{9D8B030D-6E8A-4147-A177-3AD203B41FA5}">
                      <a16:colId xmlns:a16="http://schemas.microsoft.com/office/drawing/2014/main" val="3837917261"/>
                    </a:ext>
                  </a:extLst>
                </a:gridCol>
                <a:gridCol w="761602">
                  <a:extLst>
                    <a:ext uri="{9D8B030D-6E8A-4147-A177-3AD203B41FA5}">
                      <a16:colId xmlns:a16="http://schemas.microsoft.com/office/drawing/2014/main" val="1765828378"/>
                    </a:ext>
                  </a:extLst>
                </a:gridCol>
                <a:gridCol w="1728491">
                  <a:extLst>
                    <a:ext uri="{9D8B030D-6E8A-4147-A177-3AD203B41FA5}">
                      <a16:colId xmlns:a16="http://schemas.microsoft.com/office/drawing/2014/main" val="1975405841"/>
                    </a:ext>
                  </a:extLst>
                </a:gridCol>
                <a:gridCol w="1314203">
                  <a:extLst>
                    <a:ext uri="{9D8B030D-6E8A-4147-A177-3AD203B41FA5}">
                      <a16:colId xmlns:a16="http://schemas.microsoft.com/office/drawing/2014/main" val="2900515515"/>
                    </a:ext>
                  </a:extLst>
                </a:gridCol>
                <a:gridCol w="1124197">
                  <a:extLst>
                    <a:ext uri="{9D8B030D-6E8A-4147-A177-3AD203B41FA5}">
                      <a16:colId xmlns:a16="http://schemas.microsoft.com/office/drawing/2014/main" val="1742122345"/>
                    </a:ext>
                  </a:extLst>
                </a:gridCol>
                <a:gridCol w="983276">
                  <a:extLst>
                    <a:ext uri="{9D8B030D-6E8A-4147-A177-3AD203B41FA5}">
                      <a16:colId xmlns:a16="http://schemas.microsoft.com/office/drawing/2014/main" val="3234287459"/>
                    </a:ext>
                  </a:extLst>
                </a:gridCol>
              </a:tblGrid>
              <a:tr h="326629">
                <a:tc>
                  <a:txBody>
                    <a:bodyPr/>
                    <a:lstStyle/>
                    <a:p>
                      <a:r>
                        <a:rPr lang="en-US" sz="1600" dirty="0"/>
                        <a:t>Hist/ </a:t>
                      </a:r>
                      <a:r>
                        <a:rPr lang="en-US" sz="1600" dirty="0" err="1"/>
                        <a:t>Fcst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RateMod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Rate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Forecast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Fcst_Model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Fcst_Agg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B2CFlag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57453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372473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RTOD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RTOD-E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KU_RTOD-E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3783545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RTOD-D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RTOD-D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KU_RTOD-D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KU_RTOD-D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71252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RTOD-E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RTOD-E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KU_RTOD-E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4371225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RS_EV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RS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KU_RS_EV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_RS_EV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7689492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KU_RS_PV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1019847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9B3B2-0C83-4AC2-ABAE-1C850B9CA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0E43AC-F45A-4FFF-A6AC-8587ABDE40F3}"/>
              </a:ext>
            </a:extLst>
          </p:cNvPr>
          <p:cNvSpPr txBox="1"/>
          <p:nvPr/>
        </p:nvSpPr>
        <p:spPr>
          <a:xfrm>
            <a:off x="166255" y="3586670"/>
            <a:ext cx="86903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KU_RS_EV and KU_RS_PV forecasts will be entered separately into Billed Forecast File and then copied with other forecasts to BP Variance Report File</a:t>
            </a:r>
          </a:p>
          <a:p>
            <a:pPr marL="742950" lvl="1" indent="-182880">
              <a:buFont typeface="Arial" panose="020B0604020202020204" pitchFamily="34" charset="0"/>
              <a:buChar char="•"/>
            </a:pPr>
            <a:r>
              <a:rPr lang="en-US" sz="1400" dirty="0"/>
              <a:t>No need to add EV and PV to RS before copying into Billed Forecast File.  Process can more easily accommodate range of EV/PV forecasts; no need to update RS forecast every time EV/PV forecasts are updated. 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Also, no need to convert EV and PV forecasts from calendar to billed.  Like NAS, B2CFlag indicates these forecasts are developed on calendar-month basis. 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600" dirty="0"/>
              <a:t>B2C process can accommodate whatever forecasting method is best (e.g., forecast RS and RTOD-E together, then allocate total to rates OR forecast everything separately OR whatever). </a:t>
            </a:r>
          </a:p>
        </p:txBody>
      </p:sp>
    </p:spTree>
    <p:extLst>
      <p:ext uri="{BB962C8B-B14F-4D97-AF65-F5344CB8AC3E}">
        <p14:creationId xmlns:p14="http://schemas.microsoft.com/office/powerpoint/2010/main" val="2483958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35CBE-9106-4A83-B289-98E00E31E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Map (KU_GS)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8CB5767-AD4B-4001-B4ED-7771D10582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394409"/>
              </p:ext>
            </p:extLst>
          </p:nvPr>
        </p:nvGraphicFramePr>
        <p:xfrm>
          <a:off x="287337" y="1084342"/>
          <a:ext cx="8569279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64">
                  <a:extLst>
                    <a:ext uri="{9D8B030D-6E8A-4147-A177-3AD203B41FA5}">
                      <a16:colId xmlns:a16="http://schemas.microsoft.com/office/drawing/2014/main" val="2697918394"/>
                    </a:ext>
                  </a:extLst>
                </a:gridCol>
                <a:gridCol w="520117">
                  <a:extLst>
                    <a:ext uri="{9D8B030D-6E8A-4147-A177-3AD203B41FA5}">
                      <a16:colId xmlns:a16="http://schemas.microsoft.com/office/drawing/2014/main" val="4207599207"/>
                    </a:ext>
                  </a:extLst>
                </a:gridCol>
                <a:gridCol w="1434518">
                  <a:extLst>
                    <a:ext uri="{9D8B030D-6E8A-4147-A177-3AD203B41FA5}">
                      <a16:colId xmlns:a16="http://schemas.microsoft.com/office/drawing/2014/main" val="3837917261"/>
                    </a:ext>
                  </a:extLst>
                </a:gridCol>
                <a:gridCol w="761913">
                  <a:extLst>
                    <a:ext uri="{9D8B030D-6E8A-4147-A177-3AD203B41FA5}">
                      <a16:colId xmlns:a16="http://schemas.microsoft.com/office/drawing/2014/main" val="1765828378"/>
                    </a:ext>
                  </a:extLst>
                </a:gridCol>
                <a:gridCol w="1728491">
                  <a:extLst>
                    <a:ext uri="{9D8B030D-6E8A-4147-A177-3AD203B41FA5}">
                      <a16:colId xmlns:a16="http://schemas.microsoft.com/office/drawing/2014/main" val="1975405841"/>
                    </a:ext>
                  </a:extLst>
                </a:gridCol>
                <a:gridCol w="1314203">
                  <a:extLst>
                    <a:ext uri="{9D8B030D-6E8A-4147-A177-3AD203B41FA5}">
                      <a16:colId xmlns:a16="http://schemas.microsoft.com/office/drawing/2014/main" val="2900515515"/>
                    </a:ext>
                  </a:extLst>
                </a:gridCol>
                <a:gridCol w="1124197">
                  <a:extLst>
                    <a:ext uri="{9D8B030D-6E8A-4147-A177-3AD203B41FA5}">
                      <a16:colId xmlns:a16="http://schemas.microsoft.com/office/drawing/2014/main" val="1742122345"/>
                    </a:ext>
                  </a:extLst>
                </a:gridCol>
                <a:gridCol w="983276">
                  <a:extLst>
                    <a:ext uri="{9D8B030D-6E8A-4147-A177-3AD203B41FA5}">
                      <a16:colId xmlns:a16="http://schemas.microsoft.com/office/drawing/2014/main" val="3234287459"/>
                    </a:ext>
                  </a:extLst>
                </a:gridCol>
              </a:tblGrid>
              <a:tr h="348795">
                <a:tc>
                  <a:txBody>
                    <a:bodyPr/>
                    <a:lstStyle/>
                    <a:p>
                      <a:r>
                        <a:rPr lang="en-US" sz="1600" dirty="0"/>
                        <a:t>Hist/ </a:t>
                      </a:r>
                      <a:r>
                        <a:rPr lang="en-US" sz="1600" dirty="0" err="1"/>
                        <a:t>Fcst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RateMod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Rate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Forecast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Fcst_Model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Fcst_Agg</a:t>
                      </a:r>
                      <a:endParaRPr 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B2CFlag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57453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GS1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GS1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KU_GS1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372473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Both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GS3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GS3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KU_GS3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7880487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Fcst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en Sans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KU_GS_PV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KU_GS_PV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en Sans"/>
                          <a:ea typeface="+mn-ea"/>
                          <a:cs typeface="+mn-cs"/>
                        </a:rPr>
                        <a:t>KU_GS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1019847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9B3B2-0C83-4AC2-ABAE-1C850B9CA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8D1A19-4A2E-4786-AFFC-2C41E9E26DF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937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G&amp;E and KU 2020">
      <a:dk1>
        <a:sysClr val="windowText" lastClr="000000"/>
      </a:dk1>
      <a:lt1>
        <a:sysClr val="window" lastClr="FFFFFF"/>
      </a:lt1>
      <a:dk2>
        <a:srgbClr val="054B75"/>
      </a:dk2>
      <a:lt2>
        <a:srgbClr val="FFFFFF"/>
      </a:lt2>
      <a:accent1>
        <a:srgbClr val="009E49"/>
      </a:accent1>
      <a:accent2>
        <a:srgbClr val="CE1126"/>
      </a:accent2>
      <a:accent3>
        <a:srgbClr val="795D92"/>
      </a:accent3>
      <a:accent4>
        <a:srgbClr val="D7A900"/>
      </a:accent4>
      <a:accent5>
        <a:srgbClr val="B85927"/>
      </a:accent5>
      <a:accent6>
        <a:srgbClr val="63A0C9"/>
      </a:accent6>
      <a:hlink>
        <a:srgbClr val="0563C1"/>
      </a:hlink>
      <a:folHlink>
        <a:srgbClr val="954F72"/>
      </a:folHlink>
    </a:clrScheme>
    <a:fontScheme name="Open_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B7269572-DDAD-4D69-9CCD-7E75D7DE04BB}" vid="{79FE272E-7CA9-4717-8EE6-A354FB4C82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2334</TotalTime>
  <Words>1902</Words>
  <Application>Microsoft Office PowerPoint</Application>
  <PresentationFormat>On-screen Show (4:3)</PresentationFormat>
  <Paragraphs>311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Polo</vt:lpstr>
      <vt:lpstr>Open Sans</vt:lpstr>
      <vt:lpstr>Office Theme</vt:lpstr>
      <vt:lpstr>Bill-to-Calendar Process Overview</vt:lpstr>
      <vt:lpstr>B2C is last step in broader process</vt:lpstr>
      <vt:lpstr>Excel Files</vt:lpstr>
      <vt:lpstr>An understanding of forecast map (in Billed Variance Report) is important for all SAF teammates</vt:lpstr>
      <vt:lpstr>Forecast Map (KU_Pri)</vt:lpstr>
      <vt:lpstr>Notes re: Forecast Map</vt:lpstr>
      <vt:lpstr>KU_Pri Inputs to Summary Forecast File</vt:lpstr>
      <vt:lpstr>Forecast Map (KU_RS)</vt:lpstr>
      <vt:lpstr>Forecast Map (KU_GS)</vt:lpstr>
      <vt:lpstr>Most B2C inputs come from BP Billed Variance File</vt:lpstr>
      <vt:lpstr>B2C Process Overview</vt:lpstr>
      <vt:lpstr>Other considerations…</vt:lpstr>
    </vt:vector>
  </TitlesOfParts>
  <Company>Information Technology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Bill-to-Calendar Overview</dc:title>
  <dc:creator>Wilson, Stuart</dc:creator>
  <cp:lastModifiedBy>Wilson, Stuart</cp:lastModifiedBy>
  <cp:revision>92</cp:revision>
  <cp:lastPrinted>2016-09-22T17:40:06Z</cp:lastPrinted>
  <dcterms:created xsi:type="dcterms:W3CDTF">2020-12-15T15:48:13Z</dcterms:created>
  <dcterms:modified xsi:type="dcterms:W3CDTF">2022-07-18T14:52:45Z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adee1c6-0c13-46fe-9f7d-d5b32ad2c571_Enabled">
    <vt:lpwstr>true</vt:lpwstr>
  </property>
  <property fmtid="{D5CDD505-2E9C-101B-9397-08002B2CF9AE}" pid="3" name="MSIP_Label_0adee1c6-0c13-46fe-9f7d-d5b32ad2c571_SetDate">
    <vt:lpwstr>2020-12-16T12:32:47Z</vt:lpwstr>
  </property>
  <property fmtid="{D5CDD505-2E9C-101B-9397-08002B2CF9AE}" pid="4" name="MSIP_Label_0adee1c6-0c13-46fe-9f7d-d5b32ad2c571_Method">
    <vt:lpwstr>Privileged</vt:lpwstr>
  </property>
  <property fmtid="{D5CDD505-2E9C-101B-9397-08002B2CF9AE}" pid="5" name="MSIP_Label_0adee1c6-0c13-46fe-9f7d-d5b32ad2c571_Name">
    <vt:lpwstr>0adee1c6-0c13-46fe-9f7d-d5b32ad2c571</vt:lpwstr>
  </property>
  <property fmtid="{D5CDD505-2E9C-101B-9397-08002B2CF9AE}" pid="6" name="MSIP_Label_0adee1c6-0c13-46fe-9f7d-d5b32ad2c571_SiteId">
    <vt:lpwstr>5ee3b0ba-a559-45ee-a69e-6d3e963a3e72</vt:lpwstr>
  </property>
  <property fmtid="{D5CDD505-2E9C-101B-9397-08002B2CF9AE}" pid="7" name="MSIP_Label_0adee1c6-0c13-46fe-9f7d-d5b32ad2c571_ActionId">
    <vt:lpwstr>47f6266c-afcd-445d-84fb-83b7ca28e12c</vt:lpwstr>
  </property>
  <property fmtid="{D5CDD505-2E9C-101B-9397-08002B2CF9AE}" pid="8" name="MSIP_Label_0adee1c6-0c13-46fe-9f7d-d5b32ad2c571_ContentBits">
    <vt:lpwstr>0</vt:lpwstr>
  </property>
</Properties>
</file>