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8"/>
  </p:notesMasterIdLst>
  <p:sldIdLst>
    <p:sldId id="256" r:id="rId5"/>
    <p:sldId id="257" r:id="rId6"/>
    <p:sldId id="261" r:id="rId7"/>
    <p:sldId id="276" r:id="rId8"/>
    <p:sldId id="258" r:id="rId9"/>
    <p:sldId id="259" r:id="rId10"/>
    <p:sldId id="264" r:id="rId11"/>
    <p:sldId id="265" r:id="rId12"/>
    <p:sldId id="291" r:id="rId13"/>
    <p:sldId id="298" r:id="rId14"/>
    <p:sldId id="266" r:id="rId15"/>
    <p:sldId id="287" r:id="rId16"/>
    <p:sldId id="288" r:id="rId17"/>
    <p:sldId id="289" r:id="rId18"/>
    <p:sldId id="290" r:id="rId19"/>
    <p:sldId id="267" r:id="rId20"/>
    <p:sldId id="268" r:id="rId21"/>
    <p:sldId id="269" r:id="rId22"/>
    <p:sldId id="270" r:id="rId23"/>
    <p:sldId id="263" r:id="rId24"/>
    <p:sldId id="260" r:id="rId25"/>
    <p:sldId id="262" r:id="rId26"/>
    <p:sldId id="271" r:id="rId27"/>
    <p:sldId id="278" r:id="rId28"/>
    <p:sldId id="279" r:id="rId29"/>
    <p:sldId id="280" r:id="rId30"/>
    <p:sldId id="281" r:id="rId31"/>
    <p:sldId id="282" r:id="rId32"/>
    <p:sldId id="283" r:id="rId33"/>
    <p:sldId id="284" r:id="rId34"/>
    <p:sldId id="285" r:id="rId35"/>
    <p:sldId id="286" r:id="rId36"/>
    <p:sldId id="275"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CEE"/>
    <a:srgbClr val="A49C04"/>
    <a:srgbClr val="FBF353"/>
    <a:srgbClr val="777103"/>
    <a:srgbClr val="014112"/>
    <a:srgbClr val="8DFA7E"/>
    <a:srgbClr val="35FD69"/>
    <a:srgbClr val="02D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5" autoAdjust="0"/>
    <p:restoredTop sz="84211" autoAdjust="0"/>
  </p:normalViewPr>
  <p:slideViewPr>
    <p:cSldViewPr>
      <p:cViewPr varScale="1">
        <p:scale>
          <a:sx n="68" d="100"/>
          <a:sy n="68" d="100"/>
        </p:scale>
        <p:origin x="633" y="45"/>
      </p:cViewPr>
      <p:guideLst>
        <p:guide orient="horz" pos="2160"/>
        <p:guide pos="2880"/>
      </p:guideLst>
    </p:cSldViewPr>
  </p:slideViewPr>
  <p:outlineViewPr>
    <p:cViewPr>
      <p:scale>
        <a:sx n="33" d="100"/>
        <a:sy n="33" d="100"/>
      </p:scale>
      <p:origin x="0" y="137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086D28-DB71-42E8-9D67-452ED2EB320D}" type="datetimeFigureOut">
              <a:rPr lang="en-US"/>
              <a:pPr>
                <a:defRPr/>
              </a:pPr>
              <a:t>9/10/2018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58AB2ACE-E539-4F91-85BA-7A4B2A1CBB82}" type="slidenum">
              <a:rPr lang="en-US"/>
              <a:pPr>
                <a:defRPr/>
              </a:pPr>
              <a:t>‹#›</a:t>
            </a:fld>
            <a:endParaRPr lang="en-US"/>
          </a:p>
        </p:txBody>
      </p:sp>
    </p:spTree>
    <p:extLst>
      <p:ext uri="{BB962C8B-B14F-4D97-AF65-F5344CB8AC3E}">
        <p14:creationId xmlns:p14="http://schemas.microsoft.com/office/powerpoint/2010/main" val="4108813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me</a:t>
            </a:r>
            <a:r>
              <a:rPr lang="en-US" baseline="0" dirty="0"/>
              <a:t> this is the most important section in the entire template.  It is not designed to write a long narrative, but rather a bullet list of things to do.  The easiest way to start is to begin with a scenario that you have experienced.  If you are like most you have had this experience more that once.         Note:  If you are making this a three hour session this is the point where you take a break to set up the white board then facilitate a scenario plan.   </a:t>
            </a:r>
            <a:endParaRPr lang="en-US" dirty="0"/>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best reason to train:  You don’t want to be</a:t>
            </a:r>
            <a:r>
              <a:rPr lang="en-US" baseline="0" dirty="0"/>
              <a:t> in the middle of a disaster to figure out your plan of action.  </a:t>
            </a:r>
            <a:r>
              <a:rPr lang="en-US" dirty="0"/>
              <a:t>There are many opportunities to train for emergency response through your local and</a:t>
            </a:r>
            <a:r>
              <a:rPr lang="en-US" baseline="0" dirty="0"/>
              <a:t> state EM Coordinators.  But you can pick a day and exercise a portion of your plan.  For instance, for those with running SCADA; try operating without it.  Try running a portion of your system on as few generators as possible especially where you have to leapfrog between pump or lift stations.  Training in a controlled safe environment is better than waiting for the disaster to learn the hard and dangerous way.  </a:t>
            </a:r>
            <a:endParaRPr lang="en-US" dirty="0"/>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5F3D41-0108-4EB3-A3CA-E10F70C76A9C}" type="slidenum">
              <a:rPr lang="en-US" smtClean="0"/>
              <a:pPr>
                <a:defRPr/>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3248FE4-3E64-4968-843F-3982CFBE8768}" type="slidenum">
              <a:rPr lang="en-US" smtClean="0"/>
              <a:pPr/>
              <a:t>25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use this slide to have the audience think about their personal emergency planning.  It seems from childhood we have participated in emergency response beginning with grade school fire and tornado drills.  Back in the 1950’s there even were drills for the “BOMB.”  How many of you with kids taught them how to get out of the house in case of a fire; you may have bought roll out ladders if you had a second floor.  I travel a lot</a:t>
            </a:r>
            <a:r>
              <a:rPr lang="en-US" baseline="0" dirty="0"/>
              <a:t> and in every motel I stay there is a fire evacuation map.  That to is a level of planning.  Maybe for a single scenario; but the most likely.  </a:t>
            </a:r>
            <a:endParaRPr lang="en-US" dirty="0"/>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5F3D41-0108-4EB3-A3CA-E10F70C76A9C}" type="slidenum">
              <a:rPr lang="en-US" smtClean="0"/>
              <a:pPr>
                <a:defRPr/>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4260AB-D4C5-43B9-B569-DD8649A118E8}" type="slidenum">
              <a:rPr lang="en-US" smtClean="0"/>
              <a:pPr/>
              <a:t>27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5E64A4A-F8C7-4E10-B2D6-41EF9A90893D}" type="slidenum">
              <a:rPr lang="en-US" smtClean="0"/>
              <a:pPr/>
              <a:t>28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CF4CABC-9089-4B6B-AEC7-2E3A4E3227BB}" type="slidenum">
              <a:rPr lang="en-US" smtClean="0"/>
              <a:pPr/>
              <a:t>29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5F3D41-0108-4EB3-A3CA-E10F70C76A9C}" type="slidenum">
              <a:rPr lang="en-US" smtClean="0"/>
              <a:pPr>
                <a:defRPr/>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5F3D41-0108-4EB3-A3CA-E10F70C76A9C}" type="slidenum">
              <a:rPr lang="en-US" smtClean="0"/>
              <a:pPr>
                <a:defRPr/>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5F3D41-0108-4EB3-A3CA-E10F70C76A9C}" type="slidenum">
              <a:rPr lang="en-US" smtClean="0"/>
              <a:pPr>
                <a:defRPr/>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Everyone in the room either</a:t>
            </a:r>
            <a:r>
              <a:rPr lang="en-US" baseline="0" dirty="0"/>
              <a:t> has a plan for some event or has at least given it some thought.  This time of year how many of you stow extra supplies in their vehicle?  What organization’s creed is “</a:t>
            </a:r>
            <a:r>
              <a:rPr lang="en-US" dirty="0"/>
              <a:t>Neither snow nor rain nor heat nor gloom of night stays these couriers from the swift completion of their appointed rounds.”</a:t>
            </a:r>
            <a:r>
              <a:rPr lang="en-US" baseline="0" dirty="0"/>
              <a:t>   So, during an ice storm would you rather have the sale paper or water/sewer service?  As public utilities we owe it to our customers to have contingency plans. Recently, the DOW and KIA compiled an ERP template that makes the planning process a little easier.</a:t>
            </a:r>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C4C792-419E-4C6E-B0FE-490973008FE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have found that calling your county EM Coordinator for a contact list makes completing the local &amp; other resources section must easier.</a:t>
            </a:r>
            <a:r>
              <a:rPr lang="en-US" baseline="0" dirty="0"/>
              <a:t>  What is a Priority Customer?  This should generate some discussion.  My rule of thumb is that before I close that valve is there any customer that should be notified even in an emergency?  Picture this; your watching the news and a tornado just tore through a trailer park; who is the first person that the reporter put in front of the camera?  Is that your utility spokesperson?  Lets face it, we all have those people in our organizations and they are good people, but in front of the camera is not where they need to be. There is room to list your primary and two alternates, so choose wisely.</a:t>
            </a:r>
            <a:endParaRPr lang="en-US" dirty="0"/>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Section 3 can be very time intensive especially if you have treatment and distribution.  Many of the items in this section require GPS coordinates.  The easiest way to obtain this information is to contact your Area</a:t>
            </a:r>
            <a:r>
              <a:rPr lang="en-US" baseline="0" dirty="0"/>
              <a:t> Development District.  They will typically send you a spreadsheet listing all of your infrastructure information with GPS coordinates.  This is a good section to expend your discussion on generators.</a:t>
            </a:r>
            <a:endParaRPr lang="en-US" dirty="0"/>
          </a:p>
        </p:txBody>
      </p:sp>
      <p:sp>
        <p:nvSpPr>
          <p:cNvPr id="4" name="Slide Number Placeholder 3"/>
          <p:cNvSpPr>
            <a:spLocks noGrp="1"/>
          </p:cNvSpPr>
          <p:nvPr>
            <p:ph type="sldNum" sz="quarter" idx="10"/>
          </p:nvPr>
        </p:nvSpPr>
        <p:spPr/>
        <p:txBody>
          <a:bodyPr/>
          <a:lstStyle/>
          <a:p>
            <a:pPr>
              <a:defRPr/>
            </a:pPr>
            <a:fld id="{58AB2ACE-E539-4F91-85BA-7A4B2A1CBB82}"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F8850FD0-3F07-49E4-9C12-D140DD65018F}" type="datetimeFigureOut">
              <a:rPr lang="en-US"/>
              <a:pPr>
                <a:defRPr/>
              </a:pPr>
              <a:t>9/10/2018</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7B7F4DD-7968-40AE-B7AF-D03506B0EE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8E074B7-5210-4A8F-8D86-C06C93CB0194}" type="datetimeFigureOut">
              <a:rPr lang="en-US"/>
              <a:pPr>
                <a:defRPr/>
              </a:pPr>
              <a:t>9/10/2018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03EE82C-12B7-4ED1-80C5-68DEFC50A3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41F4AFB-A427-473F-A7BF-52679B433064}" type="datetimeFigureOut">
              <a:rPr lang="en-US"/>
              <a:pPr>
                <a:defRPr/>
              </a:pPr>
              <a:t>9/10/2018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7B318B6-FD48-4290-B254-F826383DC5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34EFCFF3-E9E8-4DDC-BC55-0F1CBFEEAEA3}" type="datetimeFigureOut">
              <a:rPr lang="en-US"/>
              <a:pPr>
                <a:defRPr/>
              </a:pPr>
              <a:t>9/10/2018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24F5F73-40FD-481C-B3AA-84D5BD9BFA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112D934-88DD-4B89-8BBC-49DCBFCAE05B}" type="datetimeFigureOut">
              <a:rPr lang="en-US"/>
              <a:pPr>
                <a:defRPr/>
              </a:pPr>
              <a:t>9/10/2018</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F0AADB8D-2ACB-4BC7-8FAF-483EA5F3B2B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38825AEB-8E1C-4325-92DD-3FF7B980226A}" type="datetimeFigureOut">
              <a:rPr lang="en-US"/>
              <a:pPr>
                <a:defRPr/>
              </a:pPr>
              <a:t>9/10/2018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DFA12F4-E035-4A62-9BAA-0EE952422A2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BFF04C76-B52F-49AA-9F71-CEEF24682E2B}" type="datetimeFigureOut">
              <a:rPr lang="en-US"/>
              <a:pPr>
                <a:defRPr/>
              </a:pPr>
              <a:t>9/10/2018</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A768A82D-E48D-4B21-81AE-AA335F915E9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EB5EDACF-941B-4E3F-93D3-8943027C6707}" type="datetimeFigureOut">
              <a:rPr lang="en-US"/>
              <a:pPr>
                <a:defRPr/>
              </a:pPr>
              <a:t>9/10/2018</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A90F310F-2EA4-475E-8E16-D0E6312457A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69593BB-456B-4120-96EC-CCEE6C5B5F02}" type="datetimeFigureOut">
              <a:rPr lang="en-US"/>
              <a:pPr>
                <a:defRPr/>
              </a:pPr>
              <a:t>9/10/2018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15A6427-B6ED-4272-8BFD-E066D4E319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71025736-C776-4123-A1E7-FE434DA721E5}" type="datetimeFigureOut">
              <a:rPr lang="en-US"/>
              <a:pPr>
                <a:defRPr/>
              </a:pPr>
              <a:t>9/10/2018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12014E0-EF43-4928-BE39-A4801B1AC47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D69D5AE-193E-47FB-8CDC-AFEFA638B16C}" type="datetimeFigureOut">
              <a:rPr lang="en-US"/>
              <a:pPr>
                <a:defRPr/>
              </a:pPr>
              <a:t>9/10/2018</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5EEAA39-766D-46E9-9837-5EC85A3182D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25D8A81-E23B-40C4-A534-2A1DF63C7118}" type="datetimeFigureOut">
              <a:rPr lang="en-US"/>
              <a:pPr>
                <a:defRPr/>
              </a:pPr>
              <a:t>9/10/2018</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5FAF1736-0F64-41FD-863D-35514E8BFA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77" r:id="rId2"/>
    <p:sldLayoutId id="2147483882" r:id="rId3"/>
    <p:sldLayoutId id="2147483883" r:id="rId4"/>
    <p:sldLayoutId id="2147483884" r:id="rId5"/>
    <p:sldLayoutId id="2147483885" r:id="rId6"/>
    <p:sldLayoutId id="2147483878" r:id="rId7"/>
    <p:sldLayoutId id="2147483886" r:id="rId8"/>
    <p:sldLayoutId id="2147483887" r:id="rId9"/>
    <p:sldLayoutId id="2147483879" r:id="rId10"/>
    <p:sldLayoutId id="214748388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ater.ky.gov/DrinkingWater/Pages/CapDev.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kywarn.org/news-events/" TargetMode="External"/><Relationship Id="rId4" Type="http://schemas.openxmlformats.org/officeDocument/2006/relationships/hyperlink" Target="http://www.krwa.org/announcements/is-your-emergency-response-plan-up-to-dat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0200"/>
            <a:ext cx="8763000" cy="1829761"/>
          </a:xfrm>
        </p:spPr>
        <p:txBody>
          <a:bodyPr>
            <a:normAutofit/>
          </a:bodyPr>
          <a:lstStyle/>
          <a:p>
            <a:pPr algn="ctr" eaLnBrk="1" fontAlgn="auto" hangingPunct="1">
              <a:spcAft>
                <a:spcPts val="0"/>
              </a:spcAft>
              <a:defRPr/>
            </a:pPr>
            <a:r>
              <a:rPr lang="en-US" dirty="0"/>
              <a:t>Emergency Response Planning</a:t>
            </a:r>
          </a:p>
        </p:txBody>
      </p:sp>
      <p:sp>
        <p:nvSpPr>
          <p:cNvPr id="9219" name="Subtitle 2"/>
          <p:cNvSpPr>
            <a:spLocks noGrp="1"/>
          </p:cNvSpPr>
          <p:nvPr>
            <p:ph type="subTitle" idx="1"/>
          </p:nvPr>
        </p:nvSpPr>
        <p:spPr>
          <a:xfrm>
            <a:off x="838200" y="3581400"/>
            <a:ext cx="8153400" cy="609600"/>
          </a:xfrm>
        </p:spPr>
        <p:txBody>
          <a:bodyPr/>
          <a:lstStyle/>
          <a:p>
            <a:pPr marR="0" eaLnBrk="1" hangingPunct="1"/>
            <a:r>
              <a:rPr lang="en-US" sz="2600" dirty="0"/>
              <a:t>A Template for Public Drinking Water Systems</a:t>
            </a:r>
          </a:p>
          <a:p>
            <a:pPr marR="0" eaLnBrk="1" hangingPunct="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092756000"/>
              </p:ext>
            </p:extLst>
          </p:nvPr>
        </p:nvGraphicFramePr>
        <p:xfrm>
          <a:off x="2971800" y="25768"/>
          <a:ext cx="4419600" cy="6832232"/>
        </p:xfrm>
        <a:graphic>
          <a:graphicData uri="http://schemas.openxmlformats.org/presentationml/2006/ole">
            <mc:AlternateContent xmlns:mc="http://schemas.openxmlformats.org/markup-compatibility/2006">
              <mc:Choice xmlns:v="urn:schemas-microsoft-com:vml" Requires="v">
                <p:oleObj spid="_x0000_s46090" name="Acrobat Document" r:id="rId3" imgW="7543667" imgH="11658246" progId="AcroExch.Document.11">
                  <p:embed/>
                </p:oleObj>
              </mc:Choice>
              <mc:Fallback>
                <p:oleObj name="Acrobat Document" r:id="rId3" imgW="7543667" imgH="11658246" progId="AcroExch.Document.11">
                  <p:embed/>
                  <p:pic>
                    <p:nvPicPr>
                      <p:cNvPr id="0" name=""/>
                      <p:cNvPicPr/>
                      <p:nvPr/>
                    </p:nvPicPr>
                    <p:blipFill>
                      <a:blip r:embed="rId4"/>
                      <a:stretch>
                        <a:fillRect/>
                      </a:stretch>
                    </p:blipFill>
                    <p:spPr>
                      <a:xfrm>
                        <a:off x="2971800" y="25768"/>
                        <a:ext cx="4419600" cy="6832232"/>
                      </a:xfrm>
                      <a:prstGeom prst="rect">
                        <a:avLst/>
                      </a:prstGeom>
                    </p:spPr>
                  </p:pic>
                </p:oleObj>
              </mc:Fallback>
            </mc:AlternateContent>
          </a:graphicData>
        </a:graphic>
      </p:graphicFrame>
    </p:spTree>
    <p:extLst>
      <p:ext uri="{BB962C8B-B14F-4D97-AF65-F5344CB8AC3E}">
        <p14:creationId xmlns:p14="http://schemas.microsoft.com/office/powerpoint/2010/main" val="117145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0" y="1447800"/>
            <a:ext cx="4876800" cy="4800600"/>
          </a:xfrm>
        </p:spPr>
        <p:txBody>
          <a:bodyPr/>
          <a:lstStyle/>
          <a:p>
            <a:pPr eaLnBrk="1" hangingPunct="1"/>
            <a:r>
              <a:rPr lang="en-US" sz="2400" dirty="0"/>
              <a:t>System Demand and Capacity</a:t>
            </a:r>
          </a:p>
          <a:p>
            <a:pPr eaLnBrk="1" hangingPunct="1"/>
            <a:r>
              <a:rPr lang="en-US" sz="2400" dirty="0"/>
              <a:t>Location of Pertinent Information</a:t>
            </a:r>
          </a:p>
          <a:p>
            <a:pPr eaLnBrk="1" hangingPunct="1"/>
            <a:r>
              <a:rPr lang="en-US" sz="2400" dirty="0"/>
              <a:t>Treatment Plant</a:t>
            </a:r>
          </a:p>
          <a:p>
            <a:pPr eaLnBrk="1" hangingPunct="1"/>
            <a:r>
              <a:rPr lang="en-US" sz="2400" dirty="0"/>
              <a:t>Disinfection Chemicals</a:t>
            </a:r>
          </a:p>
          <a:p>
            <a:pPr eaLnBrk="1" hangingPunct="1"/>
            <a:r>
              <a:rPr lang="en-US" sz="2400" dirty="0"/>
              <a:t>Treatment Chemicals</a:t>
            </a:r>
          </a:p>
          <a:p>
            <a:pPr eaLnBrk="1" hangingPunct="1"/>
            <a:r>
              <a:rPr lang="en-US" sz="2400" dirty="0"/>
              <a:t>Source Information</a:t>
            </a:r>
          </a:p>
          <a:p>
            <a:pPr eaLnBrk="1" hangingPunct="1"/>
            <a:r>
              <a:rPr lang="en-US" sz="2400" dirty="0"/>
              <a:t>Finished Water Storage</a:t>
            </a:r>
          </a:p>
          <a:p>
            <a:pPr eaLnBrk="1" hangingPunct="1"/>
            <a:r>
              <a:rPr lang="en-US" sz="2400" dirty="0"/>
              <a:t>Pumps &amp; Motors</a:t>
            </a:r>
          </a:p>
          <a:p>
            <a:pPr eaLnBrk="1" hangingPunct="1"/>
            <a:r>
              <a:rPr lang="en-US" sz="2400" dirty="0"/>
              <a:t>Standby Power Requirements</a:t>
            </a:r>
          </a:p>
        </p:txBody>
      </p:sp>
      <p:sp>
        <p:nvSpPr>
          <p:cNvPr id="3" name="Title 2"/>
          <p:cNvSpPr>
            <a:spLocks noGrp="1"/>
          </p:cNvSpPr>
          <p:nvPr>
            <p:ph type="title"/>
          </p:nvPr>
        </p:nvSpPr>
        <p:spPr>
          <a:xfrm>
            <a:off x="228600" y="152400"/>
            <a:ext cx="3200400" cy="914400"/>
          </a:xfrm>
        </p:spPr>
        <p:txBody>
          <a:bodyPr/>
          <a:lstStyle/>
          <a:p>
            <a:pPr eaLnBrk="1" hangingPunct="1">
              <a:defRPr/>
            </a:pPr>
            <a:r>
              <a:rPr lang="en-US" dirty="0"/>
              <a:t>Section 3</a:t>
            </a:r>
          </a:p>
        </p:txBody>
      </p:sp>
      <p:sp>
        <p:nvSpPr>
          <p:cNvPr id="4" name="TextBox 3"/>
          <p:cNvSpPr txBox="1"/>
          <p:nvPr/>
        </p:nvSpPr>
        <p:spPr>
          <a:xfrm>
            <a:off x="0" y="914400"/>
            <a:ext cx="4038600" cy="461665"/>
          </a:xfrm>
          <a:prstGeom prst="rect">
            <a:avLst/>
          </a:prstGeom>
          <a:noFill/>
        </p:spPr>
        <p:txBody>
          <a:bodyPr wrap="square">
            <a:spAutoFit/>
          </a:bodyPr>
          <a:lstStyle/>
          <a:p>
            <a:pPr>
              <a:defRPr/>
            </a:pPr>
            <a:r>
              <a:rPr lang="en-US" sz="2400" b="1" dirty="0">
                <a:solidFill>
                  <a:schemeClr val="tx2"/>
                </a:solidFill>
                <a:effectLst>
                  <a:outerShdw blurRad="38100" dist="38100" dir="2700000" algn="tl">
                    <a:srgbClr val="000000">
                      <a:alpha val="43137"/>
                    </a:srgbClr>
                  </a:outerShdw>
                </a:effectLst>
                <a:latin typeface="+mj-lt"/>
              </a:rPr>
              <a:t>Basic System Information</a:t>
            </a:r>
          </a:p>
        </p:txBody>
      </p:sp>
      <p:graphicFrame>
        <p:nvGraphicFramePr>
          <p:cNvPr id="17413" name="Object 5"/>
          <p:cNvGraphicFramePr>
            <a:graphicFrameLocks noChangeAspect="1"/>
          </p:cNvGraphicFramePr>
          <p:nvPr/>
        </p:nvGraphicFramePr>
        <p:xfrm>
          <a:off x="4800600" y="0"/>
          <a:ext cx="4343400" cy="6858000"/>
        </p:xfrm>
        <a:graphic>
          <a:graphicData uri="http://schemas.openxmlformats.org/presentationml/2006/ole">
            <mc:AlternateContent xmlns:mc="http://schemas.openxmlformats.org/markup-compatibility/2006">
              <mc:Choice xmlns:v="urn:schemas-microsoft-com:vml" Requires="v">
                <p:oleObj spid="_x0000_s17433" name="Acrobat Document" r:id="rId4" imgW="5829254" imgH="7543800" progId="AcroExch.Document.7">
                  <p:embed/>
                </p:oleObj>
              </mc:Choice>
              <mc:Fallback>
                <p:oleObj name="Acrobat Document" r:id="rId4" imgW="5829254" imgH="7543800" progId="AcroExch.Document.7">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8722" y="304799"/>
            <a:ext cx="6615278" cy="4800601"/>
          </a:xfrm>
        </p:spPr>
      </p:pic>
      <p:sp>
        <p:nvSpPr>
          <p:cNvPr id="5" name="Title 2"/>
          <p:cNvSpPr>
            <a:spLocks noGrp="1"/>
          </p:cNvSpPr>
          <p:nvPr>
            <p:ph type="title"/>
          </p:nvPr>
        </p:nvSpPr>
        <p:spPr>
          <a:xfrm>
            <a:off x="76200" y="228600"/>
            <a:ext cx="2800350" cy="609600"/>
          </a:xfrm>
        </p:spPr>
        <p:txBody>
          <a:bodyPr>
            <a:normAutofit fontScale="90000"/>
          </a:bodyPr>
          <a:lstStyle/>
          <a:p>
            <a:pPr algn="ctr" eaLnBrk="1" hangingPunct="1">
              <a:defRPr/>
            </a:pPr>
            <a:r>
              <a:rPr lang="en-US" dirty="0"/>
              <a:t>Section 3</a:t>
            </a:r>
          </a:p>
        </p:txBody>
      </p:sp>
      <p:sp>
        <p:nvSpPr>
          <p:cNvPr id="6" name="TextBox 5"/>
          <p:cNvSpPr txBox="1"/>
          <p:nvPr/>
        </p:nvSpPr>
        <p:spPr>
          <a:xfrm>
            <a:off x="152400" y="844286"/>
            <a:ext cx="2743200" cy="461665"/>
          </a:xfrm>
          <a:prstGeom prst="rect">
            <a:avLst/>
          </a:prstGeom>
          <a:noFill/>
        </p:spPr>
        <p:txBody>
          <a:bodyPr wrap="square">
            <a:spAutoFit/>
          </a:bodyPr>
          <a:lstStyle/>
          <a:p>
            <a:pPr algn="ctr">
              <a:defRPr/>
            </a:pPr>
            <a:r>
              <a:rPr lang="en-US" sz="2400" b="1" dirty="0">
                <a:solidFill>
                  <a:schemeClr val="tx2"/>
                </a:solidFill>
                <a:effectLst>
                  <a:outerShdw blurRad="38100" dist="38100" dir="2700000" algn="tl">
                    <a:srgbClr val="000000">
                      <a:alpha val="43137"/>
                    </a:srgbClr>
                  </a:outerShdw>
                </a:effectLst>
                <a:latin typeface="+mj-lt"/>
              </a:rPr>
              <a:t>Continued</a:t>
            </a:r>
          </a:p>
        </p:txBody>
      </p:sp>
    </p:spTree>
    <p:extLst>
      <p:ext uri="{BB962C8B-B14F-4D97-AF65-F5344CB8AC3E}">
        <p14:creationId xmlns:p14="http://schemas.microsoft.com/office/powerpoint/2010/main" val="293445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0776" y="228600"/>
            <a:ext cx="6212541" cy="4800600"/>
          </a:xfrm>
        </p:spPr>
      </p:pic>
      <p:sp>
        <p:nvSpPr>
          <p:cNvPr id="5" name="Title 2"/>
          <p:cNvSpPr>
            <a:spLocks noGrp="1"/>
          </p:cNvSpPr>
          <p:nvPr>
            <p:ph type="title"/>
          </p:nvPr>
        </p:nvSpPr>
        <p:spPr>
          <a:xfrm>
            <a:off x="76200" y="228600"/>
            <a:ext cx="2800350" cy="609600"/>
          </a:xfrm>
        </p:spPr>
        <p:txBody>
          <a:bodyPr>
            <a:normAutofit fontScale="90000"/>
          </a:bodyPr>
          <a:lstStyle/>
          <a:p>
            <a:pPr algn="ctr" eaLnBrk="1" hangingPunct="1">
              <a:defRPr/>
            </a:pPr>
            <a:r>
              <a:rPr lang="en-US" dirty="0"/>
              <a:t>Section 3</a:t>
            </a:r>
          </a:p>
        </p:txBody>
      </p:sp>
      <p:sp>
        <p:nvSpPr>
          <p:cNvPr id="6" name="TextBox 5"/>
          <p:cNvSpPr txBox="1"/>
          <p:nvPr/>
        </p:nvSpPr>
        <p:spPr>
          <a:xfrm>
            <a:off x="76200" y="844286"/>
            <a:ext cx="2819400" cy="461665"/>
          </a:xfrm>
          <a:prstGeom prst="rect">
            <a:avLst/>
          </a:prstGeom>
          <a:noFill/>
        </p:spPr>
        <p:txBody>
          <a:bodyPr wrap="square">
            <a:spAutoFit/>
          </a:bodyPr>
          <a:lstStyle/>
          <a:p>
            <a:pPr algn="ctr">
              <a:defRPr/>
            </a:pPr>
            <a:r>
              <a:rPr lang="en-US" sz="2400" b="1" dirty="0">
                <a:solidFill>
                  <a:schemeClr val="tx2"/>
                </a:solidFill>
                <a:effectLst>
                  <a:outerShdw blurRad="38100" dist="38100" dir="2700000" algn="tl">
                    <a:srgbClr val="000000">
                      <a:alpha val="43137"/>
                    </a:srgbClr>
                  </a:outerShdw>
                </a:effectLst>
                <a:latin typeface="+mj-lt"/>
              </a:rPr>
              <a:t>Continued</a:t>
            </a:r>
          </a:p>
        </p:txBody>
      </p:sp>
    </p:spTree>
    <p:extLst>
      <p:ext uri="{BB962C8B-B14F-4D97-AF65-F5344CB8AC3E}">
        <p14:creationId xmlns:p14="http://schemas.microsoft.com/office/powerpoint/2010/main" val="382579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1" y="152400"/>
            <a:ext cx="6705599" cy="5181600"/>
          </a:xfrm>
        </p:spPr>
      </p:pic>
      <p:sp>
        <p:nvSpPr>
          <p:cNvPr id="5" name="Title 2"/>
          <p:cNvSpPr>
            <a:spLocks noGrp="1"/>
          </p:cNvSpPr>
          <p:nvPr>
            <p:ph type="title"/>
          </p:nvPr>
        </p:nvSpPr>
        <p:spPr>
          <a:xfrm>
            <a:off x="76200" y="228600"/>
            <a:ext cx="2800350" cy="609600"/>
          </a:xfrm>
        </p:spPr>
        <p:txBody>
          <a:bodyPr>
            <a:normAutofit fontScale="90000"/>
          </a:bodyPr>
          <a:lstStyle/>
          <a:p>
            <a:pPr algn="ctr" eaLnBrk="1" hangingPunct="1">
              <a:defRPr/>
            </a:pPr>
            <a:r>
              <a:rPr lang="en-US" dirty="0"/>
              <a:t>Section 3</a:t>
            </a:r>
          </a:p>
        </p:txBody>
      </p:sp>
      <p:sp>
        <p:nvSpPr>
          <p:cNvPr id="6" name="TextBox 5"/>
          <p:cNvSpPr txBox="1"/>
          <p:nvPr/>
        </p:nvSpPr>
        <p:spPr>
          <a:xfrm>
            <a:off x="76200" y="844286"/>
            <a:ext cx="2819400" cy="461665"/>
          </a:xfrm>
          <a:prstGeom prst="rect">
            <a:avLst/>
          </a:prstGeom>
          <a:noFill/>
        </p:spPr>
        <p:txBody>
          <a:bodyPr wrap="square">
            <a:spAutoFit/>
          </a:bodyPr>
          <a:lstStyle/>
          <a:p>
            <a:pPr algn="ctr">
              <a:defRPr/>
            </a:pPr>
            <a:r>
              <a:rPr lang="en-US" sz="2400" b="1" dirty="0">
                <a:solidFill>
                  <a:schemeClr val="tx2"/>
                </a:solidFill>
                <a:effectLst>
                  <a:outerShdw blurRad="38100" dist="38100" dir="2700000" algn="tl">
                    <a:srgbClr val="000000">
                      <a:alpha val="43137"/>
                    </a:srgbClr>
                  </a:outerShdw>
                </a:effectLst>
                <a:latin typeface="+mj-lt"/>
              </a:rPr>
              <a:t>Continued</a:t>
            </a:r>
          </a:p>
        </p:txBody>
      </p:sp>
    </p:spTree>
    <p:extLst>
      <p:ext uri="{BB962C8B-B14F-4D97-AF65-F5344CB8AC3E}">
        <p14:creationId xmlns:p14="http://schemas.microsoft.com/office/powerpoint/2010/main" val="248965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6200" y="228600"/>
            <a:ext cx="2800350" cy="609600"/>
          </a:xfrm>
        </p:spPr>
        <p:txBody>
          <a:bodyPr>
            <a:normAutofit fontScale="90000"/>
          </a:bodyPr>
          <a:lstStyle/>
          <a:p>
            <a:pPr algn="ctr" eaLnBrk="1" hangingPunct="1">
              <a:defRPr/>
            </a:pPr>
            <a:r>
              <a:rPr lang="en-US" dirty="0"/>
              <a:t>Section 3</a:t>
            </a:r>
          </a:p>
        </p:txBody>
      </p:sp>
      <p:sp>
        <p:nvSpPr>
          <p:cNvPr id="6" name="TextBox 5"/>
          <p:cNvSpPr txBox="1"/>
          <p:nvPr/>
        </p:nvSpPr>
        <p:spPr>
          <a:xfrm>
            <a:off x="152400" y="844286"/>
            <a:ext cx="2743200" cy="461665"/>
          </a:xfrm>
          <a:prstGeom prst="rect">
            <a:avLst/>
          </a:prstGeom>
          <a:noFill/>
        </p:spPr>
        <p:txBody>
          <a:bodyPr wrap="square">
            <a:spAutoFit/>
          </a:bodyPr>
          <a:lstStyle/>
          <a:p>
            <a:pPr algn="ctr">
              <a:defRPr/>
            </a:pPr>
            <a:r>
              <a:rPr lang="en-US" sz="2400" b="1" dirty="0">
                <a:solidFill>
                  <a:schemeClr val="tx2"/>
                </a:solidFill>
                <a:effectLst>
                  <a:outerShdw blurRad="38100" dist="38100" dir="2700000" algn="tl">
                    <a:srgbClr val="000000">
                      <a:alpha val="43137"/>
                    </a:srgbClr>
                  </a:outerShdw>
                </a:effectLst>
                <a:latin typeface="+mj-lt"/>
              </a:rPr>
              <a:t>Continued</a:t>
            </a:r>
          </a:p>
        </p:txBody>
      </p:sp>
      <p:graphicFrame>
        <p:nvGraphicFramePr>
          <p:cNvPr id="2" name="Object 1"/>
          <p:cNvGraphicFramePr>
            <a:graphicFrameLocks noChangeAspect="1"/>
          </p:cNvGraphicFramePr>
          <p:nvPr>
            <p:extLst>
              <p:ext uri="{D42A27DB-BD31-4B8C-83A1-F6EECF244321}">
                <p14:modId xmlns:p14="http://schemas.microsoft.com/office/powerpoint/2010/main" val="1973704208"/>
              </p:ext>
            </p:extLst>
          </p:nvPr>
        </p:nvGraphicFramePr>
        <p:xfrm>
          <a:off x="2590800" y="228600"/>
          <a:ext cx="6432176" cy="4970318"/>
        </p:xfrm>
        <a:graphic>
          <a:graphicData uri="http://schemas.openxmlformats.org/presentationml/2006/ole">
            <mc:AlternateContent xmlns:mc="http://schemas.openxmlformats.org/markup-compatibility/2006">
              <mc:Choice xmlns:v="urn:schemas-microsoft-com:vml" Requires="v">
                <p:oleObj spid="_x0000_s47115" name="Acrobat Document" r:id="rId3" imgW="7543667" imgH="5829123" progId="AcroExch.Document.11">
                  <p:embed/>
                </p:oleObj>
              </mc:Choice>
              <mc:Fallback>
                <p:oleObj name="Acrobat Document" r:id="rId3" imgW="7543667" imgH="5829123" progId="AcroExch.Document.11">
                  <p:embed/>
                  <p:pic>
                    <p:nvPicPr>
                      <p:cNvPr id="0" name=""/>
                      <p:cNvPicPr/>
                      <p:nvPr/>
                    </p:nvPicPr>
                    <p:blipFill>
                      <a:blip r:embed="rId4"/>
                      <a:stretch>
                        <a:fillRect/>
                      </a:stretch>
                    </p:blipFill>
                    <p:spPr>
                      <a:xfrm>
                        <a:off x="2590800" y="228600"/>
                        <a:ext cx="6432176" cy="4970318"/>
                      </a:xfrm>
                      <a:prstGeom prst="rect">
                        <a:avLst/>
                      </a:prstGeom>
                    </p:spPr>
                  </p:pic>
                </p:oleObj>
              </mc:Fallback>
            </mc:AlternateContent>
          </a:graphicData>
        </a:graphic>
      </p:graphicFrame>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0802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4267200" cy="685800"/>
          </a:xfrm>
        </p:spPr>
        <p:txBody>
          <a:bodyPr>
            <a:normAutofit fontScale="90000"/>
          </a:bodyPr>
          <a:lstStyle/>
          <a:p>
            <a:pPr eaLnBrk="1" hangingPunct="1">
              <a:defRPr/>
            </a:pPr>
            <a:r>
              <a:rPr lang="en-US" dirty="0"/>
              <a:t>Section 4</a:t>
            </a:r>
          </a:p>
        </p:txBody>
      </p:sp>
      <p:sp>
        <p:nvSpPr>
          <p:cNvPr id="4" name="TextBox 3"/>
          <p:cNvSpPr txBox="1"/>
          <p:nvPr/>
        </p:nvSpPr>
        <p:spPr>
          <a:xfrm>
            <a:off x="152400" y="838200"/>
            <a:ext cx="5029200" cy="830997"/>
          </a:xfrm>
          <a:prstGeom prst="rect">
            <a:avLst/>
          </a:prstGeom>
          <a:noFill/>
        </p:spPr>
        <p:txBody>
          <a:bodyPr wrap="square">
            <a:spAutoFit/>
          </a:bodyPr>
          <a:lstStyle/>
          <a:p>
            <a:pPr>
              <a:defRPr/>
            </a:pPr>
            <a:r>
              <a:rPr lang="en-US" sz="2400" b="1" dirty="0">
                <a:solidFill>
                  <a:schemeClr val="tx2"/>
                </a:solidFill>
                <a:effectLst>
                  <a:outerShdw blurRad="38100" dist="38100" dir="2700000" algn="tl">
                    <a:srgbClr val="000000">
                      <a:alpha val="43137"/>
                    </a:srgbClr>
                  </a:outerShdw>
                </a:effectLst>
                <a:latin typeface="+mj-lt"/>
              </a:rPr>
              <a:t>Specific Emergency Preparedness</a:t>
            </a:r>
          </a:p>
        </p:txBody>
      </p:sp>
      <p:sp>
        <p:nvSpPr>
          <p:cNvPr id="11" name="Right Arrow Callout 10"/>
          <p:cNvSpPr/>
          <p:nvPr/>
        </p:nvSpPr>
        <p:spPr>
          <a:xfrm>
            <a:off x="152400" y="1752600"/>
            <a:ext cx="2590800" cy="1905000"/>
          </a:xfrm>
          <a:prstGeom prst="rightArrowCallout">
            <a:avLst>
              <a:gd name="adj1" fmla="val 16226"/>
              <a:gd name="adj2" fmla="val 22108"/>
              <a:gd name="adj3" fmla="val 20770"/>
              <a:gd name="adj4" fmla="val 76299"/>
            </a:avLst>
          </a:prstGeom>
          <a:solidFill>
            <a:srgbClr val="FBF353"/>
          </a:solidFill>
          <a:ln w="25400">
            <a:solidFill>
              <a:srgbClr val="A49C04"/>
            </a:solidFill>
          </a:ln>
        </p:spPr>
        <p:style>
          <a:lnRef idx="1">
            <a:schemeClr val="accent3"/>
          </a:lnRef>
          <a:fillRef idx="2">
            <a:schemeClr val="accent3"/>
          </a:fillRef>
          <a:effectRef idx="1">
            <a:schemeClr val="accent3"/>
          </a:effectRef>
          <a:fontRef idx="minor">
            <a:schemeClr val="dk1"/>
          </a:fontRef>
        </p:style>
        <p:txBody>
          <a:bodyPr anchor="ctr"/>
          <a:lstStyle/>
          <a:p>
            <a:pPr>
              <a:defRPr/>
            </a:pPr>
            <a:r>
              <a:rPr lang="en-US" sz="1600" b="1" u="sng" dirty="0"/>
              <a:t>Preparation</a:t>
            </a:r>
            <a:r>
              <a:rPr lang="en-US" sz="1600" b="1" dirty="0"/>
              <a:t>:</a:t>
            </a:r>
          </a:p>
          <a:p>
            <a:pPr>
              <a:defRPr/>
            </a:pPr>
            <a:r>
              <a:rPr lang="en-US" sz="1600" dirty="0"/>
              <a:t>Includes info on how to avoid the emergency or how to get ready for oncoming emergency.</a:t>
            </a:r>
          </a:p>
        </p:txBody>
      </p:sp>
      <p:sp>
        <p:nvSpPr>
          <p:cNvPr id="14" name="Right Arrow Callout 13"/>
          <p:cNvSpPr/>
          <p:nvPr/>
        </p:nvSpPr>
        <p:spPr>
          <a:xfrm rot="5400000">
            <a:off x="2514600" y="1981200"/>
            <a:ext cx="2590800" cy="1981200"/>
          </a:xfrm>
          <a:prstGeom prst="rightArrowCallout">
            <a:avLst>
              <a:gd name="adj1" fmla="val 19217"/>
              <a:gd name="adj2" fmla="val 22108"/>
              <a:gd name="adj3" fmla="val 20770"/>
              <a:gd name="adj4" fmla="val 76407"/>
            </a:avLst>
          </a:prstGeom>
          <a:solidFill>
            <a:schemeClr val="accent2">
              <a:lumMod val="60000"/>
              <a:lumOff val="40000"/>
            </a:schemeClr>
          </a:solidFill>
          <a:ln w="25400">
            <a:solidFill>
              <a:schemeClr val="accent2">
                <a:lumMod val="50000"/>
              </a:schemeClr>
            </a:solidFill>
          </a:ln>
          <a:scene3d>
            <a:camera prst="orthographicFront">
              <a:rot lat="0" lon="0" rev="0"/>
            </a:camera>
            <a:lightRig rig="threePt" dir="t"/>
          </a:scene3d>
          <a:sp3d/>
        </p:spPr>
        <p:style>
          <a:lnRef idx="1">
            <a:schemeClr val="accent2"/>
          </a:lnRef>
          <a:fillRef idx="2">
            <a:schemeClr val="accent2"/>
          </a:fillRef>
          <a:effectRef idx="1">
            <a:schemeClr val="accent2"/>
          </a:effectRef>
          <a:fontRef idx="minor">
            <a:schemeClr val="dk1"/>
          </a:fontRef>
        </p:style>
        <p:txBody>
          <a:bodyPr vert="vert270" anchor="ctr">
            <a:flatTx/>
          </a:bodyPr>
          <a:lstStyle/>
          <a:p>
            <a:pPr>
              <a:defRPr/>
            </a:pPr>
            <a:r>
              <a:rPr lang="en-US" sz="1600" b="1" u="sng" dirty="0"/>
              <a:t>Impact</a:t>
            </a:r>
            <a:r>
              <a:rPr lang="en-US" sz="1600" b="1" dirty="0"/>
              <a:t>:</a:t>
            </a:r>
          </a:p>
          <a:p>
            <a:pPr>
              <a:defRPr/>
            </a:pPr>
            <a:r>
              <a:rPr lang="en-US" sz="1600" dirty="0"/>
              <a:t>Includes all parts of the Utility that will be affected by the emergency and how damage can be minimized.</a:t>
            </a:r>
          </a:p>
        </p:txBody>
      </p:sp>
      <p:sp>
        <p:nvSpPr>
          <p:cNvPr id="16" name="Rectangle 15"/>
          <p:cNvSpPr/>
          <p:nvPr/>
        </p:nvSpPr>
        <p:spPr>
          <a:xfrm>
            <a:off x="2819400" y="4343400"/>
            <a:ext cx="1981200" cy="1981200"/>
          </a:xfrm>
          <a:prstGeom prst="rect">
            <a:avLst/>
          </a:prstGeom>
          <a:solidFill>
            <a:srgbClr val="8DFA7E"/>
          </a:solidFill>
          <a:ln w="25400">
            <a:solidFill>
              <a:srgbClr val="014112"/>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n-US" sz="1600" b="1" u="sng" dirty="0"/>
              <a:t>Recovery</a:t>
            </a:r>
            <a:r>
              <a:rPr lang="en-US" sz="1600" dirty="0"/>
              <a:t>:</a:t>
            </a:r>
          </a:p>
          <a:p>
            <a:pPr>
              <a:defRPr/>
            </a:pPr>
            <a:r>
              <a:rPr lang="en-US" sz="1600" dirty="0"/>
              <a:t>Prioritized list of tasks to get Utility back to normal operations.</a:t>
            </a:r>
          </a:p>
        </p:txBody>
      </p:sp>
      <p:graphicFrame>
        <p:nvGraphicFramePr>
          <p:cNvPr id="18439" name="Object 7"/>
          <p:cNvGraphicFramePr>
            <a:graphicFrameLocks noChangeAspect="1"/>
          </p:cNvGraphicFramePr>
          <p:nvPr/>
        </p:nvGraphicFramePr>
        <p:xfrm>
          <a:off x="4954753" y="0"/>
          <a:ext cx="4189247" cy="6858000"/>
        </p:xfrm>
        <a:graphic>
          <a:graphicData uri="http://schemas.openxmlformats.org/presentationml/2006/ole">
            <mc:AlternateContent xmlns:mc="http://schemas.openxmlformats.org/markup-compatibility/2006">
              <mc:Choice xmlns:v="urn:schemas-microsoft-com:vml" Requires="v">
                <p:oleObj spid="_x0000_s18459" name="Acrobat Document" r:id="rId4" imgW="5829254" imgH="7543800" progId="AcroExch.Document.7">
                  <p:embed/>
                </p:oleObj>
              </mc:Choice>
              <mc:Fallback>
                <p:oleObj name="Acrobat Document" r:id="rId4" imgW="5829254" imgH="7543800" progId="AcroExch.Document.7">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753" y="0"/>
                        <a:ext cx="41892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0" y="2209800"/>
            <a:ext cx="4343400" cy="1600200"/>
          </a:xfrm>
        </p:spPr>
        <p:txBody>
          <a:bodyPr/>
          <a:lstStyle/>
          <a:p>
            <a:pPr eaLnBrk="1" hangingPunct="1"/>
            <a:r>
              <a:rPr lang="en-US" sz="2400" dirty="0"/>
              <a:t>Date of training/exercise</a:t>
            </a:r>
          </a:p>
          <a:p>
            <a:pPr eaLnBrk="1" hangingPunct="1"/>
            <a:r>
              <a:rPr lang="en-US" sz="2400" dirty="0"/>
              <a:t>Description</a:t>
            </a:r>
          </a:p>
          <a:p>
            <a:pPr eaLnBrk="1" hangingPunct="1"/>
            <a:r>
              <a:rPr lang="en-US" sz="2400" dirty="0"/>
              <a:t>Participants</a:t>
            </a:r>
          </a:p>
        </p:txBody>
      </p:sp>
      <p:sp>
        <p:nvSpPr>
          <p:cNvPr id="3" name="Title 2"/>
          <p:cNvSpPr>
            <a:spLocks noGrp="1"/>
          </p:cNvSpPr>
          <p:nvPr>
            <p:ph type="title"/>
          </p:nvPr>
        </p:nvSpPr>
        <p:spPr>
          <a:xfrm>
            <a:off x="304800" y="152400"/>
            <a:ext cx="3581400" cy="685800"/>
          </a:xfrm>
        </p:spPr>
        <p:txBody>
          <a:bodyPr>
            <a:normAutofit fontScale="90000"/>
          </a:bodyPr>
          <a:lstStyle/>
          <a:p>
            <a:pPr eaLnBrk="1" hangingPunct="1">
              <a:defRPr/>
            </a:pPr>
            <a:r>
              <a:rPr lang="en-US" dirty="0"/>
              <a:t>Section 5</a:t>
            </a:r>
          </a:p>
        </p:txBody>
      </p:sp>
      <p:sp>
        <p:nvSpPr>
          <p:cNvPr id="4" name="TextBox 3"/>
          <p:cNvSpPr txBox="1"/>
          <p:nvPr/>
        </p:nvSpPr>
        <p:spPr>
          <a:xfrm>
            <a:off x="152400" y="838200"/>
            <a:ext cx="4343400" cy="830997"/>
          </a:xfrm>
          <a:prstGeom prst="rect">
            <a:avLst/>
          </a:prstGeom>
          <a:noFill/>
        </p:spPr>
        <p:txBody>
          <a:bodyPr wrap="square">
            <a:spAutoFit/>
          </a:bodyPr>
          <a:lstStyle/>
          <a:p>
            <a:pPr>
              <a:defRPr/>
            </a:pPr>
            <a:r>
              <a:rPr lang="en-US" sz="2400" b="1" dirty="0">
                <a:solidFill>
                  <a:schemeClr val="tx2"/>
                </a:solidFill>
                <a:effectLst>
                  <a:outerShdw blurRad="38100" dist="38100" dir="2700000" algn="tl">
                    <a:srgbClr val="000000">
                      <a:alpha val="43137"/>
                    </a:srgbClr>
                  </a:outerShdw>
                </a:effectLst>
                <a:latin typeface="+mj-lt"/>
              </a:rPr>
              <a:t>Training and Exercise Record</a:t>
            </a:r>
          </a:p>
        </p:txBody>
      </p:sp>
      <p:graphicFrame>
        <p:nvGraphicFramePr>
          <p:cNvPr id="19461" name="Object 5"/>
          <p:cNvGraphicFramePr>
            <a:graphicFrameLocks noChangeAspect="1"/>
          </p:cNvGraphicFramePr>
          <p:nvPr/>
        </p:nvGraphicFramePr>
        <p:xfrm>
          <a:off x="4315430" y="0"/>
          <a:ext cx="4828570" cy="6858000"/>
        </p:xfrm>
        <a:graphic>
          <a:graphicData uri="http://schemas.openxmlformats.org/presentationml/2006/ole">
            <mc:AlternateContent xmlns:mc="http://schemas.openxmlformats.org/markup-compatibility/2006">
              <mc:Choice xmlns:v="urn:schemas-microsoft-com:vml" Requires="v">
                <p:oleObj spid="_x0000_s19480" name="Acrobat Document" r:id="rId4" imgW="5829254" imgH="7543800" progId="AcroExch.Document.7">
                  <p:embed/>
                </p:oleObj>
              </mc:Choice>
              <mc:Fallback>
                <p:oleObj name="Acrobat Document" r:id="rId4" imgW="5829254" imgH="7543800" progId="AcroExch.Document.7">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430" y="0"/>
                        <a:ext cx="48285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152400" y="1981200"/>
            <a:ext cx="8763000" cy="4525963"/>
          </a:xfrm>
        </p:spPr>
        <p:txBody>
          <a:bodyPr/>
          <a:lstStyle/>
          <a:p>
            <a:pPr eaLnBrk="1" hangingPunct="1"/>
            <a:r>
              <a:rPr lang="en-US" sz="2800" dirty="0"/>
              <a:t>Prepared by:</a:t>
            </a:r>
          </a:p>
          <a:p>
            <a:pPr lvl="1" eaLnBrk="1" hangingPunct="1"/>
            <a:r>
              <a:rPr lang="en-US" sz="2400" dirty="0"/>
              <a:t>Name</a:t>
            </a:r>
          </a:p>
          <a:p>
            <a:pPr lvl="1" eaLnBrk="1" hangingPunct="1"/>
            <a:r>
              <a:rPr lang="en-US" sz="2400" dirty="0"/>
              <a:t>Title/Organization</a:t>
            </a:r>
          </a:p>
          <a:p>
            <a:pPr lvl="1" eaLnBrk="1" hangingPunct="1"/>
            <a:r>
              <a:rPr lang="en-US" sz="2400" dirty="0"/>
              <a:t>Date</a:t>
            </a:r>
          </a:p>
          <a:p>
            <a:pPr eaLnBrk="1" hangingPunct="1"/>
            <a:r>
              <a:rPr lang="en-US" sz="2800" dirty="0"/>
              <a:t>Officially reviewed, approved and signed by:</a:t>
            </a:r>
          </a:p>
          <a:p>
            <a:pPr lvl="1" eaLnBrk="1" hangingPunct="1"/>
            <a:r>
              <a:rPr lang="en-US" sz="2400" dirty="0"/>
              <a:t>Name</a:t>
            </a:r>
          </a:p>
          <a:p>
            <a:pPr lvl="1" eaLnBrk="1" hangingPunct="1"/>
            <a:r>
              <a:rPr lang="en-US" sz="2400" dirty="0"/>
              <a:t>Signature</a:t>
            </a:r>
          </a:p>
          <a:p>
            <a:pPr lvl="1" eaLnBrk="1" hangingPunct="1"/>
            <a:r>
              <a:rPr lang="en-US" sz="2400" dirty="0"/>
              <a:t>Date</a:t>
            </a:r>
          </a:p>
        </p:txBody>
      </p:sp>
      <p:sp>
        <p:nvSpPr>
          <p:cNvPr id="3" name="Title 2"/>
          <p:cNvSpPr>
            <a:spLocks noGrp="1"/>
          </p:cNvSpPr>
          <p:nvPr>
            <p:ph type="title"/>
          </p:nvPr>
        </p:nvSpPr>
        <p:spPr>
          <a:xfrm>
            <a:off x="457200" y="228600"/>
            <a:ext cx="3962400" cy="609600"/>
          </a:xfrm>
        </p:spPr>
        <p:txBody>
          <a:bodyPr>
            <a:normAutofit fontScale="90000"/>
          </a:bodyPr>
          <a:lstStyle/>
          <a:p>
            <a:pPr eaLnBrk="1" hangingPunct="1">
              <a:defRPr/>
            </a:pPr>
            <a:r>
              <a:rPr lang="en-US" dirty="0"/>
              <a:t>Section 6</a:t>
            </a:r>
          </a:p>
        </p:txBody>
      </p:sp>
      <p:sp>
        <p:nvSpPr>
          <p:cNvPr id="4" name="TextBox 3"/>
          <p:cNvSpPr txBox="1"/>
          <p:nvPr/>
        </p:nvSpPr>
        <p:spPr>
          <a:xfrm>
            <a:off x="457200" y="1143000"/>
            <a:ext cx="5486400" cy="523875"/>
          </a:xfrm>
          <a:prstGeom prst="rect">
            <a:avLst/>
          </a:prstGeom>
          <a:noFill/>
        </p:spPr>
        <p:txBody>
          <a:bodyPr>
            <a:spAutoFit/>
          </a:bodyPr>
          <a:lstStyle/>
          <a:p>
            <a:pPr>
              <a:defRPr/>
            </a:pPr>
            <a:r>
              <a:rPr lang="en-US" sz="2800" b="1" dirty="0">
                <a:solidFill>
                  <a:schemeClr val="tx2"/>
                </a:solidFill>
                <a:effectLst>
                  <a:outerShdw blurRad="38100" dist="38100" dir="2700000" algn="tl">
                    <a:srgbClr val="000000">
                      <a:alpha val="43137"/>
                    </a:srgbClr>
                  </a:outerShdw>
                </a:effectLst>
                <a:latin typeface="+mj-lt"/>
              </a:rPr>
              <a:t>Plan Approval Documentation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534400" cy="4114800"/>
          </a:xfrm>
        </p:spPr>
        <p:txBody>
          <a:bodyPr/>
          <a:lstStyle/>
          <a:p>
            <a:pPr marL="623887" indent="-514350" eaLnBrk="1" hangingPunct="1">
              <a:buFont typeface="+mj-lt"/>
              <a:buAutoNum type="alphaUcPeriod"/>
              <a:defRPr/>
            </a:pPr>
            <a:r>
              <a:rPr lang="en-US" dirty="0">
                <a:effectLst>
                  <a:outerShdw blurRad="38100" dist="38100" dir="2700000" algn="tl">
                    <a:srgbClr val="000000">
                      <a:alpha val="43137"/>
                    </a:srgbClr>
                  </a:outerShdw>
                </a:effectLst>
              </a:rPr>
              <a:t>Additional Chemical Information</a:t>
            </a:r>
          </a:p>
          <a:p>
            <a:pPr marL="623887" indent="-514350" eaLnBrk="1" hangingPunct="1">
              <a:buFont typeface="+mj-lt"/>
              <a:buAutoNum type="alphaUcPeriod"/>
              <a:defRPr/>
            </a:pPr>
            <a:r>
              <a:rPr lang="en-US" dirty="0">
                <a:effectLst>
                  <a:outerShdw blurRad="38100" dist="38100" dir="2700000" algn="tl">
                    <a:srgbClr val="000000">
                      <a:alpha val="43137"/>
                    </a:srgbClr>
                  </a:outerShdw>
                </a:effectLst>
              </a:rPr>
              <a:t>Additional Source Information</a:t>
            </a:r>
          </a:p>
          <a:p>
            <a:pPr marL="623887" indent="-514350" eaLnBrk="1" hangingPunct="1">
              <a:buFont typeface="+mj-lt"/>
              <a:buAutoNum type="alphaUcPeriod"/>
              <a:defRPr/>
            </a:pPr>
            <a:r>
              <a:rPr lang="en-US" dirty="0">
                <a:effectLst>
                  <a:outerShdw blurRad="38100" dist="38100" dir="2700000" algn="tl">
                    <a:srgbClr val="000000">
                      <a:alpha val="43137"/>
                    </a:srgbClr>
                  </a:outerShdw>
                </a:effectLst>
              </a:rPr>
              <a:t>Additional Finished Water Storage Information</a:t>
            </a:r>
          </a:p>
          <a:p>
            <a:pPr marL="623887" indent="-514350" eaLnBrk="1" hangingPunct="1">
              <a:buFont typeface="+mj-lt"/>
              <a:buAutoNum type="alphaUcPeriod"/>
              <a:defRPr/>
            </a:pPr>
            <a:r>
              <a:rPr lang="en-US" dirty="0">
                <a:effectLst>
                  <a:outerShdw blurRad="38100" dist="38100" dir="2700000" algn="tl">
                    <a:srgbClr val="000000">
                      <a:alpha val="43137"/>
                    </a:srgbClr>
                  </a:outerShdw>
                </a:effectLst>
              </a:rPr>
              <a:t>Additional Pump Information</a:t>
            </a:r>
          </a:p>
          <a:p>
            <a:pPr marL="623887" indent="-514350" eaLnBrk="1" hangingPunct="1">
              <a:buFont typeface="+mj-lt"/>
              <a:buAutoNum type="alphaUcPeriod"/>
              <a:defRPr/>
            </a:pPr>
            <a:r>
              <a:rPr lang="en-US" dirty="0">
                <a:effectLst>
                  <a:outerShdw blurRad="38100" dist="38100" dir="2700000" algn="tl">
                    <a:srgbClr val="000000">
                      <a:alpha val="43137"/>
                    </a:srgbClr>
                  </a:outerShdw>
                </a:effectLst>
              </a:rPr>
              <a:t>Additional Control Valve Information</a:t>
            </a:r>
          </a:p>
          <a:p>
            <a:pPr marL="623887" indent="-514350" eaLnBrk="1" hangingPunct="1">
              <a:buFont typeface="+mj-lt"/>
              <a:buAutoNum type="alphaUcPeriod"/>
              <a:defRPr/>
            </a:pPr>
            <a:r>
              <a:rPr lang="en-US" dirty="0">
                <a:effectLst>
                  <a:outerShdw blurRad="38100" dist="38100" dir="2700000" algn="tl">
                    <a:srgbClr val="000000">
                      <a:alpha val="43137"/>
                    </a:srgbClr>
                  </a:outerShdw>
                </a:effectLst>
              </a:rPr>
              <a:t>Additional Standby Power Information</a:t>
            </a:r>
          </a:p>
          <a:p>
            <a:pPr marL="623887" indent="-514350" eaLnBrk="1" hangingPunct="1">
              <a:buFont typeface="+mj-lt"/>
              <a:buAutoNum type="alphaUcPeriod"/>
              <a:defRPr/>
            </a:pPr>
            <a:r>
              <a:rPr lang="en-US" dirty="0">
                <a:effectLst>
                  <a:outerShdw blurRad="38100" dist="38100" dir="2700000" algn="tl">
                    <a:srgbClr val="000000">
                      <a:alpha val="43137"/>
                    </a:srgbClr>
                  </a:outerShdw>
                </a:effectLst>
              </a:rPr>
              <a:t>KY Specific Emergency Response Example</a:t>
            </a:r>
          </a:p>
          <a:p>
            <a:pPr marL="623887" indent="-514350" eaLnBrk="1" hangingPunct="1">
              <a:buFont typeface="+mj-lt"/>
              <a:buAutoNum type="alphaUcPeriod"/>
              <a:defRPr/>
            </a:pPr>
            <a:r>
              <a:rPr lang="en-US" dirty="0">
                <a:effectLst>
                  <a:outerShdw blurRad="38100" dist="38100" dir="2700000" algn="tl">
                    <a:srgbClr val="000000">
                      <a:alpha val="43137"/>
                    </a:srgbClr>
                  </a:outerShdw>
                </a:effectLst>
              </a:rPr>
              <a:t>Key Messages</a:t>
            </a:r>
          </a:p>
          <a:p>
            <a:pPr marL="623887" indent="-514350" eaLnBrk="1" hangingPunct="1">
              <a:buFont typeface="+mj-lt"/>
              <a:buAutoNum type="alphaUcPeriod"/>
              <a:defRPr/>
            </a:pPr>
            <a:r>
              <a:rPr lang="en-US" dirty="0">
                <a:effectLst>
                  <a:outerShdw blurRad="38100" dist="38100" dir="2700000" algn="tl">
                    <a:srgbClr val="000000">
                      <a:alpha val="43137"/>
                    </a:srgbClr>
                  </a:outerShdw>
                </a:effectLst>
              </a:rPr>
              <a:t>Schematic of Treatment Plant</a:t>
            </a:r>
          </a:p>
        </p:txBody>
      </p:sp>
      <p:sp>
        <p:nvSpPr>
          <p:cNvPr id="3" name="Title 2"/>
          <p:cNvSpPr>
            <a:spLocks noGrp="1"/>
          </p:cNvSpPr>
          <p:nvPr>
            <p:ph type="title"/>
          </p:nvPr>
        </p:nvSpPr>
        <p:spPr>
          <a:xfrm>
            <a:off x="457200" y="381000"/>
            <a:ext cx="8229600" cy="1143000"/>
          </a:xfrm>
        </p:spPr>
        <p:txBody>
          <a:bodyPr/>
          <a:lstStyle/>
          <a:p>
            <a:pPr eaLnBrk="1" hangingPunct="1">
              <a:defRPr/>
            </a:pPr>
            <a:r>
              <a:rPr lang="en-US" dirty="0"/>
              <a:t>Appendices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172200" cy="1143000"/>
          </a:xfrm>
        </p:spPr>
        <p:txBody>
          <a:bodyPr/>
          <a:lstStyle/>
          <a:p>
            <a:pPr eaLnBrk="1" hangingPunct="1">
              <a:defRPr/>
            </a:pPr>
            <a:r>
              <a:rPr lang="en-US" sz="5000" dirty="0"/>
              <a:t>Levels of Planning</a:t>
            </a:r>
          </a:p>
        </p:txBody>
      </p:sp>
      <p:pic>
        <p:nvPicPr>
          <p:cNvPr id="21510" name="Picture 6" descr="http://blog.allstate.com/wp-content/uploads/2012/08/iStock_000008213794Medium_pgiam-680x463.jpg"/>
          <p:cNvPicPr>
            <a:picLocks noChangeAspect="1" noChangeArrowheads="1"/>
          </p:cNvPicPr>
          <p:nvPr/>
        </p:nvPicPr>
        <p:blipFill>
          <a:blip r:embed="rId3" cstate="print"/>
          <a:srcRect/>
          <a:stretch>
            <a:fillRect/>
          </a:stretch>
        </p:blipFill>
        <p:spPr bwMode="auto">
          <a:xfrm>
            <a:off x="533400" y="1524000"/>
            <a:ext cx="2286000" cy="1705952"/>
          </a:xfrm>
          <a:prstGeom prst="rect">
            <a:avLst/>
          </a:prstGeom>
          <a:noFill/>
          <a:ln w="19050">
            <a:solidFill>
              <a:schemeClr val="accent1"/>
            </a:solidFill>
            <a:miter lim="800000"/>
            <a:headEnd/>
            <a:tailEnd/>
          </a:ln>
        </p:spPr>
      </p:pic>
      <p:pic>
        <p:nvPicPr>
          <p:cNvPr id="21512" name="Picture 8" descr="http://www.wired.com/images_blogs/threatlevel/2009/09/dhs-threat1.jpg"/>
          <p:cNvPicPr>
            <a:picLocks noChangeAspect="1" noChangeArrowheads="1"/>
          </p:cNvPicPr>
          <p:nvPr/>
        </p:nvPicPr>
        <p:blipFill>
          <a:blip r:embed="rId4" cstate="print"/>
          <a:srcRect/>
          <a:stretch>
            <a:fillRect/>
          </a:stretch>
        </p:blipFill>
        <p:spPr bwMode="auto">
          <a:xfrm>
            <a:off x="7162800" y="3962400"/>
            <a:ext cx="1813913" cy="2590799"/>
          </a:xfrm>
          <a:prstGeom prst="rect">
            <a:avLst/>
          </a:prstGeom>
          <a:noFill/>
          <a:ln w="19050">
            <a:solidFill>
              <a:schemeClr val="accent1"/>
            </a:solidFill>
            <a:miter lim="800000"/>
            <a:headEnd/>
            <a:tailEnd/>
          </a:ln>
        </p:spPr>
      </p:pic>
      <p:pic>
        <p:nvPicPr>
          <p:cNvPr id="21508" name="Picture 4" descr="http://img.docstoccdn.com/thumb/orig/5191617.png"/>
          <p:cNvPicPr>
            <a:picLocks noChangeAspect="1" noChangeArrowheads="1"/>
          </p:cNvPicPr>
          <p:nvPr/>
        </p:nvPicPr>
        <p:blipFill>
          <a:blip r:embed="rId5" cstate="print"/>
          <a:srcRect/>
          <a:stretch>
            <a:fillRect/>
          </a:stretch>
        </p:blipFill>
        <p:spPr bwMode="auto">
          <a:xfrm>
            <a:off x="2514600" y="3352800"/>
            <a:ext cx="3647599" cy="2819400"/>
          </a:xfrm>
          <a:prstGeom prst="rect">
            <a:avLst/>
          </a:prstGeom>
          <a:noFill/>
          <a:ln w="19050">
            <a:solidFill>
              <a:schemeClr val="accent1"/>
            </a:solidFill>
            <a:miter lim="800000"/>
            <a:headEnd/>
            <a:tailEnd/>
          </a:ln>
        </p:spPr>
      </p:pic>
      <p:pic>
        <p:nvPicPr>
          <p:cNvPr id="21514" name="Picture 10" descr="http://lib.store.yahoo.net/lib/partshelf/ps-midland-wr-300-l.jpg"/>
          <p:cNvPicPr>
            <a:picLocks noChangeAspect="1" noChangeArrowheads="1"/>
          </p:cNvPicPr>
          <p:nvPr/>
        </p:nvPicPr>
        <p:blipFill>
          <a:blip r:embed="rId6" cstate="print"/>
          <a:srcRect/>
          <a:stretch>
            <a:fillRect/>
          </a:stretch>
        </p:blipFill>
        <p:spPr bwMode="auto">
          <a:xfrm>
            <a:off x="6400800" y="1524000"/>
            <a:ext cx="2514600" cy="1876652"/>
          </a:xfrm>
          <a:prstGeom prst="rect">
            <a:avLst/>
          </a:prstGeom>
          <a:noFill/>
          <a:ln w="19050">
            <a:solidFill>
              <a:schemeClr val="accent1"/>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828800"/>
          </a:xfrm>
        </p:spPr>
        <p:txBody>
          <a:bodyPr/>
          <a:lstStyle/>
          <a:p>
            <a:pPr algn="l" eaLnBrk="1" hangingPunct="1">
              <a:defRPr/>
            </a:pPr>
            <a:r>
              <a:rPr lang="en-US" sz="5500" dirty="0">
                <a:solidFill>
                  <a:schemeClr val="accent1"/>
                </a:solidFill>
              </a:rPr>
              <a:t>Step 2:  Exercise</a:t>
            </a:r>
          </a:p>
        </p:txBody>
      </p:sp>
      <p:sp>
        <p:nvSpPr>
          <p:cNvPr id="3" name="Text Placeholder 2"/>
          <p:cNvSpPr>
            <a:spLocks noGrp="1"/>
          </p:cNvSpPr>
          <p:nvPr>
            <p:ph type="body" idx="1"/>
          </p:nvPr>
        </p:nvSpPr>
        <p:spPr>
          <a:xfrm>
            <a:off x="3922713" y="2932113"/>
            <a:ext cx="4572000" cy="1454150"/>
          </a:xfrm>
        </p:spPr>
        <p:txBody>
          <a:bodyPr/>
          <a:lstStyle/>
          <a:p>
            <a:pPr eaLnBrk="1" hangingPunct="1">
              <a:defRPr/>
            </a:pPr>
            <a:r>
              <a:rPr lang="en-US" sz="3300" dirty="0">
                <a:effectLst>
                  <a:outerShdw blurRad="38100" dist="38100" dir="2700000" algn="tl">
                    <a:srgbClr val="000000">
                      <a:alpha val="43137"/>
                    </a:srgbClr>
                  </a:outerShdw>
                </a:effectLst>
              </a:rPr>
              <a:t>With all involved utility employees, exercise at least one scenario of the ERP annually.</a:t>
            </a:r>
          </a:p>
        </p:txBody>
      </p:sp>
      <p:sp>
        <p:nvSpPr>
          <p:cNvPr id="4" name="TextBox 3"/>
          <p:cNvSpPr txBox="1"/>
          <p:nvPr/>
        </p:nvSpPr>
        <p:spPr>
          <a:xfrm>
            <a:off x="457200" y="5638800"/>
            <a:ext cx="8305800" cy="369888"/>
          </a:xfrm>
          <a:prstGeom prst="rect">
            <a:avLst/>
          </a:prstGeom>
          <a:noFill/>
        </p:spPr>
        <p:txBody>
          <a:bodyPr>
            <a:spAutoFit/>
          </a:bodyPr>
          <a:lstStyle/>
          <a:p>
            <a:pPr algn="ctr">
              <a:defRPr/>
            </a:pPr>
            <a:r>
              <a:rPr lang="en-US" b="1" i="1" dirty="0">
                <a:effectLst>
                  <a:outerShdw blurRad="38100" dist="38100" dir="2700000" algn="tl">
                    <a:srgbClr val="000000">
                      <a:alpha val="43137"/>
                    </a:srgbClr>
                  </a:outerShdw>
                </a:effectLst>
                <a:latin typeface="+mn-lt"/>
              </a:rPr>
              <a:t>Document each exercise in Section 5 of the ERP.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85800"/>
            <a:ext cx="7772400" cy="1828800"/>
          </a:xfrm>
        </p:spPr>
        <p:txBody>
          <a:bodyPr/>
          <a:lstStyle/>
          <a:p>
            <a:pPr algn="l" eaLnBrk="1" hangingPunct="1">
              <a:defRPr/>
            </a:pPr>
            <a:r>
              <a:rPr lang="en-US" sz="5500" dirty="0">
                <a:solidFill>
                  <a:schemeClr val="accent1"/>
                </a:solidFill>
              </a:rPr>
              <a:t>Step 3:  Review</a:t>
            </a:r>
          </a:p>
        </p:txBody>
      </p:sp>
      <p:sp>
        <p:nvSpPr>
          <p:cNvPr id="6" name="Text Placeholder 5"/>
          <p:cNvSpPr>
            <a:spLocks noGrp="1"/>
          </p:cNvSpPr>
          <p:nvPr>
            <p:ph type="body" idx="1"/>
          </p:nvPr>
        </p:nvSpPr>
        <p:spPr>
          <a:xfrm>
            <a:off x="3962400" y="2819400"/>
            <a:ext cx="4876800" cy="3352800"/>
          </a:xfrm>
        </p:spPr>
        <p:txBody>
          <a:bodyPr/>
          <a:lstStyle/>
          <a:p>
            <a:pPr eaLnBrk="1" hangingPunct="1">
              <a:defRPr/>
            </a:pPr>
            <a:r>
              <a:rPr lang="en-US" sz="3500" dirty="0">
                <a:effectLst>
                  <a:outerShdw blurRad="38100" dist="38100" dir="2700000" algn="tl">
                    <a:srgbClr val="000000">
                      <a:alpha val="43137"/>
                    </a:srgbClr>
                  </a:outerShdw>
                </a:effectLst>
              </a:rPr>
              <a:t>Meet as a group, at least </a:t>
            </a:r>
            <a:r>
              <a:rPr lang="en-US" sz="3500" b="1" dirty="0">
                <a:effectLst>
                  <a:outerShdw blurRad="38100" dist="38100" dir="2700000" algn="tl">
                    <a:srgbClr val="000000">
                      <a:alpha val="43137"/>
                    </a:srgbClr>
                  </a:outerShdw>
                </a:effectLst>
              </a:rPr>
              <a:t>annually</a:t>
            </a:r>
            <a:r>
              <a:rPr lang="en-US" sz="3500" dirty="0">
                <a:effectLst>
                  <a:outerShdw blurRad="38100" dist="38100" dir="2700000" algn="tl">
                    <a:srgbClr val="000000">
                      <a:alpha val="43137"/>
                    </a:srgbClr>
                  </a:outerShdw>
                </a:effectLst>
              </a:rPr>
              <a:t>, to review the contents of your ERP and discuss the results of your ERP Exercise.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828800"/>
          </a:xfrm>
        </p:spPr>
        <p:txBody>
          <a:bodyPr/>
          <a:lstStyle/>
          <a:p>
            <a:pPr algn="l" eaLnBrk="1" hangingPunct="1">
              <a:defRPr/>
            </a:pPr>
            <a:r>
              <a:rPr lang="en-US" sz="5500" dirty="0">
                <a:solidFill>
                  <a:schemeClr val="accent1"/>
                </a:solidFill>
              </a:rPr>
              <a:t>Step 4:  Update</a:t>
            </a:r>
          </a:p>
        </p:txBody>
      </p:sp>
      <p:sp>
        <p:nvSpPr>
          <p:cNvPr id="3" name="Text Placeholder 2"/>
          <p:cNvSpPr>
            <a:spLocks noGrp="1"/>
          </p:cNvSpPr>
          <p:nvPr>
            <p:ph type="body" idx="1"/>
          </p:nvPr>
        </p:nvSpPr>
        <p:spPr>
          <a:xfrm>
            <a:off x="3922713" y="2932113"/>
            <a:ext cx="4840287" cy="2249487"/>
          </a:xfrm>
        </p:spPr>
        <p:txBody>
          <a:bodyPr/>
          <a:lstStyle/>
          <a:p>
            <a:pPr eaLnBrk="1" hangingPunct="1">
              <a:defRPr/>
            </a:pPr>
            <a:r>
              <a:rPr lang="en-US" sz="3500" dirty="0">
                <a:effectLst>
                  <a:outerShdw blurRad="38100" dist="38100" dir="2700000" algn="tl">
                    <a:srgbClr val="000000">
                      <a:alpha val="43137"/>
                    </a:srgbClr>
                  </a:outerShdw>
                </a:effectLst>
              </a:rPr>
              <a:t>With your ERP work group, update the ERP as needed with each annual review.  </a:t>
            </a:r>
          </a:p>
        </p:txBody>
      </p:sp>
      <p:sp>
        <p:nvSpPr>
          <p:cNvPr id="4" name="TextBox 3"/>
          <p:cNvSpPr txBox="1"/>
          <p:nvPr/>
        </p:nvSpPr>
        <p:spPr>
          <a:xfrm>
            <a:off x="685800" y="5486400"/>
            <a:ext cx="7924800" cy="646113"/>
          </a:xfrm>
          <a:prstGeom prst="rect">
            <a:avLst/>
          </a:prstGeom>
          <a:noFill/>
        </p:spPr>
        <p:txBody>
          <a:bodyPr>
            <a:spAutoFit/>
          </a:bodyPr>
          <a:lstStyle/>
          <a:p>
            <a:pPr algn="ctr">
              <a:defRPr/>
            </a:pPr>
            <a:r>
              <a:rPr lang="en-US" b="1" i="1" dirty="0">
                <a:effectLst>
                  <a:outerShdw blurRad="38100" dist="38100" dir="2700000" algn="tl">
                    <a:srgbClr val="000000">
                      <a:alpha val="43137"/>
                    </a:srgbClr>
                  </a:outerShdw>
                </a:effectLst>
                <a:latin typeface="+mn-lt"/>
              </a:rPr>
              <a:t>Document the revisions in the table at the bottom of the cover page.</a:t>
            </a:r>
          </a:p>
          <a:p>
            <a:pPr algn="ctr">
              <a:defRPr/>
            </a:pP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381000" y="1676400"/>
            <a:ext cx="8610600" cy="4525963"/>
          </a:xfrm>
        </p:spPr>
        <p:txBody>
          <a:bodyPr/>
          <a:lstStyle/>
          <a:p>
            <a:pPr eaLnBrk="1" hangingPunct="1"/>
            <a:r>
              <a:rPr lang="en-US" sz="2500"/>
              <a:t>On the Capacity Development website:</a:t>
            </a:r>
          </a:p>
          <a:p>
            <a:pPr lvl="1" eaLnBrk="1" hangingPunct="1"/>
            <a:r>
              <a:rPr lang="en-US" sz="1900">
                <a:hlinkClick r:id="rId3"/>
              </a:rPr>
              <a:t>http://water.ky.gov/DrinkingWater/Pages/CapDev.aspx</a:t>
            </a:r>
            <a:endParaRPr lang="en-US" sz="1900"/>
          </a:p>
          <a:p>
            <a:pPr eaLnBrk="1" hangingPunct="1"/>
            <a:endParaRPr lang="en-US" sz="2500"/>
          </a:p>
          <a:p>
            <a:pPr eaLnBrk="1" hangingPunct="1"/>
            <a:r>
              <a:rPr lang="en-US" sz="2500"/>
              <a:t>On the Kentucky Rural Water Association website:</a:t>
            </a:r>
          </a:p>
          <a:p>
            <a:pPr lvl="1" eaLnBrk="1" hangingPunct="1"/>
            <a:r>
              <a:rPr lang="en-US" sz="1900">
                <a:hlinkClick r:id="rId4"/>
              </a:rPr>
              <a:t>http://www.krwa.org/announcements/is-your-emergency-response-plan-up-to-date/</a:t>
            </a:r>
            <a:endParaRPr lang="en-US" sz="1900"/>
          </a:p>
          <a:p>
            <a:pPr eaLnBrk="1" hangingPunct="1"/>
            <a:endParaRPr lang="en-US" sz="2500"/>
          </a:p>
          <a:p>
            <a:pPr eaLnBrk="1" hangingPunct="1"/>
            <a:r>
              <a:rPr lang="en-US" sz="2500"/>
              <a:t>On the KYWARN website:</a:t>
            </a:r>
          </a:p>
          <a:p>
            <a:pPr lvl="1" eaLnBrk="1" hangingPunct="1"/>
            <a:r>
              <a:rPr lang="en-US" sz="1900">
                <a:hlinkClick r:id="rId5"/>
              </a:rPr>
              <a:t>http://www.kywarn.org/news-events/</a:t>
            </a:r>
            <a:endParaRPr lang="en-US" sz="1900"/>
          </a:p>
          <a:p>
            <a:pPr eaLnBrk="1" hangingPunct="1">
              <a:buFont typeface="Wingdings 3" pitchFamily="18" charset="2"/>
              <a:buNone/>
            </a:pPr>
            <a:endParaRPr lang="en-US"/>
          </a:p>
        </p:txBody>
      </p:sp>
      <p:sp>
        <p:nvSpPr>
          <p:cNvPr id="3" name="Title 2"/>
          <p:cNvSpPr>
            <a:spLocks noGrp="1"/>
          </p:cNvSpPr>
          <p:nvPr>
            <p:ph type="title"/>
          </p:nvPr>
        </p:nvSpPr>
        <p:spPr/>
        <p:txBody>
          <a:bodyPr>
            <a:normAutofit fontScale="90000"/>
          </a:bodyPr>
          <a:lstStyle/>
          <a:p>
            <a:pPr eaLnBrk="1" hangingPunct="1">
              <a:defRPr/>
            </a:pPr>
            <a:r>
              <a:rPr lang="en-US" dirty="0"/>
              <a:t>The ERP template can be found…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838200"/>
          </a:xfrm>
        </p:spPr>
        <p:txBody>
          <a:bodyPr>
            <a:normAutofit/>
          </a:bodyPr>
          <a:lstStyle/>
          <a:p>
            <a:pPr algn="ctr"/>
            <a:r>
              <a:rPr lang="en-US" sz="3600" b="1" u="none" dirty="0"/>
              <a:t>ERP Recommendations</a:t>
            </a:r>
          </a:p>
        </p:txBody>
      </p:sp>
      <p:sp>
        <p:nvSpPr>
          <p:cNvPr id="3" name="Content Placeholder 2"/>
          <p:cNvSpPr>
            <a:spLocks noGrp="1"/>
          </p:cNvSpPr>
          <p:nvPr>
            <p:ph idx="1"/>
          </p:nvPr>
        </p:nvSpPr>
        <p:spPr>
          <a:xfrm>
            <a:off x="1143000" y="1600200"/>
            <a:ext cx="7696200" cy="4495800"/>
          </a:xfrm>
        </p:spPr>
        <p:txBody>
          <a:bodyPr/>
          <a:lstStyle/>
          <a:p>
            <a:r>
              <a:rPr lang="en-US" sz="2400" dirty="0"/>
              <a:t>Keep contact list current</a:t>
            </a:r>
          </a:p>
          <a:p>
            <a:r>
              <a:rPr lang="en-US" sz="2400" dirty="0"/>
              <a:t>Maintain accurate pump &amp; motor inventories</a:t>
            </a:r>
          </a:p>
          <a:p>
            <a:r>
              <a:rPr lang="en-US" sz="2400" dirty="0"/>
              <a:t>Know your power requirements</a:t>
            </a:r>
          </a:p>
          <a:p>
            <a:r>
              <a:rPr lang="en-US" sz="2400" dirty="0"/>
              <a:t>Install switch gear at locations with mobile power needs</a:t>
            </a:r>
          </a:p>
          <a:p>
            <a:r>
              <a:rPr lang="en-US" sz="2400" dirty="0"/>
              <a:t>Use the scenarios for team building</a:t>
            </a:r>
          </a:p>
          <a:p>
            <a:r>
              <a:rPr lang="en-US" sz="2400" dirty="0"/>
              <a:t>Keep ERP’s in all service vehicles</a:t>
            </a:r>
          </a:p>
          <a:p>
            <a:r>
              <a:rPr lang="en-US" sz="2400" dirty="0"/>
              <a:t>Practice the most common scenarios annually.</a:t>
            </a:r>
          </a:p>
          <a:p>
            <a:r>
              <a:rPr lang="en-US" sz="2400" dirty="0"/>
              <a:t>Participate in local, state &amp; federal EM events.</a:t>
            </a:r>
          </a:p>
          <a:p>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ATT0964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0" name="Rectangle 2"/>
          <p:cNvSpPr>
            <a:spLocks noGrp="1" noChangeArrowheads="1"/>
          </p:cNvSpPr>
          <p:nvPr>
            <p:ph type="ctrTitle"/>
          </p:nvPr>
        </p:nvSpPr>
        <p:spPr>
          <a:xfrm>
            <a:off x="685800" y="533400"/>
            <a:ext cx="7772400" cy="2057400"/>
          </a:xfrm>
        </p:spPr>
        <p:txBody>
          <a:bodyPr/>
          <a:lstStyle/>
          <a:p>
            <a:pPr eaLnBrk="1" hangingPunct="1">
              <a:defRPr/>
            </a:pPr>
            <a:r>
              <a:rPr lang="en-US" sz="10900" b="0" dirty="0">
                <a:solidFill>
                  <a:schemeClr val="tx1"/>
                </a:solidFill>
              </a:rPr>
              <a:t>KYWARN</a:t>
            </a:r>
          </a:p>
        </p:txBody>
      </p:sp>
      <p:sp>
        <p:nvSpPr>
          <p:cNvPr id="2051" name="Rectangle 3"/>
          <p:cNvSpPr>
            <a:spLocks noGrp="1" noChangeArrowheads="1"/>
          </p:cNvSpPr>
          <p:nvPr>
            <p:ph type="subTitle" idx="1"/>
          </p:nvPr>
        </p:nvSpPr>
        <p:spPr>
          <a:xfrm>
            <a:off x="1371600" y="2362200"/>
            <a:ext cx="6400800" cy="1905000"/>
          </a:xfrm>
        </p:spPr>
        <p:txBody>
          <a:bodyPr/>
          <a:lstStyle/>
          <a:p>
            <a:pPr eaLnBrk="1" hangingPunct="1">
              <a:defRPr/>
            </a:pPr>
            <a:endParaRPr lang="en-US" sz="4000" dirty="0">
              <a:solidFill>
                <a:schemeClr val="bg1"/>
              </a:solidFill>
            </a:endParaRPr>
          </a:p>
          <a:p>
            <a:pPr eaLnBrk="1" hangingPunct="1">
              <a:defRPr/>
            </a:pPr>
            <a:r>
              <a:rPr lang="en-US" sz="2800" b="1" dirty="0"/>
              <a:t>Mutual Aid Response Network</a:t>
            </a:r>
          </a:p>
          <a:p>
            <a:pPr eaLnBrk="1" hangingPunct="1">
              <a:defRPr/>
            </a:pPr>
            <a:r>
              <a:rPr lang="en-US" sz="2800" b="1" dirty="0"/>
              <a:t>For Water and Wastewater Systems</a:t>
            </a:r>
          </a:p>
          <a:p>
            <a:pPr eaLnBrk="1" hangingPunct="1">
              <a:defRPr/>
            </a:pPr>
            <a:endParaRPr lang="en-US"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kywarn.org/wp-content/uploads/2012/01/kytn.png"/>
          <p:cNvPicPr>
            <a:picLocks noChangeAspect="1" noChangeArrowheads="1"/>
          </p:cNvPicPr>
          <p:nvPr/>
        </p:nvPicPr>
        <p:blipFill>
          <a:blip r:embed="rId3" cstate="print"/>
          <a:srcRect/>
          <a:stretch>
            <a:fillRect/>
          </a:stretch>
        </p:blipFill>
        <p:spPr bwMode="auto">
          <a:xfrm>
            <a:off x="1371600" y="685800"/>
            <a:ext cx="3136895" cy="1447800"/>
          </a:xfrm>
          <a:prstGeom prst="rect">
            <a:avLst/>
          </a:prstGeom>
          <a:noFill/>
        </p:spPr>
      </p:pic>
      <p:pic>
        <p:nvPicPr>
          <p:cNvPr id="83972" name="Picture 4" descr="http://www.kywarn.org/wp-content/uploads/2012/01/kwwoa.png"/>
          <p:cNvPicPr>
            <a:picLocks noChangeAspect="1" noChangeArrowheads="1"/>
          </p:cNvPicPr>
          <p:nvPr/>
        </p:nvPicPr>
        <p:blipFill>
          <a:blip r:embed="rId4" cstate="print"/>
          <a:srcRect/>
          <a:stretch>
            <a:fillRect/>
          </a:stretch>
        </p:blipFill>
        <p:spPr bwMode="auto">
          <a:xfrm>
            <a:off x="6019800" y="4876800"/>
            <a:ext cx="2590800" cy="1036322"/>
          </a:xfrm>
          <a:prstGeom prst="rect">
            <a:avLst/>
          </a:prstGeom>
          <a:noFill/>
        </p:spPr>
      </p:pic>
      <p:pic>
        <p:nvPicPr>
          <p:cNvPr id="83974" name="Picture 6" descr="http://www.kywarn.org/wp-content/uploads/2012/01/rcap.png"/>
          <p:cNvPicPr>
            <a:picLocks noChangeAspect="1" noChangeArrowheads="1"/>
          </p:cNvPicPr>
          <p:nvPr/>
        </p:nvPicPr>
        <p:blipFill>
          <a:blip r:embed="rId5" cstate="print"/>
          <a:srcRect/>
          <a:stretch>
            <a:fillRect/>
          </a:stretch>
        </p:blipFill>
        <p:spPr bwMode="auto">
          <a:xfrm>
            <a:off x="1752600" y="4876800"/>
            <a:ext cx="2209800" cy="1152941"/>
          </a:xfrm>
          <a:prstGeom prst="rect">
            <a:avLst/>
          </a:prstGeom>
          <a:noFill/>
        </p:spPr>
      </p:pic>
      <p:pic>
        <p:nvPicPr>
          <p:cNvPr id="83976" name="Picture 8" descr="http://www.kywarn.org/wp-content/uploads/2012/01/wris.png"/>
          <p:cNvPicPr>
            <a:picLocks noChangeAspect="1" noChangeArrowheads="1"/>
          </p:cNvPicPr>
          <p:nvPr/>
        </p:nvPicPr>
        <p:blipFill>
          <a:blip r:embed="rId6" cstate="print"/>
          <a:srcRect/>
          <a:stretch>
            <a:fillRect/>
          </a:stretch>
        </p:blipFill>
        <p:spPr bwMode="auto">
          <a:xfrm>
            <a:off x="6324600" y="838200"/>
            <a:ext cx="1946906" cy="1600200"/>
          </a:xfrm>
          <a:prstGeom prst="rect">
            <a:avLst/>
          </a:prstGeom>
          <a:noFill/>
        </p:spPr>
      </p:pic>
      <p:pic>
        <p:nvPicPr>
          <p:cNvPr id="83978" name="Picture 10" descr="http://www.kywarn.org/wp-content/uploads/2012/01/krwa.png"/>
          <p:cNvPicPr>
            <a:picLocks noChangeAspect="1" noChangeArrowheads="1"/>
          </p:cNvPicPr>
          <p:nvPr/>
        </p:nvPicPr>
        <p:blipFill>
          <a:blip r:embed="rId7" cstate="print"/>
          <a:srcRect/>
          <a:stretch>
            <a:fillRect/>
          </a:stretch>
        </p:blipFill>
        <p:spPr bwMode="auto">
          <a:xfrm>
            <a:off x="3581400" y="2819400"/>
            <a:ext cx="2247897" cy="1498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en-US" sz="4000" b="1" u="none" dirty="0"/>
              <a:t>Other Groups Involved</a:t>
            </a:r>
          </a:p>
        </p:txBody>
      </p:sp>
      <p:sp>
        <p:nvSpPr>
          <p:cNvPr id="86019" name="Rectangle 3"/>
          <p:cNvSpPr>
            <a:spLocks noGrp="1" noChangeArrowheads="1"/>
          </p:cNvSpPr>
          <p:nvPr>
            <p:ph type="body" idx="4294967295"/>
          </p:nvPr>
        </p:nvSpPr>
        <p:spPr>
          <a:xfrm>
            <a:off x="1905000" y="1447800"/>
            <a:ext cx="7239000" cy="4572000"/>
          </a:xfrm>
        </p:spPr>
        <p:txBody>
          <a:bodyPr/>
          <a:lstStyle/>
          <a:p>
            <a:pPr eaLnBrk="1" hangingPunct="1">
              <a:defRPr/>
            </a:pPr>
            <a:r>
              <a:rPr lang="en-US" sz="2800" dirty="0"/>
              <a:t>American Water Works Association</a:t>
            </a:r>
          </a:p>
          <a:p>
            <a:pPr eaLnBrk="1" hangingPunct="1">
              <a:defRPr/>
            </a:pPr>
            <a:r>
              <a:rPr lang="en-US" sz="2800" dirty="0"/>
              <a:t>National Rural Water Association</a:t>
            </a:r>
          </a:p>
          <a:p>
            <a:pPr eaLnBrk="1" hangingPunct="1">
              <a:defRPr/>
            </a:pPr>
            <a:r>
              <a:rPr lang="en-US" sz="2800" dirty="0"/>
              <a:t>Water Environment Federation</a:t>
            </a:r>
          </a:p>
          <a:p>
            <a:pPr eaLnBrk="1" hangingPunct="1">
              <a:defRPr/>
            </a:pPr>
            <a:r>
              <a:rPr lang="en-US" sz="2800" dirty="0"/>
              <a:t>Water and Wastewater Utilities</a:t>
            </a:r>
          </a:p>
          <a:p>
            <a:pPr eaLnBrk="1" hangingPunct="1">
              <a:defRPr/>
            </a:pPr>
            <a:r>
              <a:rPr lang="en-US" sz="2800" dirty="0"/>
              <a:t>Association of State Drinking Water Administrators</a:t>
            </a:r>
          </a:p>
          <a:p>
            <a:pPr eaLnBrk="1" hangingPunct="1">
              <a:defRPr/>
            </a:pPr>
            <a:r>
              <a:rPr lang="en-US" sz="2800" dirty="0"/>
              <a:t>State Environmental Protection Departments</a:t>
            </a:r>
          </a:p>
          <a:p>
            <a:pPr eaLnBrk="1" hangingPunct="1">
              <a:defRPr/>
            </a:pPr>
            <a:r>
              <a:rPr lang="en-US" sz="2800" dirty="0"/>
              <a:t>Local Emergency Management Agencies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55000"/>
                <a:satMod val="300000"/>
              </a:schemeClr>
            </a:gs>
            <a:gs pos="40000">
              <a:schemeClr val="bg1">
                <a:tint val="65000"/>
                <a:satMod val="300000"/>
              </a:schemeClr>
            </a:gs>
            <a:gs pos="100000">
              <a:schemeClr val="bg1">
                <a:shade val="65000"/>
                <a:satMod val="300000"/>
              </a:schemeClr>
            </a:gs>
          </a:gsLst>
          <a:path path="circle">
            <a:fillToRect l="65000" b="98000"/>
          </a:path>
        </a:gradFill>
        <a:effectLst/>
      </p:bgPr>
    </p:bg>
    <p:spTree>
      <p:nvGrpSpPr>
        <p:cNvPr id="1" name=""/>
        <p:cNvGrpSpPr/>
        <p:nvPr/>
      </p:nvGrpSpPr>
      <p:grpSpPr>
        <a:xfrm>
          <a:off x="0" y="0"/>
          <a:ext cx="0" cy="0"/>
          <a:chOff x="0" y="0"/>
          <a:chExt cx="0" cy="0"/>
        </a:xfrm>
      </p:grpSpPr>
      <p:sp>
        <p:nvSpPr>
          <p:cNvPr id="5127" name="Rectangle 7"/>
          <p:cNvSpPr>
            <a:spLocks noGrp="1" noRot="1" noChangeArrowheads="1"/>
          </p:cNvSpPr>
          <p:nvPr>
            <p:ph type="title"/>
          </p:nvPr>
        </p:nvSpPr>
        <p:spPr>
          <a:xfrm>
            <a:off x="457200" y="274638"/>
            <a:ext cx="8229600" cy="868362"/>
          </a:xfrm>
        </p:spPr>
        <p:txBody>
          <a:bodyPr>
            <a:normAutofit/>
          </a:bodyPr>
          <a:lstStyle/>
          <a:p>
            <a:pPr algn="ctr" eaLnBrk="1" hangingPunct="1">
              <a:defRPr/>
            </a:pPr>
            <a:r>
              <a:rPr lang="en-US" sz="3600" b="1" u="none" dirty="0">
                <a:solidFill>
                  <a:schemeClr val="tx1"/>
                </a:solidFill>
              </a:rPr>
              <a:t>Who and What is a WARN</a:t>
            </a:r>
          </a:p>
        </p:txBody>
      </p:sp>
      <p:sp>
        <p:nvSpPr>
          <p:cNvPr id="5128" name="Rectangle 8"/>
          <p:cNvSpPr>
            <a:spLocks noGrp="1" noChangeArrowheads="1"/>
          </p:cNvSpPr>
          <p:nvPr>
            <p:ph type="body" idx="4294967295"/>
          </p:nvPr>
        </p:nvSpPr>
        <p:spPr>
          <a:xfrm>
            <a:off x="990600" y="1219200"/>
            <a:ext cx="7924800" cy="4724400"/>
          </a:xfrm>
        </p:spPr>
        <p:txBody>
          <a:bodyPr/>
          <a:lstStyle/>
          <a:p>
            <a:pPr eaLnBrk="1" hangingPunct="1">
              <a:buClr>
                <a:schemeClr val="tx1"/>
              </a:buClr>
              <a:buNone/>
              <a:defRPr/>
            </a:pPr>
            <a:r>
              <a:rPr lang="en-US" sz="2300" dirty="0">
                <a:solidFill>
                  <a:srgbClr val="FF0000"/>
                </a:solidFill>
              </a:rPr>
              <a:t>W</a:t>
            </a:r>
            <a:r>
              <a:rPr lang="en-US" sz="2300" dirty="0"/>
              <a:t>ater/</a:t>
            </a:r>
            <a:r>
              <a:rPr lang="en-US" sz="2300" dirty="0">
                <a:solidFill>
                  <a:srgbClr val="FF0000"/>
                </a:solidFill>
              </a:rPr>
              <a:t>W</a:t>
            </a:r>
            <a:r>
              <a:rPr lang="en-US" sz="2300" dirty="0"/>
              <a:t>astewater </a:t>
            </a:r>
            <a:r>
              <a:rPr lang="en-US" sz="2300" dirty="0">
                <a:solidFill>
                  <a:srgbClr val="FF0000"/>
                </a:solidFill>
              </a:rPr>
              <a:t>A</a:t>
            </a:r>
            <a:r>
              <a:rPr lang="en-US" sz="2300" dirty="0"/>
              <a:t>gency </a:t>
            </a:r>
            <a:r>
              <a:rPr lang="en-US" sz="2300" dirty="0">
                <a:solidFill>
                  <a:srgbClr val="FF0000"/>
                </a:solidFill>
              </a:rPr>
              <a:t>R</a:t>
            </a:r>
            <a:r>
              <a:rPr lang="en-US" sz="2300" dirty="0"/>
              <a:t>esponse </a:t>
            </a:r>
            <a:r>
              <a:rPr lang="en-US" sz="2300" dirty="0">
                <a:solidFill>
                  <a:srgbClr val="FF0000"/>
                </a:solidFill>
              </a:rPr>
              <a:t>N</a:t>
            </a:r>
            <a:r>
              <a:rPr lang="en-US" sz="2300" dirty="0"/>
              <a:t>etwork</a:t>
            </a:r>
          </a:p>
          <a:p>
            <a:pPr eaLnBrk="1" hangingPunct="1">
              <a:buClr>
                <a:schemeClr val="tx1"/>
              </a:buClr>
              <a:buNone/>
              <a:defRPr/>
            </a:pPr>
            <a:endParaRPr lang="en-US" sz="1200" dirty="0"/>
          </a:p>
          <a:p>
            <a:pPr eaLnBrk="1" hangingPunct="1">
              <a:buClr>
                <a:schemeClr val="tx1"/>
              </a:buClr>
              <a:buNone/>
              <a:defRPr/>
            </a:pPr>
            <a:r>
              <a:rPr lang="en-US" sz="2300" dirty="0"/>
              <a:t>Simply an Agreement between two Utilities</a:t>
            </a:r>
          </a:p>
          <a:p>
            <a:pPr eaLnBrk="1" hangingPunct="1">
              <a:buClr>
                <a:schemeClr val="tx1"/>
              </a:buClr>
              <a:buNone/>
              <a:defRPr/>
            </a:pPr>
            <a:endParaRPr lang="en-US" sz="1200" dirty="0"/>
          </a:p>
          <a:p>
            <a:pPr eaLnBrk="1" hangingPunct="1">
              <a:buClr>
                <a:schemeClr val="tx1"/>
              </a:buClr>
              <a:buNone/>
              <a:defRPr/>
            </a:pPr>
            <a:r>
              <a:rPr lang="en-US" sz="2300" dirty="0"/>
              <a:t>Statewide Resources from all other Utilities and other </a:t>
            </a:r>
          </a:p>
          <a:p>
            <a:pPr eaLnBrk="1" hangingPunct="1">
              <a:buClr>
                <a:schemeClr val="tx1"/>
              </a:buClr>
              <a:buNone/>
              <a:defRPr/>
            </a:pPr>
            <a:endParaRPr lang="en-US" sz="1200" dirty="0"/>
          </a:p>
          <a:p>
            <a:pPr eaLnBrk="1" hangingPunct="1">
              <a:buClr>
                <a:schemeClr val="tx1"/>
              </a:buClr>
              <a:buNone/>
              <a:defRPr/>
            </a:pPr>
            <a:r>
              <a:rPr lang="en-US" sz="2300" dirty="0"/>
              <a:t>United by a Common Enemy</a:t>
            </a:r>
          </a:p>
          <a:p>
            <a:pPr lvl="1" eaLnBrk="1" hangingPunct="1">
              <a:buClr>
                <a:schemeClr val="tx1"/>
              </a:buClr>
              <a:buFont typeface="Wingdings" pitchFamily="2" charset="2"/>
              <a:buChar char="S"/>
              <a:defRPr/>
            </a:pPr>
            <a:r>
              <a:rPr lang="en-US" dirty="0"/>
              <a:t>Natural Disasters</a:t>
            </a:r>
          </a:p>
          <a:p>
            <a:pPr lvl="1" eaLnBrk="1" hangingPunct="1">
              <a:buClr>
                <a:schemeClr val="tx1"/>
              </a:buClr>
              <a:buFont typeface="Wingdings" pitchFamily="2" charset="2"/>
              <a:buChar char="S"/>
              <a:defRPr/>
            </a:pPr>
            <a:r>
              <a:rPr lang="en-US" dirty="0"/>
              <a:t>Manmade Disasters</a:t>
            </a:r>
          </a:p>
          <a:p>
            <a:pPr lvl="1" eaLnBrk="1" hangingPunct="1">
              <a:buClr>
                <a:schemeClr val="tx1"/>
              </a:buClr>
              <a:buNone/>
              <a:defRPr/>
            </a:pPr>
            <a:endParaRPr lang="en-US" sz="1200" dirty="0"/>
          </a:p>
          <a:p>
            <a:pPr eaLnBrk="1" hangingPunct="1">
              <a:buClr>
                <a:schemeClr val="tx1"/>
              </a:buClr>
              <a:buNone/>
              <a:defRPr/>
            </a:pPr>
            <a:r>
              <a:rPr lang="en-US" sz="2300" dirty="0"/>
              <a:t>Utilities Organized within a State</a:t>
            </a:r>
          </a:p>
          <a:p>
            <a:pPr lvl="1" eaLnBrk="1" hangingPunct="1">
              <a:buClr>
                <a:schemeClr val="tx1"/>
              </a:buClr>
              <a:buFont typeface="Wingdings" pitchFamily="2" charset="2"/>
              <a:buChar char="S"/>
              <a:defRPr/>
            </a:pPr>
            <a:r>
              <a:rPr lang="en-US" dirty="0"/>
              <a:t>Private</a:t>
            </a:r>
          </a:p>
          <a:p>
            <a:pPr lvl="1" eaLnBrk="1" hangingPunct="1">
              <a:buClr>
                <a:schemeClr val="tx1"/>
              </a:buClr>
              <a:buFont typeface="Wingdings" pitchFamily="2" charset="2"/>
              <a:buChar char="S"/>
              <a:defRPr/>
            </a:pPr>
            <a:r>
              <a:rPr lang="en-US" dirty="0"/>
              <a:t>Public</a:t>
            </a:r>
          </a:p>
          <a:p>
            <a:pPr eaLnBrk="1" hangingPunct="1">
              <a:buFont typeface="Wingdings" pitchFamily="2" charset="2"/>
              <a:buNone/>
              <a:defRPr/>
            </a:pPr>
            <a:r>
              <a:rPr lang="en-US" sz="28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normAutofit/>
          </a:bodyPr>
          <a:lstStyle/>
          <a:p>
            <a:pPr algn="ctr" eaLnBrk="1" hangingPunct="1">
              <a:defRPr/>
            </a:pPr>
            <a:r>
              <a:rPr lang="en-US" sz="3600" b="1" u="none" dirty="0"/>
              <a:t>What a WARN is Not</a:t>
            </a:r>
          </a:p>
        </p:txBody>
      </p:sp>
      <p:sp>
        <p:nvSpPr>
          <p:cNvPr id="29699" name="Rectangle 3"/>
          <p:cNvSpPr>
            <a:spLocks noGrp="1" noChangeArrowheads="1"/>
          </p:cNvSpPr>
          <p:nvPr>
            <p:ph type="body" idx="4294967295"/>
          </p:nvPr>
        </p:nvSpPr>
        <p:spPr>
          <a:xfrm>
            <a:off x="1600200" y="1295400"/>
            <a:ext cx="6172200" cy="4419600"/>
          </a:xfrm>
        </p:spPr>
        <p:txBody>
          <a:bodyPr/>
          <a:lstStyle/>
          <a:p>
            <a:pPr algn="just" eaLnBrk="1" hangingPunct="1">
              <a:defRPr/>
            </a:pPr>
            <a:r>
              <a:rPr lang="en-US" dirty="0"/>
              <a:t>Not a Corporation</a:t>
            </a:r>
          </a:p>
          <a:p>
            <a:pPr algn="just" eaLnBrk="1" hangingPunct="1">
              <a:defRPr/>
            </a:pPr>
            <a:endParaRPr lang="en-US" dirty="0"/>
          </a:p>
          <a:p>
            <a:pPr algn="just" eaLnBrk="1" hangingPunct="1">
              <a:defRPr/>
            </a:pPr>
            <a:r>
              <a:rPr lang="en-US" dirty="0"/>
              <a:t>Not Federal Government (FEMA)</a:t>
            </a:r>
          </a:p>
          <a:p>
            <a:pPr algn="just" eaLnBrk="1" hangingPunct="1">
              <a:defRPr/>
            </a:pPr>
            <a:endParaRPr lang="en-US" dirty="0"/>
          </a:p>
          <a:p>
            <a:pPr algn="just" eaLnBrk="1" hangingPunct="1">
              <a:defRPr/>
            </a:pPr>
            <a:r>
              <a:rPr lang="en-US" dirty="0"/>
              <a:t>Not State Government</a:t>
            </a:r>
          </a:p>
          <a:p>
            <a:pPr algn="just" eaLnBrk="1" hangingPunct="1">
              <a:buFont typeface="Wingdings" pitchFamily="2" charset="2"/>
              <a:buChar char="S"/>
              <a:defRPr/>
            </a:pPr>
            <a:endParaRPr lang="en-US" dirty="0"/>
          </a:p>
          <a:p>
            <a:pPr algn="just" eaLnBrk="1" hangingPunct="1">
              <a:defRPr/>
            </a:pPr>
            <a:r>
              <a:rPr lang="en-US" dirty="0"/>
              <a:t>Not Connected to any Funding Source</a:t>
            </a:r>
          </a:p>
          <a:p>
            <a:pPr algn="just" eaLnBrk="1" hangingPunct="1">
              <a:defRPr/>
            </a:pPr>
            <a:endParaRPr lang="en-US" dirty="0"/>
          </a:p>
          <a:p>
            <a:pPr algn="just" eaLnBrk="1" hangingPunct="1">
              <a:defRPr/>
            </a:pPr>
            <a:r>
              <a:rPr lang="en-US" dirty="0"/>
              <a:t>Not Required for any Utility to Participate</a:t>
            </a:r>
          </a:p>
          <a:p>
            <a:pPr eaLnBrk="1" hangingPunct="1">
              <a:buFont typeface="Wingdings" pitchFamily="2" charset="2"/>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905000"/>
            <a:ext cx="8534400"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Every public water/sewer utility should have an Emergency Response Plan.</a:t>
            </a:r>
          </a:p>
        </p:txBody>
      </p:sp>
      <p:sp>
        <p:nvSpPr>
          <p:cNvPr id="5" name="TextBox 4"/>
          <p:cNvSpPr txBox="1"/>
          <p:nvPr/>
        </p:nvSpPr>
        <p:spPr>
          <a:xfrm>
            <a:off x="152400" y="457200"/>
            <a:ext cx="8610600" cy="1323439"/>
          </a:xfrm>
          <a:prstGeom prst="rect">
            <a:avLst/>
          </a:prstGeom>
          <a:noFill/>
        </p:spPr>
        <p:txBody>
          <a:bodyPr>
            <a:spAutoFit/>
          </a:bodyPr>
          <a:lstStyle/>
          <a:p>
            <a:pPr>
              <a:defRPr/>
            </a:pP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Everyone should have an      </a:t>
            </a:r>
            <a:b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b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    Emergency Response Plan. </a:t>
            </a:r>
          </a:p>
        </p:txBody>
      </p:sp>
      <p:sp>
        <p:nvSpPr>
          <p:cNvPr id="8" name="TextBox 7"/>
          <p:cNvSpPr txBox="1"/>
          <p:nvPr/>
        </p:nvSpPr>
        <p:spPr>
          <a:xfrm>
            <a:off x="1371600" y="4267200"/>
            <a:ext cx="7543800" cy="2400657"/>
          </a:xfrm>
          <a:prstGeom prst="rect">
            <a:avLst/>
          </a:prstGeom>
          <a:noFill/>
        </p:spPr>
        <p:txBody>
          <a:bodyPr>
            <a:spAutoFit/>
          </a:bodyPr>
          <a:lstStyle/>
          <a:p>
            <a:pPr algn="r">
              <a:defRPr/>
            </a:pPr>
            <a:r>
              <a:rPr lang="en-US" sz="5000" dirty="0">
                <a:ln w="10160">
                  <a:solidFill>
                    <a:schemeClr val="accent1"/>
                  </a:solidFill>
                  <a:prstDash val="solid"/>
                </a:ln>
                <a:solidFill>
                  <a:srgbClr val="FFFFFF"/>
                </a:solidFill>
                <a:effectLst>
                  <a:outerShdw blurRad="38100" dist="32000" dir="5400000" algn="tl">
                    <a:srgbClr val="000000">
                      <a:alpha val="30000"/>
                    </a:srgbClr>
                  </a:outerShdw>
                </a:effectLst>
                <a:latin typeface="+mj-lt"/>
              </a:rPr>
              <a:t>What do we need to do to create an ERP for our water system?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none" dirty="0"/>
              <a:t>What is a KYWARN Event</a:t>
            </a:r>
          </a:p>
        </p:txBody>
      </p:sp>
      <p:sp>
        <p:nvSpPr>
          <p:cNvPr id="3" name="Text Placeholder 2"/>
          <p:cNvSpPr>
            <a:spLocks noGrp="1"/>
          </p:cNvSpPr>
          <p:nvPr>
            <p:ph type="body" idx="4294967295"/>
          </p:nvPr>
        </p:nvSpPr>
        <p:spPr>
          <a:xfrm>
            <a:off x="1752600" y="1600200"/>
            <a:ext cx="7086600" cy="3886200"/>
          </a:xfrm>
        </p:spPr>
        <p:txBody>
          <a:bodyPr/>
          <a:lstStyle/>
          <a:p>
            <a:pPr algn="just" eaLnBrk="1" hangingPunct="1">
              <a:buClr>
                <a:schemeClr val="tx1"/>
              </a:buClr>
              <a:defRPr/>
            </a:pPr>
            <a:r>
              <a:rPr lang="en-US" sz="2800" dirty="0"/>
              <a:t>A declaration of an emergency issued by a community’s authorized official or alternate</a:t>
            </a:r>
          </a:p>
          <a:p>
            <a:pPr lvl="1" eaLnBrk="1" hangingPunct="1">
              <a:buClr>
                <a:schemeClr val="tx1"/>
              </a:buClr>
              <a:buFont typeface="Wingdings" pitchFamily="2" charset="2"/>
              <a:buChar char="S"/>
              <a:defRPr/>
            </a:pPr>
            <a:endParaRPr lang="en-US" sz="2400" dirty="0"/>
          </a:p>
          <a:p>
            <a:pPr lvl="1" eaLnBrk="1" hangingPunct="1">
              <a:buClr>
                <a:schemeClr val="tx1"/>
              </a:buClr>
              <a:buFont typeface="Wingdings" pitchFamily="2" charset="2"/>
              <a:buChar char="S"/>
              <a:defRPr/>
            </a:pPr>
            <a:r>
              <a:rPr lang="en-US" sz="2400" dirty="0"/>
              <a:t>Natural Disasters</a:t>
            </a:r>
          </a:p>
          <a:p>
            <a:pPr lvl="1" eaLnBrk="1" hangingPunct="1">
              <a:buClr>
                <a:schemeClr val="tx1"/>
              </a:buClr>
              <a:buFont typeface="Wingdings" pitchFamily="2" charset="2"/>
              <a:buChar char="S"/>
              <a:defRPr/>
            </a:pPr>
            <a:endParaRPr lang="en-US" sz="2400" dirty="0"/>
          </a:p>
          <a:p>
            <a:pPr lvl="1" eaLnBrk="1" hangingPunct="1">
              <a:buClr>
                <a:schemeClr val="tx1"/>
              </a:buClr>
              <a:buFont typeface="Wingdings" pitchFamily="2" charset="2"/>
              <a:buChar char="S"/>
              <a:defRPr/>
            </a:pPr>
            <a:r>
              <a:rPr lang="en-US" sz="2400" dirty="0"/>
              <a:t>Manmade Disasters</a:t>
            </a:r>
          </a:p>
          <a:p>
            <a:pPr lvl="1" eaLnBrk="1" hangingPunct="1">
              <a:buClr>
                <a:schemeClr val="tx1"/>
              </a:buClr>
              <a:buFont typeface="Wingdings" pitchFamily="2" charset="2"/>
              <a:buChar char="S"/>
              <a:defRPr/>
            </a:pPr>
            <a:endParaRPr lang="en-US" sz="2400" dirty="0"/>
          </a:p>
          <a:p>
            <a:pPr lvl="1" eaLnBrk="1" hangingPunct="1">
              <a:buClr>
                <a:schemeClr val="tx1"/>
              </a:buClr>
              <a:buFont typeface="Wingdings" pitchFamily="2" charset="2"/>
              <a:buChar char="S"/>
              <a:defRPr/>
            </a:pPr>
            <a:r>
              <a:rPr lang="en-US" sz="2400" dirty="0"/>
              <a:t>Operational Disaster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none" dirty="0"/>
              <a:t>What is an Emergency</a:t>
            </a:r>
          </a:p>
        </p:txBody>
      </p:sp>
      <p:sp>
        <p:nvSpPr>
          <p:cNvPr id="3" name="Text Placeholder 2"/>
          <p:cNvSpPr>
            <a:spLocks noGrp="1"/>
          </p:cNvSpPr>
          <p:nvPr>
            <p:ph type="body" idx="4294967295"/>
          </p:nvPr>
        </p:nvSpPr>
        <p:spPr>
          <a:xfrm>
            <a:off x="1447800" y="1295400"/>
            <a:ext cx="7696200" cy="5562600"/>
          </a:xfrm>
        </p:spPr>
        <p:txBody>
          <a:bodyPr/>
          <a:lstStyle/>
          <a:p>
            <a:pPr algn="just" eaLnBrk="1" hangingPunct="1">
              <a:buClr>
                <a:schemeClr val="tx1"/>
              </a:buClr>
              <a:defRPr/>
            </a:pPr>
            <a:r>
              <a:rPr lang="en-US" sz="2400" dirty="0"/>
              <a:t>Any occurrence that is, or is likely to be, beyond the control of the services, personnel, equipment, or facilities of a Party’s utility.</a:t>
            </a:r>
            <a:br>
              <a:rPr lang="en-US" sz="2400" dirty="0"/>
            </a:br>
            <a:r>
              <a:rPr lang="en-US" sz="2400" dirty="0"/>
              <a:t>Emergencies are generally unforeseen events.</a:t>
            </a:r>
          </a:p>
          <a:p>
            <a:pPr eaLnBrk="1" hangingPunct="1">
              <a:buClr>
                <a:schemeClr val="tx1"/>
              </a:buClr>
              <a:buFont typeface="Wingdings" pitchFamily="2" charset="2"/>
              <a:buChar char="S"/>
              <a:defRPr/>
            </a:pPr>
            <a:endParaRPr lang="en-US" sz="2400" dirty="0"/>
          </a:p>
          <a:p>
            <a:pPr algn="just" eaLnBrk="1" hangingPunct="1">
              <a:buClr>
                <a:schemeClr val="tx1"/>
              </a:buClr>
              <a:defRPr/>
            </a:pPr>
            <a:r>
              <a:rPr lang="en-US" sz="2400" dirty="0"/>
              <a:t>Participation in KYWARN does not create any duty to respond to a request for assistance. </a:t>
            </a:r>
          </a:p>
          <a:p>
            <a:pPr eaLnBrk="1" hangingPunct="1">
              <a:buClr>
                <a:schemeClr val="tx1"/>
              </a:buClr>
              <a:buFont typeface="Wingdings" pitchFamily="2" charset="2"/>
              <a:buChar char="S"/>
              <a:defRPr/>
            </a:pPr>
            <a:endParaRPr lang="en-US" sz="2400" dirty="0"/>
          </a:p>
          <a:p>
            <a:pPr algn="just" eaLnBrk="1" hangingPunct="1">
              <a:buClr>
                <a:schemeClr val="tx1"/>
              </a:buClr>
              <a:defRPr/>
            </a:pPr>
            <a:r>
              <a:rPr lang="en-US" sz="2400" dirty="0"/>
              <a:t>When a Member receives a request for assistance, the Authorized Official shall have absolute discretion as to the availability of resources.  An Authorized Member’s decisions on the availability of resources shall be final.</a:t>
            </a:r>
          </a:p>
          <a:p>
            <a:pPr eaLnBrk="1" hangingPunct="1">
              <a:buClr>
                <a:schemeClr val="tx1"/>
              </a:buClr>
              <a:buFont typeface="Wingdings" pitchFamily="2" charset="2"/>
              <a:buChar char="S"/>
              <a:defRPr/>
            </a:pPr>
            <a:endParaRPr lang="en-US" sz="2400" dirty="0"/>
          </a:p>
          <a:p>
            <a:endParaRPr lang="en-US" sz="2400" dirty="0"/>
          </a:p>
          <a:p>
            <a:br>
              <a:rPr lang="en-US" sz="2400" dirty="0"/>
            </a:br>
            <a:endParaRPr lang="en-US" sz="2400" dirty="0"/>
          </a:p>
          <a:p>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
            <a:ext cx="8229600" cy="762000"/>
          </a:xfrm>
        </p:spPr>
        <p:txBody>
          <a:bodyPr>
            <a:normAutofit fontScale="90000"/>
          </a:bodyPr>
          <a:lstStyle/>
          <a:p>
            <a:pPr algn="ctr"/>
            <a:br>
              <a:rPr lang="en-US" dirty="0"/>
            </a:br>
            <a:r>
              <a:rPr lang="en-US" sz="4000" dirty="0"/>
              <a:t>How Does My Utility Participate?</a:t>
            </a:r>
          </a:p>
        </p:txBody>
      </p:sp>
      <p:sp>
        <p:nvSpPr>
          <p:cNvPr id="3" name="Text Placeholder 2"/>
          <p:cNvSpPr>
            <a:spLocks noGrp="1"/>
          </p:cNvSpPr>
          <p:nvPr>
            <p:ph type="body" idx="4294967295"/>
          </p:nvPr>
        </p:nvSpPr>
        <p:spPr>
          <a:xfrm>
            <a:off x="1600200" y="990600"/>
            <a:ext cx="7391400" cy="5562600"/>
          </a:xfrm>
        </p:spPr>
        <p:txBody>
          <a:bodyPr/>
          <a:lstStyle/>
          <a:p>
            <a:pPr algn="just" eaLnBrk="1" hangingPunct="1">
              <a:defRPr/>
            </a:pPr>
            <a:r>
              <a:rPr lang="en-US" sz="2000" dirty="0"/>
              <a:t>Participation in KYWARN is voluntary and membership is free. </a:t>
            </a:r>
          </a:p>
          <a:p>
            <a:pPr algn="just" eaLnBrk="1" hangingPunct="1">
              <a:buFont typeface="Wingdings" pitchFamily="2" charset="2"/>
              <a:buChar char="S"/>
              <a:defRPr/>
            </a:pPr>
            <a:endParaRPr lang="en-US" sz="2000" dirty="0"/>
          </a:p>
          <a:p>
            <a:pPr algn="just" eaLnBrk="1" hangingPunct="1">
              <a:defRPr/>
            </a:pPr>
            <a:r>
              <a:rPr lang="en-US" sz="2000" dirty="0"/>
              <a:t>To participate in KYWARN, simply fill out the Membership Information Form and submit to KYWARN along with the Mutual Aid Agreement.</a:t>
            </a:r>
          </a:p>
          <a:p>
            <a:pPr algn="just" eaLnBrk="1" hangingPunct="1">
              <a:defRPr/>
            </a:pPr>
            <a:endParaRPr lang="en-US" sz="2000" dirty="0"/>
          </a:p>
          <a:p>
            <a:pPr algn="just" eaLnBrk="1" hangingPunct="1">
              <a:defRPr/>
            </a:pPr>
            <a:r>
              <a:rPr lang="en-US" sz="2000" dirty="0"/>
              <a:t>The governing entity must adopt the Mutual Aid Agreement.</a:t>
            </a:r>
          </a:p>
          <a:p>
            <a:pPr algn="just" eaLnBrk="1" hangingPunct="1">
              <a:buFont typeface="Wingdings" pitchFamily="2" charset="2"/>
              <a:buChar char="S"/>
              <a:defRPr/>
            </a:pPr>
            <a:endParaRPr lang="en-US" sz="2000" dirty="0"/>
          </a:p>
          <a:p>
            <a:pPr algn="just" eaLnBrk="1" hangingPunct="1">
              <a:defRPr/>
            </a:pPr>
            <a:r>
              <a:rPr lang="en-US" sz="2000" dirty="0"/>
              <a:t>KYWARN also recommends that a sample equipment schedule of fees be adopted by your governing entity. </a:t>
            </a:r>
          </a:p>
          <a:p>
            <a:pPr algn="just" eaLnBrk="1" hangingPunct="1">
              <a:buFont typeface="Wingdings" pitchFamily="2" charset="2"/>
              <a:buChar char="S"/>
              <a:defRPr/>
            </a:pPr>
            <a:endParaRPr lang="en-US" sz="2000" dirty="0"/>
          </a:p>
          <a:p>
            <a:pPr algn="just" eaLnBrk="1" hangingPunct="1">
              <a:defRPr/>
            </a:pPr>
            <a:r>
              <a:rPr lang="en-US" sz="2000" dirty="0"/>
              <a:t>In the event of a KYWARN response, if a schedule of charges is not agreed upon, the default will be FEMA rate of reimbursement.</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830762"/>
          </a:xfrm>
        </p:spPr>
        <p:txBody>
          <a:bodyPr/>
          <a:lstStyle/>
          <a:p>
            <a:pPr algn="ctr">
              <a:defRPr/>
            </a:pPr>
            <a:r>
              <a:rPr lang="en-US" sz="6000" dirty="0"/>
              <a:t>Comments </a:t>
            </a:r>
            <a:br>
              <a:rPr lang="en-US" sz="6000" dirty="0"/>
            </a:br>
            <a:r>
              <a:rPr lang="en-US" sz="6000" dirty="0"/>
              <a:t>and </a:t>
            </a:r>
            <a:br>
              <a:rPr lang="en-US" sz="6000" dirty="0"/>
            </a:br>
            <a:r>
              <a:rPr lang="en-US" sz="6000" dirty="0"/>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1371600"/>
            <a:ext cx="5334000" cy="3477875"/>
          </a:xfrm>
          <a:prstGeom prst="rect">
            <a:avLst/>
          </a:prstGeom>
          <a:noFill/>
        </p:spPr>
        <p:txBody>
          <a:bodyPr>
            <a:spAutoFit/>
          </a:bodyPr>
          <a:lstStyle/>
          <a:p>
            <a:pPr marL="914400" indent="-914400">
              <a:buFont typeface="+mj-lt"/>
              <a:buAutoNum type="arabicPeriod"/>
              <a:defRPr/>
            </a:pPr>
            <a:r>
              <a:rPr lang="en-US" sz="5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 Prepare</a:t>
            </a:r>
          </a:p>
          <a:p>
            <a:pPr marL="914400" indent="-914400">
              <a:buFont typeface="+mj-lt"/>
              <a:buAutoNum type="arabicPeriod"/>
              <a:defRPr/>
            </a:pPr>
            <a:r>
              <a:rPr lang="en-US" sz="5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 </a:t>
            </a:r>
            <a:r>
              <a:rPr lang="en-US" sz="5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Exercise</a:t>
            </a:r>
            <a:endParaRPr lang="en-US" sz="5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endParaRPr>
          </a:p>
          <a:p>
            <a:pPr marL="914400" indent="-914400">
              <a:buFont typeface="+mj-lt"/>
              <a:buAutoNum type="arabicPeriod"/>
              <a:defRPr/>
            </a:pPr>
            <a:r>
              <a:rPr lang="en-US" sz="5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 </a:t>
            </a:r>
            <a:r>
              <a:rPr lang="en-US" sz="5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Review</a:t>
            </a:r>
            <a:endParaRPr lang="en-US" sz="5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endParaRPr>
          </a:p>
          <a:p>
            <a:pPr marL="914400" indent="-914400">
              <a:buFont typeface="+mj-lt"/>
              <a:buAutoNum type="arabicPeriod"/>
              <a:defRPr/>
            </a:pPr>
            <a:r>
              <a:rPr lang="en-US" sz="5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 </a:t>
            </a:r>
            <a:r>
              <a:rPr lang="en-US" sz="5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Update</a:t>
            </a:r>
            <a:endParaRPr lang="en-US" sz="5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295400"/>
            <a:ext cx="8077200" cy="1219200"/>
          </a:xfrm>
        </p:spPr>
        <p:txBody>
          <a:bodyPr/>
          <a:lstStyle/>
          <a:p>
            <a:pPr algn="l" eaLnBrk="1" hangingPunct="1">
              <a:defRPr/>
            </a:pPr>
            <a:r>
              <a:rPr lang="en-US" sz="5500" dirty="0">
                <a:solidFill>
                  <a:schemeClr val="accent1"/>
                </a:solidFill>
              </a:rPr>
              <a:t>Step 1:  Prepare</a:t>
            </a:r>
          </a:p>
        </p:txBody>
      </p:sp>
      <p:sp>
        <p:nvSpPr>
          <p:cNvPr id="5" name="Text Placeholder 5"/>
          <p:cNvSpPr txBox="1">
            <a:spLocks/>
          </p:cNvSpPr>
          <p:nvPr/>
        </p:nvSpPr>
        <p:spPr bwMode="auto">
          <a:xfrm>
            <a:off x="3810000" y="2819400"/>
            <a:ext cx="50292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defRPr/>
            </a:pPr>
            <a:r>
              <a:rPr kumimoji="0" lang="en-US" sz="35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Form an ERP work group at your utility.  Engage the group with disaster &amp; operational scenarios.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RP Cover Page.png"/>
          <p:cNvPicPr>
            <a:picLocks noGrp="1" noChangeAspect="1"/>
          </p:cNvPicPr>
          <p:nvPr>
            <p:ph idx="1"/>
          </p:nvPr>
        </p:nvPicPr>
        <p:blipFill>
          <a:blip r:embed="rId3" cstate="print"/>
          <a:stretch>
            <a:fillRect/>
          </a:stretch>
        </p:blipFill>
        <p:spPr>
          <a:xfrm>
            <a:off x="3759200" y="0"/>
            <a:ext cx="5384800" cy="6553200"/>
          </a:xfrm>
          <a:effectLst>
            <a:outerShdw blurRad="190500" algn="tl" rotWithShape="0">
              <a:srgbClr val="000000">
                <a:alpha val="70000"/>
              </a:srgbClr>
            </a:outerShdw>
          </a:effectLst>
        </p:spPr>
      </p:pic>
      <p:sp>
        <p:nvSpPr>
          <p:cNvPr id="3" name="Title 2"/>
          <p:cNvSpPr>
            <a:spLocks noGrp="1"/>
          </p:cNvSpPr>
          <p:nvPr>
            <p:ph type="title"/>
          </p:nvPr>
        </p:nvSpPr>
        <p:spPr>
          <a:xfrm>
            <a:off x="0" y="0"/>
            <a:ext cx="3733800" cy="4572000"/>
          </a:xfrm>
        </p:spPr>
        <p:txBody>
          <a:bodyPr>
            <a:normAutofit/>
          </a:bodyPr>
          <a:lstStyle/>
          <a:p>
            <a:pPr lvl="0" eaLnBrk="1" hangingPunct="1">
              <a:defRPr/>
            </a:pPr>
            <a:r>
              <a:rPr lang="en-US" sz="3200" dirty="0">
                <a:solidFill>
                  <a:schemeClr val="accent1"/>
                </a:solidFill>
              </a:rPr>
              <a:t>Introducing… the new easy-to-use template!</a:t>
            </a:r>
            <a:br>
              <a:rPr lang="en-US" sz="3200" dirty="0">
                <a:solidFill>
                  <a:schemeClr val="accent1"/>
                </a:solidFill>
              </a:rPr>
            </a:br>
            <a:br>
              <a:rPr lang="en-US" sz="3200" dirty="0">
                <a:solidFill>
                  <a:schemeClr val="accent1"/>
                </a:solidFill>
              </a:rPr>
            </a:br>
            <a:br>
              <a:rPr lang="en-US" sz="3200" dirty="0">
                <a:solidFill>
                  <a:schemeClr val="accent1"/>
                </a:solidFill>
              </a:rPr>
            </a:br>
            <a:r>
              <a:rPr lang="en-US" sz="3200" b="0" dirty="0">
                <a:solidFill>
                  <a:schemeClr val="accent1"/>
                </a:solidFill>
                <a:effectLst>
                  <a:outerShdw blurRad="38100" dist="38100" dir="2700000" algn="tl">
                    <a:srgbClr val="000000">
                      <a:alpha val="43137"/>
                    </a:srgbClr>
                  </a:outerShdw>
                </a:effectLst>
              </a:rPr>
              <a:t>DOW &amp; KIA made this step easy for you…</a:t>
            </a:r>
            <a:br>
              <a:rPr lang="en-US" sz="3200" b="0" dirty="0">
                <a:solidFill>
                  <a:schemeClr val="accent1"/>
                </a:solidFill>
                <a:effectLst>
                  <a:outerShdw blurRad="38100" dist="38100" dir="2700000" algn="tl">
                    <a:srgbClr val="000000">
                      <a:alpha val="43137"/>
                    </a:srgbClr>
                  </a:outerShdw>
                </a:effectLst>
              </a:rPr>
            </a:br>
            <a:endParaRPr lang="en-US" sz="3200" dirty="0">
              <a:solidFill>
                <a:schemeClr val="accent1"/>
              </a:solidFill>
            </a:endParaRPr>
          </a:p>
        </p:txBody>
      </p:sp>
      <p:sp>
        <p:nvSpPr>
          <p:cNvPr id="5" name="Right Arrow Callout 4"/>
          <p:cNvSpPr/>
          <p:nvPr/>
        </p:nvSpPr>
        <p:spPr>
          <a:xfrm>
            <a:off x="914400" y="4953000"/>
            <a:ext cx="2667000" cy="990600"/>
          </a:xfrm>
          <a:prstGeom prst="rightArrowCallout">
            <a:avLst>
              <a:gd name="adj1" fmla="val 18804"/>
              <a:gd name="adj2" fmla="val 20869"/>
              <a:gd name="adj3" fmla="val 23967"/>
              <a:gd name="adj4" fmla="val 81198"/>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Screen shot of the cover 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0" y="2362200"/>
            <a:ext cx="4038600" cy="2667000"/>
          </a:xfrm>
        </p:spPr>
        <p:txBody>
          <a:bodyPr/>
          <a:lstStyle/>
          <a:p>
            <a:pPr eaLnBrk="1" hangingPunct="1"/>
            <a:r>
              <a:rPr lang="en-US" sz="2400" dirty="0"/>
              <a:t>List of personnel</a:t>
            </a:r>
          </a:p>
          <a:p>
            <a:pPr eaLnBrk="1" hangingPunct="1"/>
            <a:r>
              <a:rPr lang="en-US" sz="2400" dirty="0"/>
              <a:t>Order of Responsibility</a:t>
            </a:r>
          </a:p>
          <a:p>
            <a:pPr eaLnBrk="1" hangingPunct="1"/>
            <a:r>
              <a:rPr lang="en-US" sz="2400" dirty="0"/>
              <a:t>Make sure to include:</a:t>
            </a:r>
          </a:p>
          <a:p>
            <a:pPr lvl="1" eaLnBrk="1" hangingPunct="1"/>
            <a:r>
              <a:rPr lang="en-US" sz="2400" dirty="0"/>
              <a:t>Full Name &amp; Title</a:t>
            </a:r>
          </a:p>
          <a:p>
            <a:pPr lvl="1" eaLnBrk="1" hangingPunct="1"/>
            <a:r>
              <a:rPr lang="en-US" sz="2400" dirty="0"/>
              <a:t>All contact information</a:t>
            </a:r>
          </a:p>
        </p:txBody>
      </p:sp>
      <p:sp>
        <p:nvSpPr>
          <p:cNvPr id="3" name="Title 2"/>
          <p:cNvSpPr>
            <a:spLocks noGrp="1"/>
          </p:cNvSpPr>
          <p:nvPr>
            <p:ph type="title"/>
          </p:nvPr>
        </p:nvSpPr>
        <p:spPr>
          <a:xfrm>
            <a:off x="457200" y="274638"/>
            <a:ext cx="8229600" cy="1020762"/>
          </a:xfrm>
        </p:spPr>
        <p:txBody>
          <a:bodyPr/>
          <a:lstStyle/>
          <a:p>
            <a:pPr eaLnBrk="1" hangingPunct="1">
              <a:defRPr/>
            </a:pPr>
            <a:r>
              <a:rPr lang="en-US" dirty="0"/>
              <a:t>Section 1</a:t>
            </a:r>
          </a:p>
        </p:txBody>
      </p:sp>
      <p:sp>
        <p:nvSpPr>
          <p:cNvPr id="4" name="TextBox 3"/>
          <p:cNvSpPr txBox="1"/>
          <p:nvPr/>
        </p:nvSpPr>
        <p:spPr>
          <a:xfrm>
            <a:off x="457200" y="1143000"/>
            <a:ext cx="3429000" cy="954107"/>
          </a:xfrm>
          <a:prstGeom prst="rect">
            <a:avLst/>
          </a:prstGeom>
          <a:noFill/>
        </p:spPr>
        <p:txBody>
          <a:bodyPr wrap="square">
            <a:spAutoFit/>
          </a:bodyPr>
          <a:lstStyle/>
          <a:p>
            <a:pPr>
              <a:defRPr/>
            </a:pPr>
            <a:r>
              <a:rPr lang="en-US" sz="2800" b="1" dirty="0">
                <a:solidFill>
                  <a:schemeClr val="tx2"/>
                </a:solidFill>
                <a:effectLst>
                  <a:outerShdw blurRad="38100" dist="38100" dir="2700000" algn="tl">
                    <a:srgbClr val="000000">
                      <a:alpha val="43137"/>
                    </a:srgbClr>
                  </a:outerShdw>
                </a:effectLst>
                <a:latin typeface="+mj-lt"/>
              </a:rPr>
              <a:t>Internal Chain of Command</a:t>
            </a:r>
          </a:p>
        </p:txBody>
      </p:sp>
      <p:graphicFrame>
        <p:nvGraphicFramePr>
          <p:cNvPr id="15365" name="Object 5"/>
          <p:cNvGraphicFramePr>
            <a:graphicFrameLocks noChangeAspect="1"/>
          </p:cNvGraphicFramePr>
          <p:nvPr/>
        </p:nvGraphicFramePr>
        <p:xfrm>
          <a:off x="3886200" y="0"/>
          <a:ext cx="5257800" cy="6857999"/>
        </p:xfrm>
        <a:graphic>
          <a:graphicData uri="http://schemas.openxmlformats.org/presentationml/2006/ole">
            <mc:AlternateContent xmlns:mc="http://schemas.openxmlformats.org/markup-compatibility/2006">
              <mc:Choice xmlns:v="urn:schemas-microsoft-com:vml" Requires="v">
                <p:oleObj spid="_x0000_s15383" name="Acrobat Document" r:id="rId4" imgW="5829254" imgH="7543800" progId="AcroExch.Document.7">
                  <p:embed/>
                </p:oleObj>
              </mc:Choice>
              <mc:Fallback>
                <p:oleObj name="Acrobat Document" r:id="rId4" imgW="5829254" imgH="7543800" progId="AcroExch.Document.7">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0"/>
                        <a:ext cx="5257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4114800" cy="4525963"/>
          </a:xfrm>
        </p:spPr>
        <p:txBody>
          <a:bodyPr/>
          <a:lstStyle/>
          <a:p>
            <a:pPr eaLnBrk="1" hangingPunct="1">
              <a:defRPr/>
            </a:pPr>
            <a:r>
              <a:rPr lang="en-US" sz="2400" dirty="0">
                <a:effectLst>
                  <a:outerShdw blurRad="38100" dist="38100" dir="2700000" algn="tl">
                    <a:srgbClr val="000000">
                      <a:alpha val="43137"/>
                    </a:srgbClr>
                  </a:outerShdw>
                </a:effectLst>
              </a:rPr>
              <a:t>Local Resources</a:t>
            </a:r>
          </a:p>
          <a:p>
            <a:pPr eaLnBrk="1" hangingPunct="1">
              <a:defRPr/>
            </a:pPr>
            <a:r>
              <a:rPr lang="en-US" sz="2400" dirty="0">
                <a:effectLst>
                  <a:outerShdw blurRad="38100" dist="38100" dir="2700000" algn="tl">
                    <a:srgbClr val="000000">
                      <a:alpha val="43137"/>
                    </a:srgbClr>
                  </a:outerShdw>
                </a:effectLst>
              </a:rPr>
              <a:t>Other Resources</a:t>
            </a:r>
          </a:p>
          <a:p>
            <a:pPr eaLnBrk="1" hangingPunct="1">
              <a:defRPr/>
            </a:pPr>
            <a:r>
              <a:rPr lang="en-US" sz="2400" dirty="0">
                <a:effectLst>
                  <a:outerShdw blurRad="38100" dist="38100" dir="2700000" algn="tl">
                    <a:srgbClr val="000000">
                      <a:alpha val="43137"/>
                    </a:srgbClr>
                  </a:outerShdw>
                </a:effectLst>
              </a:rPr>
              <a:t>Adjacent &amp; Interconnected Water Systems</a:t>
            </a:r>
          </a:p>
          <a:p>
            <a:pPr eaLnBrk="1" hangingPunct="1">
              <a:defRPr/>
            </a:pPr>
            <a:r>
              <a:rPr lang="en-US" sz="2400" b="1" i="1" dirty="0">
                <a:effectLst>
                  <a:outerShdw blurRad="38100" dist="38100" dir="2700000" algn="tl">
                    <a:srgbClr val="000000">
                      <a:alpha val="43137"/>
                    </a:srgbClr>
                  </a:outerShdw>
                </a:effectLst>
              </a:rPr>
              <a:t>Priority Customers</a:t>
            </a:r>
          </a:p>
          <a:p>
            <a:pPr eaLnBrk="1" hangingPunct="1">
              <a:defRPr/>
            </a:pPr>
            <a:r>
              <a:rPr lang="en-US" sz="2400" dirty="0">
                <a:effectLst>
                  <a:outerShdw blurRad="38100" dist="38100" dir="2700000" algn="tl">
                    <a:srgbClr val="000000">
                      <a:alpha val="43137"/>
                    </a:srgbClr>
                  </a:outerShdw>
                </a:effectLst>
              </a:rPr>
              <a:t>Service and Repair Contacts</a:t>
            </a:r>
          </a:p>
          <a:p>
            <a:pPr eaLnBrk="1" hangingPunct="1">
              <a:defRPr/>
            </a:pPr>
            <a:r>
              <a:rPr lang="en-US" sz="2400" b="1" i="1" dirty="0">
                <a:effectLst>
                  <a:outerShdw blurRad="38100" dist="38100" dir="2700000" algn="tl">
                    <a:srgbClr val="000000">
                      <a:alpha val="43137"/>
                    </a:srgbClr>
                  </a:outerShdw>
                </a:effectLst>
              </a:rPr>
              <a:t>Utility Public Spokesperson</a:t>
            </a:r>
          </a:p>
          <a:p>
            <a:pPr eaLnBrk="1" hangingPunct="1">
              <a:defRPr/>
            </a:pPr>
            <a:r>
              <a:rPr lang="en-US" sz="2400" dirty="0">
                <a:effectLst>
                  <a:outerShdw blurRad="38100" dist="38100" dir="2700000" algn="tl">
                    <a:srgbClr val="000000">
                      <a:alpha val="43137"/>
                    </a:srgbClr>
                  </a:outerShdw>
                </a:effectLst>
              </a:rPr>
              <a:t>Media Contacts</a:t>
            </a:r>
          </a:p>
        </p:txBody>
      </p:sp>
      <p:sp>
        <p:nvSpPr>
          <p:cNvPr id="3" name="Title 2"/>
          <p:cNvSpPr>
            <a:spLocks noGrp="1"/>
          </p:cNvSpPr>
          <p:nvPr>
            <p:ph type="title"/>
          </p:nvPr>
        </p:nvSpPr>
        <p:spPr>
          <a:xfrm>
            <a:off x="457200" y="228600"/>
            <a:ext cx="3352800" cy="609600"/>
          </a:xfrm>
        </p:spPr>
        <p:txBody>
          <a:bodyPr>
            <a:normAutofit fontScale="90000"/>
          </a:bodyPr>
          <a:lstStyle/>
          <a:p>
            <a:pPr eaLnBrk="1" hangingPunct="1">
              <a:defRPr/>
            </a:pPr>
            <a:r>
              <a:rPr lang="en-US" dirty="0"/>
              <a:t>Section 2</a:t>
            </a:r>
          </a:p>
        </p:txBody>
      </p:sp>
      <p:sp>
        <p:nvSpPr>
          <p:cNvPr id="4" name="TextBox 3"/>
          <p:cNvSpPr txBox="1"/>
          <p:nvPr/>
        </p:nvSpPr>
        <p:spPr>
          <a:xfrm>
            <a:off x="152400" y="838200"/>
            <a:ext cx="3962400" cy="461665"/>
          </a:xfrm>
          <a:prstGeom prst="rect">
            <a:avLst/>
          </a:prstGeom>
          <a:noFill/>
        </p:spPr>
        <p:txBody>
          <a:bodyPr wrap="square">
            <a:spAutoFit/>
          </a:bodyPr>
          <a:lstStyle/>
          <a:p>
            <a:pPr>
              <a:defRPr/>
            </a:pPr>
            <a:r>
              <a:rPr lang="en-US" sz="2400" b="1" dirty="0">
                <a:solidFill>
                  <a:schemeClr val="tx2"/>
                </a:solidFill>
                <a:effectLst>
                  <a:outerShdw blurRad="38100" dist="38100" dir="2700000" algn="tl">
                    <a:srgbClr val="000000">
                      <a:alpha val="43137"/>
                    </a:srgbClr>
                  </a:outerShdw>
                </a:effectLst>
                <a:latin typeface="+mj-lt"/>
              </a:rPr>
              <a:t>Emergency Notifications</a:t>
            </a:r>
          </a:p>
        </p:txBody>
      </p:sp>
      <p:graphicFrame>
        <p:nvGraphicFramePr>
          <p:cNvPr id="16389" name="Object 5"/>
          <p:cNvGraphicFramePr>
            <a:graphicFrameLocks noChangeAspect="1"/>
          </p:cNvGraphicFramePr>
          <p:nvPr/>
        </p:nvGraphicFramePr>
        <p:xfrm>
          <a:off x="3962400" y="0"/>
          <a:ext cx="5181600" cy="6902450"/>
        </p:xfrm>
        <a:graphic>
          <a:graphicData uri="http://schemas.openxmlformats.org/presentationml/2006/ole">
            <mc:AlternateContent xmlns:mc="http://schemas.openxmlformats.org/markup-compatibility/2006">
              <mc:Choice xmlns:v="urn:schemas-microsoft-com:vml" Requires="v">
                <p:oleObj spid="_x0000_s16410" name="Acrobat Document" r:id="rId4" imgW="5829254" imgH="7543800" progId="AcroExch.Document.7">
                  <p:embed/>
                </p:oleObj>
              </mc:Choice>
              <mc:Fallback>
                <p:oleObj name="Acrobat Document" r:id="rId4" imgW="5829254" imgH="7543800" progId="AcroExch.Document.7">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0"/>
                        <a:ext cx="5181600" cy="690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1400" y="152399"/>
            <a:ext cx="5021334" cy="6498197"/>
          </a:xfrm>
        </p:spPr>
      </p:pic>
      <p:sp>
        <p:nvSpPr>
          <p:cNvPr id="7" name="Title 2"/>
          <p:cNvSpPr>
            <a:spLocks noGrp="1"/>
          </p:cNvSpPr>
          <p:nvPr>
            <p:ph type="title"/>
          </p:nvPr>
        </p:nvSpPr>
        <p:spPr>
          <a:xfrm>
            <a:off x="76200" y="228600"/>
            <a:ext cx="3733800" cy="609600"/>
          </a:xfrm>
        </p:spPr>
        <p:txBody>
          <a:bodyPr>
            <a:normAutofit fontScale="90000"/>
          </a:bodyPr>
          <a:lstStyle/>
          <a:p>
            <a:pPr algn="ctr" eaLnBrk="1" hangingPunct="1">
              <a:defRPr/>
            </a:pPr>
            <a:r>
              <a:rPr lang="en-US" dirty="0"/>
              <a:t>Section 2</a:t>
            </a:r>
          </a:p>
        </p:txBody>
      </p:sp>
      <p:sp>
        <p:nvSpPr>
          <p:cNvPr id="8" name="TextBox 7"/>
          <p:cNvSpPr txBox="1"/>
          <p:nvPr/>
        </p:nvSpPr>
        <p:spPr>
          <a:xfrm>
            <a:off x="152400" y="844286"/>
            <a:ext cx="3657600" cy="461665"/>
          </a:xfrm>
          <a:prstGeom prst="rect">
            <a:avLst/>
          </a:prstGeom>
          <a:noFill/>
        </p:spPr>
        <p:txBody>
          <a:bodyPr wrap="square">
            <a:spAutoFit/>
          </a:bodyPr>
          <a:lstStyle/>
          <a:p>
            <a:pPr algn="ctr">
              <a:defRPr/>
            </a:pPr>
            <a:r>
              <a:rPr lang="en-US" sz="2400" b="1" dirty="0">
                <a:solidFill>
                  <a:schemeClr val="tx2"/>
                </a:solidFill>
                <a:effectLst>
                  <a:outerShdw blurRad="38100" dist="38100" dir="2700000" algn="tl">
                    <a:srgbClr val="000000">
                      <a:alpha val="43137"/>
                    </a:srgbClr>
                  </a:outerShdw>
                </a:effectLst>
                <a:latin typeface="+mj-lt"/>
              </a:rPr>
              <a:t>Continued</a:t>
            </a:r>
          </a:p>
        </p:txBody>
      </p:sp>
    </p:spTree>
    <p:extLst>
      <p:ext uri="{BB962C8B-B14F-4D97-AF65-F5344CB8AC3E}">
        <p14:creationId xmlns:p14="http://schemas.microsoft.com/office/powerpoint/2010/main" val="12668174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0DDDD15BA6DD419D2522D105063F3C" ma:contentTypeVersion="1" ma:contentTypeDescription="Create a new document." ma:contentTypeScope="" ma:versionID="c3a26eabcfc1540b00f79fdb7ac0fc72">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46D52E-B888-4D0D-B4DC-FF98FD59233B}">
  <ds:schemaRefs>
    <ds:schemaRef ds:uri="http://schemas.microsoft.com/sharepoint/v3/contenttype/forms"/>
  </ds:schemaRefs>
</ds:datastoreItem>
</file>

<file path=customXml/itemProps2.xml><?xml version="1.0" encoding="utf-8"?>
<ds:datastoreItem xmlns:ds="http://schemas.openxmlformats.org/officeDocument/2006/customXml" ds:itemID="{B422BA38-735A-4E44-9158-FDD8C498B441}">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AC4D53F5-072E-448C-8633-104D205EC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3072</TotalTime>
  <Words>1382</Words>
  <Application>Microsoft Office PowerPoint</Application>
  <PresentationFormat>On-screen Show (4:3)</PresentationFormat>
  <Paragraphs>208</Paragraphs>
  <Slides>33</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Calibri</vt:lpstr>
      <vt:lpstr>Lucida Sans Unicode</vt:lpstr>
      <vt:lpstr>Verdana</vt:lpstr>
      <vt:lpstr>Wingdings</vt:lpstr>
      <vt:lpstr>Wingdings 2</vt:lpstr>
      <vt:lpstr>Wingdings 3</vt:lpstr>
      <vt:lpstr>Concourse</vt:lpstr>
      <vt:lpstr>Acrobat Document</vt:lpstr>
      <vt:lpstr>Emergency Response Planning</vt:lpstr>
      <vt:lpstr>Levels of Planning</vt:lpstr>
      <vt:lpstr>PowerPoint Presentation</vt:lpstr>
      <vt:lpstr>PowerPoint Presentation</vt:lpstr>
      <vt:lpstr>Step 1:  Prepare</vt:lpstr>
      <vt:lpstr>Introducing… the new easy-to-use template!   DOW &amp; KIA made this step easy for you… </vt:lpstr>
      <vt:lpstr>Section 1</vt:lpstr>
      <vt:lpstr>Section 2</vt:lpstr>
      <vt:lpstr>Section 2</vt:lpstr>
      <vt:lpstr>PowerPoint Presentation</vt:lpstr>
      <vt:lpstr>Section 3</vt:lpstr>
      <vt:lpstr>Section 3</vt:lpstr>
      <vt:lpstr>Section 3</vt:lpstr>
      <vt:lpstr>Section 3</vt:lpstr>
      <vt:lpstr>Section 3</vt:lpstr>
      <vt:lpstr>Section 4</vt:lpstr>
      <vt:lpstr>Section 5</vt:lpstr>
      <vt:lpstr>Section 6</vt:lpstr>
      <vt:lpstr>Appendices</vt:lpstr>
      <vt:lpstr>Step 2:  Exercise</vt:lpstr>
      <vt:lpstr>Step 3:  Review</vt:lpstr>
      <vt:lpstr>Step 4:  Update</vt:lpstr>
      <vt:lpstr>The ERP template can be found…</vt:lpstr>
      <vt:lpstr>ERP Recommendations</vt:lpstr>
      <vt:lpstr>KYWARN</vt:lpstr>
      <vt:lpstr>PowerPoint Presentation</vt:lpstr>
      <vt:lpstr>Other Groups Involved</vt:lpstr>
      <vt:lpstr>Who and What is a WARN</vt:lpstr>
      <vt:lpstr>What a WARN is Not</vt:lpstr>
      <vt:lpstr>What is a KYWARN Event</vt:lpstr>
      <vt:lpstr>What is an Emergency</vt:lpstr>
      <vt:lpstr> How Does My Utility Participate?</vt:lpstr>
      <vt:lpstr>Comments  and  Questions</vt:lpstr>
    </vt:vector>
  </TitlesOfParts>
  <Company>KY EEC 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Response Plan</dc:title>
  <dc:creator>anne_powell</dc:creator>
  <cp:lastModifiedBy>Joe Burns</cp:lastModifiedBy>
  <cp:revision>111</cp:revision>
  <dcterms:created xsi:type="dcterms:W3CDTF">2013-04-09T18:23:50Z</dcterms:created>
  <dcterms:modified xsi:type="dcterms:W3CDTF">2018-09-10T18:13:05Z</dcterms:modified>
</cp:coreProperties>
</file>