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9" r:id="rId2"/>
  </p:sldMasterIdLst>
  <p:notesMasterIdLst>
    <p:notesMasterId r:id="rId85"/>
  </p:notesMasterIdLst>
  <p:sldIdLst>
    <p:sldId id="256" r:id="rId3"/>
    <p:sldId id="270" r:id="rId4"/>
    <p:sldId id="273" r:id="rId5"/>
    <p:sldId id="274" r:id="rId6"/>
    <p:sldId id="275" r:id="rId7"/>
    <p:sldId id="276" r:id="rId8"/>
    <p:sldId id="277" r:id="rId9"/>
    <p:sldId id="278" r:id="rId10"/>
    <p:sldId id="346" r:id="rId11"/>
    <p:sldId id="280" r:id="rId12"/>
    <p:sldId id="282" r:id="rId13"/>
    <p:sldId id="283" r:id="rId14"/>
    <p:sldId id="284" r:id="rId15"/>
    <p:sldId id="286" r:id="rId16"/>
    <p:sldId id="287" r:id="rId17"/>
    <p:sldId id="289" r:id="rId18"/>
    <p:sldId id="290" r:id="rId19"/>
    <p:sldId id="291" r:id="rId20"/>
    <p:sldId id="292" r:id="rId21"/>
    <p:sldId id="293" r:id="rId22"/>
    <p:sldId id="296" r:id="rId23"/>
    <p:sldId id="297" r:id="rId24"/>
    <p:sldId id="298" r:id="rId25"/>
    <p:sldId id="299" r:id="rId26"/>
    <p:sldId id="300" r:id="rId27"/>
    <p:sldId id="301" r:id="rId28"/>
    <p:sldId id="302" r:id="rId29"/>
    <p:sldId id="303" r:id="rId30"/>
    <p:sldId id="304" r:id="rId31"/>
    <p:sldId id="308" r:id="rId32"/>
    <p:sldId id="309" r:id="rId33"/>
    <p:sldId id="310" r:id="rId34"/>
    <p:sldId id="325" r:id="rId35"/>
    <p:sldId id="371" r:id="rId36"/>
    <p:sldId id="356" r:id="rId37"/>
    <p:sldId id="311" r:id="rId38"/>
    <p:sldId id="351" r:id="rId39"/>
    <p:sldId id="359" r:id="rId40"/>
    <p:sldId id="352" r:id="rId41"/>
    <p:sldId id="357" r:id="rId42"/>
    <p:sldId id="358" r:id="rId43"/>
    <p:sldId id="312" r:id="rId44"/>
    <p:sldId id="313" r:id="rId45"/>
    <p:sldId id="314" r:id="rId46"/>
    <p:sldId id="315" r:id="rId47"/>
    <p:sldId id="316" r:id="rId48"/>
    <p:sldId id="361" r:id="rId49"/>
    <p:sldId id="318" r:id="rId50"/>
    <p:sldId id="362" r:id="rId51"/>
    <p:sldId id="368" r:id="rId52"/>
    <p:sldId id="369" r:id="rId53"/>
    <p:sldId id="363" r:id="rId54"/>
    <p:sldId id="319" r:id="rId55"/>
    <p:sldId id="347" r:id="rId56"/>
    <p:sldId id="321" r:id="rId57"/>
    <p:sldId id="349" r:id="rId58"/>
    <p:sldId id="323" r:id="rId59"/>
    <p:sldId id="324" r:id="rId60"/>
    <p:sldId id="327" r:id="rId61"/>
    <p:sldId id="370" r:id="rId62"/>
    <p:sldId id="328" r:id="rId63"/>
    <p:sldId id="329" r:id="rId64"/>
    <p:sldId id="331" r:id="rId65"/>
    <p:sldId id="332" r:id="rId66"/>
    <p:sldId id="333" r:id="rId67"/>
    <p:sldId id="334" r:id="rId68"/>
    <p:sldId id="335" r:id="rId69"/>
    <p:sldId id="372" r:id="rId70"/>
    <p:sldId id="338" r:id="rId71"/>
    <p:sldId id="261" r:id="rId72"/>
    <p:sldId id="262" r:id="rId73"/>
    <p:sldId id="339" r:id="rId74"/>
    <p:sldId id="340" r:id="rId75"/>
    <p:sldId id="341" r:id="rId76"/>
    <p:sldId id="342" r:id="rId77"/>
    <p:sldId id="373" r:id="rId78"/>
    <p:sldId id="345" r:id="rId79"/>
    <p:sldId id="344" r:id="rId80"/>
    <p:sldId id="343" r:id="rId81"/>
    <p:sldId id="350" r:id="rId82"/>
    <p:sldId id="354" r:id="rId83"/>
    <p:sldId id="268" r:id="rId84"/>
  </p:sldIdLst>
  <p:sldSz cx="18288000" cy="10287000"/>
  <p:notesSz cx="6858000" cy="9296400"/>
  <p:embeddedFontLst>
    <p:embeddedFont>
      <p:font typeface="Open Sans" panose="020F0502020204030204" pitchFamily="34" charset="0"/>
      <p:regular r:id="rId86"/>
      <p:bold r:id="rId87"/>
      <p:italic r:id="rId88"/>
      <p:boldItalic r:id="rId89"/>
    </p:embeddedFont>
    <p:embeddedFont>
      <p:font typeface="Open Sans Bold" panose="020B0604020202020204" charset="0"/>
      <p:regular r:id="rId90"/>
    </p:embeddedFont>
    <p:embeddedFont>
      <p:font typeface="Open Sans Extra Bold" panose="020B0604020202020204" charset="0"/>
      <p:regular r:id="rId91"/>
    </p:embeddedFont>
    <p:embeddedFont>
      <p:font typeface="Roboto Light" panose="020F0502020204030204" pitchFamily="2" charset="0"/>
      <p:regular r:id="rId92"/>
      <p:italic r:id="rId9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0oUFkfoFYPc+aDbzBIykJw==" hashData="lgVgD+3cAuiu0K9ZdN4ZU/Z8hWeyRUFfp4ofjtFJbaOqa82SvtmYLDMVNIqKTYMTj/OQcE8xQ/U/wZfOdNAoEw=="/>
  <p:extLst>
    <p:ext uri="{521415D9-36F7-43E2-AB2F-B90AF26B5E84}">
      <p14:sectionLst xmlns:p14="http://schemas.microsoft.com/office/powerpoint/2010/main">
        <p14:section name="Default Section" id="{7DC1DF12-883A-4E85-8DBC-EFA636BEB636}">
          <p14:sldIdLst>
            <p14:sldId id="256"/>
            <p14:sldId id="270"/>
            <p14:sldId id="273"/>
            <p14:sldId id="274"/>
            <p14:sldId id="275"/>
            <p14:sldId id="276"/>
            <p14:sldId id="277"/>
            <p14:sldId id="278"/>
            <p14:sldId id="346"/>
            <p14:sldId id="280"/>
            <p14:sldId id="282"/>
            <p14:sldId id="283"/>
            <p14:sldId id="284"/>
            <p14:sldId id="286"/>
            <p14:sldId id="287"/>
            <p14:sldId id="289"/>
            <p14:sldId id="290"/>
            <p14:sldId id="291"/>
            <p14:sldId id="292"/>
            <p14:sldId id="293"/>
            <p14:sldId id="296"/>
            <p14:sldId id="297"/>
            <p14:sldId id="298"/>
            <p14:sldId id="299"/>
            <p14:sldId id="300"/>
            <p14:sldId id="301"/>
            <p14:sldId id="302"/>
            <p14:sldId id="303"/>
            <p14:sldId id="304"/>
            <p14:sldId id="308"/>
            <p14:sldId id="309"/>
            <p14:sldId id="310"/>
            <p14:sldId id="325"/>
            <p14:sldId id="371"/>
            <p14:sldId id="356"/>
            <p14:sldId id="311"/>
            <p14:sldId id="351"/>
          </p14:sldIdLst>
        </p14:section>
        <p14:section name="Untitled Section" id="{9C1BB2C7-5220-4FD2-8F59-2F42A3CD8189}">
          <p14:sldIdLst>
            <p14:sldId id="359"/>
            <p14:sldId id="352"/>
            <p14:sldId id="357"/>
            <p14:sldId id="358"/>
            <p14:sldId id="312"/>
            <p14:sldId id="313"/>
            <p14:sldId id="314"/>
            <p14:sldId id="315"/>
            <p14:sldId id="316"/>
            <p14:sldId id="361"/>
            <p14:sldId id="318"/>
            <p14:sldId id="362"/>
            <p14:sldId id="368"/>
            <p14:sldId id="369"/>
            <p14:sldId id="363"/>
            <p14:sldId id="319"/>
            <p14:sldId id="347"/>
            <p14:sldId id="321"/>
            <p14:sldId id="349"/>
            <p14:sldId id="323"/>
            <p14:sldId id="324"/>
            <p14:sldId id="327"/>
            <p14:sldId id="370"/>
            <p14:sldId id="328"/>
            <p14:sldId id="329"/>
            <p14:sldId id="331"/>
            <p14:sldId id="332"/>
            <p14:sldId id="333"/>
            <p14:sldId id="334"/>
            <p14:sldId id="335"/>
            <p14:sldId id="372"/>
            <p14:sldId id="338"/>
            <p14:sldId id="261"/>
            <p14:sldId id="262"/>
            <p14:sldId id="339"/>
            <p14:sldId id="340"/>
            <p14:sldId id="341"/>
            <p14:sldId id="342"/>
            <p14:sldId id="373"/>
            <p14:sldId id="345"/>
            <p14:sldId id="344"/>
            <p14:sldId id="343"/>
            <p14:sldId id="350"/>
            <p14:sldId id="354"/>
            <p14:sldId id="268"/>
          </p14:sldIdLst>
        </p14:section>
      </p14:sectionLst>
    </p:ext>
    <p:ext uri="{EFAFB233-063F-42B5-8137-9DF3F51BA10A}">
      <p15:sldGuideLst xmlns:p15="http://schemas.microsoft.com/office/powerpoint/2012/main">
        <p15:guide id="2" pos="5760" userDrawn="1">
          <p15:clr>
            <a:srgbClr val="A4A3A4"/>
          </p15:clr>
        </p15:guide>
        <p15:guide id="3" orient="horz" pos="32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7EA9DE"/>
    <a:srgbClr val="AFEEEE"/>
    <a:srgbClr val="59809F"/>
    <a:srgbClr val="A6CCD9"/>
    <a:srgbClr val="7399B3"/>
    <a:srgbClr val="D9FFFF"/>
    <a:srgbClr val="888E8E"/>
    <a:srgbClr val="F4F2F2"/>
    <a:srgbClr val="95B3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A7D4DF-918A-4A13-9370-92DD35B6E8D8}" v="322" dt="2026-01-26T18:18:59.374"/>
  </p1510:revLst>
</p1510:revInfo>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6247" autoAdjust="0"/>
  </p:normalViewPr>
  <p:slideViewPr>
    <p:cSldViewPr>
      <p:cViewPr varScale="1">
        <p:scale>
          <a:sx n="38" d="100"/>
          <a:sy n="38" d="100"/>
        </p:scale>
        <p:origin x="658" y="53"/>
      </p:cViewPr>
      <p:guideLst>
        <p:guide pos="5760"/>
        <p:guide orient="horz" pos="32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font" Target="fonts/font4.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font" Target="fonts/font5.fntdata"/><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font" Target="fonts/font3.fntdata"/><Relationship Id="rId91" Type="http://schemas.openxmlformats.org/officeDocument/2006/relationships/font" Target="fonts/font6.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font" Target="fonts/font1.fntdata"/><Relationship Id="rId94" Type="http://schemas.openxmlformats.org/officeDocument/2006/relationships/presProps" Target="presProps.xml"/><Relationship Id="rId9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7.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2.fntdata"/><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8.fntdata"/><Relationship Id="rId9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and, Byron J (EEC)" userId="e091a7fe-6fa3-4cac-9ab6-75c8d2b9f257" providerId="ADAL" clId="{5DA7D4DF-918A-4A13-9370-92DD35B6E8D8}"/>
    <pc:docChg chg="undo custSel addSld delSld modSld sldOrd modSection">
      <pc:chgData name="Bland, Byron J (EEC)" userId="e091a7fe-6fa3-4cac-9ab6-75c8d2b9f257" providerId="ADAL" clId="{5DA7D4DF-918A-4A13-9370-92DD35B6E8D8}" dt="2026-01-12T18:59:50.182" v="170"/>
      <pc:docMkLst>
        <pc:docMk/>
      </pc:docMkLst>
      <pc:sldChg chg="modSp mod">
        <pc:chgData name="Bland, Byron J (EEC)" userId="e091a7fe-6fa3-4cac-9ab6-75c8d2b9f257" providerId="ADAL" clId="{5DA7D4DF-918A-4A13-9370-92DD35B6E8D8}" dt="2026-01-12T16:47:41.226" v="10" actId="14100"/>
        <pc:sldMkLst>
          <pc:docMk/>
          <pc:sldMk cId="2228274420" sldId="261"/>
        </pc:sldMkLst>
        <pc:spChg chg="mod">
          <ac:chgData name="Bland, Byron J (EEC)" userId="e091a7fe-6fa3-4cac-9ab6-75c8d2b9f257" providerId="ADAL" clId="{5DA7D4DF-918A-4A13-9370-92DD35B6E8D8}" dt="2026-01-12T16:47:41.226" v="10" actId="14100"/>
          <ac:spMkLst>
            <pc:docMk/>
            <pc:sldMk cId="2228274420" sldId="261"/>
            <ac:spMk id="7" creationId="{F86B7E3C-4C2B-AC36-E7F9-2717F99A98B4}"/>
          </ac:spMkLst>
        </pc:spChg>
        <pc:picChg chg="mod">
          <ac:chgData name="Bland, Byron J (EEC)" userId="e091a7fe-6fa3-4cac-9ab6-75c8d2b9f257" providerId="ADAL" clId="{5DA7D4DF-918A-4A13-9370-92DD35B6E8D8}" dt="2026-01-12T16:47:32.091" v="8" actId="14100"/>
          <ac:picMkLst>
            <pc:docMk/>
            <pc:sldMk cId="2228274420" sldId="261"/>
            <ac:picMk id="8" creationId="{DF6EE120-0962-7628-05F9-B7219FFBC14A}"/>
          </ac:picMkLst>
        </pc:picChg>
      </pc:sldChg>
      <pc:sldChg chg="modSp mod">
        <pc:chgData name="Bland, Byron J (EEC)" userId="e091a7fe-6fa3-4cac-9ab6-75c8d2b9f257" providerId="ADAL" clId="{5DA7D4DF-918A-4A13-9370-92DD35B6E8D8}" dt="2026-01-12T16:47:53.708" v="14" actId="14100"/>
        <pc:sldMkLst>
          <pc:docMk/>
          <pc:sldMk cId="1577694337" sldId="262"/>
        </pc:sldMkLst>
        <pc:spChg chg="mod">
          <ac:chgData name="Bland, Byron J (EEC)" userId="e091a7fe-6fa3-4cac-9ab6-75c8d2b9f257" providerId="ADAL" clId="{5DA7D4DF-918A-4A13-9370-92DD35B6E8D8}" dt="2026-01-12T16:47:48.084" v="12" actId="14100"/>
          <ac:spMkLst>
            <pc:docMk/>
            <pc:sldMk cId="1577694337" sldId="262"/>
            <ac:spMk id="7" creationId="{864EA0EC-1885-22E1-1D59-325AA7835F85}"/>
          </ac:spMkLst>
        </pc:spChg>
        <pc:picChg chg="mod">
          <ac:chgData name="Bland, Byron J (EEC)" userId="e091a7fe-6fa3-4cac-9ab6-75c8d2b9f257" providerId="ADAL" clId="{5DA7D4DF-918A-4A13-9370-92DD35B6E8D8}" dt="2026-01-12T16:47:53.708" v="14" actId="14100"/>
          <ac:picMkLst>
            <pc:docMk/>
            <pc:sldMk cId="1577694337" sldId="262"/>
            <ac:picMk id="3" creationId="{A169E28C-C79A-AF49-FC08-538D892A1A87}"/>
          </ac:picMkLst>
        </pc:picChg>
      </pc:sldChg>
      <pc:sldChg chg="del">
        <pc:chgData name="Bland, Byron J (EEC)" userId="e091a7fe-6fa3-4cac-9ab6-75c8d2b9f257" providerId="ADAL" clId="{5DA7D4DF-918A-4A13-9370-92DD35B6E8D8}" dt="2026-01-12T15:57:08.311" v="0" actId="2696"/>
        <pc:sldMkLst>
          <pc:docMk/>
          <pc:sldMk cId="2198693076" sldId="294"/>
        </pc:sldMkLst>
      </pc:sldChg>
      <pc:sldChg chg="del">
        <pc:chgData name="Bland, Byron J (EEC)" userId="e091a7fe-6fa3-4cac-9ab6-75c8d2b9f257" providerId="ADAL" clId="{5DA7D4DF-918A-4A13-9370-92DD35B6E8D8}" dt="2026-01-12T15:57:24.809" v="1" actId="2696"/>
        <pc:sldMkLst>
          <pc:docMk/>
          <pc:sldMk cId="1594200853" sldId="295"/>
        </pc:sldMkLst>
      </pc:sldChg>
      <pc:sldChg chg="addSp delSp modSp mod ord">
        <pc:chgData name="Bland, Byron J (EEC)" userId="e091a7fe-6fa3-4cac-9ab6-75c8d2b9f257" providerId="ADAL" clId="{5DA7D4DF-918A-4A13-9370-92DD35B6E8D8}" dt="2026-01-12T18:35:51.748" v="79" actId="20577"/>
        <pc:sldMkLst>
          <pc:docMk/>
          <pc:sldMk cId="1034876735" sldId="325"/>
        </pc:sldMkLst>
        <pc:spChg chg="mod">
          <ac:chgData name="Bland, Byron J (EEC)" userId="e091a7fe-6fa3-4cac-9ab6-75c8d2b9f257" providerId="ADAL" clId="{5DA7D4DF-918A-4A13-9370-92DD35B6E8D8}" dt="2026-01-12T18:35:51.748" v="79" actId="20577"/>
          <ac:spMkLst>
            <pc:docMk/>
            <pc:sldMk cId="1034876735" sldId="325"/>
            <ac:spMk id="61" creationId="{00000000-0000-0000-0000-000000000000}"/>
          </ac:spMkLst>
        </pc:spChg>
        <pc:spChg chg="mod">
          <ac:chgData name="Bland, Byron J (EEC)" userId="e091a7fe-6fa3-4cac-9ab6-75c8d2b9f257" providerId="ADAL" clId="{5DA7D4DF-918A-4A13-9370-92DD35B6E8D8}" dt="2026-01-12T18:34:01.335" v="30" actId="1076"/>
          <ac:spMkLst>
            <pc:docMk/>
            <pc:sldMk cId="1034876735" sldId="325"/>
            <ac:spMk id="63" creationId="{00000000-0000-0000-0000-000000000000}"/>
          </ac:spMkLst>
        </pc:spChg>
        <pc:picChg chg="add mod">
          <ac:chgData name="Bland, Byron J (EEC)" userId="e091a7fe-6fa3-4cac-9ab6-75c8d2b9f257" providerId="ADAL" clId="{5DA7D4DF-918A-4A13-9370-92DD35B6E8D8}" dt="2026-01-12T18:34:15.325" v="33" actId="1076"/>
          <ac:picMkLst>
            <pc:docMk/>
            <pc:sldMk cId="1034876735" sldId="325"/>
            <ac:picMk id="3" creationId="{D6292E16-D1C0-6DF6-40DC-6E9B60A5C851}"/>
          </ac:picMkLst>
        </pc:picChg>
      </pc:sldChg>
      <pc:sldChg chg="modSp mod">
        <pc:chgData name="Bland, Byron J (EEC)" userId="e091a7fe-6fa3-4cac-9ab6-75c8d2b9f257" providerId="ADAL" clId="{5DA7D4DF-918A-4A13-9370-92DD35B6E8D8}" dt="2026-01-12T16:46:57.497" v="6" actId="20577"/>
        <pc:sldMkLst>
          <pc:docMk/>
          <pc:sldMk cId="1583840034" sldId="340"/>
        </pc:sldMkLst>
        <pc:spChg chg="mod">
          <ac:chgData name="Bland, Byron J (EEC)" userId="e091a7fe-6fa3-4cac-9ab6-75c8d2b9f257" providerId="ADAL" clId="{5DA7D4DF-918A-4A13-9370-92DD35B6E8D8}" dt="2026-01-12T16:46:57.497" v="6" actId="20577"/>
          <ac:spMkLst>
            <pc:docMk/>
            <pc:sldMk cId="1583840034" sldId="340"/>
            <ac:spMk id="95" creationId="{00000000-0000-0000-0000-000000000000}"/>
          </ac:spMkLst>
        </pc:spChg>
      </pc:sldChg>
      <pc:sldChg chg="modSp mod">
        <pc:chgData name="Bland, Byron J (EEC)" userId="e091a7fe-6fa3-4cac-9ab6-75c8d2b9f257" providerId="ADAL" clId="{5DA7D4DF-918A-4A13-9370-92DD35B6E8D8}" dt="2026-01-12T18:48:55.955" v="113" actId="20577"/>
        <pc:sldMkLst>
          <pc:docMk/>
          <pc:sldMk cId="3435750326" sldId="347"/>
        </pc:sldMkLst>
        <pc:spChg chg="mod">
          <ac:chgData name="Bland, Byron J (EEC)" userId="e091a7fe-6fa3-4cac-9ab6-75c8d2b9f257" providerId="ADAL" clId="{5DA7D4DF-918A-4A13-9370-92DD35B6E8D8}" dt="2026-01-12T18:43:57.447" v="91" actId="20577"/>
          <ac:spMkLst>
            <pc:docMk/>
            <pc:sldMk cId="3435750326" sldId="347"/>
            <ac:spMk id="7" creationId="{37442B8C-5787-4D2D-B2C1-615457BA2F95}"/>
          </ac:spMkLst>
        </pc:spChg>
        <pc:spChg chg="mod">
          <ac:chgData name="Bland, Byron J (EEC)" userId="e091a7fe-6fa3-4cac-9ab6-75c8d2b9f257" providerId="ADAL" clId="{5DA7D4DF-918A-4A13-9370-92DD35B6E8D8}" dt="2026-01-12T18:48:43.681" v="109" actId="20577"/>
          <ac:spMkLst>
            <pc:docMk/>
            <pc:sldMk cId="3435750326" sldId="347"/>
            <ac:spMk id="9" creationId="{BC6D9F25-CCF6-44B0-A108-31ED1877491C}"/>
          </ac:spMkLst>
        </pc:spChg>
        <pc:spChg chg="mod">
          <ac:chgData name="Bland, Byron J (EEC)" userId="e091a7fe-6fa3-4cac-9ab6-75c8d2b9f257" providerId="ADAL" clId="{5DA7D4DF-918A-4A13-9370-92DD35B6E8D8}" dt="2026-01-12T18:48:46.786" v="111" actId="20577"/>
          <ac:spMkLst>
            <pc:docMk/>
            <pc:sldMk cId="3435750326" sldId="347"/>
            <ac:spMk id="11" creationId="{2A1F114F-0D9B-43A0-A8F0-DB4E675D716E}"/>
          </ac:spMkLst>
        </pc:spChg>
        <pc:spChg chg="mod">
          <ac:chgData name="Bland, Byron J (EEC)" userId="e091a7fe-6fa3-4cac-9ab6-75c8d2b9f257" providerId="ADAL" clId="{5DA7D4DF-918A-4A13-9370-92DD35B6E8D8}" dt="2026-01-12T18:46:42.968" v="97" actId="20577"/>
          <ac:spMkLst>
            <pc:docMk/>
            <pc:sldMk cId="3435750326" sldId="347"/>
            <ac:spMk id="13" creationId="{797180A7-9991-4DCF-9464-C8CBD6458CC2}"/>
          </ac:spMkLst>
        </pc:spChg>
        <pc:spChg chg="mod">
          <ac:chgData name="Bland, Byron J (EEC)" userId="e091a7fe-6fa3-4cac-9ab6-75c8d2b9f257" providerId="ADAL" clId="{5DA7D4DF-918A-4A13-9370-92DD35B6E8D8}" dt="2026-01-12T18:47:00.422" v="99" actId="20577"/>
          <ac:spMkLst>
            <pc:docMk/>
            <pc:sldMk cId="3435750326" sldId="347"/>
            <ac:spMk id="15" creationId="{BA92B200-8020-4919-BBCA-4BD200E2A10D}"/>
          </ac:spMkLst>
        </pc:spChg>
        <pc:spChg chg="mod">
          <ac:chgData name="Bland, Byron J (EEC)" userId="e091a7fe-6fa3-4cac-9ab6-75c8d2b9f257" providerId="ADAL" clId="{5DA7D4DF-918A-4A13-9370-92DD35B6E8D8}" dt="2026-01-12T18:48:55.955" v="113" actId="20577"/>
          <ac:spMkLst>
            <pc:docMk/>
            <pc:sldMk cId="3435750326" sldId="347"/>
            <ac:spMk id="32" creationId="{EFAFC4B7-717A-4140-99B6-F37CE0F78780}"/>
          </ac:spMkLst>
        </pc:spChg>
      </pc:sldChg>
      <pc:sldChg chg="modSp">
        <pc:chgData name="Bland, Byron J (EEC)" userId="e091a7fe-6fa3-4cac-9ab6-75c8d2b9f257" providerId="ADAL" clId="{5DA7D4DF-918A-4A13-9370-92DD35B6E8D8}" dt="2026-01-12T18:42:15.305" v="89" actId="20577"/>
        <pc:sldMkLst>
          <pc:docMk/>
          <pc:sldMk cId="3766311591" sldId="349"/>
        </pc:sldMkLst>
        <pc:spChg chg="mod">
          <ac:chgData name="Bland, Byron J (EEC)" userId="e091a7fe-6fa3-4cac-9ab6-75c8d2b9f257" providerId="ADAL" clId="{5DA7D4DF-918A-4A13-9370-92DD35B6E8D8}" dt="2026-01-12T18:42:15.305" v="89" actId="20577"/>
          <ac:spMkLst>
            <pc:docMk/>
            <pc:sldMk cId="3766311591" sldId="349"/>
            <ac:spMk id="3" creationId="{02EBE802-0919-41E6-8723-52D11EC00107}"/>
          </ac:spMkLst>
        </pc:spChg>
      </pc:sldChg>
      <pc:sldChg chg="del">
        <pc:chgData name="Bland, Byron J (EEC)" userId="e091a7fe-6fa3-4cac-9ab6-75c8d2b9f257" providerId="ADAL" clId="{5DA7D4DF-918A-4A13-9370-92DD35B6E8D8}" dt="2026-01-12T16:05:35.121" v="2"/>
        <pc:sldMkLst>
          <pc:docMk/>
          <pc:sldMk cId="1239863982" sldId="368"/>
        </pc:sldMkLst>
      </pc:sldChg>
      <pc:sldChg chg="addSp modSp new mod ord">
        <pc:chgData name="Bland, Byron J (EEC)" userId="e091a7fe-6fa3-4cac-9ab6-75c8d2b9f257" providerId="ADAL" clId="{5DA7D4DF-918A-4A13-9370-92DD35B6E8D8}" dt="2026-01-12T18:32:06.285" v="25"/>
        <pc:sldMkLst>
          <pc:docMk/>
          <pc:sldMk cId="2143587633" sldId="370"/>
        </pc:sldMkLst>
        <pc:picChg chg="add mod">
          <ac:chgData name="Bland, Byron J (EEC)" userId="e091a7fe-6fa3-4cac-9ab6-75c8d2b9f257" providerId="ADAL" clId="{5DA7D4DF-918A-4A13-9370-92DD35B6E8D8}" dt="2026-01-12T18:30:36.507" v="23" actId="14100"/>
          <ac:picMkLst>
            <pc:docMk/>
            <pc:sldMk cId="2143587633" sldId="370"/>
            <ac:picMk id="3" creationId="{5705FE80-80D2-BE53-89C6-9236A5B4487D}"/>
          </ac:picMkLst>
        </pc:picChg>
      </pc:sldChg>
      <pc:sldChg chg="addSp delSp modSp add mod ord">
        <pc:chgData name="Bland, Byron J (EEC)" userId="e091a7fe-6fa3-4cac-9ab6-75c8d2b9f257" providerId="ADAL" clId="{5DA7D4DF-918A-4A13-9370-92DD35B6E8D8}" dt="2026-01-12T18:59:50.182" v="170"/>
        <pc:sldMkLst>
          <pc:docMk/>
          <pc:sldMk cId="387134594" sldId="372"/>
        </pc:sldMkLst>
        <pc:spChg chg="mod">
          <ac:chgData name="Bland, Byron J (EEC)" userId="e091a7fe-6fa3-4cac-9ab6-75c8d2b9f257" providerId="ADAL" clId="{5DA7D4DF-918A-4A13-9370-92DD35B6E8D8}" dt="2026-01-12T18:59:27.652" v="167" actId="1076"/>
          <ac:spMkLst>
            <pc:docMk/>
            <pc:sldMk cId="387134594" sldId="372"/>
            <ac:spMk id="6" creationId="{A4D44BA9-8599-1A77-439A-FD98F2C3B246}"/>
          </ac:spMkLst>
        </pc:spChg>
        <pc:spChg chg="mod">
          <ac:chgData name="Bland, Byron J (EEC)" userId="e091a7fe-6fa3-4cac-9ab6-75c8d2b9f257" providerId="ADAL" clId="{5DA7D4DF-918A-4A13-9370-92DD35B6E8D8}" dt="2026-01-12T18:58:33.099" v="152" actId="1076"/>
          <ac:spMkLst>
            <pc:docMk/>
            <pc:sldMk cId="387134594" sldId="372"/>
            <ac:spMk id="8" creationId="{22ACC2DD-4E89-6CDD-E6FD-E63A96CE4D26}"/>
          </ac:spMkLst>
        </pc:spChg>
        <pc:picChg chg="add mod">
          <ac:chgData name="Bland, Byron J (EEC)" userId="e091a7fe-6fa3-4cac-9ab6-75c8d2b9f257" providerId="ADAL" clId="{5DA7D4DF-918A-4A13-9370-92DD35B6E8D8}" dt="2026-01-12T18:59:32.509" v="168" actId="14100"/>
          <ac:picMkLst>
            <pc:docMk/>
            <pc:sldMk cId="387134594" sldId="372"/>
            <ac:picMk id="7" creationId="{561F9B64-6EC5-C2ED-8648-573605E6E9FC}"/>
          </ac:picMkLst>
        </pc:picChg>
      </pc:sldChg>
    </pc:docChg>
  </pc:docChgLst>
  <pc:docChgLst>
    <pc:chgData name="Bland, Byron J (EEC)" userId="e091a7fe-6fa3-4cac-9ab6-75c8d2b9f257" providerId="ADAL" clId="{5B073B05-159D-4E4B-BCB3-ACF24E2CD6D3}"/>
    <pc:docChg chg="addSld modSld">
      <pc:chgData name="Bland, Byron J (EEC)" userId="e091a7fe-6fa3-4cac-9ab6-75c8d2b9f257" providerId="ADAL" clId="{5B073B05-159D-4E4B-BCB3-ACF24E2CD6D3}" dt="2026-01-26T18:18:59.374" v="391" actId="20577"/>
      <pc:docMkLst>
        <pc:docMk/>
      </pc:docMkLst>
      <pc:sldChg chg="modSp mod">
        <pc:chgData name="Bland, Byron J (EEC)" userId="e091a7fe-6fa3-4cac-9ab6-75c8d2b9f257" providerId="ADAL" clId="{5B073B05-159D-4E4B-BCB3-ACF24E2CD6D3}" dt="2026-01-26T18:12:15.979" v="1" actId="20577"/>
        <pc:sldMkLst>
          <pc:docMk/>
          <pc:sldMk cId="3947938773" sldId="315"/>
        </pc:sldMkLst>
        <pc:spChg chg="mod">
          <ac:chgData name="Bland, Byron J (EEC)" userId="e091a7fe-6fa3-4cac-9ab6-75c8d2b9f257" providerId="ADAL" clId="{5B073B05-159D-4E4B-BCB3-ACF24E2CD6D3}" dt="2026-01-26T18:12:15.979" v="1" actId="20577"/>
          <ac:spMkLst>
            <pc:docMk/>
            <pc:sldMk cId="3947938773" sldId="315"/>
            <ac:spMk id="9" creationId="{00000000-0000-0000-0000-000000000000}"/>
          </ac:spMkLst>
        </pc:spChg>
      </pc:sldChg>
      <pc:sldChg chg="modSp">
        <pc:chgData name="Bland, Byron J (EEC)" userId="e091a7fe-6fa3-4cac-9ab6-75c8d2b9f257" providerId="ADAL" clId="{5B073B05-159D-4E4B-BCB3-ACF24E2CD6D3}" dt="2026-01-26T18:13:42.886" v="3" actId="20577"/>
        <pc:sldMkLst>
          <pc:docMk/>
          <pc:sldMk cId="2978882396" sldId="319"/>
        </pc:sldMkLst>
        <pc:spChg chg="mod">
          <ac:chgData name="Bland, Byron J (EEC)" userId="e091a7fe-6fa3-4cac-9ab6-75c8d2b9f257" providerId="ADAL" clId="{5B073B05-159D-4E4B-BCB3-ACF24E2CD6D3}" dt="2026-01-26T18:13:42.886" v="3" actId="20577"/>
          <ac:spMkLst>
            <pc:docMk/>
            <pc:sldMk cId="2978882396" sldId="319"/>
            <ac:spMk id="38" creationId="{00000000-0000-0000-0000-000000000000}"/>
          </ac:spMkLst>
        </pc:spChg>
      </pc:sldChg>
      <pc:sldChg chg="modSp mod">
        <pc:chgData name="Bland, Byron J (EEC)" userId="e091a7fe-6fa3-4cac-9ab6-75c8d2b9f257" providerId="ADAL" clId="{5B073B05-159D-4E4B-BCB3-ACF24E2CD6D3}" dt="2026-01-26T18:15:34.987" v="64" actId="20577"/>
        <pc:sldMkLst>
          <pc:docMk/>
          <pc:sldMk cId="3302236565" sldId="342"/>
        </pc:sldMkLst>
        <pc:spChg chg="mod">
          <ac:chgData name="Bland, Byron J (EEC)" userId="e091a7fe-6fa3-4cac-9ab6-75c8d2b9f257" providerId="ADAL" clId="{5B073B05-159D-4E4B-BCB3-ACF24E2CD6D3}" dt="2026-01-26T18:15:34.987" v="64" actId="20577"/>
          <ac:spMkLst>
            <pc:docMk/>
            <pc:sldMk cId="3302236565" sldId="342"/>
            <ac:spMk id="11" creationId="{00000000-0000-0000-0000-000000000000}"/>
          </ac:spMkLst>
        </pc:spChg>
      </pc:sldChg>
      <pc:sldChg chg="modSp add mod setBg">
        <pc:chgData name="Bland, Byron J (EEC)" userId="e091a7fe-6fa3-4cac-9ab6-75c8d2b9f257" providerId="ADAL" clId="{5B073B05-159D-4E4B-BCB3-ACF24E2CD6D3}" dt="2026-01-26T18:18:59.374" v="391" actId="20577"/>
        <pc:sldMkLst>
          <pc:docMk/>
          <pc:sldMk cId="1749380108" sldId="373"/>
        </pc:sldMkLst>
        <pc:spChg chg="mod">
          <ac:chgData name="Bland, Byron J (EEC)" userId="e091a7fe-6fa3-4cac-9ab6-75c8d2b9f257" providerId="ADAL" clId="{5B073B05-159D-4E4B-BCB3-ACF24E2CD6D3}" dt="2026-01-26T18:16:43.717" v="121" actId="20577"/>
          <ac:spMkLst>
            <pc:docMk/>
            <pc:sldMk cId="1749380108" sldId="373"/>
            <ac:spMk id="5" creationId="{E9ADF4B3-9E63-B539-553C-9DF45F49608A}"/>
          </ac:spMkLst>
        </pc:spChg>
        <pc:spChg chg="mod">
          <ac:chgData name="Bland, Byron J (EEC)" userId="e091a7fe-6fa3-4cac-9ab6-75c8d2b9f257" providerId="ADAL" clId="{5B073B05-159D-4E4B-BCB3-ACF24E2CD6D3}" dt="2026-01-26T18:16:19.046" v="66" actId="1076"/>
          <ac:spMkLst>
            <pc:docMk/>
            <pc:sldMk cId="1749380108" sldId="373"/>
            <ac:spMk id="13" creationId="{547345D5-93D2-701D-EB03-8D2ED2D08190}"/>
          </ac:spMkLst>
        </pc:spChg>
        <pc:spChg chg="mod">
          <ac:chgData name="Bland, Byron J (EEC)" userId="e091a7fe-6fa3-4cac-9ab6-75c8d2b9f257" providerId="ADAL" clId="{5B073B05-159D-4E4B-BCB3-ACF24E2CD6D3}" dt="2026-01-26T18:16:32.900" v="89" actId="20577"/>
          <ac:spMkLst>
            <pc:docMk/>
            <pc:sldMk cId="1749380108" sldId="373"/>
            <ac:spMk id="14" creationId="{096CB284-1021-725C-5DB9-0EA29D9326EB}"/>
          </ac:spMkLst>
        </pc:spChg>
        <pc:spChg chg="mod">
          <ac:chgData name="Bland, Byron J (EEC)" userId="e091a7fe-6fa3-4cac-9ab6-75c8d2b9f257" providerId="ADAL" clId="{5B073B05-159D-4E4B-BCB3-ACF24E2CD6D3}" dt="2026-01-26T18:17:11.380" v="190" actId="20577"/>
          <ac:spMkLst>
            <pc:docMk/>
            <pc:sldMk cId="1749380108" sldId="373"/>
            <ac:spMk id="17" creationId="{5E0BC5BE-0E49-B29C-8922-B8B52B156C84}"/>
          </ac:spMkLst>
        </pc:spChg>
        <pc:spChg chg="mod">
          <ac:chgData name="Bland, Byron J (EEC)" userId="e091a7fe-6fa3-4cac-9ab6-75c8d2b9f257" providerId="ADAL" clId="{5B073B05-159D-4E4B-BCB3-ACF24E2CD6D3}" dt="2026-01-26T18:18:13.610" v="325" actId="14100"/>
          <ac:spMkLst>
            <pc:docMk/>
            <pc:sldMk cId="1749380108" sldId="373"/>
            <ac:spMk id="18" creationId="{6C37743A-D293-C60D-236E-28306068BBC1}"/>
          </ac:spMkLst>
        </pc:spChg>
        <pc:spChg chg="mod">
          <ac:chgData name="Bland, Byron J (EEC)" userId="e091a7fe-6fa3-4cac-9ab6-75c8d2b9f257" providerId="ADAL" clId="{5B073B05-159D-4E4B-BCB3-ACF24E2CD6D3}" dt="2026-01-26T18:16:56.052" v="145" actId="20577"/>
          <ac:spMkLst>
            <pc:docMk/>
            <pc:sldMk cId="1749380108" sldId="373"/>
            <ac:spMk id="19" creationId="{DE5BB543-5FCA-A39F-7DB7-9F667C0CF13A}"/>
          </ac:spMkLst>
        </pc:spChg>
        <pc:spChg chg="mod">
          <ac:chgData name="Bland, Byron J (EEC)" userId="e091a7fe-6fa3-4cac-9ab6-75c8d2b9f257" providerId="ADAL" clId="{5B073B05-159D-4E4B-BCB3-ACF24E2CD6D3}" dt="2026-01-26T18:18:36.320" v="329" actId="20577"/>
          <ac:spMkLst>
            <pc:docMk/>
            <pc:sldMk cId="1749380108" sldId="373"/>
            <ac:spMk id="20" creationId="{57402A48-B36A-AA0B-927E-D98C3E06C250}"/>
          </ac:spMkLst>
        </pc:spChg>
        <pc:spChg chg="mod">
          <ac:chgData name="Bland, Byron J (EEC)" userId="e091a7fe-6fa3-4cac-9ab6-75c8d2b9f257" providerId="ADAL" clId="{5B073B05-159D-4E4B-BCB3-ACF24E2CD6D3}" dt="2026-01-26T18:18:59.374" v="391" actId="20577"/>
          <ac:spMkLst>
            <pc:docMk/>
            <pc:sldMk cId="1749380108" sldId="373"/>
            <ac:spMk id="92" creationId="{F41892E3-15D0-32D5-AE91-55A4DC5A775D}"/>
          </ac:spMkLst>
        </pc:spChg>
        <pc:spChg chg="mod">
          <ac:chgData name="Bland, Byron J (EEC)" userId="e091a7fe-6fa3-4cac-9ab6-75c8d2b9f257" providerId="ADAL" clId="{5B073B05-159D-4E4B-BCB3-ACF24E2CD6D3}" dt="2026-01-26T18:17:22.276" v="228" actId="20577"/>
          <ac:spMkLst>
            <pc:docMk/>
            <pc:sldMk cId="1749380108" sldId="373"/>
            <ac:spMk id="93" creationId="{0C464929-0AD7-3323-6DB5-6C7CB681B5E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Kentucky</c:v>
                </c:pt>
              </c:strCache>
            </c:strRef>
          </c:tx>
          <c:spPr>
            <a:solidFill>
              <a:schemeClr val="accent1">
                <a:lumMod val="60000"/>
                <a:lumOff val="40000"/>
              </a:schemeClr>
            </a:solidFill>
            <a:ln>
              <a:noFill/>
            </a:ln>
            <a:effectLst/>
          </c:spPr>
          <c:invertIfNegative val="0"/>
          <c:cat>
            <c:strRef>
              <c:f>Sheet1!$A$2:$A$4</c:f>
              <c:strCache>
                <c:ptCount val="3"/>
                <c:pt idx="0">
                  <c:v>Low</c:v>
                </c:pt>
                <c:pt idx="1">
                  <c:v>Median</c:v>
                </c:pt>
                <c:pt idx="2">
                  <c:v>High</c:v>
                </c:pt>
              </c:strCache>
            </c:strRef>
          </c:cat>
          <c:val>
            <c:numRef>
              <c:f>Sheet1!$B$2:$B$4</c:f>
              <c:numCache>
                <c:formatCode>"$"#,##0_);[Red]\("$"#,##0\)</c:formatCode>
                <c:ptCount val="3"/>
                <c:pt idx="0">
                  <c:v>23920</c:v>
                </c:pt>
                <c:pt idx="1">
                  <c:v>36690</c:v>
                </c:pt>
                <c:pt idx="2">
                  <c:v>51110</c:v>
                </c:pt>
              </c:numCache>
            </c:numRef>
          </c:val>
          <c:extLst>
            <c:ext xmlns:c16="http://schemas.microsoft.com/office/drawing/2014/chart" uri="{C3380CC4-5D6E-409C-BE32-E72D297353CC}">
              <c16:uniqueId val="{00000000-B75A-431E-8005-02C4C4958D0F}"/>
            </c:ext>
          </c:extLst>
        </c:ser>
        <c:ser>
          <c:idx val="1"/>
          <c:order val="1"/>
          <c:tx>
            <c:strRef>
              <c:f>Sheet1!$C$1</c:f>
              <c:strCache>
                <c:ptCount val="1"/>
                <c:pt idx="0">
                  <c:v>United States</c:v>
                </c:pt>
              </c:strCache>
            </c:strRef>
          </c:tx>
          <c:spPr>
            <a:solidFill>
              <a:srgbClr val="0E3960"/>
            </a:solidFill>
            <a:ln>
              <a:noFill/>
            </a:ln>
            <a:effectLst/>
          </c:spPr>
          <c:invertIfNegative val="0"/>
          <c:cat>
            <c:strRef>
              <c:f>Sheet1!$A$2:$A$4</c:f>
              <c:strCache>
                <c:ptCount val="3"/>
                <c:pt idx="0">
                  <c:v>Low</c:v>
                </c:pt>
                <c:pt idx="1">
                  <c:v>Median</c:v>
                </c:pt>
                <c:pt idx="2">
                  <c:v>High</c:v>
                </c:pt>
              </c:strCache>
            </c:strRef>
          </c:cat>
          <c:val>
            <c:numRef>
              <c:f>Sheet1!$C$2:$C$4</c:f>
              <c:numCache>
                <c:formatCode>"$"#,##0_);[Red]\("$"#,##0\)</c:formatCode>
                <c:ptCount val="3"/>
                <c:pt idx="0">
                  <c:v>27550</c:v>
                </c:pt>
                <c:pt idx="1">
                  <c:v>45760</c:v>
                </c:pt>
                <c:pt idx="2">
                  <c:v>73120</c:v>
                </c:pt>
              </c:numCache>
            </c:numRef>
          </c:val>
          <c:extLst>
            <c:ext xmlns:c16="http://schemas.microsoft.com/office/drawing/2014/chart" uri="{C3380CC4-5D6E-409C-BE32-E72D297353CC}">
              <c16:uniqueId val="{00000001-B75A-431E-8005-02C4C4958D0F}"/>
            </c:ext>
          </c:extLst>
        </c:ser>
        <c:dLbls>
          <c:showLegendKey val="0"/>
          <c:showVal val="0"/>
          <c:showCatName val="0"/>
          <c:showSerName val="0"/>
          <c:showPercent val="0"/>
          <c:showBubbleSize val="0"/>
        </c:dLbls>
        <c:gapWidth val="182"/>
        <c:axId val="647967216"/>
        <c:axId val="647968200"/>
      </c:barChart>
      <c:catAx>
        <c:axId val="6479672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Open Sans" panose="020B0604020202020204" charset="0"/>
                <a:ea typeface="Open Sans" panose="020B0604020202020204" charset="0"/>
                <a:cs typeface="Open Sans" panose="020B0604020202020204" charset="0"/>
              </a:defRPr>
            </a:pPr>
            <a:endParaRPr lang="en-US"/>
          </a:p>
        </c:txPr>
        <c:crossAx val="647968200"/>
        <c:crosses val="autoZero"/>
        <c:auto val="1"/>
        <c:lblAlgn val="ctr"/>
        <c:lblOffset val="100"/>
        <c:noMultiLvlLbl val="0"/>
      </c:catAx>
      <c:valAx>
        <c:axId val="647968200"/>
        <c:scaling>
          <c:orientation val="minMax"/>
        </c:scaling>
        <c:delete val="1"/>
        <c:axPos val="b"/>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crossAx val="64796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65000"/>
                  <a:lumOff val="35000"/>
                </a:schemeClr>
              </a:solidFill>
              <a:latin typeface="Open Sans" panose="020B0604020202020204" charset="0"/>
              <a:ea typeface="Open Sans" panose="020B0604020202020204" charset="0"/>
              <a:cs typeface="Open Sans" panose="020B060402020202020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5E961299-CA1A-478E-9CFA-E86A6CDAE363}" type="datetimeFigureOut">
              <a:rPr lang="en-US" smtClean="0"/>
              <a:t>9/17/2026</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4D284AE1-D9A7-4533-8425-5183380E942F}" type="slidenum">
              <a:rPr lang="en-US" smtClean="0"/>
              <a:t>‹#›</a:t>
            </a:fld>
            <a:endParaRPr lang="en-US"/>
          </a:p>
        </p:txBody>
      </p:sp>
    </p:spTree>
    <p:extLst>
      <p:ext uri="{BB962C8B-B14F-4D97-AF65-F5344CB8AC3E}">
        <p14:creationId xmlns:p14="http://schemas.microsoft.com/office/powerpoint/2010/main" val="234172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Introduce</a:t>
            </a:r>
            <a:r>
              <a:rPr lang="en-US" baseline="0" dirty="0"/>
              <a:t> yourself.</a:t>
            </a:r>
          </a:p>
          <a:p>
            <a:endParaRPr lang="en-US" baseline="0" dirty="0"/>
          </a:p>
          <a:p>
            <a:r>
              <a:rPr lang="en-US" baseline="0" dirty="0"/>
              <a:t>Today I am going to cover some statistics related to the world of drinking water and wastewater specific to Kentucky.  This information can be beneficial for some trend analysis to determine a water utilities future needs and the difficulty addressing these needs.</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1</a:t>
            </a:fld>
            <a:endParaRPr lang="en-US"/>
          </a:p>
        </p:txBody>
      </p:sp>
    </p:spTree>
    <p:extLst>
      <p:ext uri="{BB962C8B-B14F-4D97-AF65-F5344CB8AC3E}">
        <p14:creationId xmlns:p14="http://schemas.microsoft.com/office/powerpoint/2010/main" val="2524966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are 6 main topics I will cover related to water operators.</a:t>
            </a:r>
          </a:p>
          <a:p>
            <a:r>
              <a:rPr lang="en-US" baseline="0" dirty="0"/>
              <a:t>Why have certified operators</a:t>
            </a:r>
          </a:p>
          <a:p>
            <a:r>
              <a:rPr lang="en-US" baseline="0" dirty="0"/>
              <a:t>What is takes to be a certified operator</a:t>
            </a:r>
          </a:p>
          <a:p>
            <a:r>
              <a:rPr lang="en-US" baseline="0" dirty="0"/>
              <a:t>New regulatory changes and how they will affect utilities</a:t>
            </a:r>
          </a:p>
          <a:p>
            <a:r>
              <a:rPr lang="en-US" baseline="0" dirty="0"/>
              <a:t>The current national certified operator condition</a:t>
            </a:r>
          </a:p>
          <a:p>
            <a:r>
              <a:rPr lang="en-US" baseline="0" dirty="0"/>
              <a:t>Data specific to Kentucky water operators</a:t>
            </a:r>
          </a:p>
          <a:p>
            <a:r>
              <a:rPr lang="en-US" baseline="0" dirty="0"/>
              <a:t>Steps for succession planning</a:t>
            </a:r>
            <a:endParaRPr lang="en-US" dirty="0"/>
          </a:p>
        </p:txBody>
      </p:sp>
      <p:sp>
        <p:nvSpPr>
          <p:cNvPr id="4" name="Slide Number Placeholder 3"/>
          <p:cNvSpPr>
            <a:spLocks noGrp="1"/>
          </p:cNvSpPr>
          <p:nvPr>
            <p:ph type="sldNum" sz="quarter" idx="10"/>
          </p:nvPr>
        </p:nvSpPr>
        <p:spPr/>
        <p:txBody>
          <a:bodyPr/>
          <a:lstStyle/>
          <a:p>
            <a:fld id="{6F8E2375-F1B1-284C-A827-B0E603FDBDD8}" type="slidenum">
              <a:rPr lang="en-US" smtClean="0"/>
              <a:t>2</a:t>
            </a:fld>
            <a:endParaRPr lang="en-US"/>
          </a:p>
        </p:txBody>
      </p:sp>
    </p:spTree>
    <p:extLst>
      <p:ext uri="{BB962C8B-B14F-4D97-AF65-F5344CB8AC3E}">
        <p14:creationId xmlns:p14="http://schemas.microsoft.com/office/powerpoint/2010/main" val="3576282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Kentucky, a</a:t>
            </a:r>
            <a:r>
              <a:rPr lang="en-US" dirty="0"/>
              <a:t>ll drinking</a:t>
            </a:r>
            <a:r>
              <a:rPr lang="en-US" baseline="0" dirty="0"/>
              <a:t> and wastewater systems are required to have certified operators.  It may take as little as 1 year to get an operator certified for small systems, and as much as 7 years for larger systems.</a:t>
            </a:r>
          </a:p>
          <a:p>
            <a:endParaRPr lang="en-US" baseline="0" dirty="0"/>
          </a:p>
          <a:p>
            <a:r>
              <a:rPr lang="en-US" baseline="0" dirty="0"/>
              <a:t>To become a certified water operator in Kentucky it takes experience and the ability to pass a written exam.  Because of the demanding nature of the profession and the work experience requirements, it takes time to certify operators.</a:t>
            </a:r>
          </a:p>
          <a:p>
            <a:r>
              <a:rPr lang="en-US" baseline="0" dirty="0"/>
              <a:t>Not to mention, there is not a surplus of operators waiting to find work, they are often hard to find.</a:t>
            </a:r>
          </a:p>
          <a:p>
            <a:endParaRPr lang="en-US" baseline="0" dirty="0"/>
          </a:p>
          <a:p>
            <a:r>
              <a:rPr lang="en-US" baseline="0" dirty="0"/>
              <a:t>It is imperative that managers and owners of the utilities plan ahead to ensure compliance with operator staffing for their water utilities.</a:t>
            </a:r>
          </a:p>
          <a:p>
            <a:endParaRPr lang="en-US" baseline="0" dirty="0"/>
          </a:p>
        </p:txBody>
      </p:sp>
      <p:sp>
        <p:nvSpPr>
          <p:cNvPr id="4" name="Slide Number Placeholder 3"/>
          <p:cNvSpPr>
            <a:spLocks noGrp="1"/>
          </p:cNvSpPr>
          <p:nvPr>
            <p:ph type="sldNum" sz="quarter" idx="10"/>
          </p:nvPr>
        </p:nvSpPr>
        <p:spPr/>
        <p:txBody>
          <a:bodyPr/>
          <a:lstStyle/>
          <a:p>
            <a:fld id="{4D284AE1-D9A7-4533-8425-5183380E942F}" type="slidenum">
              <a:rPr lang="en-US" smtClean="0"/>
              <a:t>3</a:t>
            </a:fld>
            <a:endParaRPr lang="en-US"/>
          </a:p>
        </p:txBody>
      </p:sp>
    </p:spTree>
    <p:extLst>
      <p:ext uri="{BB962C8B-B14F-4D97-AF65-F5344CB8AC3E}">
        <p14:creationId xmlns:p14="http://schemas.microsoft.com/office/powerpoint/2010/main" val="2602756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alpha val="70000"/>
                  </a:schemeClr>
                </a:solidFill>
                <a:latin typeface="Open Sans" panose="020B0604020202020204" charset="0"/>
                <a:ea typeface="Open Sans" panose="020B0604020202020204" charset="0"/>
                <a:cs typeface="Open Sans" panose="020B0604020202020204" charset="0"/>
              </a:rPr>
              <a:t>Certified operators are crucial to ensure adequate and safe drinking water and that wastewater is treated properly.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Open Sans" panose="020B0604020202020204" charset="0"/>
                <a:ea typeface="Open Sans" panose="020B0604020202020204" charset="0"/>
                <a:cs typeface="Open Sans" panose="020B0604020202020204" charset="0"/>
              </a:rPr>
              <a:t>Ongoing training is necessary to stay up to date as new regulations and technologies emerge.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Open Sans" panose="020B0604020202020204" charset="0"/>
                <a:ea typeface="Open Sans" panose="020B0604020202020204" charset="0"/>
                <a:cs typeface="Open Sans" panose="020B0604020202020204" charset="0"/>
              </a:rPr>
              <a:t>Training reinforces and advances an operator’s knowledge, skills and abilities. It also expands an understanding of emerging technologies and best practices.</a:t>
            </a:r>
          </a:p>
          <a:p>
            <a:endParaRPr lang="en-US" b="1" dirty="0"/>
          </a:p>
        </p:txBody>
      </p:sp>
      <p:sp>
        <p:nvSpPr>
          <p:cNvPr id="4" name="Slide Number Placeholder 3"/>
          <p:cNvSpPr>
            <a:spLocks noGrp="1"/>
          </p:cNvSpPr>
          <p:nvPr>
            <p:ph type="sldNum" sz="quarter" idx="10"/>
          </p:nvPr>
        </p:nvSpPr>
        <p:spPr/>
        <p:txBody>
          <a:bodyPr/>
          <a:lstStyle/>
          <a:p>
            <a:fld id="{4D284AE1-D9A7-4533-8425-5183380E942F}" type="slidenum">
              <a:rPr lang="en-US" smtClean="0"/>
              <a:t>4</a:t>
            </a:fld>
            <a:endParaRPr lang="en-US"/>
          </a:p>
        </p:txBody>
      </p:sp>
    </p:spTree>
    <p:extLst>
      <p:ext uri="{BB962C8B-B14F-4D97-AF65-F5344CB8AC3E}">
        <p14:creationId xmlns:p14="http://schemas.microsoft.com/office/powerpoint/2010/main" val="31273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284AE1-D9A7-4533-8425-5183380E942F}" type="slidenum">
              <a:rPr lang="en-US" smtClean="0"/>
              <a:t>5</a:t>
            </a:fld>
            <a:endParaRPr lang="en-US"/>
          </a:p>
        </p:txBody>
      </p:sp>
    </p:spTree>
    <p:extLst>
      <p:ext uri="{BB962C8B-B14F-4D97-AF65-F5344CB8AC3E}">
        <p14:creationId xmlns:p14="http://schemas.microsoft.com/office/powerpoint/2010/main" val="2810726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education</a:t>
            </a:r>
            <a:r>
              <a:rPr lang="en-US" baseline="0" dirty="0"/>
              <a:t> component to certify operators requires them to have a fundamental understanding of the industry as a whole.  Operators who pass the exam should definitely understand how their plant works.  </a:t>
            </a:r>
          </a:p>
          <a:p>
            <a:endParaRPr lang="en-US" baseline="0" dirty="0"/>
          </a:p>
          <a:p>
            <a:r>
              <a:rPr lang="en-US" baseline="0" dirty="0"/>
              <a:t>They should also understand an recognize other types of plants and how they function.  Their ability to be left alone or in charge of a treatment plant will depend on their skill level.  This skill level is often developed with time and experience.  This is why there is an experience metric required for an operator to become certified.</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6</a:t>
            </a:fld>
            <a:endParaRPr lang="en-US"/>
          </a:p>
        </p:txBody>
      </p:sp>
    </p:spTree>
    <p:extLst>
      <p:ext uri="{BB962C8B-B14F-4D97-AF65-F5344CB8AC3E}">
        <p14:creationId xmlns:p14="http://schemas.microsoft.com/office/powerpoint/2010/main" val="990669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of experience and academic</a:t>
            </a:r>
            <a:r>
              <a:rPr lang="en-US" baseline="0" dirty="0"/>
              <a:t> requirements.  Regulations give the Operator Certification Branch some leeway for applying work experience that is not actual operations but is similar enough to provide exposure to the water industry.  (A good example would be this, a retired plumber could count some of their experience towards the experience requirement)</a:t>
            </a:r>
          </a:p>
          <a:p>
            <a:endParaRPr lang="en-US" baseline="0" dirty="0"/>
          </a:p>
          <a:p>
            <a:r>
              <a:rPr lang="en-US" baseline="0" dirty="0"/>
              <a:t>Regulations do allow for academic substitutions as well.  This was inserted into the regulations to help expedite the certification process due to the time required to gain experience</a:t>
            </a:r>
          </a:p>
          <a:p>
            <a:endParaRPr lang="en-US" baseline="0" dirty="0"/>
          </a:p>
          <a:p>
            <a:r>
              <a:rPr lang="en-US" baseline="0" dirty="0"/>
              <a:t>All operators much pass a certification exam for the license they seek.  A Class 1 licenses is the lowest license Kentucky issues and is the easiest to pass.  A Class 4 is the highest license and is the most difficult to pass.</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7</a:t>
            </a:fld>
            <a:endParaRPr lang="en-US"/>
          </a:p>
        </p:txBody>
      </p:sp>
    </p:spTree>
    <p:extLst>
      <p:ext uri="{BB962C8B-B14F-4D97-AF65-F5344CB8AC3E}">
        <p14:creationId xmlns:p14="http://schemas.microsoft.com/office/powerpoint/2010/main" val="4242995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register an</a:t>
            </a:r>
            <a:r>
              <a:rPr lang="en-US" baseline="0" dirty="0"/>
              <a:t> employee for the certification exam they need to go to the Division for Compliance Assistance web site and navigate the links until they get to the training and exam page.  Here you see an example of the online form that the applicant will fill out.</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8</a:t>
            </a:fld>
            <a:endParaRPr lang="en-US"/>
          </a:p>
        </p:txBody>
      </p:sp>
    </p:spTree>
    <p:extLst>
      <p:ext uri="{BB962C8B-B14F-4D97-AF65-F5344CB8AC3E}">
        <p14:creationId xmlns:p14="http://schemas.microsoft.com/office/powerpoint/2010/main" val="3238681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2019 the regulations changed</a:t>
            </a:r>
            <a:r>
              <a:rPr lang="en-US" baseline="0" dirty="0"/>
              <a:t> and the price of the exams and trainings went up significantly.  These are non-refundable fees.  If an operator fails the exam, they don’t get to apply the money to another exam.  We do make special reparations on a case by case basis for illness since COVID seems to be a permanent part of humanity.</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9</a:t>
            </a:fld>
            <a:endParaRPr lang="en-US"/>
          </a:p>
        </p:txBody>
      </p:sp>
    </p:spTree>
    <p:extLst>
      <p:ext uri="{BB962C8B-B14F-4D97-AF65-F5344CB8AC3E}">
        <p14:creationId xmlns:p14="http://schemas.microsoft.com/office/powerpoint/2010/main" val="1020426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Acceptable</a:t>
            </a:r>
            <a:r>
              <a:rPr lang="en-US" baseline="0" dirty="0"/>
              <a:t> operator experience has to be related to the hands-on component of water treatment operations.  Management of a system is not operations of a system.</a:t>
            </a:r>
          </a:p>
          <a:p>
            <a:endParaRPr lang="en-US" baseline="0" dirty="0"/>
          </a:p>
          <a:p>
            <a:r>
              <a:rPr lang="en-US" baseline="0" dirty="0"/>
              <a:t>However, the experience does not have to be working in the facility as long as it is related.  This is evaluated on a case by case basis</a:t>
            </a:r>
          </a:p>
          <a:p>
            <a:endParaRPr lang="en-US" baseline="0" dirty="0"/>
          </a:p>
          <a:p>
            <a:r>
              <a:rPr lang="en-US" baseline="0" dirty="0"/>
              <a:t>List all the job duties in detail.  Break the work history apart when job duties or job titles change</a:t>
            </a:r>
          </a:p>
          <a:p>
            <a:endParaRPr lang="en-US" baseline="0" dirty="0"/>
          </a:p>
          <a:p>
            <a:r>
              <a:rPr lang="en-US" baseline="0" dirty="0"/>
              <a:t>When an operator has multiple licenses they must identify the amount of time spent performing each duties for each.  For example: Identify the amount of time spent performing distribution duties and collection duties from May 2015 through January 2022</a:t>
            </a:r>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10</a:t>
            </a:fld>
            <a:endParaRPr lang="en-US"/>
          </a:p>
        </p:txBody>
      </p:sp>
    </p:spTree>
    <p:extLst>
      <p:ext uri="{BB962C8B-B14F-4D97-AF65-F5344CB8AC3E}">
        <p14:creationId xmlns:p14="http://schemas.microsoft.com/office/powerpoint/2010/main" val="1598183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 designation indicates the</a:t>
            </a:r>
            <a:r>
              <a:rPr lang="en-US" baseline="0" dirty="0"/>
              <a:t> raw water supply is a surface water source or is a ground water under the influence of surface water</a:t>
            </a:r>
            <a:endParaRPr lang="en-US" dirty="0"/>
          </a:p>
          <a:p>
            <a:endParaRPr lang="en-US" dirty="0"/>
          </a:p>
          <a:p>
            <a:r>
              <a:rPr lang="en-US" dirty="0"/>
              <a:t>Drinking</a:t>
            </a:r>
            <a:r>
              <a:rPr lang="en-US" baseline="0" dirty="0"/>
              <a:t> water Limited licenses are for schools and are not very common.</a:t>
            </a:r>
            <a:endParaRPr lang="en-US" dirty="0"/>
          </a:p>
          <a:p>
            <a:endParaRPr lang="en-US" dirty="0"/>
          </a:p>
          <a:p>
            <a:r>
              <a:rPr lang="en-US" dirty="0"/>
              <a:t>A Drinking</a:t>
            </a:r>
            <a:r>
              <a:rPr lang="en-US" baseline="0" dirty="0"/>
              <a:t> Water </a:t>
            </a:r>
            <a:r>
              <a:rPr lang="en-US" dirty="0"/>
              <a:t>Class</a:t>
            </a:r>
            <a:r>
              <a:rPr lang="en-US" baseline="0" dirty="0"/>
              <a:t> 4 requires a Bachelor degree in STEM with one year of operational experience in a class 3 or 4 system</a:t>
            </a:r>
          </a:p>
          <a:p>
            <a:r>
              <a:rPr lang="en-US" baseline="0" dirty="0"/>
              <a:t>Or 5 years of work experience with only a HS diploma.</a:t>
            </a:r>
            <a:endParaRPr lang="en-US" dirty="0"/>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11</a:t>
            </a:fld>
            <a:endParaRPr lang="en-US"/>
          </a:p>
        </p:txBody>
      </p:sp>
    </p:spTree>
    <p:extLst>
      <p:ext uri="{BB962C8B-B14F-4D97-AF65-F5344CB8AC3E}">
        <p14:creationId xmlns:p14="http://schemas.microsoft.com/office/powerpoint/2010/main" val="1698162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 designation indicates the source water is a groundwater source.</a:t>
            </a:r>
          </a:p>
          <a:p>
            <a:endParaRPr lang="en-US" dirty="0"/>
          </a:p>
          <a:p>
            <a:r>
              <a:rPr lang="en-US" dirty="0"/>
              <a:t>A Drinking</a:t>
            </a:r>
            <a:r>
              <a:rPr lang="en-US" baseline="0" dirty="0"/>
              <a:t> Water </a:t>
            </a:r>
            <a:r>
              <a:rPr lang="en-US" dirty="0"/>
              <a:t>Class</a:t>
            </a:r>
            <a:r>
              <a:rPr lang="en-US" baseline="0" dirty="0"/>
              <a:t> 4 requires a Bachelor degree with one year of operational experience in a class 3 or 4 system</a:t>
            </a:r>
          </a:p>
          <a:p>
            <a:r>
              <a:rPr lang="en-US" baseline="0" dirty="0"/>
              <a:t>Or 5 years of work experience with only a HS diploma.</a:t>
            </a:r>
            <a:endParaRPr lang="en-US" dirty="0"/>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12</a:t>
            </a:fld>
            <a:endParaRPr lang="en-US"/>
          </a:p>
        </p:txBody>
      </p:sp>
    </p:spTree>
    <p:extLst>
      <p:ext uri="{BB962C8B-B14F-4D97-AF65-F5344CB8AC3E}">
        <p14:creationId xmlns:p14="http://schemas.microsoft.com/office/powerpoint/2010/main" val="1753091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Drinking</a:t>
            </a:r>
            <a:r>
              <a:rPr lang="en-US" baseline="0" dirty="0"/>
              <a:t> Water </a:t>
            </a:r>
            <a:r>
              <a:rPr lang="en-US" dirty="0"/>
              <a:t>Class</a:t>
            </a:r>
            <a:r>
              <a:rPr lang="en-US" baseline="0" dirty="0"/>
              <a:t> 4 requires a Bachelor degree with one year of operational experience in a class 3 or 4 system</a:t>
            </a:r>
          </a:p>
          <a:p>
            <a:r>
              <a:rPr lang="en-US" baseline="0" dirty="0"/>
              <a:t>Or 5 years of work experience with only a HS diploma.</a:t>
            </a:r>
            <a:endParaRPr lang="en-US" dirty="0"/>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13</a:t>
            </a:fld>
            <a:endParaRPr lang="en-US"/>
          </a:p>
        </p:txBody>
      </p:sp>
    </p:spTree>
    <p:extLst>
      <p:ext uri="{BB962C8B-B14F-4D97-AF65-F5344CB8AC3E}">
        <p14:creationId xmlns:p14="http://schemas.microsoft.com/office/powerpoint/2010/main" val="2775858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t>WW</a:t>
            </a:r>
            <a:r>
              <a:rPr lang="en-US" baseline="0" dirty="0"/>
              <a:t> Limited is for schools and is also dependent on the size of the WW treatment plant.</a:t>
            </a:r>
            <a:endParaRPr lang="en-US" dirty="0"/>
          </a:p>
          <a:p>
            <a:pPr defTabSz="933237">
              <a:defRPr/>
            </a:pPr>
            <a:endParaRPr lang="en-US" dirty="0"/>
          </a:p>
          <a:p>
            <a:pPr defTabSz="933237">
              <a:defRPr/>
            </a:pPr>
            <a:r>
              <a:rPr lang="en-US" dirty="0"/>
              <a:t>It is hard to read because</a:t>
            </a:r>
            <a:r>
              <a:rPr lang="en-US" baseline="0" dirty="0"/>
              <a:t> there is a lot of information.  </a:t>
            </a:r>
            <a:r>
              <a:rPr lang="en-US" dirty="0"/>
              <a:t>A Wastewater Class</a:t>
            </a:r>
            <a:r>
              <a:rPr lang="en-US" baseline="0" dirty="0"/>
              <a:t> 4 requires a STEM Bachelor degree with 3 years of operational experience in a system with a design capacity of 2 millions </a:t>
            </a:r>
            <a:r>
              <a:rPr lang="en-US" baseline="0" dirty="0" err="1"/>
              <a:t>gpd</a:t>
            </a:r>
            <a:r>
              <a:rPr lang="en-US" baseline="0" dirty="0"/>
              <a:t> or greater </a:t>
            </a:r>
          </a:p>
          <a:p>
            <a:pPr defTabSz="933237">
              <a:defRPr/>
            </a:pPr>
            <a:r>
              <a:rPr lang="en-US" baseline="0" dirty="0"/>
              <a:t>AND must have 2 years of primary responsibility in a wastewater system with a design capacity of 2 millions </a:t>
            </a:r>
            <a:r>
              <a:rPr lang="en-US" baseline="0" dirty="0" err="1"/>
              <a:t>gpd</a:t>
            </a:r>
            <a:r>
              <a:rPr lang="en-US" baseline="0" dirty="0"/>
              <a:t> or greater</a:t>
            </a:r>
          </a:p>
          <a:p>
            <a:pPr defTabSz="933237">
              <a:defRPr/>
            </a:pPr>
            <a:endParaRPr lang="en-US" baseline="0" dirty="0"/>
          </a:p>
          <a:p>
            <a:pPr defTabSz="933237">
              <a:defRPr/>
            </a:pPr>
            <a:r>
              <a:rPr lang="en-US" dirty="0"/>
              <a:t>Without</a:t>
            </a:r>
            <a:r>
              <a:rPr lang="en-US" baseline="0" dirty="0"/>
              <a:t> a STEM degree the applicant will need a HS Diploma or GED plus 7 years experience.</a:t>
            </a:r>
            <a:endParaRPr lang="en-US" dirty="0"/>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14</a:t>
            </a:fld>
            <a:endParaRPr lang="en-US"/>
          </a:p>
        </p:txBody>
      </p:sp>
    </p:spTree>
    <p:extLst>
      <p:ext uri="{BB962C8B-B14F-4D97-AF65-F5344CB8AC3E}">
        <p14:creationId xmlns:p14="http://schemas.microsoft.com/office/powerpoint/2010/main" val="40271323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t>A Wastewater Class</a:t>
            </a:r>
            <a:r>
              <a:rPr lang="en-US" baseline="0" dirty="0"/>
              <a:t> 4 requires a STEM Bachelor degree with 3 years of operational experience in a system with a design capacity of 2 millions </a:t>
            </a:r>
            <a:r>
              <a:rPr lang="en-US" baseline="0" dirty="0" err="1"/>
              <a:t>gpd</a:t>
            </a:r>
            <a:r>
              <a:rPr lang="en-US" baseline="0" dirty="0"/>
              <a:t> or greater </a:t>
            </a:r>
          </a:p>
          <a:p>
            <a:pPr defTabSz="933237">
              <a:defRPr/>
            </a:pPr>
            <a:r>
              <a:rPr lang="en-US" baseline="0" dirty="0"/>
              <a:t>AND must have 2 years of primary responsibility in a wastewater system with a design capacity of 2 millions </a:t>
            </a:r>
            <a:r>
              <a:rPr lang="en-US" baseline="0" dirty="0" err="1"/>
              <a:t>gpd</a:t>
            </a:r>
            <a:r>
              <a:rPr lang="en-US" baseline="0" dirty="0"/>
              <a:t> or greater</a:t>
            </a:r>
          </a:p>
          <a:p>
            <a:pPr defTabSz="933237">
              <a:defRPr/>
            </a:pPr>
            <a:endParaRPr lang="en-US" baseline="0" dirty="0"/>
          </a:p>
          <a:p>
            <a:pPr marL="0" marR="0" lvl="0" indent="0" algn="l" defTabSz="933237" rtl="0" eaLnBrk="1" fontAlgn="auto" latinLnBrk="0" hangingPunct="1">
              <a:lnSpc>
                <a:spcPct val="100000"/>
              </a:lnSpc>
              <a:spcBef>
                <a:spcPts val="0"/>
              </a:spcBef>
              <a:spcAft>
                <a:spcPts val="0"/>
              </a:spcAft>
              <a:buClrTx/>
              <a:buSzTx/>
              <a:buFontTx/>
              <a:buNone/>
              <a:tabLst/>
              <a:defRPr/>
            </a:pPr>
            <a:r>
              <a:rPr lang="en-US" dirty="0"/>
              <a:t>Without</a:t>
            </a:r>
            <a:r>
              <a:rPr lang="en-US" baseline="0" dirty="0"/>
              <a:t> a STEM degree the applicant will need a HS Diploma or GED plus 7 years experience.</a:t>
            </a:r>
            <a:endParaRPr lang="en-US" dirty="0"/>
          </a:p>
          <a:p>
            <a:pPr defTabSz="933237">
              <a:defRPr/>
            </a:pPr>
            <a:endParaRPr lang="en-US" dirty="0"/>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15</a:t>
            </a:fld>
            <a:endParaRPr lang="en-US"/>
          </a:p>
        </p:txBody>
      </p:sp>
    </p:spTree>
    <p:extLst>
      <p:ext uri="{BB962C8B-B14F-4D97-AF65-F5344CB8AC3E}">
        <p14:creationId xmlns:p14="http://schemas.microsoft.com/office/powerpoint/2010/main" val="1385277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Education</a:t>
            </a:r>
            <a:r>
              <a:rPr lang="en-US" baseline="0" dirty="0"/>
              <a:t> can be used to substitute for experience.  A STEM associates degree can provide up to 2 years of experience.  A STEM Baccalaureate degree can provide up to 4 years experience. </a:t>
            </a:r>
          </a:p>
          <a:p>
            <a:endParaRPr lang="en-US" baseline="0" dirty="0"/>
          </a:p>
          <a:p>
            <a:r>
              <a:rPr lang="en-US" baseline="0" dirty="0"/>
              <a:t>If an applicant has some college classes or a Non-STEM degree, they can submit their transcripts and get partial substitutions for work experience.</a:t>
            </a:r>
          </a:p>
          <a:p>
            <a:endParaRPr lang="en-US" baseline="0" dirty="0"/>
          </a:p>
          <a:p>
            <a:r>
              <a:rPr lang="en-US" baseline="0" dirty="0"/>
              <a:t>It is important to note:  Except for the Class 4 license.  All academic substitutions can only count up to 50% of the required work.  An applicant must work 50% of the required work experience. </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16</a:t>
            </a:fld>
            <a:endParaRPr lang="en-US"/>
          </a:p>
        </p:txBody>
      </p:sp>
    </p:spTree>
    <p:extLst>
      <p:ext uri="{BB962C8B-B14F-4D97-AF65-F5344CB8AC3E}">
        <p14:creationId xmlns:p14="http://schemas.microsoft.com/office/powerpoint/2010/main" val="10614678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2019 the regulations</a:t>
            </a:r>
            <a:r>
              <a:rPr lang="en-US" baseline="0" dirty="0"/>
              <a:t> expanded the courses that were considered to fall within the STEM degree criteria.  Here you can see some of the academic disciplines.  </a:t>
            </a:r>
            <a:r>
              <a:rPr lang="en-US" dirty="0"/>
              <a:t>An</a:t>
            </a:r>
            <a:r>
              <a:rPr lang="en-US" baseline="0" dirty="0"/>
              <a:t> extended list of approved degrees can be found on DCA’s webpage </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17</a:t>
            </a:fld>
            <a:endParaRPr lang="en-US"/>
          </a:p>
        </p:txBody>
      </p:sp>
    </p:spTree>
    <p:extLst>
      <p:ext uri="{BB962C8B-B14F-4D97-AF65-F5344CB8AC3E}">
        <p14:creationId xmlns:p14="http://schemas.microsoft.com/office/powerpoint/2010/main" val="3969309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For applicants who do not have any college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1 year of operational experience is equal to 1 year of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Partial work experience substitutions can be granted for work related to water operations.</a:t>
            </a:r>
            <a:endParaRPr lang="en-US" dirty="0"/>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18</a:t>
            </a:fld>
            <a:endParaRPr lang="en-US"/>
          </a:p>
        </p:txBody>
      </p:sp>
    </p:spTree>
    <p:extLst>
      <p:ext uri="{BB962C8B-B14F-4D97-AF65-F5344CB8AC3E}">
        <p14:creationId xmlns:p14="http://schemas.microsoft.com/office/powerpoint/2010/main" val="1192937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renewal periods</a:t>
            </a:r>
            <a:r>
              <a:rPr lang="en-US" baseline="0" dirty="0"/>
              <a:t> for operators are on 2 year cycles.  </a:t>
            </a:r>
          </a:p>
          <a:p>
            <a:endParaRPr lang="en-US" baseline="0" dirty="0"/>
          </a:p>
          <a:p>
            <a:r>
              <a:rPr lang="en-US" baseline="0" dirty="0"/>
              <a:t>Drinking water operators must renew on even years (2022, 2024, 2026…..)</a:t>
            </a:r>
          </a:p>
          <a:p>
            <a:endParaRPr lang="en-US" baseline="0" dirty="0"/>
          </a:p>
          <a:p>
            <a:r>
              <a:rPr lang="en-US" baseline="0" dirty="0"/>
              <a:t>Wastewater operators must renew on odd years (2023, 2025, 2027….)</a:t>
            </a:r>
          </a:p>
          <a:p>
            <a:endParaRPr lang="en-US" baseline="0" dirty="0"/>
          </a:p>
          <a:p>
            <a:r>
              <a:rPr lang="en-US" baseline="0" dirty="0"/>
              <a:t>Operators must have already completed their continuing education requirements before applying for their license renewal</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19</a:t>
            </a:fld>
            <a:endParaRPr lang="en-US"/>
          </a:p>
        </p:txBody>
      </p:sp>
    </p:spTree>
    <p:extLst>
      <p:ext uri="{BB962C8B-B14F-4D97-AF65-F5344CB8AC3E}">
        <p14:creationId xmlns:p14="http://schemas.microsoft.com/office/powerpoint/2010/main" val="15347732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fee for renewing an</a:t>
            </a:r>
            <a:r>
              <a:rPr lang="en-US" baseline="0" dirty="0"/>
              <a:t> operators license is $200 on line or $250 if they send in a paper copy.</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20</a:t>
            </a:fld>
            <a:endParaRPr lang="en-US"/>
          </a:p>
        </p:txBody>
      </p:sp>
    </p:spTree>
    <p:extLst>
      <p:ext uri="{BB962C8B-B14F-4D97-AF65-F5344CB8AC3E}">
        <p14:creationId xmlns:p14="http://schemas.microsoft.com/office/powerpoint/2010/main" val="769259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Expectations of</a:t>
            </a:r>
            <a:r>
              <a:rPr lang="en-US" baseline="0" dirty="0"/>
              <a:t> the operators include:</a:t>
            </a:r>
          </a:p>
          <a:p>
            <a:r>
              <a:rPr lang="en-US" baseline="0" dirty="0"/>
              <a:t>Being responsible,</a:t>
            </a:r>
          </a:p>
          <a:p>
            <a:r>
              <a:rPr lang="en-US" baseline="0" dirty="0"/>
              <a:t>Capable of performing the skills necessary for the job</a:t>
            </a:r>
          </a:p>
          <a:p>
            <a:r>
              <a:rPr lang="en-US" baseline="0" dirty="0"/>
              <a:t>Ethical in their decision making and representation of data and operations</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21</a:t>
            </a:fld>
            <a:endParaRPr lang="en-US"/>
          </a:p>
        </p:txBody>
      </p:sp>
    </p:spTree>
    <p:extLst>
      <p:ext uri="{BB962C8B-B14F-4D97-AF65-F5344CB8AC3E}">
        <p14:creationId xmlns:p14="http://schemas.microsoft.com/office/powerpoint/2010/main" val="2660889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l" defTabSz="1689100">
              <a:lnSpc>
                <a:spcPct val="90000"/>
              </a:lnSpc>
              <a:spcBef>
                <a:spcPct val="0"/>
              </a:spcBef>
              <a:spcAft>
                <a:spcPct val="35000"/>
              </a:spcAft>
            </a:pPr>
            <a:r>
              <a:rPr lang="en-US" sz="1200" dirty="0">
                <a:latin typeface="Open Sans" panose="020B0604020202020204" charset="0"/>
                <a:ea typeface="Open Sans" panose="020B0604020202020204" charset="0"/>
                <a:cs typeface="Open Sans" panose="020B0604020202020204" charset="0"/>
              </a:rPr>
              <a:t>To safeguard the life, health and welfare of the public and the environment and to establish and maintain a high standard of integrity in the certified operator profession</a:t>
            </a:r>
          </a:p>
          <a:p>
            <a:pPr lvl="0" algn="l" defTabSz="1689100">
              <a:lnSpc>
                <a:spcPct val="90000"/>
              </a:lnSpc>
              <a:spcBef>
                <a:spcPct val="0"/>
              </a:spcBef>
              <a:spcAft>
                <a:spcPct val="35000"/>
              </a:spcAft>
            </a:pPr>
            <a:r>
              <a:rPr lang="en-US" sz="1200" dirty="0">
                <a:latin typeface="Open Sans" panose="020B0604020202020204" charset="0"/>
                <a:ea typeface="Open Sans" panose="020B0604020202020204" charset="0"/>
                <a:cs typeface="Open Sans" panose="020B0604020202020204" charset="0"/>
              </a:rPr>
              <a:t>401 KAR 11:020.  This comes straight from</a:t>
            </a:r>
            <a:r>
              <a:rPr lang="en-US" sz="1200" baseline="0" dirty="0">
                <a:latin typeface="Open Sans" panose="020B0604020202020204" charset="0"/>
                <a:ea typeface="Open Sans" panose="020B0604020202020204" charset="0"/>
                <a:cs typeface="Open Sans" panose="020B0604020202020204" charset="0"/>
              </a:rPr>
              <a:t> the regulations</a:t>
            </a:r>
            <a:endParaRPr lang="en-US" sz="1200" dirty="0">
              <a:latin typeface="Open Sans" panose="020B0604020202020204" charset="0"/>
              <a:ea typeface="Open Sans" panose="020B0604020202020204" charset="0"/>
              <a:cs typeface="Open Sans" panose="020B0604020202020204" charset="0"/>
            </a:endParaRPr>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22</a:t>
            </a:fld>
            <a:endParaRPr lang="en-US"/>
          </a:p>
        </p:txBody>
      </p:sp>
    </p:spTree>
    <p:extLst>
      <p:ext uri="{BB962C8B-B14F-4D97-AF65-F5344CB8AC3E}">
        <p14:creationId xmlns:p14="http://schemas.microsoft.com/office/powerpoint/2010/main" val="3528433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Possessing</a:t>
            </a:r>
            <a:r>
              <a:rPr lang="en-US" baseline="0" dirty="0"/>
              <a:t> and maintaining the skills to perform the duties of an operator.  This includes record keeping, performing the necessary math to operate their system safely, communication with other operators and the public, technical abilities to operate their systems specific processes.</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23</a:t>
            </a:fld>
            <a:endParaRPr lang="en-US"/>
          </a:p>
        </p:txBody>
      </p:sp>
    </p:spTree>
    <p:extLst>
      <p:ext uri="{BB962C8B-B14F-4D97-AF65-F5344CB8AC3E}">
        <p14:creationId xmlns:p14="http://schemas.microsoft.com/office/powerpoint/2010/main" val="3108553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Certified operators are being held more accountable for their actions and this can been seen in three areas.  Recent regulation changes, NOVs and Operator Disciplinary Actions.	</a:t>
            </a:r>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24</a:t>
            </a:fld>
            <a:endParaRPr lang="en-US"/>
          </a:p>
        </p:txBody>
      </p:sp>
    </p:spTree>
    <p:extLst>
      <p:ext uri="{BB962C8B-B14F-4D97-AF65-F5344CB8AC3E}">
        <p14:creationId xmlns:p14="http://schemas.microsoft.com/office/powerpoint/2010/main" val="4083117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an expectation that operators follow some code</a:t>
            </a:r>
            <a:r>
              <a:rPr lang="en-US" baseline="0" dirty="0"/>
              <a:t> of conduct.  Though it is not the regulatory agency’s responsibility to establish this code, the state government does have regulations that set a minimum standard.  Purposeful neglect or willful ignorance of regulations that does or can harm the environment or the public are dealt with by the water boards.  Often the end result is a permanent revocation of the operators license.</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25</a:t>
            </a:fld>
            <a:endParaRPr lang="en-US"/>
          </a:p>
        </p:txBody>
      </p:sp>
    </p:spTree>
    <p:extLst>
      <p:ext uri="{BB962C8B-B14F-4D97-AF65-F5344CB8AC3E}">
        <p14:creationId xmlns:p14="http://schemas.microsoft.com/office/powerpoint/2010/main" val="7305837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latin typeface="Open Sans" panose="020B0604020202020204" charset="0"/>
                <a:ea typeface="Open Sans" panose="020B0604020202020204" charset="0"/>
                <a:cs typeface="Open Sans" panose="020B0604020202020204" charset="0"/>
              </a:rPr>
              <a:t>protect the health, welfare and safety of the public and the environment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latin typeface="Open Sans" panose="020B0604020202020204" charset="0"/>
                <a:ea typeface="Open Sans" panose="020B0604020202020204" charset="0"/>
                <a:cs typeface="Open Sans" panose="020B0604020202020204" charset="0"/>
              </a:rPr>
              <a:t>Use reasonable care and judgment in performance of duties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latin typeface="Open Sans" panose="020B0604020202020204" charset="0"/>
                <a:ea typeface="Open Sans" panose="020B0604020202020204" charset="0"/>
                <a:cs typeface="Open Sans" panose="020B0604020202020204" charset="0"/>
              </a:rPr>
              <a:t>If an operator’s judgment is overruled by an employer and the safety, health and welfare of the public or environment are endangered, the operator shall inform the employer of potential consequences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latin typeface="Open Sans" panose="020B0604020202020204" charset="0"/>
                <a:ea typeface="Open Sans" panose="020B0604020202020204" charset="0"/>
                <a:cs typeface="Open Sans" panose="020B0604020202020204" charset="0"/>
              </a:rPr>
              <a:t>Be truthful and complete in applications, reports, statements and testimony provided to the cabinet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latin typeface="Open Sans" panose="020B0604020202020204" charset="0"/>
                <a:ea typeface="Open Sans" panose="020B0604020202020204" charset="0"/>
                <a:cs typeface="Open Sans" panose="020B0604020202020204" charset="0"/>
              </a:rPr>
              <a:t>Ensure the integrity of the samples collected, prepares or analyzes so that the results shall be a true representation of water quality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26</a:t>
            </a:fld>
            <a:endParaRPr lang="en-US"/>
          </a:p>
        </p:txBody>
      </p:sp>
    </p:spTree>
    <p:extLst>
      <p:ext uri="{BB962C8B-B14F-4D97-AF65-F5344CB8AC3E}">
        <p14:creationId xmlns:p14="http://schemas.microsoft.com/office/powerpoint/2010/main" val="3577909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Certified operators shall carry their cabinet issued wallet</a:t>
            </a:r>
            <a:r>
              <a:rPr lang="en-US" baseline="0" dirty="0"/>
              <a:t> license with them while on duty</a:t>
            </a:r>
          </a:p>
          <a:p>
            <a:r>
              <a:rPr lang="en-US" baseline="0" dirty="0"/>
              <a:t>Operators shall update their official contact information or change of employment within 30 days.</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27</a:t>
            </a:fld>
            <a:endParaRPr lang="en-US"/>
          </a:p>
        </p:txBody>
      </p:sp>
    </p:spTree>
    <p:extLst>
      <p:ext uri="{BB962C8B-B14F-4D97-AF65-F5344CB8AC3E}">
        <p14:creationId xmlns:p14="http://schemas.microsoft.com/office/powerpoint/2010/main" val="1291117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briefly</a:t>
            </a:r>
            <a:r>
              <a:rPr lang="en-US" baseline="0" dirty="0"/>
              <a:t> mentioned earlier in the conversation about the Code of conduct.  Operators can will have disciplinary actions taken against them for violating the requirements of the KRS Chapter 223 and 224.  These include things ( and are not limited to these)  such as failure to maintain proper record keeping or falsifying documents such as monitoring reports and licensure applications.</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28</a:t>
            </a:fld>
            <a:endParaRPr lang="en-US"/>
          </a:p>
        </p:txBody>
      </p:sp>
    </p:spTree>
    <p:extLst>
      <p:ext uri="{BB962C8B-B14F-4D97-AF65-F5344CB8AC3E}">
        <p14:creationId xmlns:p14="http://schemas.microsoft.com/office/powerpoint/2010/main" val="1179399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Consequences</a:t>
            </a:r>
            <a:r>
              <a:rPr lang="en-US" baseline="0" dirty="0"/>
              <a:t>: </a:t>
            </a:r>
          </a:p>
          <a:p>
            <a:r>
              <a:rPr lang="en-US" dirty="0"/>
              <a:t>Probation</a:t>
            </a:r>
            <a:r>
              <a:rPr lang="en-US" baseline="0" dirty="0"/>
              <a:t> not to exceed 1 year</a:t>
            </a:r>
          </a:p>
          <a:p>
            <a:r>
              <a:rPr lang="en-US" baseline="0" dirty="0"/>
              <a:t>Suspension of license not to exceed 4 years</a:t>
            </a:r>
          </a:p>
          <a:p>
            <a:r>
              <a:rPr lang="en-US" baseline="0" dirty="0"/>
              <a:t>Revocation of license (permanently)</a:t>
            </a:r>
          </a:p>
          <a:p>
            <a:r>
              <a:rPr lang="en-US" baseline="0" dirty="0"/>
              <a:t>Criminal and civil penalties</a:t>
            </a:r>
          </a:p>
          <a:p>
            <a:r>
              <a:rPr lang="en-US" baseline="0" dirty="0"/>
              <a:t>Or a combination of these</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29</a:t>
            </a:fld>
            <a:endParaRPr lang="en-US"/>
          </a:p>
        </p:txBody>
      </p:sp>
    </p:spTree>
    <p:extLst>
      <p:ext uri="{BB962C8B-B14F-4D97-AF65-F5344CB8AC3E}">
        <p14:creationId xmlns:p14="http://schemas.microsoft.com/office/powerpoint/2010/main" val="21157159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t>Investigations on</a:t>
            </a:r>
            <a:r>
              <a:rPr lang="en-US" altLang="en-US" baseline="0" dirty="0"/>
              <a:t> operators begin with a complaint or a referral from the Division of Water (or other agency)</a:t>
            </a:r>
          </a:p>
          <a:p>
            <a:pPr eaLnBrk="1" hangingPunct="1">
              <a:spcBef>
                <a:spcPct val="0"/>
              </a:spcBef>
            </a:pPr>
            <a:r>
              <a:rPr lang="en-US" altLang="en-US" baseline="0" dirty="0"/>
              <a:t>Referrals often come in the form of a </a:t>
            </a:r>
            <a:r>
              <a:rPr lang="en-US" altLang="en-US" dirty="0"/>
              <a:t>NOV = Notice of Violation</a:t>
            </a:r>
            <a:r>
              <a:rPr lang="en-US" altLang="en-US" baseline="0" dirty="0"/>
              <a:t> or a </a:t>
            </a:r>
            <a:r>
              <a:rPr lang="en-US" altLang="en-US" dirty="0"/>
              <a:t>LOW = Letter of Warning</a:t>
            </a:r>
          </a:p>
          <a:p>
            <a:pPr eaLnBrk="1" hangingPunct="1">
              <a:spcBef>
                <a:spcPct val="0"/>
              </a:spcBef>
            </a:pPr>
            <a:r>
              <a:rPr lang="en-US" altLang="en-US" dirty="0"/>
              <a:t>An investigation is performed</a:t>
            </a:r>
            <a:r>
              <a:rPr lang="en-US" altLang="en-US" baseline="0" dirty="0"/>
              <a:t> by the Operator Certification Branch.  This information is sent to the board for review.  The board reviews the information and makes a recommendation to the cabinet</a:t>
            </a:r>
          </a:p>
          <a:p>
            <a:pPr eaLnBrk="1" hangingPunct="1">
              <a:spcBef>
                <a:spcPct val="0"/>
              </a:spcBef>
            </a:pPr>
            <a:r>
              <a:rPr lang="en-US" altLang="en-US" baseline="0" dirty="0"/>
              <a:t>The cabinet usually follows the boards recommendation.  If action is taken against the license the operator can appeal the decision and petition to have a hearing with the Cabinet.</a:t>
            </a:r>
          </a:p>
          <a:p>
            <a:pPr eaLnBrk="1" hangingPunct="1"/>
            <a:r>
              <a:rPr lang="en-US" altLang="en-US" dirty="0"/>
              <a:t> </a:t>
            </a:r>
          </a:p>
          <a:p>
            <a:endParaRPr lang="en-US" dirty="0"/>
          </a:p>
        </p:txBody>
      </p:sp>
      <p:sp>
        <p:nvSpPr>
          <p:cNvPr id="4" name="Slide Number Placeholder 3"/>
          <p:cNvSpPr>
            <a:spLocks noGrp="1"/>
          </p:cNvSpPr>
          <p:nvPr>
            <p:ph type="sldNum" sz="quarter" idx="10"/>
          </p:nvPr>
        </p:nvSpPr>
        <p:spPr/>
        <p:txBody>
          <a:bodyPr/>
          <a:lstStyle/>
          <a:p>
            <a:fld id="{6F8E2375-F1B1-284C-A827-B0E603FDBDD8}" type="slidenum">
              <a:rPr lang="en-US" smtClean="0"/>
              <a:t>30</a:t>
            </a:fld>
            <a:endParaRPr lang="en-US"/>
          </a:p>
        </p:txBody>
      </p:sp>
    </p:spTree>
    <p:extLst>
      <p:ext uri="{BB962C8B-B14F-4D97-AF65-F5344CB8AC3E}">
        <p14:creationId xmlns:p14="http://schemas.microsoft.com/office/powerpoint/2010/main" val="11999456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31</a:t>
            </a:fld>
            <a:endParaRPr lang="en-US"/>
          </a:p>
        </p:txBody>
      </p:sp>
    </p:spTree>
    <p:extLst>
      <p:ext uri="{BB962C8B-B14F-4D97-AF65-F5344CB8AC3E}">
        <p14:creationId xmlns:p14="http://schemas.microsoft.com/office/powerpoint/2010/main" val="6590114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32</a:t>
            </a:fld>
            <a:endParaRPr lang="en-US"/>
          </a:p>
        </p:txBody>
      </p:sp>
    </p:spTree>
    <p:extLst>
      <p:ext uri="{BB962C8B-B14F-4D97-AF65-F5344CB8AC3E}">
        <p14:creationId xmlns:p14="http://schemas.microsoft.com/office/powerpoint/2010/main" val="40532471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maps shows locations identified by </a:t>
            </a:r>
            <a:r>
              <a:rPr lang="en-US" baseline="0" dirty="0"/>
              <a:t>DOW staff and inspections that don’t have enough operators for coverage of vacations or illness, or  they are facilities with an approved alternative staffing plan.  This map has more counties listed in 2022 than it did in 2020.</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33</a:t>
            </a:fld>
            <a:endParaRPr lang="en-US"/>
          </a:p>
        </p:txBody>
      </p:sp>
    </p:spTree>
    <p:extLst>
      <p:ext uri="{BB962C8B-B14F-4D97-AF65-F5344CB8AC3E}">
        <p14:creationId xmlns:p14="http://schemas.microsoft.com/office/powerpoint/2010/main" val="35318055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35</a:t>
            </a:fld>
            <a:endParaRPr lang="en-US"/>
          </a:p>
        </p:txBody>
      </p:sp>
    </p:spTree>
    <p:extLst>
      <p:ext uri="{BB962C8B-B14F-4D97-AF65-F5344CB8AC3E}">
        <p14:creationId xmlns:p14="http://schemas.microsoft.com/office/powerpoint/2010/main" val="14049232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An actual head line related</a:t>
            </a:r>
            <a:r>
              <a:rPr lang="en-US" altLang="en-US" baseline="0" dirty="0"/>
              <a:t> to the possible criminal and civil side of negligence as an operator and utility manager.</a:t>
            </a:r>
            <a:endParaRPr lang="en-US" altLang="en-US" dirty="0"/>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36</a:t>
            </a:fld>
            <a:endParaRPr lang="en-US"/>
          </a:p>
        </p:txBody>
      </p:sp>
    </p:spTree>
    <p:extLst>
      <p:ext uri="{BB962C8B-B14F-4D97-AF65-F5344CB8AC3E}">
        <p14:creationId xmlns:p14="http://schemas.microsoft.com/office/powerpoint/2010/main" val="39018917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37</a:t>
            </a:fld>
            <a:endParaRPr lang="en-US"/>
          </a:p>
        </p:txBody>
      </p:sp>
    </p:spTree>
    <p:extLst>
      <p:ext uri="{BB962C8B-B14F-4D97-AF65-F5344CB8AC3E}">
        <p14:creationId xmlns:p14="http://schemas.microsoft.com/office/powerpoint/2010/main" val="5060901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38</a:t>
            </a:fld>
            <a:endParaRPr lang="en-US"/>
          </a:p>
        </p:txBody>
      </p:sp>
    </p:spTree>
    <p:extLst>
      <p:ext uri="{BB962C8B-B14F-4D97-AF65-F5344CB8AC3E}">
        <p14:creationId xmlns:p14="http://schemas.microsoft.com/office/powerpoint/2010/main" val="35547477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39</a:t>
            </a:fld>
            <a:endParaRPr lang="en-US"/>
          </a:p>
        </p:txBody>
      </p:sp>
    </p:spTree>
    <p:extLst>
      <p:ext uri="{BB962C8B-B14F-4D97-AF65-F5344CB8AC3E}">
        <p14:creationId xmlns:p14="http://schemas.microsoft.com/office/powerpoint/2010/main" val="41696431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40</a:t>
            </a:fld>
            <a:endParaRPr lang="en-US"/>
          </a:p>
        </p:txBody>
      </p:sp>
    </p:spTree>
    <p:extLst>
      <p:ext uri="{BB962C8B-B14F-4D97-AF65-F5344CB8AC3E}">
        <p14:creationId xmlns:p14="http://schemas.microsoft.com/office/powerpoint/2010/main" val="3066814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41</a:t>
            </a:fld>
            <a:endParaRPr lang="en-US"/>
          </a:p>
        </p:txBody>
      </p:sp>
    </p:spTree>
    <p:extLst>
      <p:ext uri="{BB962C8B-B14F-4D97-AF65-F5344CB8AC3E}">
        <p14:creationId xmlns:p14="http://schemas.microsoft.com/office/powerpoint/2010/main" val="19995072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roll of public officials</a:t>
            </a:r>
            <a:r>
              <a:rPr lang="en-US" baseline="0" dirty="0"/>
              <a:t> is to know their systems.  Work with engineers and operators to know what infrastructure they have and what they need.  Read your permits.  Know what you financial needs are (which is different than having the money for your financial needs).  Encourage open communication.  Get to know the regulators and field staff.</a:t>
            </a:r>
            <a:endParaRPr lang="en-US" dirty="0"/>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42</a:t>
            </a:fld>
            <a:endParaRPr lang="en-US"/>
          </a:p>
        </p:txBody>
      </p:sp>
    </p:spTree>
    <p:extLst>
      <p:ext uri="{BB962C8B-B14F-4D97-AF65-F5344CB8AC3E}">
        <p14:creationId xmlns:p14="http://schemas.microsoft.com/office/powerpoint/2010/main" val="25534037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284AE1-D9A7-4533-8425-5183380E942F}" type="slidenum">
              <a:rPr lang="en-US" smtClean="0"/>
              <a:t>43</a:t>
            </a:fld>
            <a:endParaRPr lang="en-US"/>
          </a:p>
        </p:txBody>
      </p:sp>
    </p:spTree>
    <p:extLst>
      <p:ext uri="{BB962C8B-B14F-4D97-AF65-F5344CB8AC3E}">
        <p14:creationId xmlns:p14="http://schemas.microsoft.com/office/powerpoint/2010/main" val="24399220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along.  I have</a:t>
            </a:r>
            <a:r>
              <a:rPr lang="en-US" baseline="0" dirty="0"/>
              <a:t> talked about the operator certification process.  I have touched on items such as the why operators need to be certified, requirements for certification, the different classes of certification and operator ethics. </a:t>
            </a:r>
          </a:p>
          <a:p>
            <a:endParaRPr lang="en-US" baseline="0" dirty="0"/>
          </a:p>
          <a:p>
            <a:r>
              <a:rPr lang="en-US" baseline="0" dirty="0"/>
              <a:t>Why is this important.  Because operators quit and they retire.  It takes time to retrain operators and not everyone who wants to be an operator will make a good operator or can pass them examinations.</a:t>
            </a:r>
            <a:endParaRPr lang="en-US" dirty="0"/>
          </a:p>
        </p:txBody>
      </p:sp>
      <p:sp>
        <p:nvSpPr>
          <p:cNvPr id="4" name="Slide Number Placeholder 3"/>
          <p:cNvSpPr>
            <a:spLocks noGrp="1"/>
          </p:cNvSpPr>
          <p:nvPr>
            <p:ph type="sldNum" sz="quarter" idx="10"/>
          </p:nvPr>
        </p:nvSpPr>
        <p:spPr/>
        <p:txBody>
          <a:bodyPr/>
          <a:lstStyle/>
          <a:p>
            <a:fld id="{6F8E2375-F1B1-284C-A827-B0E603FDBDD8}" type="slidenum">
              <a:rPr lang="en-US" smtClean="0"/>
              <a:t>44</a:t>
            </a:fld>
            <a:endParaRPr lang="en-US"/>
          </a:p>
        </p:txBody>
      </p:sp>
    </p:spTree>
    <p:extLst>
      <p:ext uri="{BB962C8B-B14F-4D97-AF65-F5344CB8AC3E}">
        <p14:creationId xmlns:p14="http://schemas.microsoft.com/office/powerpoint/2010/main" val="5287147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284AE1-D9A7-4533-8425-5183380E942F}" type="slidenum">
              <a:rPr lang="en-US" smtClean="0"/>
              <a:t>45</a:t>
            </a:fld>
            <a:endParaRPr lang="en-US"/>
          </a:p>
        </p:txBody>
      </p:sp>
    </p:spTree>
    <p:extLst>
      <p:ext uri="{BB962C8B-B14F-4D97-AF65-F5344CB8AC3E}">
        <p14:creationId xmlns:p14="http://schemas.microsoft.com/office/powerpoint/2010/main" val="40893918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Baby Boomers are retiring!</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46</a:t>
            </a:fld>
            <a:endParaRPr lang="en-US"/>
          </a:p>
        </p:txBody>
      </p:sp>
    </p:spTree>
    <p:extLst>
      <p:ext uri="{BB962C8B-B14F-4D97-AF65-F5344CB8AC3E}">
        <p14:creationId xmlns:p14="http://schemas.microsoft.com/office/powerpoint/2010/main" val="42586663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47</a:t>
            </a:fld>
            <a:endParaRPr lang="en-US"/>
          </a:p>
        </p:txBody>
      </p:sp>
    </p:spTree>
    <p:extLst>
      <p:ext uri="{BB962C8B-B14F-4D97-AF65-F5344CB8AC3E}">
        <p14:creationId xmlns:p14="http://schemas.microsoft.com/office/powerpoint/2010/main" val="16633695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48</a:t>
            </a:fld>
            <a:endParaRPr lang="en-US"/>
          </a:p>
        </p:txBody>
      </p:sp>
    </p:spTree>
    <p:extLst>
      <p:ext uri="{BB962C8B-B14F-4D97-AF65-F5344CB8AC3E}">
        <p14:creationId xmlns:p14="http://schemas.microsoft.com/office/powerpoint/2010/main" val="168351014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49</a:t>
            </a:fld>
            <a:endParaRPr lang="en-US"/>
          </a:p>
        </p:txBody>
      </p:sp>
    </p:spTree>
    <p:extLst>
      <p:ext uri="{BB962C8B-B14F-4D97-AF65-F5344CB8AC3E}">
        <p14:creationId xmlns:p14="http://schemas.microsoft.com/office/powerpoint/2010/main" val="29958925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284AE1-D9A7-4533-8425-5183380E94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38459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284AE1-D9A7-4533-8425-5183380E94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4562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368CE-40CC-AC30-1582-A558DB0466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E58622-F91D-9211-377F-0A7D2BAB16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73E4FB-CBA5-2B23-2C01-942F23F0A272}"/>
              </a:ext>
            </a:extLst>
          </p:cNvPr>
          <p:cNvSpPr>
            <a:spLocks noGrp="1"/>
          </p:cNvSpPr>
          <p:nvPr>
            <p:ph type="body" idx="1"/>
          </p:nvPr>
        </p:nvSpPr>
        <p:spPr/>
        <p:txBody>
          <a:bodyPr/>
          <a:lstStyle/>
          <a:p>
            <a:pPr defTabSz="933237">
              <a:defRPr/>
            </a:pPr>
            <a:endParaRPr lang="en-US" dirty="0"/>
          </a:p>
        </p:txBody>
      </p:sp>
      <p:sp>
        <p:nvSpPr>
          <p:cNvPr id="4" name="Slide Number Placeholder 3">
            <a:extLst>
              <a:ext uri="{FF2B5EF4-FFF2-40B4-BE49-F238E27FC236}">
                <a16:creationId xmlns:a16="http://schemas.microsoft.com/office/drawing/2014/main" id="{12F130B7-F69D-B2C8-5C21-5969F0083369}"/>
              </a:ext>
            </a:extLst>
          </p:cNvPr>
          <p:cNvSpPr>
            <a:spLocks noGrp="1"/>
          </p:cNvSpPr>
          <p:nvPr>
            <p:ph type="sldNum" sz="quarter" idx="10"/>
          </p:nvPr>
        </p:nvSpPr>
        <p:spPr/>
        <p:txBody>
          <a:bodyPr/>
          <a:lstStyle/>
          <a:p>
            <a:fld id="{4D284AE1-D9A7-4533-8425-5183380E942F}" type="slidenum">
              <a:rPr lang="en-US" smtClean="0"/>
              <a:t>52</a:t>
            </a:fld>
            <a:endParaRPr lang="en-US"/>
          </a:p>
        </p:txBody>
      </p:sp>
    </p:spTree>
    <p:extLst>
      <p:ext uri="{BB962C8B-B14F-4D97-AF65-F5344CB8AC3E}">
        <p14:creationId xmlns:p14="http://schemas.microsoft.com/office/powerpoint/2010/main" val="5210680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2020 the BLS published their 2018 data looked at the water and wastewater needs of large and small systems.</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53</a:t>
            </a:fld>
            <a:endParaRPr lang="en-US"/>
          </a:p>
        </p:txBody>
      </p:sp>
    </p:spTree>
    <p:extLst>
      <p:ext uri="{BB962C8B-B14F-4D97-AF65-F5344CB8AC3E}">
        <p14:creationId xmlns:p14="http://schemas.microsoft.com/office/powerpoint/2010/main" val="10612154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2022 BLS published the 2018 data.  31.1% of operators</a:t>
            </a:r>
            <a:r>
              <a:rPr lang="en-US" baseline="0" dirty="0"/>
              <a:t> were 55 and over.  23.5% of the US population was 55 and over.  This is 7.8% difference.  The median age in the water industry was 45.  It was 42 for other occupations.</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54</a:t>
            </a:fld>
            <a:endParaRPr lang="en-US"/>
          </a:p>
        </p:txBody>
      </p:sp>
    </p:spTree>
    <p:extLst>
      <p:ext uri="{BB962C8B-B14F-4D97-AF65-F5344CB8AC3E}">
        <p14:creationId xmlns:p14="http://schemas.microsoft.com/office/powerpoint/2010/main" val="13479244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data indicates that operators continue to work but retirement</a:t>
            </a:r>
            <a:r>
              <a:rPr lang="en-US" baseline="0" dirty="0"/>
              <a:t> is looming.  As the older operators leave there will be competition to recruit young and capable operators.  Utilities well be competing with other trades as well.  Don’t forget, it often takes years to certify an operator.</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55</a:t>
            </a:fld>
            <a:endParaRPr lang="en-US"/>
          </a:p>
        </p:txBody>
      </p:sp>
    </p:spTree>
    <p:extLst>
      <p:ext uri="{BB962C8B-B14F-4D97-AF65-F5344CB8AC3E}">
        <p14:creationId xmlns:p14="http://schemas.microsoft.com/office/powerpoint/2010/main" val="14578493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BLS projects an</a:t>
            </a:r>
            <a:r>
              <a:rPr lang="en-US" baseline="0" dirty="0"/>
              <a:t> average of 10,800 jobs nations wide over the next 10 years.  The annual replacement need of operators will be 8.2%, while it is expected to be 10.9% for other occupations.  This means water utilities will be in competition with other trades.</a:t>
            </a:r>
          </a:p>
          <a:p>
            <a:endParaRPr lang="en-US" baseline="0" dirty="0"/>
          </a:p>
          <a:p>
            <a:r>
              <a:rPr lang="en-US" baseline="0" dirty="0"/>
              <a:t>It is anticipated that there will be an overall decline in employment due to automation but this will benefit larger systems more than smaller systems</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56</a:t>
            </a:fld>
            <a:endParaRPr lang="en-US"/>
          </a:p>
        </p:txBody>
      </p:sp>
    </p:spTree>
    <p:extLst>
      <p:ext uri="{BB962C8B-B14F-4D97-AF65-F5344CB8AC3E}">
        <p14:creationId xmlns:p14="http://schemas.microsoft.com/office/powerpoint/2010/main" val="84405714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more specific statistics</a:t>
            </a:r>
            <a:r>
              <a:rPr lang="en-US" baseline="0" dirty="0"/>
              <a:t> related to Kentucky.</a:t>
            </a:r>
            <a:endParaRPr lang="en-US" dirty="0"/>
          </a:p>
        </p:txBody>
      </p:sp>
      <p:sp>
        <p:nvSpPr>
          <p:cNvPr id="4" name="Slide Number Placeholder 3"/>
          <p:cNvSpPr>
            <a:spLocks noGrp="1"/>
          </p:cNvSpPr>
          <p:nvPr>
            <p:ph type="sldNum" sz="quarter" idx="10"/>
          </p:nvPr>
        </p:nvSpPr>
        <p:spPr/>
        <p:txBody>
          <a:bodyPr/>
          <a:lstStyle/>
          <a:p>
            <a:fld id="{6F8E2375-F1B1-284C-A827-B0E603FDBDD8}" type="slidenum">
              <a:rPr lang="en-US" smtClean="0"/>
              <a:t>57</a:t>
            </a:fld>
            <a:endParaRPr lang="en-US"/>
          </a:p>
        </p:txBody>
      </p:sp>
    </p:spTree>
    <p:extLst>
      <p:ext uri="{BB962C8B-B14F-4D97-AF65-F5344CB8AC3E}">
        <p14:creationId xmlns:p14="http://schemas.microsoft.com/office/powerpoint/2010/main" val="15739361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examine the operator situation and needs we can start by looking at the facilities</a:t>
            </a:r>
            <a:r>
              <a:rPr lang="en-US" baseline="0" dirty="0"/>
              <a:t> requiring these operators.</a:t>
            </a:r>
          </a:p>
          <a:p>
            <a:endParaRPr lang="en-US" baseline="0" dirty="0"/>
          </a:p>
          <a:p>
            <a:r>
              <a:rPr lang="en-US" baseline="0" dirty="0"/>
              <a:t>From our internal database we have pulled a listing of water supply facilities and water discharge facilities.  Supply facilities are in Blue and discharge are in brown. </a:t>
            </a:r>
          </a:p>
          <a:p>
            <a:endParaRPr lang="en-US" baseline="0" dirty="0"/>
          </a:p>
          <a:p>
            <a:r>
              <a:rPr lang="en-US" baseline="0" dirty="0"/>
              <a:t>Each dot indicates a location that needs one or more certified operators.</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58</a:t>
            </a:fld>
            <a:endParaRPr lang="en-US"/>
          </a:p>
        </p:txBody>
      </p:sp>
    </p:spTree>
    <p:extLst>
      <p:ext uri="{BB962C8B-B14F-4D97-AF65-F5344CB8AC3E}">
        <p14:creationId xmlns:p14="http://schemas.microsoft.com/office/powerpoint/2010/main" val="35667308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maps show</a:t>
            </a:r>
            <a:r>
              <a:rPr lang="en-US" baseline="0" dirty="0"/>
              <a:t> wastewater and drinking water availability.  This location is based on where the operator lives, not where they work.  Generally the darker areas of each of the maps indicate there are larger communities and facilities that require more operators. </a:t>
            </a:r>
            <a:r>
              <a:rPr lang="en-US" dirty="0"/>
              <a:t>We don’t have enough operators currently. Many facilities (both the darker and lighter</a:t>
            </a:r>
            <a:r>
              <a:rPr lang="en-US" baseline="0" dirty="0"/>
              <a:t> shades)</a:t>
            </a:r>
            <a:r>
              <a:rPr lang="en-US" dirty="0"/>
              <a:t> are having</a:t>
            </a:r>
            <a:r>
              <a:rPr lang="en-US" baseline="0" dirty="0"/>
              <a:t> a hard time hiring individuals. And we know that this is not a Kentucky Specific issue. </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59</a:t>
            </a:fld>
            <a:endParaRPr lang="en-US"/>
          </a:p>
        </p:txBody>
      </p:sp>
    </p:spTree>
    <p:extLst>
      <p:ext uri="{BB962C8B-B14F-4D97-AF65-F5344CB8AC3E}">
        <p14:creationId xmlns:p14="http://schemas.microsoft.com/office/powerpoint/2010/main" val="15694533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Succession</a:t>
            </a:r>
            <a:r>
              <a:rPr lang="en-US" baseline="0" dirty="0"/>
              <a:t> planning is a process.  Utilities have to identify their succession requirements.  What?  How many? When?  They must tap into pools of possible talent and figure out how to retain them, especially since there will be a time investment to get them certified.  Constantly review the existing succession plan to see if it is adequate for the utilities upcoming needs.</a:t>
            </a:r>
            <a:endParaRPr lang="en-US" dirty="0"/>
          </a:p>
        </p:txBody>
      </p:sp>
      <p:sp>
        <p:nvSpPr>
          <p:cNvPr id="4" name="Slide Number Placeholder 3"/>
          <p:cNvSpPr>
            <a:spLocks noGrp="1"/>
          </p:cNvSpPr>
          <p:nvPr>
            <p:ph type="sldNum" sz="quarter" idx="10"/>
          </p:nvPr>
        </p:nvSpPr>
        <p:spPr/>
        <p:txBody>
          <a:bodyPr/>
          <a:lstStyle/>
          <a:p>
            <a:fld id="{6F8E2375-F1B1-284C-A827-B0E603FDBDD8}" type="slidenum">
              <a:rPr lang="en-US" smtClean="0"/>
              <a:t>61</a:t>
            </a:fld>
            <a:endParaRPr lang="en-US"/>
          </a:p>
        </p:txBody>
      </p:sp>
    </p:spTree>
    <p:extLst>
      <p:ext uri="{BB962C8B-B14F-4D97-AF65-F5344CB8AC3E}">
        <p14:creationId xmlns:p14="http://schemas.microsoft.com/office/powerpoint/2010/main" val="12017875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 the</a:t>
            </a:r>
            <a:r>
              <a:rPr lang="en-US" baseline="0" dirty="0"/>
              <a:t> regulations and time frames.  Know the minimum requirements for operators (HS Diploma or GED)</a:t>
            </a:r>
          </a:p>
          <a:p>
            <a:r>
              <a:rPr lang="en-US" baseline="0" dirty="0"/>
              <a:t>Know how long you have before you go from a proactive to reactive situation.  It will take 1 to 5 years to get a drinking treatment or distribution employee certified to the appropriate level.</a:t>
            </a:r>
          </a:p>
          <a:p>
            <a:r>
              <a:rPr lang="en-US" baseline="0" dirty="0"/>
              <a:t>It will take 1 to 7 years for the wastewater operator to become certified.</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62</a:t>
            </a:fld>
            <a:endParaRPr lang="en-US"/>
          </a:p>
        </p:txBody>
      </p:sp>
    </p:spTree>
    <p:extLst>
      <p:ext uri="{BB962C8B-B14F-4D97-AF65-F5344CB8AC3E}">
        <p14:creationId xmlns:p14="http://schemas.microsoft.com/office/powerpoint/2010/main" val="24812405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 successful you have to think like an advertiser.  Who do you want to hire? Where are they? How would you reach them?  </a:t>
            </a:r>
          </a:p>
          <a:p>
            <a:endParaRPr lang="en-US" dirty="0"/>
          </a:p>
          <a:p>
            <a:r>
              <a:rPr lang="en-US" dirty="0"/>
              <a:t>Not enough Generation Xers to fill positions so you have to look at the millennial and</a:t>
            </a:r>
            <a:r>
              <a:rPr lang="en-US" baseline="0" dirty="0"/>
              <a:t> possibly the Generation Z generations.</a:t>
            </a:r>
            <a:endParaRPr lang="en-US" dirty="0"/>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63</a:t>
            </a:fld>
            <a:endParaRPr lang="en-US"/>
          </a:p>
        </p:txBody>
      </p:sp>
    </p:spTree>
    <p:extLst>
      <p:ext uri="{BB962C8B-B14F-4D97-AF65-F5344CB8AC3E}">
        <p14:creationId xmlns:p14="http://schemas.microsoft.com/office/powerpoint/2010/main" val="25312912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a:t>
            </a:r>
            <a:r>
              <a:rPr lang="en-US" baseline="0" dirty="0"/>
              <a:t> yourself, who has the discipline, integrity and dedication to operator the utility?  Where do they get their information?  What organizations can you tap into to spread the word?</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64</a:t>
            </a:fld>
            <a:endParaRPr lang="en-US"/>
          </a:p>
        </p:txBody>
      </p:sp>
    </p:spTree>
    <p:extLst>
      <p:ext uri="{BB962C8B-B14F-4D97-AF65-F5344CB8AC3E}">
        <p14:creationId xmlns:p14="http://schemas.microsoft.com/office/powerpoint/2010/main" val="28284762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Exploring the idea</a:t>
            </a:r>
            <a:r>
              <a:rPr lang="en-US" baseline="0" dirty="0"/>
              <a:t> of outside organizations may include private organizations, public groups, digital platforms and statewide publications.</a:t>
            </a:r>
          </a:p>
        </p:txBody>
      </p:sp>
      <p:sp>
        <p:nvSpPr>
          <p:cNvPr id="4" name="Slide Number Placeholder 3"/>
          <p:cNvSpPr>
            <a:spLocks noGrp="1"/>
          </p:cNvSpPr>
          <p:nvPr>
            <p:ph type="sldNum" sz="quarter" idx="10"/>
          </p:nvPr>
        </p:nvSpPr>
        <p:spPr/>
        <p:txBody>
          <a:bodyPr/>
          <a:lstStyle/>
          <a:p>
            <a:fld id="{4D284AE1-D9A7-4533-8425-5183380E942F}" type="slidenum">
              <a:rPr lang="en-US" smtClean="0"/>
              <a:t>65</a:t>
            </a:fld>
            <a:endParaRPr lang="en-US"/>
          </a:p>
        </p:txBody>
      </p:sp>
    </p:spTree>
    <p:extLst>
      <p:ext uri="{BB962C8B-B14F-4D97-AF65-F5344CB8AC3E}">
        <p14:creationId xmlns:p14="http://schemas.microsoft.com/office/powerpoint/2010/main" val="40315601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Bureau of Labor Statistics</a:t>
            </a:r>
            <a:r>
              <a:rPr lang="en-US" baseline="0" dirty="0"/>
              <a:t> shows that Kentucky is behind the national average on salaries.  It will take adequate pay to encourage new operators to make the profession a career.</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66</a:t>
            </a:fld>
            <a:endParaRPr lang="en-US"/>
          </a:p>
        </p:txBody>
      </p:sp>
    </p:spTree>
    <p:extLst>
      <p:ext uri="{BB962C8B-B14F-4D97-AF65-F5344CB8AC3E}">
        <p14:creationId xmlns:p14="http://schemas.microsoft.com/office/powerpoint/2010/main" val="12932274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266700" rtl="0" eaLnBrk="1" fontAlgn="auto" latinLnBrk="0" hangingPunct="1">
              <a:lnSpc>
                <a:spcPct val="90000"/>
              </a:lnSpc>
              <a:spcBef>
                <a:spcPct val="0"/>
              </a:spcBef>
              <a:spcAft>
                <a:spcPct val="35000"/>
              </a:spcAft>
              <a:buClrTx/>
              <a:buSzTx/>
              <a:buFontTx/>
              <a:buNone/>
              <a:tabLst/>
              <a:defRPr/>
            </a:pPr>
            <a:r>
              <a:rPr lang="en-US" sz="1200" dirty="0">
                <a:latin typeface="Open Sans" panose="020B0604020202020204" charset="0"/>
                <a:ea typeface="Open Sans" panose="020B0604020202020204" charset="0"/>
                <a:cs typeface="Open Sans" panose="020B0604020202020204" charset="0"/>
              </a:rPr>
              <a:t>National Mean Wage:			Kentucky Mean Wage:</a:t>
            </a:r>
          </a:p>
          <a:p>
            <a:pPr marL="0" marR="0" lvl="0" indent="0" algn="l" defTabSz="266700" rtl="0" eaLnBrk="1" fontAlgn="auto" latinLnBrk="0" hangingPunct="1">
              <a:lnSpc>
                <a:spcPct val="90000"/>
              </a:lnSpc>
              <a:spcBef>
                <a:spcPct val="0"/>
              </a:spcBef>
              <a:spcAft>
                <a:spcPct val="35000"/>
              </a:spcAft>
              <a:buClrTx/>
              <a:buSzTx/>
              <a:buFontTx/>
              <a:buNone/>
              <a:tabLst/>
              <a:defRPr/>
            </a:pPr>
            <a:r>
              <a:rPr lang="en-US" sz="1200" dirty="0">
                <a:latin typeface="Open Sans" panose="020B0604020202020204" charset="0"/>
                <a:ea typeface="Open Sans" panose="020B0604020202020204" charset="0"/>
                <a:cs typeface="Open Sans" panose="020B0604020202020204" charset="0"/>
              </a:rPr>
              <a:t>Annual: $52,320					Annual: $40,830</a:t>
            </a:r>
          </a:p>
          <a:p>
            <a:pPr marL="0" marR="0" lvl="0" indent="0" algn="l" defTabSz="266700" rtl="0" eaLnBrk="1" fontAlgn="auto" latinLnBrk="0" hangingPunct="1">
              <a:lnSpc>
                <a:spcPct val="90000"/>
              </a:lnSpc>
              <a:spcBef>
                <a:spcPct val="0"/>
              </a:spcBef>
              <a:spcAft>
                <a:spcPct val="35000"/>
              </a:spcAft>
              <a:buClrTx/>
              <a:buSzTx/>
              <a:buFontTx/>
              <a:buNone/>
              <a:tabLst/>
              <a:defRPr/>
            </a:pPr>
            <a:r>
              <a:rPr lang="en-US" sz="1200" dirty="0">
                <a:latin typeface="Open Sans" panose="020B0604020202020204" charset="0"/>
                <a:ea typeface="Open Sans" panose="020B0604020202020204" charset="0"/>
                <a:cs typeface="Open Sans" panose="020B0604020202020204" charset="0"/>
              </a:rPr>
              <a:t>Hourly: $25.15					Hourly: $19.63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All of KY under the national median!</a:t>
            </a:r>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67</a:t>
            </a:fld>
            <a:endParaRPr lang="en-US"/>
          </a:p>
        </p:txBody>
      </p:sp>
    </p:spTree>
    <p:extLst>
      <p:ext uri="{BB962C8B-B14F-4D97-AF65-F5344CB8AC3E}">
        <p14:creationId xmlns:p14="http://schemas.microsoft.com/office/powerpoint/2010/main" val="9953132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6B594-864A-916D-2D20-CE6447B6A4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F6630-0AD8-CEEF-FA1F-3A1752DC00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F0E4A5-5AE0-E24F-254B-100B5E783555}"/>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National estimates for Water and Wastewater Treatment Plant and System Operators: https://www.bls.gov/oes/current/oes518031.htm#nat </a:t>
            </a:r>
          </a:p>
          <a:p>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Employment estimate and mean wage estimates for Water and Wastewater Treatment Plant and System Operators:</a:t>
            </a:r>
          </a:p>
          <a:p>
            <a:r>
              <a:rPr lang="en-US" dirty="0"/>
              <a:t>Employment: </a:t>
            </a:r>
            <a:r>
              <a:rPr lang="en-US" dirty="0">
                <a:effectLst/>
              </a:rPr>
              <a:t>121,150</a:t>
            </a:r>
            <a:endParaRPr lang="en-US" dirty="0"/>
          </a:p>
          <a:p>
            <a:r>
              <a:rPr lang="en-US" dirty="0"/>
              <a:t>Employment RSE: </a:t>
            </a:r>
            <a:r>
              <a:rPr lang="en-US" dirty="0">
                <a:effectLst/>
              </a:rPr>
              <a:t>1.3% </a:t>
            </a:r>
            <a:endParaRPr lang="en-US" dirty="0"/>
          </a:p>
          <a:p>
            <a:r>
              <a:rPr lang="en-US" dirty="0"/>
              <a:t>Mean hourly wage: </a:t>
            </a:r>
            <a:r>
              <a:rPr lang="en-US" dirty="0">
                <a:effectLst/>
              </a:rPr>
              <a:t>$25.15 </a:t>
            </a:r>
            <a:endParaRPr lang="en-US" dirty="0"/>
          </a:p>
          <a:p>
            <a:r>
              <a:rPr lang="en-US" dirty="0"/>
              <a:t>Mean annual wage: </a:t>
            </a:r>
            <a:r>
              <a:rPr lang="en-US" dirty="0">
                <a:effectLst/>
              </a:rPr>
              <a:t>$52,320 </a:t>
            </a:r>
            <a:endParaRPr lang="en-US" dirty="0"/>
          </a:p>
          <a:p>
            <a:r>
              <a:rPr lang="en-US" dirty="0"/>
              <a:t>Wage RSE: </a:t>
            </a:r>
            <a:r>
              <a:rPr lang="en-US" dirty="0">
                <a:effectLst/>
              </a:rPr>
              <a:t>0.5%</a:t>
            </a:r>
            <a:br>
              <a:rPr lang="en-US" dirty="0"/>
            </a:br>
            <a:endParaRPr lang="en-US" dirty="0"/>
          </a:p>
          <a:p>
            <a:r>
              <a:rPr lang="en-US" sz="1200" b="0" i="0" kern="1200" dirty="0">
                <a:solidFill>
                  <a:schemeClr val="tx1"/>
                </a:solidFill>
                <a:effectLst/>
                <a:latin typeface="+mn-lt"/>
                <a:ea typeface="+mn-ea"/>
                <a:cs typeface="+mn-cs"/>
              </a:rPr>
              <a:t>Percentile wage estimates for Water and Wastewater Treatment Plant and System Operators:</a:t>
            </a:r>
          </a:p>
          <a:p>
            <a:r>
              <a:rPr lang="en-US" dirty="0"/>
              <a:t>Percentile	10%	25%	50%(Median)	75%	90%</a:t>
            </a:r>
          </a:p>
          <a:p>
            <a:r>
              <a:rPr lang="en-US" dirty="0">
                <a:effectLst/>
              </a:rPr>
              <a:t>Hourly Wage	$14.46	$18.14	$23.02	$29.20	$37.10</a:t>
            </a:r>
          </a:p>
          <a:p>
            <a:r>
              <a:rPr lang="en-US" dirty="0">
                <a:effectLst/>
              </a:rPr>
              <a:t>Annual Wage	$30,070	$37,720	$47,880	$60,740	$77,170</a:t>
            </a:r>
            <a:endParaRPr lang="en-US" b="1" dirty="0"/>
          </a:p>
        </p:txBody>
      </p:sp>
      <p:sp>
        <p:nvSpPr>
          <p:cNvPr id="4" name="Slide Number Placeholder 3">
            <a:extLst>
              <a:ext uri="{FF2B5EF4-FFF2-40B4-BE49-F238E27FC236}">
                <a16:creationId xmlns:a16="http://schemas.microsoft.com/office/drawing/2014/main" id="{0DF4252F-58C6-6F96-6BA9-530746C6D276}"/>
              </a:ext>
            </a:extLst>
          </p:cNvPr>
          <p:cNvSpPr>
            <a:spLocks noGrp="1"/>
          </p:cNvSpPr>
          <p:nvPr>
            <p:ph type="sldNum" sz="quarter" idx="10"/>
          </p:nvPr>
        </p:nvSpPr>
        <p:spPr/>
        <p:txBody>
          <a:bodyPr/>
          <a:lstStyle/>
          <a:p>
            <a:fld id="{4D284AE1-D9A7-4533-8425-5183380E942F}" type="slidenum">
              <a:rPr lang="en-US" smtClean="0"/>
              <a:t>68</a:t>
            </a:fld>
            <a:endParaRPr lang="en-US"/>
          </a:p>
        </p:txBody>
      </p:sp>
    </p:spTree>
    <p:extLst>
      <p:ext uri="{BB962C8B-B14F-4D97-AF65-F5344CB8AC3E}">
        <p14:creationId xmlns:p14="http://schemas.microsoft.com/office/powerpoint/2010/main" val="42935165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National estimates for Water and Wastewater Treatment Plant and System Operators: https://www.bls.gov/oes/current/oes518031.htm#nat </a:t>
            </a:r>
          </a:p>
          <a:p>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Employment estimate and mean wage estimates for Water and Wastewater Treatment Plant and System Operators:</a:t>
            </a:r>
          </a:p>
          <a:p>
            <a:r>
              <a:rPr lang="en-US" dirty="0"/>
              <a:t>Employment: </a:t>
            </a:r>
            <a:r>
              <a:rPr lang="en-US" dirty="0">
                <a:effectLst/>
              </a:rPr>
              <a:t>121,150</a:t>
            </a:r>
            <a:endParaRPr lang="en-US" dirty="0"/>
          </a:p>
          <a:p>
            <a:r>
              <a:rPr lang="en-US" dirty="0"/>
              <a:t>Employment RSE: </a:t>
            </a:r>
            <a:r>
              <a:rPr lang="en-US" dirty="0">
                <a:effectLst/>
              </a:rPr>
              <a:t>1.3% </a:t>
            </a:r>
            <a:endParaRPr lang="en-US" dirty="0"/>
          </a:p>
          <a:p>
            <a:r>
              <a:rPr lang="en-US" dirty="0"/>
              <a:t>Mean hourly wage: </a:t>
            </a:r>
            <a:r>
              <a:rPr lang="en-US" dirty="0">
                <a:effectLst/>
              </a:rPr>
              <a:t>$25.15 </a:t>
            </a:r>
            <a:endParaRPr lang="en-US" dirty="0"/>
          </a:p>
          <a:p>
            <a:r>
              <a:rPr lang="en-US" dirty="0"/>
              <a:t>Mean annual wage: </a:t>
            </a:r>
            <a:r>
              <a:rPr lang="en-US" dirty="0">
                <a:effectLst/>
              </a:rPr>
              <a:t>$52,320 </a:t>
            </a:r>
            <a:endParaRPr lang="en-US" dirty="0"/>
          </a:p>
          <a:p>
            <a:r>
              <a:rPr lang="en-US" dirty="0"/>
              <a:t>Wage RSE: </a:t>
            </a:r>
            <a:r>
              <a:rPr lang="en-US" dirty="0">
                <a:effectLst/>
              </a:rPr>
              <a:t>0.5%</a:t>
            </a:r>
            <a:br>
              <a:rPr lang="en-US" dirty="0"/>
            </a:br>
            <a:endParaRPr lang="en-US" dirty="0"/>
          </a:p>
          <a:p>
            <a:r>
              <a:rPr lang="en-US" sz="1200" b="0" i="0" kern="1200" dirty="0">
                <a:solidFill>
                  <a:schemeClr val="tx1"/>
                </a:solidFill>
                <a:effectLst/>
                <a:latin typeface="+mn-lt"/>
                <a:ea typeface="+mn-ea"/>
                <a:cs typeface="+mn-cs"/>
              </a:rPr>
              <a:t>Percentile wage estimates for Water and Wastewater Treatment Plant and System Operators:</a:t>
            </a:r>
          </a:p>
          <a:p>
            <a:r>
              <a:rPr lang="en-US" dirty="0"/>
              <a:t>Percentile	10%	25%	50%(Median)	75%	90%</a:t>
            </a:r>
          </a:p>
          <a:p>
            <a:r>
              <a:rPr lang="en-US" dirty="0">
                <a:effectLst/>
              </a:rPr>
              <a:t>Hourly Wage	$14.46	$18.14	$23.02	$29.20	$37.10</a:t>
            </a:r>
          </a:p>
          <a:p>
            <a:r>
              <a:rPr lang="en-US" dirty="0">
                <a:effectLst/>
              </a:rPr>
              <a:t>Annual Wage	$30,070	$37,720	$47,880	$60,740	$77,170</a:t>
            </a:r>
            <a:endParaRPr lang="en-US" b="1" dirty="0"/>
          </a:p>
        </p:txBody>
      </p:sp>
      <p:sp>
        <p:nvSpPr>
          <p:cNvPr id="4" name="Slide Number Placeholder 3"/>
          <p:cNvSpPr>
            <a:spLocks noGrp="1"/>
          </p:cNvSpPr>
          <p:nvPr>
            <p:ph type="sldNum" sz="quarter" idx="10"/>
          </p:nvPr>
        </p:nvSpPr>
        <p:spPr/>
        <p:txBody>
          <a:bodyPr/>
          <a:lstStyle/>
          <a:p>
            <a:fld id="{4D284AE1-D9A7-4533-8425-5183380E942F}" type="slidenum">
              <a:rPr lang="en-US" smtClean="0"/>
              <a:t>69</a:t>
            </a:fld>
            <a:endParaRPr lang="en-US"/>
          </a:p>
        </p:txBody>
      </p:sp>
    </p:spTree>
    <p:extLst>
      <p:ext uri="{BB962C8B-B14F-4D97-AF65-F5344CB8AC3E}">
        <p14:creationId xmlns:p14="http://schemas.microsoft.com/office/powerpoint/2010/main" val="8375200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Utility managers and owners</a:t>
            </a:r>
            <a:r>
              <a:rPr lang="en-US" baseline="0" dirty="0"/>
              <a:t> must prepare for unexpected departures.  Such as, an operator quits with no notice.  Is current staffing prepared to absorb the extra work?  How long will it take to retrain a replacement?</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72</a:t>
            </a:fld>
            <a:endParaRPr lang="en-US"/>
          </a:p>
        </p:txBody>
      </p:sp>
    </p:spTree>
    <p:extLst>
      <p:ext uri="{BB962C8B-B14F-4D97-AF65-F5344CB8AC3E}">
        <p14:creationId xmlns:p14="http://schemas.microsoft.com/office/powerpoint/2010/main" val="4264595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284AE1-D9A7-4533-8425-5183380E942F}" type="slidenum">
              <a:rPr lang="en-US" smtClean="0"/>
              <a:t>73</a:t>
            </a:fld>
            <a:endParaRPr lang="en-US"/>
          </a:p>
        </p:txBody>
      </p:sp>
    </p:spTree>
    <p:extLst>
      <p:ext uri="{BB962C8B-B14F-4D97-AF65-F5344CB8AC3E}">
        <p14:creationId xmlns:p14="http://schemas.microsoft.com/office/powerpoint/2010/main" val="144822223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speed the process along.  Operators can participate</a:t>
            </a:r>
            <a:r>
              <a:rPr lang="en-US" baseline="0" dirty="0"/>
              <a:t> in the apprentice program or the Operator In Training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an operator</a:t>
            </a:r>
            <a:r>
              <a:rPr lang="en-US" baseline="0" dirty="0"/>
              <a:t> doesn’t have the required college degree but does have college credits they can send in a copy of their transcripts in with their application. The trainers will review the transcript and apply any classes that are in the required fields to their education/experience.</a:t>
            </a:r>
            <a:endParaRPr lang="en-US" dirty="0"/>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74</a:t>
            </a:fld>
            <a:endParaRPr lang="en-US"/>
          </a:p>
        </p:txBody>
      </p:sp>
    </p:spTree>
    <p:extLst>
      <p:ext uri="{BB962C8B-B14F-4D97-AF65-F5344CB8AC3E}">
        <p14:creationId xmlns:p14="http://schemas.microsoft.com/office/powerpoint/2010/main" val="9988436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popular course with the operators is the California State Sacramento courses. If an operator were to take one</a:t>
            </a:r>
            <a:r>
              <a:rPr lang="en-US" baseline="0" dirty="0"/>
              <a:t> 9 hour course then Kentucky recognizes that as 6 months of education. Per regulation we can substitute up to 50% of the required experience with education. Example: A class one operator must have a HS diploma and 1 year of ‘hands on’ working experience. That operator can take one Sacramento course, work 6 months and have met the requirements for a class 1 operator. </a:t>
            </a:r>
          </a:p>
          <a:p>
            <a:endParaRPr lang="en-US" baseline="0" dirty="0"/>
          </a:p>
          <a:p>
            <a:r>
              <a:rPr lang="en-US" baseline="0" dirty="0"/>
              <a:t>What makes Sacramento courses count for 6 months of experience? It is an actual college course with actual college credit. This is how we are able to calculate the 6 months of education.</a:t>
            </a:r>
          </a:p>
          <a:p>
            <a:r>
              <a:rPr lang="en-US" baseline="0" dirty="0"/>
              <a:t>90 hour course = 18 college credit hours</a:t>
            </a:r>
          </a:p>
          <a:p>
            <a:r>
              <a:rPr lang="en-US" baseline="0" dirty="0"/>
              <a:t>18 x .033 (per regulation) = .594 months (we round to 6 months)</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75</a:t>
            </a:fld>
            <a:endParaRPr lang="en-US"/>
          </a:p>
        </p:txBody>
      </p:sp>
    </p:spTree>
    <p:extLst>
      <p:ext uri="{BB962C8B-B14F-4D97-AF65-F5344CB8AC3E}">
        <p14:creationId xmlns:p14="http://schemas.microsoft.com/office/powerpoint/2010/main" val="24566508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EECAF-E29E-ECDF-B15D-6385DCFF06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F6F92-ED1D-482B-0558-5E9EF1F985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3A83EC-F4C3-D0DF-8368-B944063D58E3}"/>
              </a:ext>
            </a:extLst>
          </p:cNvPr>
          <p:cNvSpPr>
            <a:spLocks noGrp="1"/>
          </p:cNvSpPr>
          <p:nvPr>
            <p:ph type="body" idx="1"/>
          </p:nvPr>
        </p:nvSpPr>
        <p:spPr/>
        <p:txBody>
          <a:bodyPr/>
          <a:lstStyle/>
          <a:p>
            <a:r>
              <a:rPr lang="en-US" dirty="0"/>
              <a:t>The roll of public officials</a:t>
            </a:r>
            <a:r>
              <a:rPr lang="en-US" baseline="0" dirty="0"/>
              <a:t> is to know their systems.  Work with engineers and operators to know what infrastructure they have and what they need.  Read your permits.  Know what you financial needs are (which is different than having the money for your financial needs).  Encourage open communication.  Get to know the regulators and field staff.</a:t>
            </a:r>
            <a:endParaRPr lang="en-US" dirty="0"/>
          </a:p>
          <a:p>
            <a:endParaRPr lang="en-US" dirty="0"/>
          </a:p>
        </p:txBody>
      </p:sp>
      <p:sp>
        <p:nvSpPr>
          <p:cNvPr id="4" name="Slide Number Placeholder 3">
            <a:extLst>
              <a:ext uri="{FF2B5EF4-FFF2-40B4-BE49-F238E27FC236}">
                <a16:creationId xmlns:a16="http://schemas.microsoft.com/office/drawing/2014/main" id="{44659959-BBB0-6BA8-570F-7EEEFC9E2AC8}"/>
              </a:ext>
            </a:extLst>
          </p:cNvPr>
          <p:cNvSpPr>
            <a:spLocks noGrp="1"/>
          </p:cNvSpPr>
          <p:nvPr>
            <p:ph type="sldNum" sz="quarter" idx="10"/>
          </p:nvPr>
        </p:nvSpPr>
        <p:spPr/>
        <p:txBody>
          <a:bodyPr/>
          <a:lstStyle/>
          <a:p>
            <a:fld id="{4D284AE1-D9A7-4533-8425-5183380E942F}" type="slidenum">
              <a:rPr lang="en-US" smtClean="0"/>
              <a:t>76</a:t>
            </a:fld>
            <a:endParaRPr lang="en-US"/>
          </a:p>
        </p:txBody>
      </p:sp>
    </p:spTree>
    <p:extLst>
      <p:ext uri="{BB962C8B-B14F-4D97-AF65-F5344CB8AC3E}">
        <p14:creationId xmlns:p14="http://schemas.microsoft.com/office/powerpoint/2010/main" val="18301592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284AE1-D9A7-4533-8425-5183380E942F}" type="slidenum">
              <a:rPr lang="en-US" smtClean="0"/>
              <a:t>77</a:t>
            </a:fld>
            <a:endParaRPr lang="en-US"/>
          </a:p>
        </p:txBody>
      </p:sp>
    </p:spTree>
    <p:extLst>
      <p:ext uri="{BB962C8B-B14F-4D97-AF65-F5344CB8AC3E}">
        <p14:creationId xmlns:p14="http://schemas.microsoft.com/office/powerpoint/2010/main" val="33821743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quick summar</a:t>
            </a:r>
            <a:r>
              <a:rPr lang="en-US" baseline="0" dirty="0"/>
              <a:t>y of the apprentice program allows employers to design training programs for the participant.  They work and earn money as an apprentice.  The program consists of 4000 hours of on the job training with 288 clock hours of technical instruction.  The person who completes the program is a skilled worker and receives a certificate from the department of labor.</a:t>
            </a:r>
            <a:endParaRPr lang="en-US" dirty="0"/>
          </a:p>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78</a:t>
            </a:fld>
            <a:endParaRPr lang="en-US"/>
          </a:p>
        </p:txBody>
      </p:sp>
    </p:spTree>
    <p:extLst>
      <p:ext uri="{BB962C8B-B14F-4D97-AF65-F5344CB8AC3E}">
        <p14:creationId xmlns:p14="http://schemas.microsoft.com/office/powerpoint/2010/main" val="5697370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Kentucky Rural Water</a:t>
            </a:r>
            <a:r>
              <a:rPr lang="en-US" baseline="0" dirty="0"/>
              <a:t> Association is the only Cabinet approve provider to offer an apprentice program for Kentucky for individuals who want to become certified operators.  Contact KRWA for more information on who is eligible and how to get started.</a:t>
            </a:r>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79</a:t>
            </a:fld>
            <a:endParaRPr lang="en-US"/>
          </a:p>
        </p:txBody>
      </p:sp>
    </p:spTree>
    <p:extLst>
      <p:ext uri="{BB962C8B-B14F-4D97-AF65-F5344CB8AC3E}">
        <p14:creationId xmlns:p14="http://schemas.microsoft.com/office/powerpoint/2010/main" val="22652467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80</a:t>
            </a:fld>
            <a:endParaRPr lang="en-US"/>
          </a:p>
        </p:txBody>
      </p:sp>
    </p:spTree>
    <p:extLst>
      <p:ext uri="{BB962C8B-B14F-4D97-AF65-F5344CB8AC3E}">
        <p14:creationId xmlns:p14="http://schemas.microsoft.com/office/powerpoint/2010/main" val="186862976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284AE1-D9A7-4533-8425-5183380E942F}" type="slidenum">
              <a:rPr lang="en-US" smtClean="0"/>
              <a:t>81</a:t>
            </a:fld>
            <a:endParaRPr lang="en-US"/>
          </a:p>
        </p:txBody>
      </p:sp>
    </p:spTree>
    <p:extLst>
      <p:ext uri="{BB962C8B-B14F-4D97-AF65-F5344CB8AC3E}">
        <p14:creationId xmlns:p14="http://schemas.microsoft.com/office/powerpoint/2010/main" val="251101730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284AE1-D9A7-4533-8425-5183380E942F}" type="slidenum">
              <a:rPr lang="en-US" smtClean="0"/>
              <a:t>82</a:t>
            </a:fld>
            <a:endParaRPr lang="en-US"/>
          </a:p>
        </p:txBody>
      </p:sp>
    </p:spTree>
    <p:extLst>
      <p:ext uri="{BB962C8B-B14F-4D97-AF65-F5344CB8AC3E}">
        <p14:creationId xmlns:p14="http://schemas.microsoft.com/office/powerpoint/2010/main" val="3989921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3049844" y="3441878"/>
            <a:ext cx="4576970" cy="341409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800">
                <a:solidFill>
                  <a:schemeClr val="tx1"/>
                </a:solidFill>
              </a:defRPr>
            </a:lvl1pPr>
          </a:lstStyle>
          <a:p>
            <a:endParaRPr lang="en-US"/>
          </a:p>
        </p:txBody>
      </p:sp>
      <p:sp>
        <p:nvSpPr>
          <p:cNvPr id="2" name="Title 1"/>
          <p:cNvSpPr>
            <a:spLocks noGrp="1"/>
          </p:cNvSpPr>
          <p:nvPr>
            <p:ph type="title"/>
          </p:nvPr>
        </p:nvSpPr>
        <p:spPr>
          <a:xfrm>
            <a:off x="1537457" y="1762954"/>
            <a:ext cx="15219918" cy="2471117"/>
          </a:xfrm>
          <a:effectLst>
            <a:outerShdw blurRad="762000" dist="381000" dir="5400000" algn="t" rotWithShape="0">
              <a:prstClr val="black">
                <a:alpha val="30000"/>
              </a:prstClr>
            </a:outerShdw>
          </a:effectLst>
        </p:spPr>
        <p:txBody>
          <a:bodyPr/>
          <a:lstStyle>
            <a:lvl1pPr>
              <a:defRPr sz="18000" b="1" i="0">
                <a:latin typeface="+mj-lt"/>
                <a:ea typeface="Montserrat Black" charset="0"/>
                <a:cs typeface="Montserrat Black" charset="0"/>
              </a:defRPr>
            </a:lvl1pPr>
          </a:lstStyle>
          <a:p>
            <a:r>
              <a:rPr lang="en-US" dirty="0"/>
              <a:t>Click to edit</a:t>
            </a:r>
          </a:p>
        </p:txBody>
      </p:sp>
    </p:spTree>
    <p:extLst>
      <p:ext uri="{BB962C8B-B14F-4D97-AF65-F5344CB8AC3E}">
        <p14:creationId xmlns:p14="http://schemas.microsoft.com/office/powerpoint/2010/main" val="3947783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repeatCount="0" decel="50000" fill="hold" grpId="0" nodeType="with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6" presetClass="emph" presetSubtype="0" accel="50000" decel="50000" autoRev="1" fill="hold" grpId="1" nodeType="withEffect">
                                  <p:stCondLst>
                                    <p:cond delay="200"/>
                                  </p:stCondLst>
                                  <p:childTnLst>
                                    <p:animScale>
                                      <p:cBhvr>
                                        <p:cTn id="13"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2"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4928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4445546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3047590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8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043238" y="1420054"/>
            <a:ext cx="6100764" cy="1874768"/>
          </a:xfrm>
        </p:spPr>
        <p:txBody>
          <a:bodyPr/>
          <a:lstStyle/>
          <a:p>
            <a:r>
              <a:rPr lang="en-US" dirty="0"/>
              <a:t>Click to edit Master title style</a:t>
            </a:r>
          </a:p>
        </p:txBody>
      </p:sp>
      <p:sp>
        <p:nvSpPr>
          <p:cNvPr id="5" name="Picture Placeholder 8"/>
          <p:cNvSpPr>
            <a:spLocks noGrp="1"/>
          </p:cNvSpPr>
          <p:nvPr>
            <p:ph type="pic" sz="quarter" idx="13"/>
          </p:nvPr>
        </p:nvSpPr>
        <p:spPr>
          <a:xfrm>
            <a:off x="3043238" y="5143500"/>
            <a:ext cx="6100764"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800">
                <a:solidFill>
                  <a:schemeClr val="tx1"/>
                </a:solidFill>
              </a:defRPr>
            </a:lvl1pPr>
          </a:lstStyle>
          <a:p>
            <a:endParaRPr lang="en-US" dirty="0"/>
          </a:p>
        </p:txBody>
      </p:sp>
    </p:spTree>
    <p:extLst>
      <p:ext uri="{BB962C8B-B14F-4D97-AF65-F5344CB8AC3E}">
        <p14:creationId xmlns:p14="http://schemas.microsoft.com/office/powerpoint/2010/main" val="3296040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15" name="Picture Placeholder 8"/>
          <p:cNvSpPr>
            <a:spLocks noGrp="1"/>
          </p:cNvSpPr>
          <p:nvPr>
            <p:ph type="pic" sz="quarter" idx="13"/>
          </p:nvPr>
        </p:nvSpPr>
        <p:spPr>
          <a:xfrm>
            <a:off x="7993862" y="3586160"/>
            <a:ext cx="3164679" cy="394335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800">
                <a:solidFill>
                  <a:schemeClr val="tx1"/>
                </a:solidFill>
              </a:defRPr>
            </a:lvl1pPr>
          </a:lstStyle>
          <a:p>
            <a:endParaRPr lang="en-US"/>
          </a:p>
        </p:txBody>
      </p:sp>
      <p:sp>
        <p:nvSpPr>
          <p:cNvPr id="9" name="Picture Placeholder 8"/>
          <p:cNvSpPr>
            <a:spLocks noGrp="1"/>
          </p:cNvSpPr>
          <p:nvPr>
            <p:ph type="pic" sz="quarter" idx="15"/>
          </p:nvPr>
        </p:nvSpPr>
        <p:spPr>
          <a:xfrm>
            <a:off x="12287250" y="1688307"/>
            <a:ext cx="4476933" cy="772239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800">
                <a:solidFill>
                  <a:schemeClr val="tx1"/>
                </a:solidFill>
              </a:defRPr>
            </a:lvl1pPr>
          </a:lstStyle>
          <a:p>
            <a:endParaRPr lang="en-US"/>
          </a:p>
        </p:txBody>
      </p:sp>
      <p:sp>
        <p:nvSpPr>
          <p:cNvPr id="4" name="Title 1"/>
          <p:cNvSpPr>
            <a:spLocks noGrp="1"/>
          </p:cNvSpPr>
          <p:nvPr>
            <p:ph type="title"/>
          </p:nvPr>
        </p:nvSpPr>
        <p:spPr>
          <a:xfrm>
            <a:off x="3043238" y="1420054"/>
            <a:ext cx="6100764" cy="1874768"/>
          </a:xfrm>
        </p:spPr>
        <p:txBody>
          <a:bodyPr/>
          <a:lstStyle/>
          <a:p>
            <a:r>
              <a:rPr lang="en-US" dirty="0"/>
              <a:t>Click to edit Master title style</a:t>
            </a:r>
          </a:p>
        </p:txBody>
      </p:sp>
    </p:spTree>
    <p:extLst>
      <p:ext uri="{BB962C8B-B14F-4D97-AF65-F5344CB8AC3E}">
        <p14:creationId xmlns:p14="http://schemas.microsoft.com/office/powerpoint/2010/main" val="232331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6" presetClass="emph" presetSubtype="0" accel="50000" decel="50000" autoRev="1" fill="hold" grpId="1" nodeType="withEffect">
                                  <p:stCondLst>
                                    <p:cond delay="250"/>
                                  </p:stCondLst>
                                  <p:childTnLst>
                                    <p:animScale>
                                      <p:cBhvr>
                                        <p:cTn id="9" dur="500" fill="hold"/>
                                        <p:tgtEl>
                                          <p:spTgt spid="15"/>
                                        </p:tgtEl>
                                      </p:cBhvr>
                                      <p:by x="105000" y="105000"/>
                                    </p:animScale>
                                  </p:childTnLst>
                                </p:cTn>
                              </p:par>
                              <p:par>
                                <p:cTn id="10" presetID="22" presetClass="entr" presetSubtype="4" fill="hold" grpId="0" nodeType="withEffect">
                                  <p:stCondLst>
                                    <p:cond delay="50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9" grpId="0" animBg="1"/>
      <p:bldP spid="9" grpId="1"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0_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CB8A838-8474-4258-BDA9-321177FC3D3C}"/>
              </a:ext>
            </a:extLst>
          </p:cNvPr>
          <p:cNvSpPr>
            <a:spLocks noGrp="1"/>
          </p:cNvSpPr>
          <p:nvPr>
            <p:ph type="title"/>
          </p:nvPr>
        </p:nvSpPr>
        <p:spPr>
          <a:xfrm>
            <a:off x="3043238" y="1420054"/>
            <a:ext cx="7624764" cy="1874768"/>
          </a:xfrm>
        </p:spPr>
        <p:txBody>
          <a:bodyPr/>
          <a:lstStyle/>
          <a:p>
            <a:r>
              <a:rPr lang="en-US"/>
              <a:t>Click to edit Master title style</a:t>
            </a:r>
          </a:p>
        </p:txBody>
      </p:sp>
    </p:spTree>
    <p:extLst>
      <p:ext uri="{BB962C8B-B14F-4D97-AF65-F5344CB8AC3E}">
        <p14:creationId xmlns:p14="http://schemas.microsoft.com/office/powerpoint/2010/main" val="25128277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8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168409120"/>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952345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1528763" y="17858"/>
            <a:ext cx="6609398" cy="772239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800">
                <a:solidFill>
                  <a:schemeClr val="tx1"/>
                </a:solidFill>
              </a:defRPr>
            </a:lvl1pPr>
          </a:lstStyle>
          <a:p>
            <a:endParaRPr lang="en-US"/>
          </a:p>
        </p:txBody>
      </p:sp>
    </p:spTree>
    <p:extLst>
      <p:ext uri="{BB962C8B-B14F-4D97-AF65-F5344CB8AC3E}">
        <p14:creationId xmlns:p14="http://schemas.microsoft.com/office/powerpoint/2010/main" val="2445653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0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893476295"/>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1_Custom Layout">
    <p:bg>
      <p:bgRef idx="1001">
        <a:schemeClr val="bg1"/>
      </p:bgRef>
    </p:bg>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6522410" y="3592426"/>
            <a:ext cx="3273725" cy="3273725"/>
          </a:xfrm>
          <a:custGeom>
            <a:avLst/>
            <a:gdLst>
              <a:gd name="connsiteX0" fmla="*/ 1091242 w 2182483"/>
              <a:gd name="connsiteY0" fmla="*/ 0 h 2182483"/>
              <a:gd name="connsiteX1" fmla="*/ 2182483 w 2182483"/>
              <a:gd name="connsiteY1" fmla="*/ 1091242 h 2182483"/>
              <a:gd name="connsiteX2" fmla="*/ 1091242 w 2182483"/>
              <a:gd name="connsiteY2" fmla="*/ 2182483 h 2182483"/>
              <a:gd name="connsiteX3" fmla="*/ 0 w 2182483"/>
              <a:gd name="connsiteY3" fmla="*/ 1091242 h 2182483"/>
            </a:gdLst>
            <a:ahLst/>
            <a:cxnLst>
              <a:cxn ang="0">
                <a:pos x="connsiteX0" y="connsiteY0"/>
              </a:cxn>
              <a:cxn ang="0">
                <a:pos x="connsiteX1" y="connsiteY1"/>
              </a:cxn>
              <a:cxn ang="0">
                <a:pos x="connsiteX2" y="connsiteY2"/>
              </a:cxn>
              <a:cxn ang="0">
                <a:pos x="connsiteX3" y="connsiteY3"/>
              </a:cxn>
            </a:cxnLst>
            <a:rect l="l" t="t" r="r" b="b"/>
            <a:pathLst>
              <a:path w="2182483" h="2182483">
                <a:moveTo>
                  <a:pt x="1091242" y="0"/>
                </a:moveTo>
                <a:lnTo>
                  <a:pt x="2182483" y="1091242"/>
                </a:lnTo>
                <a:lnTo>
                  <a:pt x="1091242" y="2182483"/>
                </a:lnTo>
                <a:lnTo>
                  <a:pt x="0" y="1091242"/>
                </a:lnTo>
                <a:close/>
              </a:path>
            </a:pathLst>
          </a:custGeom>
          <a:solidFill>
            <a:srgbClr val="262626">
              <a:alpha val="20000"/>
            </a:srgbClr>
          </a:solidFill>
        </p:spPr>
        <p:txBody>
          <a:bodyPr wrap="square" anchor="ctr" anchorCtr="1">
            <a:noAutofit/>
          </a:bodyPr>
          <a:lstStyle>
            <a:lvl1pPr algn="ctr">
              <a:defRPr sz="2100"/>
            </a:lvl1pPr>
          </a:lstStyle>
          <a:p>
            <a:endParaRPr lang="en-US"/>
          </a:p>
        </p:txBody>
      </p:sp>
      <p:sp>
        <p:nvSpPr>
          <p:cNvPr id="13" name="Picture Placeholder 12"/>
          <p:cNvSpPr>
            <a:spLocks noGrp="1"/>
          </p:cNvSpPr>
          <p:nvPr>
            <p:ph type="pic" sz="quarter" idx="11"/>
          </p:nvPr>
        </p:nvSpPr>
        <p:spPr>
          <a:xfrm>
            <a:off x="4781632" y="5296211"/>
            <a:ext cx="3273725" cy="3273725"/>
          </a:xfrm>
          <a:custGeom>
            <a:avLst/>
            <a:gdLst>
              <a:gd name="connsiteX0" fmla="*/ 1091242 w 2182483"/>
              <a:gd name="connsiteY0" fmla="*/ 0 h 2182483"/>
              <a:gd name="connsiteX1" fmla="*/ 2182483 w 2182483"/>
              <a:gd name="connsiteY1" fmla="*/ 1091242 h 2182483"/>
              <a:gd name="connsiteX2" fmla="*/ 1091242 w 2182483"/>
              <a:gd name="connsiteY2" fmla="*/ 2182483 h 2182483"/>
              <a:gd name="connsiteX3" fmla="*/ 0 w 2182483"/>
              <a:gd name="connsiteY3" fmla="*/ 1091242 h 2182483"/>
            </a:gdLst>
            <a:ahLst/>
            <a:cxnLst>
              <a:cxn ang="0">
                <a:pos x="connsiteX0" y="connsiteY0"/>
              </a:cxn>
              <a:cxn ang="0">
                <a:pos x="connsiteX1" y="connsiteY1"/>
              </a:cxn>
              <a:cxn ang="0">
                <a:pos x="connsiteX2" y="connsiteY2"/>
              </a:cxn>
              <a:cxn ang="0">
                <a:pos x="connsiteX3" y="connsiteY3"/>
              </a:cxn>
            </a:cxnLst>
            <a:rect l="l" t="t" r="r" b="b"/>
            <a:pathLst>
              <a:path w="2182483" h="2182483">
                <a:moveTo>
                  <a:pt x="1091242" y="0"/>
                </a:moveTo>
                <a:lnTo>
                  <a:pt x="2182483" y="1091242"/>
                </a:lnTo>
                <a:lnTo>
                  <a:pt x="1091242" y="2182483"/>
                </a:lnTo>
                <a:lnTo>
                  <a:pt x="0" y="1091242"/>
                </a:lnTo>
                <a:close/>
              </a:path>
            </a:pathLst>
          </a:custGeom>
          <a:solidFill>
            <a:srgbClr val="262626">
              <a:alpha val="20000"/>
            </a:srgbClr>
          </a:solidFill>
        </p:spPr>
        <p:txBody>
          <a:bodyPr wrap="square" anchor="ctr" anchorCtr="1">
            <a:noAutofit/>
          </a:bodyPr>
          <a:lstStyle>
            <a:lvl1pPr algn="ctr">
              <a:defRPr sz="2100"/>
            </a:lvl1pPr>
          </a:lstStyle>
          <a:p>
            <a:endParaRPr lang="en-US" dirty="0"/>
          </a:p>
        </p:txBody>
      </p:sp>
      <p:sp>
        <p:nvSpPr>
          <p:cNvPr id="14" name="Picture Placeholder 13"/>
          <p:cNvSpPr>
            <a:spLocks noGrp="1"/>
          </p:cNvSpPr>
          <p:nvPr>
            <p:ph type="pic" sz="quarter" idx="12"/>
          </p:nvPr>
        </p:nvSpPr>
        <p:spPr>
          <a:xfrm>
            <a:off x="10003956" y="3592426"/>
            <a:ext cx="3273725" cy="3273725"/>
          </a:xfrm>
          <a:custGeom>
            <a:avLst/>
            <a:gdLst>
              <a:gd name="connsiteX0" fmla="*/ 1091242 w 2182483"/>
              <a:gd name="connsiteY0" fmla="*/ 0 h 2182483"/>
              <a:gd name="connsiteX1" fmla="*/ 2182483 w 2182483"/>
              <a:gd name="connsiteY1" fmla="*/ 1091242 h 2182483"/>
              <a:gd name="connsiteX2" fmla="*/ 1091242 w 2182483"/>
              <a:gd name="connsiteY2" fmla="*/ 2182483 h 2182483"/>
              <a:gd name="connsiteX3" fmla="*/ 0 w 2182483"/>
              <a:gd name="connsiteY3" fmla="*/ 1091242 h 2182483"/>
            </a:gdLst>
            <a:ahLst/>
            <a:cxnLst>
              <a:cxn ang="0">
                <a:pos x="connsiteX0" y="connsiteY0"/>
              </a:cxn>
              <a:cxn ang="0">
                <a:pos x="connsiteX1" y="connsiteY1"/>
              </a:cxn>
              <a:cxn ang="0">
                <a:pos x="connsiteX2" y="connsiteY2"/>
              </a:cxn>
              <a:cxn ang="0">
                <a:pos x="connsiteX3" y="connsiteY3"/>
              </a:cxn>
            </a:cxnLst>
            <a:rect l="l" t="t" r="r" b="b"/>
            <a:pathLst>
              <a:path w="2182483" h="2182483">
                <a:moveTo>
                  <a:pt x="1091242" y="0"/>
                </a:moveTo>
                <a:lnTo>
                  <a:pt x="2182483" y="1091242"/>
                </a:lnTo>
                <a:lnTo>
                  <a:pt x="1091242" y="2182483"/>
                </a:lnTo>
                <a:lnTo>
                  <a:pt x="0" y="1091242"/>
                </a:lnTo>
                <a:close/>
              </a:path>
            </a:pathLst>
          </a:custGeom>
          <a:solidFill>
            <a:srgbClr val="262626">
              <a:alpha val="20000"/>
            </a:srgbClr>
          </a:solidFill>
        </p:spPr>
        <p:txBody>
          <a:bodyPr wrap="square" anchor="ctr" anchorCtr="1">
            <a:noAutofit/>
          </a:bodyPr>
          <a:lstStyle>
            <a:lvl1pPr algn="ctr">
              <a:defRPr sz="2100"/>
            </a:lvl1pPr>
          </a:lstStyle>
          <a:p>
            <a:endParaRPr lang="en-US"/>
          </a:p>
        </p:txBody>
      </p:sp>
      <p:sp>
        <p:nvSpPr>
          <p:cNvPr id="15" name="Picture Placeholder 14"/>
          <p:cNvSpPr>
            <a:spLocks noGrp="1"/>
          </p:cNvSpPr>
          <p:nvPr>
            <p:ph type="pic" sz="quarter" idx="13"/>
          </p:nvPr>
        </p:nvSpPr>
        <p:spPr>
          <a:xfrm>
            <a:off x="11744735" y="5296211"/>
            <a:ext cx="3273725" cy="3273725"/>
          </a:xfrm>
          <a:custGeom>
            <a:avLst/>
            <a:gdLst>
              <a:gd name="connsiteX0" fmla="*/ 1091242 w 2182483"/>
              <a:gd name="connsiteY0" fmla="*/ 0 h 2182483"/>
              <a:gd name="connsiteX1" fmla="*/ 2182483 w 2182483"/>
              <a:gd name="connsiteY1" fmla="*/ 1091242 h 2182483"/>
              <a:gd name="connsiteX2" fmla="*/ 1091242 w 2182483"/>
              <a:gd name="connsiteY2" fmla="*/ 2182483 h 2182483"/>
              <a:gd name="connsiteX3" fmla="*/ 0 w 2182483"/>
              <a:gd name="connsiteY3" fmla="*/ 1091242 h 2182483"/>
            </a:gdLst>
            <a:ahLst/>
            <a:cxnLst>
              <a:cxn ang="0">
                <a:pos x="connsiteX0" y="connsiteY0"/>
              </a:cxn>
              <a:cxn ang="0">
                <a:pos x="connsiteX1" y="connsiteY1"/>
              </a:cxn>
              <a:cxn ang="0">
                <a:pos x="connsiteX2" y="connsiteY2"/>
              </a:cxn>
              <a:cxn ang="0">
                <a:pos x="connsiteX3" y="connsiteY3"/>
              </a:cxn>
            </a:cxnLst>
            <a:rect l="l" t="t" r="r" b="b"/>
            <a:pathLst>
              <a:path w="2182483" h="2182483">
                <a:moveTo>
                  <a:pt x="1091242" y="0"/>
                </a:moveTo>
                <a:lnTo>
                  <a:pt x="2182483" y="1091242"/>
                </a:lnTo>
                <a:lnTo>
                  <a:pt x="1091242" y="2182483"/>
                </a:lnTo>
                <a:lnTo>
                  <a:pt x="0" y="1091242"/>
                </a:lnTo>
                <a:close/>
              </a:path>
            </a:pathLst>
          </a:custGeom>
          <a:solidFill>
            <a:srgbClr val="262626">
              <a:alpha val="20000"/>
            </a:srgbClr>
          </a:solidFill>
        </p:spPr>
        <p:txBody>
          <a:bodyPr wrap="square" anchor="ctr" anchorCtr="1">
            <a:noAutofit/>
          </a:bodyPr>
          <a:lstStyle>
            <a:lvl1pPr algn="ctr">
              <a:defRPr sz="2100"/>
            </a:lvl1pPr>
          </a:lstStyle>
          <a:p>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1127710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5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ppt_x"/>
                                          </p:val>
                                        </p:tav>
                                        <p:tav tm="100000">
                                          <p:val>
                                            <p:strVal val="#ppt_x"/>
                                          </p:val>
                                        </p:tav>
                                      </p:tavLst>
                                    </p:anim>
                                    <p:anim calcmode="lin" valueType="num">
                                      <p:cBhvr additive="base">
                                        <p:cTn id="12" dur="10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10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ppt_x"/>
                                          </p:val>
                                        </p:tav>
                                        <p:tav tm="100000">
                                          <p:val>
                                            <p:strVal val="#ppt_x"/>
                                          </p:val>
                                        </p:tav>
                                      </p:tavLst>
                                    </p:anim>
                                    <p:anim calcmode="lin" valueType="num">
                                      <p:cBhvr additive="base">
                                        <p:cTn id="16" dur="1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25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ppt_x"/>
                                          </p:val>
                                        </p:tav>
                                        <p:tav tm="100000">
                                          <p:val>
                                            <p:strVal val="#ppt_x"/>
                                          </p:val>
                                        </p:tav>
                                      </p:tavLst>
                                    </p:anim>
                                    <p:anim calcmode="lin" valueType="num">
                                      <p:cBhvr additive="base">
                                        <p:cTn id="20"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95_Custom Layout">
    <p:spTree>
      <p:nvGrpSpPr>
        <p:cNvPr id="1" name=""/>
        <p:cNvGrpSpPr/>
        <p:nvPr/>
      </p:nvGrpSpPr>
      <p:grpSpPr>
        <a:xfrm>
          <a:off x="0" y="0"/>
          <a:ext cx="0" cy="0"/>
          <a:chOff x="0" y="0"/>
          <a:chExt cx="0" cy="0"/>
        </a:xfrm>
      </p:grpSpPr>
      <p:sp>
        <p:nvSpPr>
          <p:cNvPr id="9" name="Picture Placeholder 8"/>
          <p:cNvSpPr>
            <a:spLocks noGrp="1"/>
          </p:cNvSpPr>
          <p:nvPr>
            <p:ph type="pic" sz="quarter" idx="12"/>
          </p:nvPr>
        </p:nvSpPr>
        <p:spPr>
          <a:xfrm>
            <a:off x="3040858" y="4208460"/>
            <a:ext cx="12564731" cy="1415550"/>
          </a:xfrm>
          <a:custGeom>
            <a:avLst/>
            <a:gdLst/>
            <a:ahLst/>
            <a:cxnLst/>
            <a:rect l="l" t="t" r="r" b="b"/>
            <a:pathLst>
              <a:path w="6924312" h="780097">
                <a:moveTo>
                  <a:pt x="3032236" y="473630"/>
                </a:moveTo>
                <a:lnTo>
                  <a:pt x="3032236" y="596217"/>
                </a:lnTo>
                <a:lnTo>
                  <a:pt x="3190484" y="596217"/>
                </a:lnTo>
                <a:cubicBezTo>
                  <a:pt x="3248435" y="596217"/>
                  <a:pt x="3277410" y="575786"/>
                  <a:pt x="3277410" y="534924"/>
                </a:cubicBezTo>
                <a:cubicBezTo>
                  <a:pt x="3277410" y="494061"/>
                  <a:pt x="3248435" y="473630"/>
                  <a:pt x="3190484" y="473630"/>
                </a:cubicBezTo>
                <a:close/>
                <a:moveTo>
                  <a:pt x="5595452" y="258546"/>
                </a:moveTo>
                <a:lnTo>
                  <a:pt x="5519671" y="454685"/>
                </a:lnTo>
                <a:lnTo>
                  <a:pt x="5671232" y="454685"/>
                </a:lnTo>
                <a:close/>
                <a:moveTo>
                  <a:pt x="3893944" y="202825"/>
                </a:moveTo>
                <a:lnTo>
                  <a:pt x="3893944" y="385591"/>
                </a:lnTo>
                <a:lnTo>
                  <a:pt x="3989784" y="385591"/>
                </a:lnTo>
                <a:cubicBezTo>
                  <a:pt x="4025446" y="385591"/>
                  <a:pt x="4052192" y="377604"/>
                  <a:pt x="4070023" y="361631"/>
                </a:cubicBezTo>
                <a:cubicBezTo>
                  <a:pt x="4087854" y="345657"/>
                  <a:pt x="4096769" y="323183"/>
                  <a:pt x="4096769" y="294208"/>
                </a:cubicBezTo>
                <a:cubicBezTo>
                  <a:pt x="4096769" y="265233"/>
                  <a:pt x="4087854" y="242759"/>
                  <a:pt x="4070023" y="226785"/>
                </a:cubicBezTo>
                <a:cubicBezTo>
                  <a:pt x="4052192" y="210812"/>
                  <a:pt x="4025446" y="202825"/>
                  <a:pt x="3989784" y="202825"/>
                </a:cubicBezTo>
                <a:close/>
                <a:moveTo>
                  <a:pt x="3032236" y="183880"/>
                </a:moveTo>
                <a:lnTo>
                  <a:pt x="3032236" y="299780"/>
                </a:lnTo>
                <a:lnTo>
                  <a:pt x="3154823" y="299780"/>
                </a:lnTo>
                <a:cubicBezTo>
                  <a:pt x="3212030" y="299780"/>
                  <a:pt x="3240634" y="280463"/>
                  <a:pt x="3240634" y="241830"/>
                </a:cubicBezTo>
                <a:cubicBezTo>
                  <a:pt x="3240634" y="203196"/>
                  <a:pt x="3212030" y="183880"/>
                  <a:pt x="3154823" y="183880"/>
                </a:cubicBezTo>
                <a:close/>
                <a:moveTo>
                  <a:pt x="6107440" y="0"/>
                </a:moveTo>
                <a:lnTo>
                  <a:pt x="6365986" y="0"/>
                </a:lnTo>
                <a:lnTo>
                  <a:pt x="6365986" y="283064"/>
                </a:lnTo>
                <a:lnTo>
                  <a:pt x="6622304" y="0"/>
                </a:lnTo>
                <a:lnTo>
                  <a:pt x="6908710" y="0"/>
                </a:lnTo>
                <a:lnTo>
                  <a:pt x="6596672" y="343243"/>
                </a:lnTo>
                <a:lnTo>
                  <a:pt x="6924312" y="780097"/>
                </a:lnTo>
                <a:lnTo>
                  <a:pt x="6620075" y="780097"/>
                </a:lnTo>
                <a:lnTo>
                  <a:pt x="6425050" y="521551"/>
                </a:lnTo>
                <a:lnTo>
                  <a:pt x="6365986" y="587302"/>
                </a:lnTo>
                <a:lnTo>
                  <a:pt x="6365986" y="780097"/>
                </a:lnTo>
                <a:lnTo>
                  <a:pt x="6107440" y="780097"/>
                </a:lnTo>
                <a:close/>
                <a:moveTo>
                  <a:pt x="5468407" y="0"/>
                </a:moveTo>
                <a:lnTo>
                  <a:pt x="5726954" y="0"/>
                </a:lnTo>
                <a:lnTo>
                  <a:pt x="6067968" y="780097"/>
                </a:lnTo>
                <a:lnTo>
                  <a:pt x="5796048" y="780097"/>
                </a:lnTo>
                <a:lnTo>
                  <a:pt x="5743670" y="644137"/>
                </a:lnTo>
                <a:lnTo>
                  <a:pt x="5447233" y="644137"/>
                </a:lnTo>
                <a:lnTo>
                  <a:pt x="5394855" y="780097"/>
                </a:lnTo>
                <a:lnTo>
                  <a:pt x="5127393" y="780097"/>
                </a:lnTo>
                <a:close/>
                <a:moveTo>
                  <a:pt x="4459615" y="0"/>
                </a:moveTo>
                <a:lnTo>
                  <a:pt x="5093722" y="0"/>
                </a:lnTo>
                <a:lnTo>
                  <a:pt x="5093722" y="198367"/>
                </a:lnTo>
                <a:lnTo>
                  <a:pt x="4718161" y="198367"/>
                </a:lnTo>
                <a:lnTo>
                  <a:pt x="4718161" y="289750"/>
                </a:lnTo>
                <a:lnTo>
                  <a:pt x="5048031" y="289750"/>
                </a:lnTo>
                <a:lnTo>
                  <a:pt x="5048031" y="479202"/>
                </a:lnTo>
                <a:lnTo>
                  <a:pt x="4718161" y="479202"/>
                </a:lnTo>
                <a:lnTo>
                  <a:pt x="4718161" y="581730"/>
                </a:lnTo>
                <a:lnTo>
                  <a:pt x="5108210" y="581730"/>
                </a:lnTo>
                <a:lnTo>
                  <a:pt x="5108210" y="780097"/>
                </a:lnTo>
                <a:lnTo>
                  <a:pt x="4459615" y="780097"/>
                </a:lnTo>
                <a:close/>
                <a:moveTo>
                  <a:pt x="3630939" y="0"/>
                </a:moveTo>
                <a:lnTo>
                  <a:pt x="4006500" y="0"/>
                </a:lnTo>
                <a:cubicBezTo>
                  <a:pt x="4078567" y="0"/>
                  <a:pt x="4141346" y="11887"/>
                  <a:pt x="4194839" y="35661"/>
                </a:cubicBezTo>
                <a:cubicBezTo>
                  <a:pt x="4248331" y="59436"/>
                  <a:pt x="4289565" y="93611"/>
                  <a:pt x="4318540" y="138188"/>
                </a:cubicBezTo>
                <a:cubicBezTo>
                  <a:pt x="4347515" y="182765"/>
                  <a:pt x="4362002" y="234772"/>
                  <a:pt x="4362002" y="294208"/>
                </a:cubicBezTo>
                <a:cubicBezTo>
                  <a:pt x="4362002" y="349929"/>
                  <a:pt x="4349372" y="398592"/>
                  <a:pt x="4324112" y="440198"/>
                </a:cubicBezTo>
                <a:cubicBezTo>
                  <a:pt x="4298851" y="481803"/>
                  <a:pt x="4262447" y="514864"/>
                  <a:pt x="4214898" y="539381"/>
                </a:cubicBezTo>
                <a:lnTo>
                  <a:pt x="4378719" y="780097"/>
                </a:lnTo>
                <a:lnTo>
                  <a:pt x="4097883" y="780097"/>
                </a:lnTo>
                <a:lnTo>
                  <a:pt x="3965267" y="583958"/>
                </a:lnTo>
                <a:lnTo>
                  <a:pt x="3893944" y="583958"/>
                </a:lnTo>
                <a:lnTo>
                  <a:pt x="3893944" y="780097"/>
                </a:lnTo>
                <a:lnTo>
                  <a:pt x="3630939" y="780097"/>
                </a:lnTo>
                <a:close/>
                <a:moveTo>
                  <a:pt x="2773689" y="0"/>
                </a:moveTo>
                <a:lnTo>
                  <a:pt x="3190484" y="0"/>
                </a:lnTo>
                <a:cubicBezTo>
                  <a:pt x="3294497" y="0"/>
                  <a:pt x="3373064" y="18573"/>
                  <a:pt x="3426186" y="55721"/>
                </a:cubicBezTo>
                <a:cubicBezTo>
                  <a:pt x="3479306" y="92868"/>
                  <a:pt x="3505867" y="142275"/>
                  <a:pt x="3505867" y="203939"/>
                </a:cubicBezTo>
                <a:cubicBezTo>
                  <a:pt x="3505867" y="240344"/>
                  <a:pt x="3496765" y="273034"/>
                  <a:pt x="3478563" y="302009"/>
                </a:cubicBezTo>
                <a:cubicBezTo>
                  <a:pt x="3460361" y="330984"/>
                  <a:pt x="3433429" y="354387"/>
                  <a:pt x="3397767" y="372218"/>
                </a:cubicBezTo>
                <a:cubicBezTo>
                  <a:pt x="3443830" y="389306"/>
                  <a:pt x="3479492" y="414194"/>
                  <a:pt x="3504752" y="446884"/>
                </a:cubicBezTo>
                <a:cubicBezTo>
                  <a:pt x="3530012" y="479574"/>
                  <a:pt x="3542643" y="518950"/>
                  <a:pt x="3542643" y="565013"/>
                </a:cubicBezTo>
                <a:cubicBezTo>
                  <a:pt x="3542643" y="633365"/>
                  <a:pt x="3514410" y="686300"/>
                  <a:pt x="3457946" y="723819"/>
                </a:cubicBezTo>
                <a:cubicBezTo>
                  <a:pt x="3401482" y="761338"/>
                  <a:pt x="3319758" y="780097"/>
                  <a:pt x="3212773" y="780097"/>
                </a:cubicBezTo>
                <a:lnTo>
                  <a:pt x="2773689" y="780097"/>
                </a:lnTo>
                <a:close/>
                <a:moveTo>
                  <a:pt x="1687840" y="0"/>
                </a:moveTo>
                <a:lnTo>
                  <a:pt x="2321948" y="0"/>
                </a:lnTo>
                <a:lnTo>
                  <a:pt x="2321948" y="198367"/>
                </a:lnTo>
                <a:lnTo>
                  <a:pt x="1946386" y="198367"/>
                </a:lnTo>
                <a:lnTo>
                  <a:pt x="1946386" y="289750"/>
                </a:lnTo>
                <a:lnTo>
                  <a:pt x="2276256" y="289750"/>
                </a:lnTo>
                <a:lnTo>
                  <a:pt x="2276256" y="479202"/>
                </a:lnTo>
                <a:lnTo>
                  <a:pt x="1946386" y="479202"/>
                </a:lnTo>
                <a:lnTo>
                  <a:pt x="1946386" y="581730"/>
                </a:lnTo>
                <a:lnTo>
                  <a:pt x="2336435" y="581730"/>
                </a:lnTo>
                <a:lnTo>
                  <a:pt x="2336435" y="780097"/>
                </a:lnTo>
                <a:lnTo>
                  <a:pt x="1687840" y="780097"/>
                </a:lnTo>
                <a:close/>
                <a:moveTo>
                  <a:pt x="792490" y="0"/>
                </a:moveTo>
                <a:lnTo>
                  <a:pt x="1055494" y="0"/>
                </a:lnTo>
                <a:lnTo>
                  <a:pt x="1055494" y="276377"/>
                </a:lnTo>
                <a:lnTo>
                  <a:pt x="1298439" y="276377"/>
                </a:lnTo>
                <a:lnTo>
                  <a:pt x="1298439" y="0"/>
                </a:lnTo>
                <a:lnTo>
                  <a:pt x="1561443" y="0"/>
                </a:lnTo>
                <a:lnTo>
                  <a:pt x="1561443" y="780097"/>
                </a:lnTo>
                <a:lnTo>
                  <a:pt x="1298439" y="780097"/>
                </a:lnTo>
                <a:lnTo>
                  <a:pt x="1298439" y="492576"/>
                </a:lnTo>
                <a:lnTo>
                  <a:pt x="1055494" y="492576"/>
                </a:lnTo>
                <a:lnTo>
                  <a:pt x="1055494" y="780097"/>
                </a:lnTo>
                <a:lnTo>
                  <a:pt x="792490" y="780097"/>
                </a:lnTo>
                <a:close/>
                <a:moveTo>
                  <a:pt x="0" y="0"/>
                </a:moveTo>
                <a:lnTo>
                  <a:pt x="719919" y="0"/>
                </a:lnTo>
                <a:lnTo>
                  <a:pt x="719919" y="203939"/>
                </a:lnTo>
                <a:lnTo>
                  <a:pt x="491461" y="203939"/>
                </a:lnTo>
                <a:lnTo>
                  <a:pt x="491461" y="780097"/>
                </a:lnTo>
                <a:lnTo>
                  <a:pt x="228457" y="780097"/>
                </a:lnTo>
                <a:lnTo>
                  <a:pt x="228457" y="203939"/>
                </a:lnTo>
                <a:lnTo>
                  <a:pt x="0" y="203939"/>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800">
                <a:solidFill>
                  <a:schemeClr val="tx1"/>
                </a:solidFill>
              </a:defRPr>
            </a:lvl1pPr>
          </a:lstStyle>
          <a:p>
            <a:endParaRPr lang="en-US"/>
          </a:p>
        </p:txBody>
      </p:sp>
    </p:spTree>
    <p:extLst>
      <p:ext uri="{BB962C8B-B14F-4D97-AF65-F5344CB8AC3E}">
        <p14:creationId xmlns:p14="http://schemas.microsoft.com/office/powerpoint/2010/main" val="120380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2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1200"/>
                                  </p:stCondLst>
                                  <p:childTnLst>
                                    <p:animScale>
                                      <p:cBhvr>
                                        <p:cTn id="9"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22" name="Picture Placeholder 8"/>
          <p:cNvSpPr>
            <a:spLocks noGrp="1"/>
          </p:cNvSpPr>
          <p:nvPr>
            <p:ph type="pic" sz="quarter" idx="27"/>
          </p:nvPr>
        </p:nvSpPr>
        <p:spPr>
          <a:xfrm>
            <a:off x="3042965" y="3493295"/>
            <a:ext cx="4280573" cy="2774156"/>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800">
                <a:solidFill>
                  <a:schemeClr val="tx1"/>
                </a:solidFill>
              </a:defRPr>
            </a:lvl1pPr>
          </a:lstStyle>
          <a:p>
            <a:endParaRPr lang="en-US"/>
          </a:p>
        </p:txBody>
      </p:sp>
      <p:sp>
        <p:nvSpPr>
          <p:cNvPr id="12" name="Picture Placeholder 8"/>
          <p:cNvSpPr>
            <a:spLocks noGrp="1"/>
          </p:cNvSpPr>
          <p:nvPr>
            <p:ph type="pic" sz="quarter" idx="28"/>
          </p:nvPr>
        </p:nvSpPr>
        <p:spPr>
          <a:xfrm>
            <a:off x="12477934" y="3493295"/>
            <a:ext cx="4280573" cy="2774156"/>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800">
                <a:solidFill>
                  <a:schemeClr val="tx1"/>
                </a:solidFill>
              </a:defRPr>
            </a:lvl1pPr>
          </a:lstStyle>
          <a:p>
            <a:endParaRPr lang="en-US"/>
          </a:p>
        </p:txBody>
      </p:sp>
      <p:sp>
        <p:nvSpPr>
          <p:cNvPr id="13" name="Picture Placeholder 8"/>
          <p:cNvSpPr>
            <a:spLocks noGrp="1"/>
          </p:cNvSpPr>
          <p:nvPr>
            <p:ph type="pic" sz="quarter" idx="29"/>
          </p:nvPr>
        </p:nvSpPr>
        <p:spPr>
          <a:xfrm>
            <a:off x="7760449" y="3493295"/>
            <a:ext cx="4280573" cy="2774156"/>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1800">
                <a:solidFill>
                  <a:schemeClr val="tx1"/>
                </a:solidFill>
              </a:defRPr>
            </a:lvl1pPr>
          </a:lstStyle>
          <a:p>
            <a:endParaRPr lang="en-US"/>
          </a:p>
        </p:txBody>
      </p:sp>
      <p:sp>
        <p:nvSpPr>
          <p:cNvPr id="9" name="Title 1"/>
          <p:cNvSpPr>
            <a:spLocks noGrp="1"/>
          </p:cNvSpPr>
          <p:nvPr>
            <p:ph type="title"/>
          </p:nvPr>
        </p:nvSpPr>
        <p:spPr>
          <a:xfrm>
            <a:off x="3043238" y="1420054"/>
            <a:ext cx="13716000" cy="1874768"/>
          </a:xfrm>
        </p:spPr>
        <p:txBody>
          <a:bodyPr/>
          <a:lstStyle/>
          <a:p>
            <a:r>
              <a:rPr lang="en-US" dirty="0"/>
              <a:t>Click to edit Master title style</a:t>
            </a:r>
          </a:p>
        </p:txBody>
      </p:sp>
    </p:spTree>
    <p:extLst>
      <p:ext uri="{BB962C8B-B14F-4D97-AF65-F5344CB8AC3E}">
        <p14:creationId xmlns:p14="http://schemas.microsoft.com/office/powerpoint/2010/main" val="293280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50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22"/>
                                        </p:tgtEl>
                                      </p:cBhvr>
                                      <p:by x="105000" y="105000"/>
                                    </p:animScale>
                                  </p:childTnLst>
                                </p:cTn>
                              </p:par>
                              <p:par>
                                <p:cTn id="10" presetID="22" presetClass="entr" presetSubtype="4" fill="hold" grpId="0" nodeType="withEffect">
                                  <p:stCondLst>
                                    <p:cond delay="75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par>
                                <p:cTn id="13" presetID="6" presetClass="emph" presetSubtype="0" accel="50000" decel="50000" autoRev="1" fill="hold" grpId="1" nodeType="withEffect">
                                  <p:stCondLst>
                                    <p:cond delay="750"/>
                                  </p:stCondLst>
                                  <p:childTnLst>
                                    <p:animScale>
                                      <p:cBhvr>
                                        <p:cTn id="14" dur="500" fill="hold"/>
                                        <p:tgtEl>
                                          <p:spTgt spid="13"/>
                                        </p:tgtEl>
                                      </p:cBhvr>
                                      <p:by x="105000" y="105000"/>
                                    </p:animScale>
                                  </p:childTnLst>
                                </p:cTn>
                              </p:par>
                              <p:par>
                                <p:cTn id="15" presetID="22" presetClass="entr" presetSubtype="4" fill="hold" grpId="0" nodeType="with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par>
                                <p:cTn id="18" presetID="6" presetClass="emph" presetSubtype="0" accel="50000" decel="50000" autoRev="1" fill="hold" grpId="1" nodeType="withEffect">
                                  <p:stCondLst>
                                    <p:cond delay="1000"/>
                                  </p:stCondLst>
                                  <p:childTnLst>
                                    <p:animScale>
                                      <p:cBhvr>
                                        <p:cTn id="19" dur="500"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12" grpId="0" animBg="1"/>
      <p:bldP spid="12" grpId="1" animBg="1"/>
      <p:bldP spid="13" grpId="0" animBg="1"/>
      <p:bldP spid="13" grpId="1"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F8D1B-34CD-4C17-AE3F-4F6463E95DEF}"/>
              </a:ext>
            </a:extLst>
          </p:cNvPr>
          <p:cNvSpPr>
            <a:spLocks noGrp="1"/>
          </p:cNvSpPr>
          <p:nvPr>
            <p:ph type="title"/>
          </p:nvPr>
        </p:nvSpPr>
        <p:spPr>
          <a:xfrm>
            <a:off x="3043238" y="1420054"/>
            <a:ext cx="6100764" cy="1874768"/>
          </a:xfrm>
        </p:spPr>
        <p:txBody>
          <a:bodyPr/>
          <a:lstStyle/>
          <a:p>
            <a:r>
              <a:rPr lang="en-US"/>
              <a:t>Click to edit Master title style</a:t>
            </a:r>
          </a:p>
        </p:txBody>
      </p:sp>
    </p:spTree>
    <p:extLst>
      <p:ext uri="{BB962C8B-B14F-4D97-AF65-F5344CB8AC3E}">
        <p14:creationId xmlns:p14="http://schemas.microsoft.com/office/powerpoint/2010/main" val="34930211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110709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22_Custom Layout">
    <p:bg>
      <p:bgRef idx="1001">
        <a:schemeClr val="bg1"/>
      </p:bgRef>
    </p:bg>
    <p:spTree>
      <p:nvGrpSpPr>
        <p:cNvPr id="1" name=""/>
        <p:cNvGrpSpPr/>
        <p:nvPr/>
      </p:nvGrpSpPr>
      <p:grpSpPr>
        <a:xfrm>
          <a:off x="0" y="0"/>
          <a:ext cx="0" cy="0"/>
          <a:chOff x="0" y="0"/>
          <a:chExt cx="0" cy="0"/>
        </a:xfrm>
      </p:grpSpPr>
      <p:sp>
        <p:nvSpPr>
          <p:cNvPr id="3" name="Picture Placeholder 13">
            <a:extLst>
              <a:ext uri="{FF2B5EF4-FFF2-40B4-BE49-F238E27FC236}">
                <a16:creationId xmlns:a16="http://schemas.microsoft.com/office/drawing/2014/main" id="{B33BFCC3-FEBE-49BA-A2E5-05220E6F9A5B}"/>
              </a:ext>
            </a:extLst>
          </p:cNvPr>
          <p:cNvSpPr>
            <a:spLocks noGrp="1"/>
          </p:cNvSpPr>
          <p:nvPr>
            <p:ph type="pic" sz="quarter" idx="49"/>
          </p:nvPr>
        </p:nvSpPr>
        <p:spPr>
          <a:xfrm>
            <a:off x="11663363" y="2481263"/>
            <a:ext cx="4105275" cy="8870381"/>
          </a:xfrm>
          <a:prstGeom prst="roundRect">
            <a:avLst>
              <a:gd name="adj" fmla="val 9971"/>
            </a:avLst>
          </a:prstGeom>
          <a:gradFill>
            <a:gsLst>
              <a:gs pos="0">
                <a:schemeClr val="tx1">
                  <a:alpha val="20000"/>
                </a:schemeClr>
              </a:gs>
              <a:gs pos="99000">
                <a:schemeClr val="tx1">
                  <a:alpha val="20000"/>
                </a:schemeClr>
              </a:gs>
            </a:gsLst>
            <a:lin ang="5400000" scaled="1"/>
          </a:gradFill>
          <a:ln>
            <a:noFill/>
          </a:ln>
        </p:spPr>
        <p:txBody>
          <a:bodyPr wrap="square" anchor="ctr">
            <a:noAutofit/>
          </a:bodyPr>
          <a:lstStyle>
            <a:lvl1pPr algn="ctr">
              <a:defRPr sz="1800">
                <a:solidFill>
                  <a:schemeClr val="tx1"/>
                </a:solidFill>
              </a:defRPr>
            </a:lvl1pPr>
          </a:lstStyle>
          <a:p>
            <a:endParaRPr lang="en-US" dirty="0"/>
          </a:p>
        </p:txBody>
      </p:sp>
      <p:sp>
        <p:nvSpPr>
          <p:cNvPr id="6" name="Title 5"/>
          <p:cNvSpPr>
            <a:spLocks noGrp="1"/>
          </p:cNvSpPr>
          <p:nvPr>
            <p:ph type="title"/>
          </p:nvPr>
        </p:nvSpPr>
        <p:spPr>
          <a:xfrm>
            <a:off x="3043238" y="1420054"/>
            <a:ext cx="6100764" cy="1874768"/>
          </a:xfrm>
        </p:spPr>
        <p:txBody>
          <a:bodyPr/>
          <a:lstStyle/>
          <a:p>
            <a:r>
              <a:rPr lang="en-US"/>
              <a:t>Click to edit Master title style</a:t>
            </a:r>
          </a:p>
        </p:txBody>
      </p:sp>
    </p:spTree>
    <p:extLst>
      <p:ext uri="{BB962C8B-B14F-4D97-AF65-F5344CB8AC3E}">
        <p14:creationId xmlns:p14="http://schemas.microsoft.com/office/powerpoint/2010/main" val="203858371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3"/>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3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96226469"/>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0815B-3FE8-4252-35E8-DD86A300833F}"/>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BCB69FFC-0D77-0730-5ED6-6B52D8F5E5A3}"/>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A7EEC02E-5FBC-07E2-F7B2-5419AC9D76C8}"/>
              </a:ext>
            </a:extLst>
          </p:cNvPr>
          <p:cNvSpPr>
            <a:spLocks noGrp="1"/>
          </p:cNvSpPr>
          <p:nvPr>
            <p:ph type="dt" sz="half" idx="10"/>
          </p:nvPr>
        </p:nvSpPr>
        <p:spPr/>
        <p:txBody>
          <a:bodyPr/>
          <a:lstStyle/>
          <a:p>
            <a:fld id="{023EC0F7-389D-4E24-A03A-3B8A9248D132}" type="datetimeFigureOut">
              <a:rPr lang="en-US" smtClean="0"/>
              <a:t>9/17/2026</a:t>
            </a:fld>
            <a:endParaRPr lang="en-US"/>
          </a:p>
        </p:txBody>
      </p:sp>
      <p:sp>
        <p:nvSpPr>
          <p:cNvPr id="5" name="Footer Placeholder 4">
            <a:extLst>
              <a:ext uri="{FF2B5EF4-FFF2-40B4-BE49-F238E27FC236}">
                <a16:creationId xmlns:a16="http://schemas.microsoft.com/office/drawing/2014/main" id="{59379D9E-E7B4-CBBA-472E-238AB92DD6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AF28A5-B048-4CD1-3291-8C1F03BED94F}"/>
              </a:ext>
            </a:extLst>
          </p:cNvPr>
          <p:cNvSpPr>
            <a:spLocks noGrp="1"/>
          </p:cNvSpPr>
          <p:nvPr>
            <p:ph type="sldNum" sz="quarter" idx="12"/>
          </p:nvPr>
        </p:nvSpPr>
        <p:spPr/>
        <p:txBody>
          <a:bodyPr/>
          <a:lstStyle/>
          <a:p>
            <a:fld id="{0ED71BC1-28C2-4451-9A94-FABCD49C4D12}" type="slidenum">
              <a:rPr lang="en-US" smtClean="0"/>
              <a:t>‹#›</a:t>
            </a:fld>
            <a:endParaRPr lang="en-US"/>
          </a:p>
        </p:txBody>
      </p:sp>
    </p:spTree>
    <p:extLst>
      <p:ext uri="{BB962C8B-B14F-4D97-AF65-F5344CB8AC3E}">
        <p14:creationId xmlns:p14="http://schemas.microsoft.com/office/powerpoint/2010/main" val="32532146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2703F-8405-A4D1-4D74-31FD7D3E71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9B49A5-5FD7-4018-C0F2-F5CBC15E40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A7711C-3EB8-ABB3-AE25-78DD9E25FE56}"/>
              </a:ext>
            </a:extLst>
          </p:cNvPr>
          <p:cNvSpPr>
            <a:spLocks noGrp="1"/>
          </p:cNvSpPr>
          <p:nvPr>
            <p:ph type="dt" sz="half" idx="10"/>
          </p:nvPr>
        </p:nvSpPr>
        <p:spPr/>
        <p:txBody>
          <a:bodyPr/>
          <a:lstStyle/>
          <a:p>
            <a:fld id="{023EC0F7-389D-4E24-A03A-3B8A9248D132}" type="datetimeFigureOut">
              <a:rPr lang="en-US" smtClean="0"/>
              <a:t>9/17/2026</a:t>
            </a:fld>
            <a:endParaRPr lang="en-US"/>
          </a:p>
        </p:txBody>
      </p:sp>
      <p:sp>
        <p:nvSpPr>
          <p:cNvPr id="5" name="Footer Placeholder 4">
            <a:extLst>
              <a:ext uri="{FF2B5EF4-FFF2-40B4-BE49-F238E27FC236}">
                <a16:creationId xmlns:a16="http://schemas.microsoft.com/office/drawing/2014/main" id="{48EDEA9F-F7B5-A7FC-0A16-A36DD70084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A94B7-6227-D419-A900-9CB1524D9063}"/>
              </a:ext>
            </a:extLst>
          </p:cNvPr>
          <p:cNvSpPr>
            <a:spLocks noGrp="1"/>
          </p:cNvSpPr>
          <p:nvPr>
            <p:ph type="sldNum" sz="quarter" idx="12"/>
          </p:nvPr>
        </p:nvSpPr>
        <p:spPr/>
        <p:txBody>
          <a:bodyPr/>
          <a:lstStyle/>
          <a:p>
            <a:fld id="{0ED71BC1-28C2-4451-9A94-FABCD49C4D12}" type="slidenum">
              <a:rPr lang="en-US" smtClean="0"/>
              <a:t>‹#›</a:t>
            </a:fld>
            <a:endParaRPr lang="en-US"/>
          </a:p>
        </p:txBody>
      </p:sp>
    </p:spTree>
    <p:extLst>
      <p:ext uri="{BB962C8B-B14F-4D97-AF65-F5344CB8AC3E}">
        <p14:creationId xmlns:p14="http://schemas.microsoft.com/office/powerpoint/2010/main" val="28671447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99A4-4CB5-310F-9001-A13BE48E3A66}"/>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AB1381EA-D3AB-DD73-0870-430B690A7120}"/>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346F2F-0605-6AC4-8F3C-028E5D6A9EDE}"/>
              </a:ext>
            </a:extLst>
          </p:cNvPr>
          <p:cNvSpPr>
            <a:spLocks noGrp="1"/>
          </p:cNvSpPr>
          <p:nvPr>
            <p:ph type="dt" sz="half" idx="10"/>
          </p:nvPr>
        </p:nvSpPr>
        <p:spPr/>
        <p:txBody>
          <a:bodyPr/>
          <a:lstStyle/>
          <a:p>
            <a:fld id="{023EC0F7-389D-4E24-A03A-3B8A9248D132}" type="datetimeFigureOut">
              <a:rPr lang="en-US" smtClean="0"/>
              <a:t>9/17/2026</a:t>
            </a:fld>
            <a:endParaRPr lang="en-US"/>
          </a:p>
        </p:txBody>
      </p:sp>
      <p:sp>
        <p:nvSpPr>
          <p:cNvPr id="5" name="Footer Placeholder 4">
            <a:extLst>
              <a:ext uri="{FF2B5EF4-FFF2-40B4-BE49-F238E27FC236}">
                <a16:creationId xmlns:a16="http://schemas.microsoft.com/office/drawing/2014/main" id="{F94D377E-5AD0-3721-CB0F-3B67A74791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809EF4-4ACF-72C0-1AFB-9F883BE7DA93}"/>
              </a:ext>
            </a:extLst>
          </p:cNvPr>
          <p:cNvSpPr>
            <a:spLocks noGrp="1"/>
          </p:cNvSpPr>
          <p:nvPr>
            <p:ph type="sldNum" sz="quarter" idx="12"/>
          </p:nvPr>
        </p:nvSpPr>
        <p:spPr/>
        <p:txBody>
          <a:bodyPr/>
          <a:lstStyle/>
          <a:p>
            <a:fld id="{0ED71BC1-28C2-4451-9A94-FABCD49C4D12}" type="slidenum">
              <a:rPr lang="en-US" smtClean="0"/>
              <a:t>‹#›</a:t>
            </a:fld>
            <a:endParaRPr lang="en-US"/>
          </a:p>
        </p:txBody>
      </p:sp>
    </p:spTree>
    <p:extLst>
      <p:ext uri="{BB962C8B-B14F-4D97-AF65-F5344CB8AC3E}">
        <p14:creationId xmlns:p14="http://schemas.microsoft.com/office/powerpoint/2010/main" val="24223600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6939B-F935-B499-5F64-D021C00823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D1D856-3276-D2D6-56EC-1532DEBF1071}"/>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6D58E8-5EF7-DEE8-1B23-007B19F48FA1}"/>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F737AC-3E4B-FCB3-EDE7-4E3E414D5D38}"/>
              </a:ext>
            </a:extLst>
          </p:cNvPr>
          <p:cNvSpPr>
            <a:spLocks noGrp="1"/>
          </p:cNvSpPr>
          <p:nvPr>
            <p:ph type="dt" sz="half" idx="10"/>
          </p:nvPr>
        </p:nvSpPr>
        <p:spPr/>
        <p:txBody>
          <a:bodyPr/>
          <a:lstStyle/>
          <a:p>
            <a:fld id="{023EC0F7-389D-4E24-A03A-3B8A9248D132}" type="datetimeFigureOut">
              <a:rPr lang="en-US" smtClean="0"/>
              <a:t>9/17/2026</a:t>
            </a:fld>
            <a:endParaRPr lang="en-US"/>
          </a:p>
        </p:txBody>
      </p:sp>
      <p:sp>
        <p:nvSpPr>
          <p:cNvPr id="6" name="Footer Placeholder 5">
            <a:extLst>
              <a:ext uri="{FF2B5EF4-FFF2-40B4-BE49-F238E27FC236}">
                <a16:creationId xmlns:a16="http://schemas.microsoft.com/office/drawing/2014/main" id="{F7707F38-0265-FA01-6AA3-C8FC0E92BE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D447F2-10CE-C17D-FD7E-E2F015B6C3D7}"/>
              </a:ext>
            </a:extLst>
          </p:cNvPr>
          <p:cNvSpPr>
            <a:spLocks noGrp="1"/>
          </p:cNvSpPr>
          <p:nvPr>
            <p:ph type="sldNum" sz="quarter" idx="12"/>
          </p:nvPr>
        </p:nvSpPr>
        <p:spPr/>
        <p:txBody>
          <a:bodyPr/>
          <a:lstStyle/>
          <a:p>
            <a:fld id="{0ED71BC1-28C2-4451-9A94-FABCD49C4D12}" type="slidenum">
              <a:rPr lang="en-US" smtClean="0"/>
              <a:t>‹#›</a:t>
            </a:fld>
            <a:endParaRPr lang="en-US"/>
          </a:p>
        </p:txBody>
      </p:sp>
    </p:spTree>
    <p:extLst>
      <p:ext uri="{BB962C8B-B14F-4D97-AF65-F5344CB8AC3E}">
        <p14:creationId xmlns:p14="http://schemas.microsoft.com/office/powerpoint/2010/main" val="17791216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7FBD7-34F7-3167-A52A-A8EECCAC9DB2}"/>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95E53E-53F3-ED79-9251-BBCB277222DF}"/>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FCF859C1-786A-48FA-B281-DAC55B1097F4}"/>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8655AB-9717-FA75-A36D-A27EB1127454}"/>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3EC84E0D-6C20-2C49-7438-F3A29CA55BC5}"/>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B92425-39DA-8698-DA32-F2A908F1AB3B}"/>
              </a:ext>
            </a:extLst>
          </p:cNvPr>
          <p:cNvSpPr>
            <a:spLocks noGrp="1"/>
          </p:cNvSpPr>
          <p:nvPr>
            <p:ph type="dt" sz="half" idx="10"/>
          </p:nvPr>
        </p:nvSpPr>
        <p:spPr/>
        <p:txBody>
          <a:bodyPr/>
          <a:lstStyle/>
          <a:p>
            <a:fld id="{023EC0F7-389D-4E24-A03A-3B8A9248D132}" type="datetimeFigureOut">
              <a:rPr lang="en-US" smtClean="0"/>
              <a:t>9/17/2026</a:t>
            </a:fld>
            <a:endParaRPr lang="en-US"/>
          </a:p>
        </p:txBody>
      </p:sp>
      <p:sp>
        <p:nvSpPr>
          <p:cNvPr id="8" name="Footer Placeholder 7">
            <a:extLst>
              <a:ext uri="{FF2B5EF4-FFF2-40B4-BE49-F238E27FC236}">
                <a16:creationId xmlns:a16="http://schemas.microsoft.com/office/drawing/2014/main" id="{F306C03D-62CD-ABC1-7650-ED1B01E389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40E885-7FED-497C-63D2-18626A87EDF2}"/>
              </a:ext>
            </a:extLst>
          </p:cNvPr>
          <p:cNvSpPr>
            <a:spLocks noGrp="1"/>
          </p:cNvSpPr>
          <p:nvPr>
            <p:ph type="sldNum" sz="quarter" idx="12"/>
          </p:nvPr>
        </p:nvSpPr>
        <p:spPr/>
        <p:txBody>
          <a:bodyPr/>
          <a:lstStyle/>
          <a:p>
            <a:fld id="{0ED71BC1-28C2-4451-9A94-FABCD49C4D12}" type="slidenum">
              <a:rPr lang="en-US" smtClean="0"/>
              <a:t>‹#›</a:t>
            </a:fld>
            <a:endParaRPr lang="en-US"/>
          </a:p>
        </p:txBody>
      </p:sp>
    </p:spTree>
    <p:extLst>
      <p:ext uri="{BB962C8B-B14F-4D97-AF65-F5344CB8AC3E}">
        <p14:creationId xmlns:p14="http://schemas.microsoft.com/office/powerpoint/2010/main" val="11806646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B6770-6340-F118-BA38-AE6414D2AB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3B4F08-684B-4975-9D07-109E49FC00A6}"/>
              </a:ext>
            </a:extLst>
          </p:cNvPr>
          <p:cNvSpPr>
            <a:spLocks noGrp="1"/>
          </p:cNvSpPr>
          <p:nvPr>
            <p:ph type="dt" sz="half" idx="10"/>
          </p:nvPr>
        </p:nvSpPr>
        <p:spPr/>
        <p:txBody>
          <a:bodyPr/>
          <a:lstStyle/>
          <a:p>
            <a:fld id="{023EC0F7-389D-4E24-A03A-3B8A9248D132}" type="datetimeFigureOut">
              <a:rPr lang="en-US" smtClean="0"/>
              <a:t>9/17/2026</a:t>
            </a:fld>
            <a:endParaRPr lang="en-US"/>
          </a:p>
        </p:txBody>
      </p:sp>
      <p:sp>
        <p:nvSpPr>
          <p:cNvPr id="4" name="Footer Placeholder 3">
            <a:extLst>
              <a:ext uri="{FF2B5EF4-FFF2-40B4-BE49-F238E27FC236}">
                <a16:creationId xmlns:a16="http://schemas.microsoft.com/office/drawing/2014/main" id="{3F495171-3911-0625-0EC9-6641C6CA02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DBA537A-8926-6C97-6071-490C29F728A5}"/>
              </a:ext>
            </a:extLst>
          </p:cNvPr>
          <p:cNvSpPr>
            <a:spLocks noGrp="1"/>
          </p:cNvSpPr>
          <p:nvPr>
            <p:ph type="sldNum" sz="quarter" idx="12"/>
          </p:nvPr>
        </p:nvSpPr>
        <p:spPr/>
        <p:txBody>
          <a:bodyPr/>
          <a:lstStyle/>
          <a:p>
            <a:fld id="{0ED71BC1-28C2-4451-9A94-FABCD49C4D12}" type="slidenum">
              <a:rPr lang="en-US" smtClean="0"/>
              <a:t>‹#›</a:t>
            </a:fld>
            <a:endParaRPr lang="en-US"/>
          </a:p>
        </p:txBody>
      </p:sp>
    </p:spTree>
    <p:extLst>
      <p:ext uri="{BB962C8B-B14F-4D97-AF65-F5344CB8AC3E}">
        <p14:creationId xmlns:p14="http://schemas.microsoft.com/office/powerpoint/2010/main" val="32403784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AEF64E-DC4D-FBED-B1D1-124CDB691ABF}"/>
              </a:ext>
            </a:extLst>
          </p:cNvPr>
          <p:cNvSpPr>
            <a:spLocks noGrp="1"/>
          </p:cNvSpPr>
          <p:nvPr>
            <p:ph type="dt" sz="half" idx="10"/>
          </p:nvPr>
        </p:nvSpPr>
        <p:spPr/>
        <p:txBody>
          <a:bodyPr/>
          <a:lstStyle/>
          <a:p>
            <a:fld id="{023EC0F7-389D-4E24-A03A-3B8A9248D132}" type="datetimeFigureOut">
              <a:rPr lang="en-US" smtClean="0"/>
              <a:t>9/17/2026</a:t>
            </a:fld>
            <a:endParaRPr lang="en-US"/>
          </a:p>
        </p:txBody>
      </p:sp>
      <p:sp>
        <p:nvSpPr>
          <p:cNvPr id="3" name="Footer Placeholder 2">
            <a:extLst>
              <a:ext uri="{FF2B5EF4-FFF2-40B4-BE49-F238E27FC236}">
                <a16:creationId xmlns:a16="http://schemas.microsoft.com/office/drawing/2014/main" id="{141AC032-6A6C-D0EC-60CE-3F95841FE1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B2FCC6-9718-B1BF-8B28-E9BA09D8D94F}"/>
              </a:ext>
            </a:extLst>
          </p:cNvPr>
          <p:cNvSpPr>
            <a:spLocks noGrp="1"/>
          </p:cNvSpPr>
          <p:nvPr>
            <p:ph type="sldNum" sz="quarter" idx="12"/>
          </p:nvPr>
        </p:nvSpPr>
        <p:spPr/>
        <p:txBody>
          <a:bodyPr/>
          <a:lstStyle/>
          <a:p>
            <a:fld id="{0ED71BC1-28C2-4451-9A94-FABCD49C4D12}" type="slidenum">
              <a:rPr lang="en-US" smtClean="0"/>
              <a:t>‹#›</a:t>
            </a:fld>
            <a:endParaRPr lang="en-US"/>
          </a:p>
        </p:txBody>
      </p:sp>
    </p:spTree>
    <p:extLst>
      <p:ext uri="{BB962C8B-B14F-4D97-AF65-F5344CB8AC3E}">
        <p14:creationId xmlns:p14="http://schemas.microsoft.com/office/powerpoint/2010/main" val="286369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3E62B-6081-48CD-4C94-4D6664E60E8E}"/>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463B9A9C-618E-2384-9105-D2A820EE35F5}"/>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483711-08B1-D17A-C537-E8D511635F0D}"/>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0B51EE87-1FD6-DB45-FFD7-1376C216EB22}"/>
              </a:ext>
            </a:extLst>
          </p:cNvPr>
          <p:cNvSpPr>
            <a:spLocks noGrp="1"/>
          </p:cNvSpPr>
          <p:nvPr>
            <p:ph type="dt" sz="half" idx="10"/>
          </p:nvPr>
        </p:nvSpPr>
        <p:spPr/>
        <p:txBody>
          <a:bodyPr/>
          <a:lstStyle/>
          <a:p>
            <a:fld id="{023EC0F7-389D-4E24-A03A-3B8A9248D132}" type="datetimeFigureOut">
              <a:rPr lang="en-US" smtClean="0"/>
              <a:t>9/17/2026</a:t>
            </a:fld>
            <a:endParaRPr lang="en-US"/>
          </a:p>
        </p:txBody>
      </p:sp>
      <p:sp>
        <p:nvSpPr>
          <p:cNvPr id="6" name="Footer Placeholder 5">
            <a:extLst>
              <a:ext uri="{FF2B5EF4-FFF2-40B4-BE49-F238E27FC236}">
                <a16:creationId xmlns:a16="http://schemas.microsoft.com/office/drawing/2014/main" id="{780F7313-AA68-1351-B7D0-1357904C34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FB4D6D-9F25-5474-CE91-0B4DFD124EF3}"/>
              </a:ext>
            </a:extLst>
          </p:cNvPr>
          <p:cNvSpPr>
            <a:spLocks noGrp="1"/>
          </p:cNvSpPr>
          <p:nvPr>
            <p:ph type="sldNum" sz="quarter" idx="12"/>
          </p:nvPr>
        </p:nvSpPr>
        <p:spPr/>
        <p:txBody>
          <a:bodyPr/>
          <a:lstStyle/>
          <a:p>
            <a:fld id="{0ED71BC1-28C2-4451-9A94-FABCD49C4D12}" type="slidenum">
              <a:rPr lang="en-US" smtClean="0"/>
              <a:t>‹#›</a:t>
            </a:fld>
            <a:endParaRPr lang="en-US"/>
          </a:p>
        </p:txBody>
      </p:sp>
    </p:spTree>
    <p:extLst>
      <p:ext uri="{BB962C8B-B14F-4D97-AF65-F5344CB8AC3E}">
        <p14:creationId xmlns:p14="http://schemas.microsoft.com/office/powerpoint/2010/main" val="36615257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4211-11D8-94C2-503F-15DA942649D5}"/>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E40921CF-EB7C-5169-657A-8C85D88DDC8F}"/>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ECE4FD60-63EF-C7B6-7A6A-BD7EFA5C4B28}"/>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737E8627-C83F-CCDD-B1D1-E21357297A5A}"/>
              </a:ext>
            </a:extLst>
          </p:cNvPr>
          <p:cNvSpPr>
            <a:spLocks noGrp="1"/>
          </p:cNvSpPr>
          <p:nvPr>
            <p:ph type="dt" sz="half" idx="10"/>
          </p:nvPr>
        </p:nvSpPr>
        <p:spPr/>
        <p:txBody>
          <a:bodyPr/>
          <a:lstStyle/>
          <a:p>
            <a:fld id="{023EC0F7-389D-4E24-A03A-3B8A9248D132}" type="datetimeFigureOut">
              <a:rPr lang="en-US" smtClean="0"/>
              <a:t>9/17/2026</a:t>
            </a:fld>
            <a:endParaRPr lang="en-US"/>
          </a:p>
        </p:txBody>
      </p:sp>
      <p:sp>
        <p:nvSpPr>
          <p:cNvPr id="6" name="Footer Placeholder 5">
            <a:extLst>
              <a:ext uri="{FF2B5EF4-FFF2-40B4-BE49-F238E27FC236}">
                <a16:creationId xmlns:a16="http://schemas.microsoft.com/office/drawing/2014/main" id="{1859B96B-B07C-C97A-D488-6659BE25B5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2D078A-C418-5E0E-6598-1C43B44CEE6B}"/>
              </a:ext>
            </a:extLst>
          </p:cNvPr>
          <p:cNvSpPr>
            <a:spLocks noGrp="1"/>
          </p:cNvSpPr>
          <p:nvPr>
            <p:ph type="sldNum" sz="quarter" idx="12"/>
          </p:nvPr>
        </p:nvSpPr>
        <p:spPr/>
        <p:txBody>
          <a:bodyPr/>
          <a:lstStyle/>
          <a:p>
            <a:fld id="{0ED71BC1-28C2-4451-9A94-FABCD49C4D12}" type="slidenum">
              <a:rPr lang="en-US" smtClean="0"/>
              <a:t>‹#›</a:t>
            </a:fld>
            <a:endParaRPr lang="en-US"/>
          </a:p>
        </p:txBody>
      </p:sp>
    </p:spTree>
    <p:extLst>
      <p:ext uri="{BB962C8B-B14F-4D97-AF65-F5344CB8AC3E}">
        <p14:creationId xmlns:p14="http://schemas.microsoft.com/office/powerpoint/2010/main" val="40815921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151CD-B6E9-B28B-A78D-5F11FDA100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483174-DA63-54F1-6395-9984AE41EC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BEFBA-F2E6-E1F3-537F-C04670F1CB26}"/>
              </a:ext>
            </a:extLst>
          </p:cNvPr>
          <p:cNvSpPr>
            <a:spLocks noGrp="1"/>
          </p:cNvSpPr>
          <p:nvPr>
            <p:ph type="dt" sz="half" idx="10"/>
          </p:nvPr>
        </p:nvSpPr>
        <p:spPr/>
        <p:txBody>
          <a:bodyPr/>
          <a:lstStyle/>
          <a:p>
            <a:fld id="{023EC0F7-389D-4E24-A03A-3B8A9248D132}" type="datetimeFigureOut">
              <a:rPr lang="en-US" smtClean="0"/>
              <a:t>9/17/2026</a:t>
            </a:fld>
            <a:endParaRPr lang="en-US"/>
          </a:p>
        </p:txBody>
      </p:sp>
      <p:sp>
        <p:nvSpPr>
          <p:cNvPr id="5" name="Footer Placeholder 4">
            <a:extLst>
              <a:ext uri="{FF2B5EF4-FFF2-40B4-BE49-F238E27FC236}">
                <a16:creationId xmlns:a16="http://schemas.microsoft.com/office/drawing/2014/main" id="{FFC2C021-9F1C-0872-A9B6-8C5CAE7D2F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B23BAB-DAF7-622A-BAFB-9A87C2549F1B}"/>
              </a:ext>
            </a:extLst>
          </p:cNvPr>
          <p:cNvSpPr>
            <a:spLocks noGrp="1"/>
          </p:cNvSpPr>
          <p:nvPr>
            <p:ph type="sldNum" sz="quarter" idx="12"/>
          </p:nvPr>
        </p:nvSpPr>
        <p:spPr/>
        <p:txBody>
          <a:bodyPr/>
          <a:lstStyle/>
          <a:p>
            <a:fld id="{0ED71BC1-28C2-4451-9A94-FABCD49C4D12}" type="slidenum">
              <a:rPr lang="en-US" smtClean="0"/>
              <a:t>‹#›</a:t>
            </a:fld>
            <a:endParaRPr lang="en-US"/>
          </a:p>
        </p:txBody>
      </p:sp>
    </p:spTree>
    <p:extLst>
      <p:ext uri="{BB962C8B-B14F-4D97-AF65-F5344CB8AC3E}">
        <p14:creationId xmlns:p14="http://schemas.microsoft.com/office/powerpoint/2010/main" val="18384455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0C6701-5256-B489-7B24-E5A634A1393D}"/>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2935CB-879A-C4BD-E1D2-A6227B10F612}"/>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4B227C-CB35-CCC0-DE3A-52D58A2BA38C}"/>
              </a:ext>
            </a:extLst>
          </p:cNvPr>
          <p:cNvSpPr>
            <a:spLocks noGrp="1"/>
          </p:cNvSpPr>
          <p:nvPr>
            <p:ph type="dt" sz="half" idx="10"/>
          </p:nvPr>
        </p:nvSpPr>
        <p:spPr/>
        <p:txBody>
          <a:bodyPr/>
          <a:lstStyle/>
          <a:p>
            <a:fld id="{023EC0F7-389D-4E24-A03A-3B8A9248D132}" type="datetimeFigureOut">
              <a:rPr lang="en-US" smtClean="0"/>
              <a:t>9/17/2026</a:t>
            </a:fld>
            <a:endParaRPr lang="en-US"/>
          </a:p>
        </p:txBody>
      </p:sp>
      <p:sp>
        <p:nvSpPr>
          <p:cNvPr id="5" name="Footer Placeholder 4">
            <a:extLst>
              <a:ext uri="{FF2B5EF4-FFF2-40B4-BE49-F238E27FC236}">
                <a16:creationId xmlns:a16="http://schemas.microsoft.com/office/drawing/2014/main" id="{B7C5FD48-97AB-3F3B-CC59-696996C2F1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E0B736-E3AD-1379-B9B4-DFFB77A71BAD}"/>
              </a:ext>
            </a:extLst>
          </p:cNvPr>
          <p:cNvSpPr>
            <a:spLocks noGrp="1"/>
          </p:cNvSpPr>
          <p:nvPr>
            <p:ph type="sldNum" sz="quarter" idx="12"/>
          </p:nvPr>
        </p:nvSpPr>
        <p:spPr/>
        <p:txBody>
          <a:bodyPr/>
          <a:lstStyle/>
          <a:p>
            <a:fld id="{0ED71BC1-28C2-4451-9A94-FABCD49C4D12}" type="slidenum">
              <a:rPr lang="en-US" smtClean="0"/>
              <a:t>‹#›</a:t>
            </a:fld>
            <a:endParaRPr lang="en-US"/>
          </a:p>
        </p:txBody>
      </p:sp>
    </p:spTree>
    <p:extLst>
      <p:ext uri="{BB962C8B-B14F-4D97-AF65-F5344CB8AC3E}">
        <p14:creationId xmlns:p14="http://schemas.microsoft.com/office/powerpoint/2010/main" val="2239923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9A03C3-6B28-0087-DB5F-F83313B56C1C}"/>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6799DB-D2D5-A98F-8D1E-CBD5B69602C7}"/>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FB78F2-1F63-A366-03CB-94C448A63823}"/>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023EC0F7-389D-4E24-A03A-3B8A9248D132}" type="datetimeFigureOut">
              <a:rPr lang="en-US" smtClean="0"/>
              <a:t>9/17/2026</a:t>
            </a:fld>
            <a:endParaRPr lang="en-US"/>
          </a:p>
        </p:txBody>
      </p:sp>
      <p:sp>
        <p:nvSpPr>
          <p:cNvPr id="5" name="Footer Placeholder 4">
            <a:extLst>
              <a:ext uri="{FF2B5EF4-FFF2-40B4-BE49-F238E27FC236}">
                <a16:creationId xmlns:a16="http://schemas.microsoft.com/office/drawing/2014/main" id="{FBCE1CA9-1DB0-98A2-6337-05980AF79ABE}"/>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4F872EE-0BA6-F9D2-954A-2DA0288E0FA6}"/>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0ED71BC1-28C2-4451-9A94-FABCD49C4D12}" type="slidenum">
              <a:rPr lang="en-US" smtClean="0"/>
              <a:t>‹#›</a:t>
            </a:fld>
            <a:endParaRPr lang="en-US"/>
          </a:p>
        </p:txBody>
      </p:sp>
    </p:spTree>
    <p:extLst>
      <p:ext uri="{BB962C8B-B14F-4D97-AF65-F5344CB8AC3E}">
        <p14:creationId xmlns:p14="http://schemas.microsoft.com/office/powerpoint/2010/main" val="35672907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22.xml"/><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4.xml"/><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5.xml"/><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8.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6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7.xml"/></Relationships>
</file>

<file path=ppt/slides/_rels/slide6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1.xml"/><Relationship Id="rId1" Type="http://schemas.openxmlformats.org/officeDocument/2006/relationships/slideLayout" Target="../slideLayouts/slideLayout27.xml"/></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2.xml"/><Relationship Id="rId1" Type="http://schemas.openxmlformats.org/officeDocument/2006/relationships/slideLayout" Target="../slideLayouts/slideLayout28.xml"/><Relationship Id="rId5" Type="http://schemas.openxmlformats.org/officeDocument/2006/relationships/image" Target="../media/image41.png"/><Relationship Id="rId4" Type="http://schemas.openxmlformats.org/officeDocument/2006/relationships/image" Target="../media/image40.png"/></Relationships>
</file>

<file path=ppt/slides/_rels/slide6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9.png"/><Relationship Id="rId7" Type="http://schemas.openxmlformats.org/officeDocument/2006/relationships/image" Target="../media/image45.png"/><Relationship Id="rId2" Type="http://schemas.openxmlformats.org/officeDocument/2006/relationships/notesSlide" Target="../notesSlides/notesSlide63.xml"/><Relationship Id="rId1" Type="http://schemas.openxmlformats.org/officeDocument/2006/relationships/slideLayout" Target="../slideLayouts/slideLayout28.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6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4.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7.xml"/><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3.xml"/></Relationships>
</file>

<file path=ppt/slides/_rels/slide7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3.xml"/><Relationship Id="rId1" Type="http://schemas.openxmlformats.org/officeDocument/2006/relationships/slideLayout" Target="../slideLayouts/slideLayout1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5.xml"/><Relationship Id="rId1" Type="http://schemas.openxmlformats.org/officeDocument/2006/relationships/slideLayout" Target="../slideLayouts/slideLayout29.xml"/><Relationship Id="rId4" Type="http://schemas.openxmlformats.org/officeDocument/2006/relationships/image" Target="../media/image57.jpe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6.xml"/></Relationships>
</file>

<file path=ppt/slides/_rels/slide8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8.xml"/><Relationship Id="rId1" Type="http://schemas.openxmlformats.org/officeDocument/2006/relationships/slideLayout" Target="../slideLayouts/slideLayout7.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grpSp>
        <p:nvGrpSpPr>
          <p:cNvPr id="2" name="Group 2"/>
          <p:cNvGrpSpPr/>
          <p:nvPr/>
        </p:nvGrpSpPr>
        <p:grpSpPr>
          <a:xfrm>
            <a:off x="0" y="6732671"/>
            <a:ext cx="18288000" cy="2431111"/>
            <a:chOff x="0" y="0"/>
            <a:chExt cx="4253089" cy="565383"/>
          </a:xfrm>
          <a:solidFill>
            <a:schemeClr val="accent1">
              <a:lumMod val="60000"/>
              <a:lumOff val="40000"/>
            </a:schemeClr>
          </a:solidFill>
        </p:grpSpPr>
        <p:sp>
          <p:nvSpPr>
            <p:cNvPr id="3" name="Freeform 3"/>
            <p:cNvSpPr/>
            <p:nvPr/>
          </p:nvSpPr>
          <p:spPr>
            <a:xfrm>
              <a:off x="0" y="0"/>
              <a:ext cx="4253089" cy="565383"/>
            </a:xfrm>
            <a:custGeom>
              <a:avLst/>
              <a:gdLst/>
              <a:ahLst/>
              <a:cxnLst/>
              <a:rect l="l" t="t" r="r" b="b"/>
              <a:pathLst>
                <a:path w="4253089" h="565383">
                  <a:moveTo>
                    <a:pt x="0" y="0"/>
                  </a:moveTo>
                  <a:lnTo>
                    <a:pt x="4253089" y="0"/>
                  </a:lnTo>
                  <a:lnTo>
                    <a:pt x="4253089" y="565383"/>
                  </a:lnTo>
                  <a:lnTo>
                    <a:pt x="0" y="565383"/>
                  </a:lnTo>
                  <a:close/>
                </a:path>
              </a:pathLst>
            </a:custGeom>
            <a:grpFill/>
            <a:ln>
              <a:solidFill>
                <a:schemeClr val="accent1">
                  <a:lumMod val="60000"/>
                  <a:lumOff val="40000"/>
                </a:schemeClr>
              </a:solidFill>
            </a:ln>
          </p:spPr>
          <p:txBody>
            <a:bodyPr/>
            <a:lstStyle/>
            <a:p>
              <a:endParaRPr lang="en-US"/>
            </a:p>
          </p:txBody>
        </p:sp>
      </p:grpSp>
      <p:grpSp>
        <p:nvGrpSpPr>
          <p:cNvPr id="4" name="Group 4"/>
          <p:cNvGrpSpPr/>
          <p:nvPr/>
        </p:nvGrpSpPr>
        <p:grpSpPr>
          <a:xfrm>
            <a:off x="0" y="7378083"/>
            <a:ext cx="18288000" cy="2939995"/>
            <a:chOff x="0" y="0"/>
            <a:chExt cx="4253089" cy="683730"/>
          </a:xfrm>
        </p:grpSpPr>
        <p:sp>
          <p:nvSpPr>
            <p:cNvPr id="5" name="Freeform 5"/>
            <p:cNvSpPr/>
            <p:nvPr/>
          </p:nvSpPr>
          <p:spPr>
            <a:xfrm>
              <a:off x="0" y="0"/>
              <a:ext cx="4253089" cy="683730"/>
            </a:xfrm>
            <a:custGeom>
              <a:avLst/>
              <a:gdLst/>
              <a:ahLst/>
              <a:cxnLst/>
              <a:rect l="l" t="t" r="r" b="b"/>
              <a:pathLst>
                <a:path w="4253089" h="683730">
                  <a:moveTo>
                    <a:pt x="0" y="0"/>
                  </a:moveTo>
                  <a:lnTo>
                    <a:pt x="4253089" y="0"/>
                  </a:lnTo>
                  <a:lnTo>
                    <a:pt x="4253089" y="683730"/>
                  </a:lnTo>
                  <a:lnTo>
                    <a:pt x="0" y="683730"/>
                  </a:lnTo>
                  <a:close/>
                </a:path>
              </a:pathLst>
            </a:custGeom>
            <a:solidFill>
              <a:srgbClr val="0E3960"/>
            </a:solidFill>
          </p:spPr>
          <p:txBody>
            <a:bodyPr/>
            <a:lstStyle/>
            <a:p>
              <a:endParaRPr lang="en-US"/>
            </a:p>
          </p:txBody>
        </p:sp>
      </p:grpSp>
      <p:sp>
        <p:nvSpPr>
          <p:cNvPr id="7" name="TextBox 7"/>
          <p:cNvSpPr txBox="1"/>
          <p:nvPr/>
        </p:nvSpPr>
        <p:spPr>
          <a:xfrm>
            <a:off x="1028699" y="2451013"/>
            <a:ext cx="16230600" cy="2154436"/>
          </a:xfrm>
          <a:prstGeom prst="rect">
            <a:avLst/>
          </a:prstGeom>
        </p:spPr>
        <p:txBody>
          <a:bodyPr lIns="0" tIns="0" rIns="0" bIns="0" rtlCol="0" anchor="t">
            <a:spAutoFit/>
          </a:bodyPr>
          <a:lstStyle/>
          <a:p>
            <a:pPr algn="ctr">
              <a:lnSpc>
                <a:spcPts val="8352"/>
              </a:lnSpc>
            </a:pPr>
            <a:r>
              <a:rPr lang="en-US" sz="7200" dirty="0">
                <a:solidFill>
                  <a:srgbClr val="0E3960"/>
                </a:solidFill>
                <a:effectLst>
                  <a:outerShdw blurRad="508000" dist="254000" dir="5400000" algn="ctr" rotWithShape="0">
                    <a:srgbClr val="000000">
                      <a:alpha val="30000"/>
                    </a:srgbClr>
                  </a:outerShdw>
                </a:effectLst>
                <a:latin typeface="Open Sans Extra Bold"/>
              </a:rPr>
              <a:t>Workforce Planning:</a:t>
            </a:r>
          </a:p>
          <a:p>
            <a:pPr algn="ctr">
              <a:lnSpc>
                <a:spcPts val="8352"/>
              </a:lnSpc>
            </a:pPr>
            <a:r>
              <a:rPr lang="en-US" sz="4000" dirty="0">
                <a:solidFill>
                  <a:srgbClr val="0E3960"/>
                </a:solidFill>
                <a:effectLst>
                  <a:outerShdw blurRad="508000" dist="254000" dir="5400000" algn="ctr" rotWithShape="0">
                    <a:srgbClr val="000000">
                      <a:alpha val="30000"/>
                    </a:srgbClr>
                  </a:outerShdw>
                </a:effectLst>
                <a:latin typeface="Open Sans Extra Bold"/>
              </a:rPr>
              <a:t>DO YOU HAVE ENOUGH OPERATORS?</a:t>
            </a:r>
          </a:p>
        </p:txBody>
      </p:sp>
      <p:sp>
        <p:nvSpPr>
          <p:cNvPr id="8" name="TextBox 8"/>
          <p:cNvSpPr txBox="1"/>
          <p:nvPr/>
        </p:nvSpPr>
        <p:spPr>
          <a:xfrm>
            <a:off x="2026090" y="7948226"/>
            <a:ext cx="14235817" cy="1731243"/>
          </a:xfrm>
          <a:prstGeom prst="rect">
            <a:avLst/>
          </a:prstGeom>
        </p:spPr>
        <p:txBody>
          <a:bodyPr wrap="square" lIns="0" tIns="0" rIns="0" bIns="0" rtlCol="0" anchor="t">
            <a:spAutoFit/>
          </a:bodyPr>
          <a:lstStyle/>
          <a:p>
            <a:pPr algn="ctr">
              <a:lnSpc>
                <a:spcPts val="4500"/>
              </a:lnSpc>
            </a:pPr>
            <a:r>
              <a:rPr lang="en-US" sz="3600" dirty="0">
                <a:solidFill>
                  <a:srgbClr val="D9D9D9"/>
                </a:solidFill>
                <a:latin typeface="Open Sans"/>
              </a:rPr>
              <a:t>Provided by the</a:t>
            </a:r>
          </a:p>
          <a:p>
            <a:pPr algn="ctr">
              <a:lnSpc>
                <a:spcPts val="4500"/>
              </a:lnSpc>
            </a:pPr>
            <a:r>
              <a:rPr lang="en-US" sz="3600" dirty="0">
                <a:solidFill>
                  <a:srgbClr val="D9D9D9"/>
                </a:solidFill>
                <a:latin typeface="Open Sans"/>
              </a:rPr>
              <a:t>Kentucky Operator Certification Program  </a:t>
            </a:r>
          </a:p>
          <a:p>
            <a:pPr algn="ctr">
              <a:lnSpc>
                <a:spcPts val="4500"/>
              </a:lnSpc>
            </a:pPr>
            <a:r>
              <a:rPr lang="en-US" sz="3600" dirty="0">
                <a:solidFill>
                  <a:srgbClr val="D9D9D9"/>
                </a:solidFill>
                <a:latin typeface="Open Sans"/>
              </a:rPr>
              <a:t>Department for Environmental Protection</a:t>
            </a:r>
          </a:p>
        </p:txBody>
      </p:sp>
      <p:grpSp>
        <p:nvGrpSpPr>
          <p:cNvPr id="11" name="Group 10"/>
          <p:cNvGrpSpPr/>
          <p:nvPr/>
        </p:nvGrpSpPr>
        <p:grpSpPr>
          <a:xfrm>
            <a:off x="1028699" y="5080047"/>
            <a:ext cx="3962400" cy="3733800"/>
            <a:chOff x="7162800" y="3276600"/>
            <a:chExt cx="3962400" cy="3733800"/>
          </a:xfrm>
        </p:grpSpPr>
        <p:sp>
          <p:nvSpPr>
            <p:cNvPr id="10" name="Oval 9"/>
            <p:cNvSpPr/>
            <p:nvPr/>
          </p:nvSpPr>
          <p:spPr>
            <a:xfrm>
              <a:off x="7162800" y="3276600"/>
              <a:ext cx="3962400" cy="37338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a:stretch>
              <a:fillRect/>
            </a:stretch>
          </p:blipFill>
          <p:spPr>
            <a:xfrm>
              <a:off x="7424912" y="4242886"/>
              <a:ext cx="3438177" cy="1801229"/>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2612572" y="6090617"/>
            <a:ext cx="15675428" cy="942974"/>
          </a:xfrm>
          <a:prstGeom prst="rect">
            <a:avLst/>
          </a:prstGeom>
          <a:solidFill>
            <a:srgbClr val="0E3960"/>
          </a:solidFill>
          <a:ln>
            <a:solidFill>
              <a:srgbClr val="0E3960"/>
            </a:solid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60" name="TextBox 59"/>
          <p:cNvSpPr txBox="1"/>
          <p:nvPr/>
        </p:nvSpPr>
        <p:spPr>
          <a:xfrm>
            <a:off x="221795" y="7307085"/>
            <a:ext cx="3131005" cy="949285"/>
          </a:xfrm>
          <a:prstGeom prst="rect">
            <a:avLst/>
          </a:prstGeom>
          <a:noFill/>
        </p:spPr>
        <p:txBody>
          <a:bodyPr wrap="square" lIns="0" tIns="54000" rIns="324000" bIns="54000" rtlCol="0">
            <a:spAutoFit/>
          </a:bodyPr>
          <a:lstStyle/>
          <a:p>
            <a:pPr>
              <a:lnSpc>
                <a:spcPct val="130000"/>
              </a:lnSpc>
              <a:spcBef>
                <a:spcPts val="900"/>
              </a:spcBef>
            </a:pPr>
            <a:r>
              <a:rPr lang="en-US" sz="2100" b="1" dirty="0">
                <a:latin typeface="Open Sans" panose="020B0604020202020204" charset="0"/>
                <a:ea typeface="Open Sans" panose="020B0604020202020204" charset="0"/>
                <a:cs typeface="Open Sans" panose="020B0604020202020204" charset="0"/>
              </a:rPr>
              <a:t>Why certified operators</a:t>
            </a:r>
          </a:p>
        </p:txBody>
      </p:sp>
      <p:sp>
        <p:nvSpPr>
          <p:cNvPr id="71" name="TextBox 70"/>
          <p:cNvSpPr txBox="1"/>
          <p:nvPr/>
        </p:nvSpPr>
        <p:spPr>
          <a:xfrm>
            <a:off x="2819401" y="7307085"/>
            <a:ext cx="2667000" cy="949285"/>
          </a:xfrm>
          <a:prstGeom prst="rect">
            <a:avLst/>
          </a:prstGeom>
          <a:noFill/>
        </p:spPr>
        <p:txBody>
          <a:bodyPr wrap="square" lIns="0" tIns="54000" rIns="324000" bIns="54000" rtlCol="0">
            <a:spAutoFit/>
          </a:bodyPr>
          <a:lstStyle/>
          <a:p>
            <a:pPr>
              <a:lnSpc>
                <a:spcPct val="130000"/>
              </a:lnSpc>
              <a:spcBef>
                <a:spcPts val="900"/>
              </a:spcBef>
            </a:pPr>
            <a:r>
              <a:rPr lang="en-US" sz="2100" b="1" dirty="0">
                <a:latin typeface="Open Sans" panose="020B0604020202020204" charset="0"/>
                <a:ea typeface="Open Sans" panose="020B0604020202020204" charset="0"/>
                <a:cs typeface="Open Sans" panose="020B0604020202020204" charset="0"/>
              </a:rPr>
              <a:t>What it takes to be an operator</a:t>
            </a:r>
          </a:p>
        </p:txBody>
      </p:sp>
      <p:sp>
        <p:nvSpPr>
          <p:cNvPr id="72" name="TextBox 71"/>
          <p:cNvSpPr txBox="1"/>
          <p:nvPr/>
        </p:nvSpPr>
        <p:spPr>
          <a:xfrm>
            <a:off x="2819400" y="6620688"/>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02</a:t>
            </a:r>
          </a:p>
        </p:txBody>
      </p:sp>
      <p:sp>
        <p:nvSpPr>
          <p:cNvPr id="73" name="TextBox 72"/>
          <p:cNvSpPr txBox="1"/>
          <p:nvPr/>
        </p:nvSpPr>
        <p:spPr>
          <a:xfrm>
            <a:off x="5830682" y="7307084"/>
            <a:ext cx="2700545" cy="949285"/>
          </a:xfrm>
          <a:prstGeom prst="rect">
            <a:avLst/>
          </a:prstGeom>
          <a:noFill/>
        </p:spPr>
        <p:txBody>
          <a:bodyPr wrap="square" lIns="0" tIns="54000" rIns="324000" bIns="54000" rtlCol="0">
            <a:spAutoFit/>
          </a:bodyPr>
          <a:lstStyle/>
          <a:p>
            <a:pPr>
              <a:lnSpc>
                <a:spcPct val="130000"/>
              </a:lnSpc>
              <a:spcBef>
                <a:spcPts val="900"/>
              </a:spcBef>
            </a:pPr>
            <a:r>
              <a:rPr lang="en-US" sz="2100" b="1" dirty="0">
                <a:latin typeface="Open Sans" panose="020B0604020202020204" charset="0"/>
                <a:ea typeface="Open Sans" panose="020B0604020202020204" charset="0"/>
                <a:cs typeface="Open Sans" panose="020B0604020202020204" charset="0"/>
              </a:rPr>
              <a:t>New regulatory changes</a:t>
            </a:r>
          </a:p>
        </p:txBody>
      </p:sp>
      <p:sp>
        <p:nvSpPr>
          <p:cNvPr id="74" name="TextBox 73"/>
          <p:cNvSpPr txBox="1"/>
          <p:nvPr/>
        </p:nvSpPr>
        <p:spPr>
          <a:xfrm>
            <a:off x="5830682" y="6620687"/>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03</a:t>
            </a:r>
          </a:p>
        </p:txBody>
      </p:sp>
      <p:sp>
        <p:nvSpPr>
          <p:cNvPr id="3" name="Picture Placeholder 2">
            <a:extLst>
              <a:ext uri="{FF2B5EF4-FFF2-40B4-BE49-F238E27FC236}">
                <a16:creationId xmlns:a16="http://schemas.microsoft.com/office/drawing/2014/main" id="{2073E2AA-3FBD-4848-948C-0B82A5738D18}"/>
              </a:ext>
            </a:extLst>
          </p:cNvPr>
          <p:cNvSpPr>
            <a:spLocks noGrp="1"/>
          </p:cNvSpPr>
          <p:nvPr>
            <p:ph type="pic" sz="quarter" idx="12"/>
          </p:nvPr>
        </p:nvSpPr>
        <p:spPr>
          <a:xfrm>
            <a:off x="21771" y="3619500"/>
            <a:ext cx="2569029" cy="3414092"/>
          </a:xfrm>
          <a:solidFill>
            <a:schemeClr val="accent1">
              <a:lumMod val="60000"/>
              <a:lumOff val="40000"/>
            </a:schemeClr>
          </a:solidFill>
          <a:ln>
            <a:solidFill>
              <a:schemeClr val="accent1">
                <a:lumMod val="60000"/>
                <a:lumOff val="40000"/>
              </a:schemeClr>
            </a:solidFill>
          </a:ln>
        </p:spPr>
        <p:txBody>
          <a:bodyPr/>
          <a:lstStyle/>
          <a:p>
            <a:endParaRPr lang="en-US"/>
          </a:p>
        </p:txBody>
      </p:sp>
      <p:sp>
        <p:nvSpPr>
          <p:cNvPr id="68" name="TextBox 67"/>
          <p:cNvSpPr txBox="1"/>
          <p:nvPr/>
        </p:nvSpPr>
        <p:spPr>
          <a:xfrm>
            <a:off x="221795" y="6620688"/>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01</a:t>
            </a:r>
          </a:p>
        </p:txBody>
      </p:sp>
      <p:sp>
        <p:nvSpPr>
          <p:cNvPr id="30" name="Title 29"/>
          <p:cNvSpPr>
            <a:spLocks noGrp="1"/>
          </p:cNvSpPr>
          <p:nvPr>
            <p:ph type="title"/>
          </p:nvPr>
        </p:nvSpPr>
        <p:spPr>
          <a:xfrm>
            <a:off x="2590800" y="2432394"/>
            <a:ext cx="15240000" cy="2471117"/>
          </a:xfrm>
        </p:spPr>
        <p:txBody>
          <a:bodyPr>
            <a:normAutofit/>
          </a:bodyPr>
          <a:lstStyle/>
          <a:p>
            <a:r>
              <a:rPr lang="en-US" sz="10200" dirty="0">
                <a:latin typeface="Open Sans" panose="020B0604020202020204" charset="0"/>
                <a:ea typeface="Open Sans" panose="020B0604020202020204" charset="0"/>
                <a:cs typeface="Open Sans" panose="020B0604020202020204" charset="0"/>
              </a:rPr>
              <a:t>WHAT WE WILL COVER</a:t>
            </a:r>
          </a:p>
        </p:txBody>
      </p:sp>
      <p:sp>
        <p:nvSpPr>
          <p:cNvPr id="11" name="TextBox 10"/>
          <p:cNvSpPr txBox="1"/>
          <p:nvPr/>
        </p:nvSpPr>
        <p:spPr>
          <a:xfrm>
            <a:off x="8841964" y="7351902"/>
            <a:ext cx="2776746" cy="913762"/>
          </a:xfrm>
          <a:prstGeom prst="rect">
            <a:avLst/>
          </a:prstGeom>
          <a:noFill/>
        </p:spPr>
        <p:txBody>
          <a:bodyPr wrap="square" lIns="0" tIns="54000" rIns="324000" bIns="54000" rtlCol="0">
            <a:spAutoFit/>
          </a:bodyPr>
          <a:lstStyle/>
          <a:p>
            <a:pPr>
              <a:lnSpc>
                <a:spcPct val="130000"/>
              </a:lnSpc>
              <a:spcBef>
                <a:spcPts val="900"/>
              </a:spcBef>
            </a:pPr>
            <a:r>
              <a:rPr lang="en-US" sz="2100" b="1" dirty="0">
                <a:latin typeface="Open Sans" panose="020B0604020202020204" charset="0"/>
                <a:ea typeface="Open Sans" panose="020B0604020202020204" charset="0"/>
                <a:cs typeface="Open Sans" panose="020B0604020202020204" charset="0"/>
              </a:rPr>
              <a:t>The national picture</a:t>
            </a:r>
          </a:p>
        </p:txBody>
      </p:sp>
      <p:sp>
        <p:nvSpPr>
          <p:cNvPr id="12" name="TextBox 11"/>
          <p:cNvSpPr txBox="1"/>
          <p:nvPr/>
        </p:nvSpPr>
        <p:spPr>
          <a:xfrm>
            <a:off x="8841963" y="6665505"/>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04</a:t>
            </a:r>
          </a:p>
        </p:txBody>
      </p:sp>
      <p:sp>
        <p:nvSpPr>
          <p:cNvPr id="13" name="TextBox 12"/>
          <p:cNvSpPr txBox="1"/>
          <p:nvPr/>
        </p:nvSpPr>
        <p:spPr>
          <a:xfrm>
            <a:off x="11440941" y="7314223"/>
            <a:ext cx="2926049" cy="949285"/>
          </a:xfrm>
          <a:prstGeom prst="rect">
            <a:avLst/>
          </a:prstGeom>
          <a:noFill/>
        </p:spPr>
        <p:txBody>
          <a:bodyPr wrap="square" lIns="0" tIns="54000" rIns="324000" bIns="54000" rtlCol="0">
            <a:spAutoFit/>
          </a:bodyPr>
          <a:lstStyle/>
          <a:p>
            <a:pPr>
              <a:lnSpc>
                <a:spcPct val="130000"/>
              </a:lnSpc>
              <a:spcBef>
                <a:spcPts val="900"/>
              </a:spcBef>
            </a:pPr>
            <a:r>
              <a:rPr lang="en-US" sz="2100" b="1" dirty="0">
                <a:latin typeface="Open Sans" panose="020B0604020202020204" charset="0"/>
                <a:ea typeface="Open Sans" panose="020B0604020202020204" charset="0"/>
                <a:cs typeface="Open Sans" panose="020B0604020202020204" charset="0"/>
              </a:rPr>
              <a:t>Kentucky specific numbers and issues</a:t>
            </a:r>
          </a:p>
        </p:txBody>
      </p:sp>
      <p:sp>
        <p:nvSpPr>
          <p:cNvPr id="14" name="TextBox 13"/>
          <p:cNvSpPr txBox="1"/>
          <p:nvPr/>
        </p:nvSpPr>
        <p:spPr>
          <a:xfrm>
            <a:off x="11440941" y="6627827"/>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05</a:t>
            </a:r>
          </a:p>
        </p:txBody>
      </p:sp>
      <p:sp>
        <p:nvSpPr>
          <p:cNvPr id="15" name="TextBox 14"/>
          <p:cNvSpPr txBox="1"/>
          <p:nvPr/>
        </p:nvSpPr>
        <p:spPr>
          <a:xfrm>
            <a:off x="14589526" y="6626096"/>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06</a:t>
            </a:r>
          </a:p>
        </p:txBody>
      </p:sp>
      <p:sp>
        <p:nvSpPr>
          <p:cNvPr id="16" name="TextBox 15"/>
          <p:cNvSpPr txBox="1"/>
          <p:nvPr/>
        </p:nvSpPr>
        <p:spPr>
          <a:xfrm>
            <a:off x="14569473" y="7314223"/>
            <a:ext cx="3448923" cy="949285"/>
          </a:xfrm>
          <a:prstGeom prst="rect">
            <a:avLst/>
          </a:prstGeom>
          <a:noFill/>
        </p:spPr>
        <p:txBody>
          <a:bodyPr wrap="square" lIns="0" tIns="54000" rIns="324000" bIns="54000" rtlCol="0">
            <a:spAutoFit/>
          </a:bodyPr>
          <a:lstStyle/>
          <a:p>
            <a:pPr>
              <a:lnSpc>
                <a:spcPct val="130000"/>
              </a:lnSpc>
              <a:spcBef>
                <a:spcPts val="900"/>
              </a:spcBef>
            </a:pPr>
            <a:r>
              <a:rPr lang="en-US" sz="2100" b="1" dirty="0">
                <a:latin typeface="Open Sans" panose="020B0604020202020204" charset="0"/>
                <a:ea typeface="Open Sans" panose="020B0604020202020204" charset="0"/>
                <a:cs typeface="Open Sans" panose="020B0604020202020204" charset="0"/>
              </a:rPr>
              <a:t>Steps of succession planning</a:t>
            </a:r>
          </a:p>
        </p:txBody>
      </p:sp>
    </p:spTree>
    <p:extLst>
      <p:ext uri="{BB962C8B-B14F-4D97-AF65-F5344CB8AC3E}">
        <p14:creationId xmlns:p14="http://schemas.microsoft.com/office/powerpoint/2010/main" val="18670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1000"/>
                                        <p:tgtEl>
                                          <p:spTgt spid="75"/>
                                        </p:tgtEl>
                                      </p:cBhvr>
                                    </p:animEffect>
                                  </p:childTnLst>
                                </p:cTn>
                              </p:par>
                              <p:par>
                                <p:cTn id="8" presetID="2" presetClass="entr" presetSubtype="4" decel="50000" fill="hold" grpId="0" nodeType="withEffect">
                                  <p:stCondLst>
                                    <p:cond delay="0"/>
                                  </p:stCondLst>
                                  <p:childTnLst>
                                    <p:set>
                                      <p:cBhvr>
                                        <p:cTn id="9" dur="1" fill="hold">
                                          <p:stCondLst>
                                            <p:cond delay="0"/>
                                          </p:stCondLst>
                                        </p:cTn>
                                        <p:tgtEl>
                                          <p:spTgt spid="68"/>
                                        </p:tgtEl>
                                        <p:attrNameLst>
                                          <p:attrName>style.visibility</p:attrName>
                                        </p:attrNameLst>
                                      </p:cBhvr>
                                      <p:to>
                                        <p:strVal val="visible"/>
                                      </p:to>
                                    </p:set>
                                    <p:anim calcmode="lin" valueType="num">
                                      <p:cBhvr additive="base">
                                        <p:cTn id="10" dur="1000" fill="hold"/>
                                        <p:tgtEl>
                                          <p:spTgt spid="68"/>
                                        </p:tgtEl>
                                        <p:attrNameLst>
                                          <p:attrName>ppt_x</p:attrName>
                                        </p:attrNameLst>
                                      </p:cBhvr>
                                      <p:tavLst>
                                        <p:tav tm="0">
                                          <p:val>
                                            <p:strVal val="#ppt_x"/>
                                          </p:val>
                                        </p:tav>
                                        <p:tav tm="100000">
                                          <p:val>
                                            <p:strVal val="#ppt_x"/>
                                          </p:val>
                                        </p:tav>
                                      </p:tavLst>
                                    </p:anim>
                                    <p:anim calcmode="lin" valueType="num">
                                      <p:cBhvr additive="base">
                                        <p:cTn id="11" dur="1000" fill="hold"/>
                                        <p:tgtEl>
                                          <p:spTgt spid="68"/>
                                        </p:tgtEl>
                                        <p:attrNameLst>
                                          <p:attrName>ppt_y</p:attrName>
                                        </p:attrNameLst>
                                      </p:cBhvr>
                                      <p:tavLst>
                                        <p:tav tm="0">
                                          <p:val>
                                            <p:strVal val="1+#ppt_h/2"/>
                                          </p:val>
                                        </p:tav>
                                        <p:tav tm="100000">
                                          <p:val>
                                            <p:strVal val="#ppt_y"/>
                                          </p:val>
                                        </p:tav>
                                      </p:tavLst>
                                    </p:anim>
                                  </p:childTnLst>
                                </p:cTn>
                              </p:par>
                              <p:par>
                                <p:cTn id="12" presetID="2" presetClass="entr" presetSubtype="4" decel="50000" fill="hold" grpId="0" nodeType="withEffect">
                                  <p:stCondLst>
                                    <p:cond delay="200"/>
                                  </p:stCondLst>
                                  <p:childTnLst>
                                    <p:set>
                                      <p:cBhvr>
                                        <p:cTn id="13" dur="1" fill="hold">
                                          <p:stCondLst>
                                            <p:cond delay="0"/>
                                          </p:stCondLst>
                                        </p:cTn>
                                        <p:tgtEl>
                                          <p:spTgt spid="60"/>
                                        </p:tgtEl>
                                        <p:attrNameLst>
                                          <p:attrName>style.visibility</p:attrName>
                                        </p:attrNameLst>
                                      </p:cBhvr>
                                      <p:to>
                                        <p:strVal val="visible"/>
                                      </p:to>
                                    </p:set>
                                    <p:anim calcmode="lin" valueType="num">
                                      <p:cBhvr additive="base">
                                        <p:cTn id="14" dur="1000" fill="hold"/>
                                        <p:tgtEl>
                                          <p:spTgt spid="60"/>
                                        </p:tgtEl>
                                        <p:attrNameLst>
                                          <p:attrName>ppt_x</p:attrName>
                                        </p:attrNameLst>
                                      </p:cBhvr>
                                      <p:tavLst>
                                        <p:tav tm="0">
                                          <p:val>
                                            <p:strVal val="#ppt_x"/>
                                          </p:val>
                                        </p:tav>
                                        <p:tav tm="100000">
                                          <p:val>
                                            <p:strVal val="#ppt_x"/>
                                          </p:val>
                                        </p:tav>
                                      </p:tavLst>
                                    </p:anim>
                                    <p:anim calcmode="lin" valueType="num">
                                      <p:cBhvr additive="base">
                                        <p:cTn id="15" dur="1000" fill="hold"/>
                                        <p:tgtEl>
                                          <p:spTgt spid="60"/>
                                        </p:tgtEl>
                                        <p:attrNameLst>
                                          <p:attrName>ppt_y</p:attrName>
                                        </p:attrNameLst>
                                      </p:cBhvr>
                                      <p:tavLst>
                                        <p:tav tm="0">
                                          <p:val>
                                            <p:strVal val="1+#ppt_h/2"/>
                                          </p:val>
                                        </p:tav>
                                        <p:tav tm="100000">
                                          <p:val>
                                            <p:strVal val="#ppt_y"/>
                                          </p:val>
                                        </p:tav>
                                      </p:tavLst>
                                    </p:anim>
                                  </p:childTnLst>
                                </p:cTn>
                              </p:par>
                              <p:par>
                                <p:cTn id="16" presetID="2" presetClass="entr" presetSubtype="4" decel="50000" fill="hold" grpId="0" nodeType="withEffect">
                                  <p:stCondLst>
                                    <p:cond delay="40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1000" fill="hold"/>
                                        <p:tgtEl>
                                          <p:spTgt spid="72"/>
                                        </p:tgtEl>
                                        <p:attrNameLst>
                                          <p:attrName>ppt_x</p:attrName>
                                        </p:attrNameLst>
                                      </p:cBhvr>
                                      <p:tavLst>
                                        <p:tav tm="0">
                                          <p:val>
                                            <p:strVal val="#ppt_x"/>
                                          </p:val>
                                        </p:tav>
                                        <p:tav tm="100000">
                                          <p:val>
                                            <p:strVal val="#ppt_x"/>
                                          </p:val>
                                        </p:tav>
                                      </p:tavLst>
                                    </p:anim>
                                    <p:anim calcmode="lin" valueType="num">
                                      <p:cBhvr additive="base">
                                        <p:cTn id="19" dur="1000" fill="hold"/>
                                        <p:tgtEl>
                                          <p:spTgt spid="72"/>
                                        </p:tgtEl>
                                        <p:attrNameLst>
                                          <p:attrName>ppt_y</p:attrName>
                                        </p:attrNameLst>
                                      </p:cBhvr>
                                      <p:tavLst>
                                        <p:tav tm="0">
                                          <p:val>
                                            <p:strVal val="1+#ppt_h/2"/>
                                          </p:val>
                                        </p:tav>
                                        <p:tav tm="100000">
                                          <p:val>
                                            <p:strVal val="#ppt_y"/>
                                          </p:val>
                                        </p:tav>
                                      </p:tavLst>
                                    </p:anim>
                                  </p:childTnLst>
                                </p:cTn>
                              </p:par>
                              <p:par>
                                <p:cTn id="20" presetID="2" presetClass="entr" presetSubtype="4" decel="50000" fill="hold" grpId="0" nodeType="withEffect">
                                  <p:stCondLst>
                                    <p:cond delay="600"/>
                                  </p:stCondLst>
                                  <p:childTnLst>
                                    <p:set>
                                      <p:cBhvr>
                                        <p:cTn id="21" dur="1" fill="hold">
                                          <p:stCondLst>
                                            <p:cond delay="0"/>
                                          </p:stCondLst>
                                        </p:cTn>
                                        <p:tgtEl>
                                          <p:spTgt spid="71"/>
                                        </p:tgtEl>
                                        <p:attrNameLst>
                                          <p:attrName>style.visibility</p:attrName>
                                        </p:attrNameLst>
                                      </p:cBhvr>
                                      <p:to>
                                        <p:strVal val="visible"/>
                                      </p:to>
                                    </p:set>
                                    <p:anim calcmode="lin" valueType="num">
                                      <p:cBhvr additive="base">
                                        <p:cTn id="22" dur="1000" fill="hold"/>
                                        <p:tgtEl>
                                          <p:spTgt spid="71"/>
                                        </p:tgtEl>
                                        <p:attrNameLst>
                                          <p:attrName>ppt_x</p:attrName>
                                        </p:attrNameLst>
                                      </p:cBhvr>
                                      <p:tavLst>
                                        <p:tav tm="0">
                                          <p:val>
                                            <p:strVal val="#ppt_x"/>
                                          </p:val>
                                        </p:tav>
                                        <p:tav tm="100000">
                                          <p:val>
                                            <p:strVal val="#ppt_x"/>
                                          </p:val>
                                        </p:tav>
                                      </p:tavLst>
                                    </p:anim>
                                    <p:anim calcmode="lin" valueType="num">
                                      <p:cBhvr additive="base">
                                        <p:cTn id="23" dur="1000" fill="hold"/>
                                        <p:tgtEl>
                                          <p:spTgt spid="71"/>
                                        </p:tgtEl>
                                        <p:attrNameLst>
                                          <p:attrName>ppt_y</p:attrName>
                                        </p:attrNameLst>
                                      </p:cBhvr>
                                      <p:tavLst>
                                        <p:tav tm="0">
                                          <p:val>
                                            <p:strVal val="1+#ppt_h/2"/>
                                          </p:val>
                                        </p:tav>
                                        <p:tav tm="100000">
                                          <p:val>
                                            <p:strVal val="#ppt_y"/>
                                          </p:val>
                                        </p:tav>
                                      </p:tavLst>
                                    </p:anim>
                                  </p:childTnLst>
                                </p:cTn>
                              </p:par>
                              <p:par>
                                <p:cTn id="24" presetID="2" presetClass="entr" presetSubtype="4" decel="50000" fill="hold" grpId="0" nodeType="withEffect">
                                  <p:stCondLst>
                                    <p:cond delay="800"/>
                                  </p:stCondLst>
                                  <p:childTnLst>
                                    <p:set>
                                      <p:cBhvr>
                                        <p:cTn id="25" dur="1" fill="hold">
                                          <p:stCondLst>
                                            <p:cond delay="0"/>
                                          </p:stCondLst>
                                        </p:cTn>
                                        <p:tgtEl>
                                          <p:spTgt spid="74"/>
                                        </p:tgtEl>
                                        <p:attrNameLst>
                                          <p:attrName>style.visibility</p:attrName>
                                        </p:attrNameLst>
                                      </p:cBhvr>
                                      <p:to>
                                        <p:strVal val="visible"/>
                                      </p:to>
                                    </p:set>
                                    <p:anim calcmode="lin" valueType="num">
                                      <p:cBhvr additive="base">
                                        <p:cTn id="26" dur="1000" fill="hold"/>
                                        <p:tgtEl>
                                          <p:spTgt spid="74"/>
                                        </p:tgtEl>
                                        <p:attrNameLst>
                                          <p:attrName>ppt_x</p:attrName>
                                        </p:attrNameLst>
                                      </p:cBhvr>
                                      <p:tavLst>
                                        <p:tav tm="0">
                                          <p:val>
                                            <p:strVal val="#ppt_x"/>
                                          </p:val>
                                        </p:tav>
                                        <p:tav tm="100000">
                                          <p:val>
                                            <p:strVal val="#ppt_x"/>
                                          </p:val>
                                        </p:tav>
                                      </p:tavLst>
                                    </p:anim>
                                    <p:anim calcmode="lin" valueType="num">
                                      <p:cBhvr additive="base">
                                        <p:cTn id="27" dur="1000" fill="hold"/>
                                        <p:tgtEl>
                                          <p:spTgt spid="74"/>
                                        </p:tgtEl>
                                        <p:attrNameLst>
                                          <p:attrName>ppt_y</p:attrName>
                                        </p:attrNameLst>
                                      </p:cBhvr>
                                      <p:tavLst>
                                        <p:tav tm="0">
                                          <p:val>
                                            <p:strVal val="1+#ppt_h/2"/>
                                          </p:val>
                                        </p:tav>
                                        <p:tav tm="100000">
                                          <p:val>
                                            <p:strVal val="#ppt_y"/>
                                          </p:val>
                                        </p:tav>
                                      </p:tavLst>
                                    </p:anim>
                                  </p:childTnLst>
                                </p:cTn>
                              </p:par>
                              <p:par>
                                <p:cTn id="28" presetID="2" presetClass="entr" presetSubtype="4" decel="50000" fill="hold" grpId="0" nodeType="withEffect">
                                  <p:stCondLst>
                                    <p:cond delay="1000"/>
                                  </p:stCondLst>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1000" fill="hold"/>
                                        <p:tgtEl>
                                          <p:spTgt spid="73"/>
                                        </p:tgtEl>
                                        <p:attrNameLst>
                                          <p:attrName>ppt_x</p:attrName>
                                        </p:attrNameLst>
                                      </p:cBhvr>
                                      <p:tavLst>
                                        <p:tav tm="0">
                                          <p:val>
                                            <p:strVal val="#ppt_x"/>
                                          </p:val>
                                        </p:tav>
                                        <p:tav tm="100000">
                                          <p:val>
                                            <p:strVal val="#ppt_x"/>
                                          </p:val>
                                        </p:tav>
                                      </p:tavLst>
                                    </p:anim>
                                    <p:anim calcmode="lin" valueType="num">
                                      <p:cBhvr additive="base">
                                        <p:cTn id="31" dur="10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4" decel="50000" fill="hold" grpId="0" nodeType="withEffect">
                                  <p:stCondLst>
                                    <p:cond delay="120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1000" fill="hold"/>
                                        <p:tgtEl>
                                          <p:spTgt spid="12"/>
                                        </p:tgtEl>
                                        <p:attrNameLst>
                                          <p:attrName>ppt_x</p:attrName>
                                        </p:attrNameLst>
                                      </p:cBhvr>
                                      <p:tavLst>
                                        <p:tav tm="0">
                                          <p:val>
                                            <p:strVal val="#ppt_x"/>
                                          </p:val>
                                        </p:tav>
                                        <p:tav tm="100000">
                                          <p:val>
                                            <p:strVal val="#ppt_x"/>
                                          </p:val>
                                        </p:tav>
                                      </p:tavLst>
                                    </p:anim>
                                    <p:anim calcmode="lin" valueType="num">
                                      <p:cBhvr additive="base">
                                        <p:cTn id="35" dur="1000" fill="hold"/>
                                        <p:tgtEl>
                                          <p:spTgt spid="12"/>
                                        </p:tgtEl>
                                        <p:attrNameLst>
                                          <p:attrName>ppt_y</p:attrName>
                                        </p:attrNameLst>
                                      </p:cBhvr>
                                      <p:tavLst>
                                        <p:tav tm="0">
                                          <p:val>
                                            <p:strVal val="1+#ppt_h/2"/>
                                          </p:val>
                                        </p:tav>
                                        <p:tav tm="100000">
                                          <p:val>
                                            <p:strVal val="#ppt_y"/>
                                          </p:val>
                                        </p:tav>
                                      </p:tavLst>
                                    </p:anim>
                                  </p:childTnLst>
                                </p:cTn>
                              </p:par>
                              <p:par>
                                <p:cTn id="36" presetID="2" presetClass="entr" presetSubtype="4" decel="50000" fill="hold" grpId="0" nodeType="withEffect">
                                  <p:stCondLst>
                                    <p:cond delay="14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1000" fill="hold"/>
                                        <p:tgtEl>
                                          <p:spTgt spid="11"/>
                                        </p:tgtEl>
                                        <p:attrNameLst>
                                          <p:attrName>ppt_x</p:attrName>
                                        </p:attrNameLst>
                                      </p:cBhvr>
                                      <p:tavLst>
                                        <p:tav tm="0">
                                          <p:val>
                                            <p:strVal val="#ppt_x"/>
                                          </p:val>
                                        </p:tav>
                                        <p:tav tm="100000">
                                          <p:val>
                                            <p:strVal val="#ppt_x"/>
                                          </p:val>
                                        </p:tav>
                                      </p:tavLst>
                                    </p:anim>
                                    <p:anim calcmode="lin" valueType="num">
                                      <p:cBhvr additive="base">
                                        <p:cTn id="39" dur="10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decel="50000" fill="hold" grpId="0" nodeType="withEffect">
                                  <p:stCondLst>
                                    <p:cond delay="160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1000" fill="hold"/>
                                        <p:tgtEl>
                                          <p:spTgt spid="14"/>
                                        </p:tgtEl>
                                        <p:attrNameLst>
                                          <p:attrName>ppt_x</p:attrName>
                                        </p:attrNameLst>
                                      </p:cBhvr>
                                      <p:tavLst>
                                        <p:tav tm="0">
                                          <p:val>
                                            <p:strVal val="#ppt_x"/>
                                          </p:val>
                                        </p:tav>
                                        <p:tav tm="100000">
                                          <p:val>
                                            <p:strVal val="#ppt_x"/>
                                          </p:val>
                                        </p:tav>
                                      </p:tavLst>
                                    </p:anim>
                                    <p:anim calcmode="lin" valueType="num">
                                      <p:cBhvr additive="base">
                                        <p:cTn id="43" dur="1000" fill="hold"/>
                                        <p:tgtEl>
                                          <p:spTgt spid="14"/>
                                        </p:tgtEl>
                                        <p:attrNameLst>
                                          <p:attrName>ppt_y</p:attrName>
                                        </p:attrNameLst>
                                      </p:cBhvr>
                                      <p:tavLst>
                                        <p:tav tm="0">
                                          <p:val>
                                            <p:strVal val="1+#ppt_h/2"/>
                                          </p:val>
                                        </p:tav>
                                        <p:tav tm="100000">
                                          <p:val>
                                            <p:strVal val="#ppt_y"/>
                                          </p:val>
                                        </p:tav>
                                      </p:tavLst>
                                    </p:anim>
                                  </p:childTnLst>
                                </p:cTn>
                              </p:par>
                              <p:par>
                                <p:cTn id="44" presetID="2" presetClass="entr" presetSubtype="4" decel="50000" fill="hold" grpId="0" nodeType="withEffect">
                                  <p:stCondLst>
                                    <p:cond delay="180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1000" fill="hold"/>
                                        <p:tgtEl>
                                          <p:spTgt spid="13"/>
                                        </p:tgtEl>
                                        <p:attrNameLst>
                                          <p:attrName>ppt_x</p:attrName>
                                        </p:attrNameLst>
                                      </p:cBhvr>
                                      <p:tavLst>
                                        <p:tav tm="0">
                                          <p:val>
                                            <p:strVal val="#ppt_x"/>
                                          </p:val>
                                        </p:tav>
                                        <p:tav tm="100000">
                                          <p:val>
                                            <p:strVal val="#ppt_x"/>
                                          </p:val>
                                        </p:tav>
                                      </p:tavLst>
                                    </p:anim>
                                    <p:anim calcmode="lin" valueType="num">
                                      <p:cBhvr additive="base">
                                        <p:cTn id="47" dur="1000" fill="hold"/>
                                        <p:tgtEl>
                                          <p:spTgt spid="13"/>
                                        </p:tgtEl>
                                        <p:attrNameLst>
                                          <p:attrName>ppt_y</p:attrName>
                                        </p:attrNameLst>
                                      </p:cBhvr>
                                      <p:tavLst>
                                        <p:tav tm="0">
                                          <p:val>
                                            <p:strVal val="1+#ppt_h/2"/>
                                          </p:val>
                                        </p:tav>
                                        <p:tav tm="100000">
                                          <p:val>
                                            <p:strVal val="#ppt_y"/>
                                          </p:val>
                                        </p:tav>
                                      </p:tavLst>
                                    </p:anim>
                                  </p:childTnLst>
                                </p:cTn>
                              </p:par>
                              <p:par>
                                <p:cTn id="48" presetID="2" presetClass="entr" presetSubtype="4" decel="50000" fill="hold" grpId="0" nodeType="withEffect">
                                  <p:stCondLst>
                                    <p:cond delay="200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1000" fill="hold"/>
                                        <p:tgtEl>
                                          <p:spTgt spid="15"/>
                                        </p:tgtEl>
                                        <p:attrNameLst>
                                          <p:attrName>ppt_x</p:attrName>
                                        </p:attrNameLst>
                                      </p:cBhvr>
                                      <p:tavLst>
                                        <p:tav tm="0">
                                          <p:val>
                                            <p:strVal val="#ppt_x"/>
                                          </p:val>
                                        </p:tav>
                                        <p:tav tm="100000">
                                          <p:val>
                                            <p:strVal val="#ppt_x"/>
                                          </p:val>
                                        </p:tav>
                                      </p:tavLst>
                                    </p:anim>
                                    <p:anim calcmode="lin" valueType="num">
                                      <p:cBhvr additive="base">
                                        <p:cTn id="51" dur="1000" fill="hold"/>
                                        <p:tgtEl>
                                          <p:spTgt spid="15"/>
                                        </p:tgtEl>
                                        <p:attrNameLst>
                                          <p:attrName>ppt_y</p:attrName>
                                        </p:attrNameLst>
                                      </p:cBhvr>
                                      <p:tavLst>
                                        <p:tav tm="0">
                                          <p:val>
                                            <p:strVal val="1+#ppt_h/2"/>
                                          </p:val>
                                        </p:tav>
                                        <p:tav tm="100000">
                                          <p:val>
                                            <p:strVal val="#ppt_y"/>
                                          </p:val>
                                        </p:tav>
                                      </p:tavLst>
                                    </p:anim>
                                  </p:childTnLst>
                                </p:cTn>
                              </p:par>
                              <p:par>
                                <p:cTn id="52" presetID="2" presetClass="entr" presetSubtype="4" decel="50000" fill="hold" grpId="0" nodeType="withEffect">
                                  <p:stCondLst>
                                    <p:cond delay="220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1000" fill="hold"/>
                                        <p:tgtEl>
                                          <p:spTgt spid="16"/>
                                        </p:tgtEl>
                                        <p:attrNameLst>
                                          <p:attrName>ppt_x</p:attrName>
                                        </p:attrNameLst>
                                      </p:cBhvr>
                                      <p:tavLst>
                                        <p:tav tm="0">
                                          <p:val>
                                            <p:strVal val="#ppt_x"/>
                                          </p:val>
                                        </p:tav>
                                        <p:tav tm="100000">
                                          <p:val>
                                            <p:strVal val="#ppt_x"/>
                                          </p:val>
                                        </p:tav>
                                      </p:tavLst>
                                    </p:anim>
                                    <p:anim calcmode="lin" valueType="num">
                                      <p:cBhvr additive="base">
                                        <p:cTn id="55"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60" grpId="0"/>
      <p:bldP spid="71" grpId="0"/>
      <p:bldP spid="72" grpId="0"/>
      <p:bldP spid="73" grpId="0"/>
      <p:bldP spid="74" grpId="0"/>
      <p:bldP spid="68" grpId="0"/>
      <p:bldP spid="11" grpId="0"/>
      <p:bldP spid="12" grpId="0"/>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0" y="259776"/>
            <a:ext cx="7239000" cy="9780400"/>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2193887" y="3394983"/>
            <a:ext cx="4648200" cy="3509985"/>
          </a:xfrm>
        </p:spPr>
        <p:txBody>
          <a:bodyPr>
            <a:normAutofit/>
          </a:bodyPr>
          <a:lstStyle/>
          <a:p>
            <a:pPr algn="r"/>
            <a:r>
              <a:rPr lang="en-US" dirty="0">
                <a:latin typeface="Open Sans" panose="020B0604020202020204" charset="0"/>
                <a:ea typeface="Open Sans" panose="020B0604020202020204" charset="0"/>
                <a:cs typeface="Open Sans" panose="020B0604020202020204" charset="0"/>
              </a:rPr>
              <a:t>Things to know</a:t>
            </a:r>
          </a:p>
        </p:txBody>
      </p:sp>
      <p:grpSp>
        <p:nvGrpSpPr>
          <p:cNvPr id="4" name="Group 3"/>
          <p:cNvGrpSpPr/>
          <p:nvPr/>
        </p:nvGrpSpPr>
        <p:grpSpPr>
          <a:xfrm>
            <a:off x="8819147" y="1257300"/>
            <a:ext cx="1227479" cy="1227479"/>
            <a:chOff x="6096000" y="1181100"/>
            <a:chExt cx="818319" cy="818319"/>
          </a:xfrm>
        </p:grpSpPr>
        <p:sp>
          <p:nvSpPr>
            <p:cNvPr id="6" name="Oval 5"/>
            <p:cNvSpPr/>
            <p:nvPr/>
          </p:nvSpPr>
          <p:spPr>
            <a:xfrm>
              <a:off x="6096000" y="1181100"/>
              <a:ext cx="818319" cy="818319"/>
            </a:xfrm>
            <a:prstGeom prst="ellipse">
              <a:avLst/>
            </a:prstGeom>
            <a:solidFill>
              <a:schemeClr val="accent1">
                <a:lumMod val="60000"/>
                <a:lumOff val="40000"/>
              </a:schemeClr>
            </a:solidFill>
            <a:ln w="6350">
              <a:solidFill>
                <a:srgbClr val="0E3960"/>
              </a:solidFill>
            </a:ln>
            <a:effectLst>
              <a:outerShdw blurRad="38100" dist="127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137160" rtlCol="0" anchor="ctr"/>
            <a:lstStyle/>
            <a:p>
              <a:pPr algn="ctr"/>
              <a:endParaRPr lang="en-US" sz="6600" dirty="0"/>
            </a:p>
          </p:txBody>
        </p:sp>
        <p:sp>
          <p:nvSpPr>
            <p:cNvPr id="24" name="Shape 3612"/>
            <p:cNvSpPr/>
            <p:nvPr/>
          </p:nvSpPr>
          <p:spPr>
            <a:xfrm>
              <a:off x="6364869" y="1494607"/>
              <a:ext cx="280580" cy="191304"/>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5"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tx1"/>
            </a:solidFill>
            <a:ln w="12700">
              <a:solidFill>
                <a:srgbClr val="0E3960"/>
              </a:solidFill>
              <a:miter lim="400000"/>
            </a:ln>
          </p:spPr>
          <p:txBody>
            <a:bodyPr lIns="57150" tIns="57150" rIns="57150" bIns="57150" anchor="ctr"/>
            <a:lstStyle/>
            <a:p>
              <a:endParaRPr sz="2700">
                <a:solidFill>
                  <a:prstClr val="black"/>
                </a:solidFill>
              </a:endParaRPr>
            </a:p>
          </p:txBody>
        </p:sp>
      </p:grpSp>
      <p:grpSp>
        <p:nvGrpSpPr>
          <p:cNvPr id="5" name="Group 4"/>
          <p:cNvGrpSpPr/>
          <p:nvPr/>
        </p:nvGrpSpPr>
        <p:grpSpPr>
          <a:xfrm>
            <a:off x="8819147" y="2894154"/>
            <a:ext cx="1227479" cy="1227479"/>
            <a:chOff x="6096000" y="2449770"/>
            <a:chExt cx="818319" cy="818319"/>
          </a:xfrm>
        </p:grpSpPr>
        <p:sp>
          <p:nvSpPr>
            <p:cNvPr id="9" name="Oval 8"/>
            <p:cNvSpPr/>
            <p:nvPr/>
          </p:nvSpPr>
          <p:spPr>
            <a:xfrm>
              <a:off x="6096000" y="2449770"/>
              <a:ext cx="818319" cy="818319"/>
            </a:xfrm>
            <a:prstGeom prst="ellipse">
              <a:avLst/>
            </a:prstGeom>
            <a:solidFill>
              <a:schemeClr val="accent1">
                <a:lumMod val="60000"/>
                <a:lumOff val="40000"/>
              </a:schemeClr>
            </a:solidFill>
            <a:ln w="6350">
              <a:solidFill>
                <a:srgbClr val="0E3960"/>
              </a:solidFill>
            </a:ln>
            <a:effectLst>
              <a:outerShdw blurRad="508000" dist="2540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137160" rtlCol="0" anchor="ctr"/>
            <a:lstStyle/>
            <a:p>
              <a:pPr algn="ctr"/>
              <a:endParaRPr lang="en-US" sz="6600" dirty="0"/>
            </a:p>
          </p:txBody>
        </p:sp>
        <p:sp>
          <p:nvSpPr>
            <p:cNvPr id="25" name="Shape 3612"/>
            <p:cNvSpPr/>
            <p:nvPr/>
          </p:nvSpPr>
          <p:spPr>
            <a:xfrm>
              <a:off x="6364869" y="2763277"/>
              <a:ext cx="280580" cy="191304"/>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5"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0E3960"/>
            </a:solidFill>
            <a:ln w="12700">
              <a:solidFill>
                <a:srgbClr val="0E3960"/>
              </a:solidFill>
              <a:miter lim="400000"/>
            </a:ln>
          </p:spPr>
          <p:txBody>
            <a:bodyPr lIns="57150" tIns="57150" rIns="57150" bIns="57150" anchor="ctr"/>
            <a:lstStyle/>
            <a:p>
              <a:endParaRPr sz="2700">
                <a:solidFill>
                  <a:prstClr val="black"/>
                </a:solidFill>
              </a:endParaRPr>
            </a:p>
          </p:txBody>
        </p:sp>
      </p:grpSp>
      <p:grpSp>
        <p:nvGrpSpPr>
          <p:cNvPr id="7" name="Group 6"/>
          <p:cNvGrpSpPr/>
          <p:nvPr/>
        </p:nvGrpSpPr>
        <p:grpSpPr>
          <a:xfrm>
            <a:off x="8819147" y="4533796"/>
            <a:ext cx="1227479" cy="1227479"/>
            <a:chOff x="6096000" y="3718440"/>
            <a:chExt cx="818319" cy="818319"/>
          </a:xfrm>
        </p:grpSpPr>
        <p:sp>
          <p:nvSpPr>
            <p:cNvPr id="12" name="Oval 11"/>
            <p:cNvSpPr/>
            <p:nvPr/>
          </p:nvSpPr>
          <p:spPr>
            <a:xfrm>
              <a:off x="6096000" y="3718440"/>
              <a:ext cx="818319" cy="818319"/>
            </a:xfrm>
            <a:prstGeom prst="ellipse">
              <a:avLst/>
            </a:prstGeom>
            <a:solidFill>
              <a:schemeClr val="accent1">
                <a:lumMod val="60000"/>
                <a:lumOff val="40000"/>
              </a:schemeClr>
            </a:solidFill>
            <a:ln w="6350">
              <a:solidFill>
                <a:srgbClr val="0E3960"/>
              </a:solidFill>
            </a:ln>
            <a:effectLst>
              <a:outerShdw blurRad="38100" dist="127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137160" rtlCol="0" anchor="ctr"/>
            <a:lstStyle/>
            <a:p>
              <a:pPr algn="ctr"/>
              <a:endParaRPr lang="en-US" sz="6600" dirty="0"/>
            </a:p>
          </p:txBody>
        </p:sp>
        <p:sp>
          <p:nvSpPr>
            <p:cNvPr id="26" name="Shape 3612"/>
            <p:cNvSpPr/>
            <p:nvPr/>
          </p:nvSpPr>
          <p:spPr>
            <a:xfrm>
              <a:off x="6364869" y="4031947"/>
              <a:ext cx="280580" cy="191304"/>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5"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0E3960"/>
            </a:solidFill>
            <a:ln w="12700">
              <a:solidFill>
                <a:srgbClr val="0E3960"/>
              </a:solidFill>
              <a:miter lim="400000"/>
            </a:ln>
          </p:spPr>
          <p:txBody>
            <a:bodyPr lIns="57150" tIns="57150" rIns="57150" bIns="57150" anchor="ctr"/>
            <a:lstStyle/>
            <a:p>
              <a:endParaRPr sz="2700">
                <a:solidFill>
                  <a:prstClr val="black"/>
                </a:solidFill>
              </a:endParaRPr>
            </a:p>
          </p:txBody>
        </p:sp>
      </p:grpSp>
      <p:grpSp>
        <p:nvGrpSpPr>
          <p:cNvPr id="8" name="Group 7"/>
          <p:cNvGrpSpPr/>
          <p:nvPr/>
        </p:nvGrpSpPr>
        <p:grpSpPr>
          <a:xfrm>
            <a:off x="8791084" y="6177438"/>
            <a:ext cx="1227479" cy="1227479"/>
            <a:chOff x="6096000" y="4987110"/>
            <a:chExt cx="818319" cy="818319"/>
          </a:xfrm>
        </p:grpSpPr>
        <p:sp>
          <p:nvSpPr>
            <p:cNvPr id="15" name="Oval 14"/>
            <p:cNvSpPr/>
            <p:nvPr/>
          </p:nvSpPr>
          <p:spPr>
            <a:xfrm>
              <a:off x="6096000" y="4987110"/>
              <a:ext cx="818319" cy="818319"/>
            </a:xfrm>
            <a:prstGeom prst="ellipse">
              <a:avLst/>
            </a:prstGeom>
            <a:solidFill>
              <a:schemeClr val="accent1">
                <a:lumMod val="60000"/>
                <a:lumOff val="40000"/>
              </a:schemeClr>
            </a:solidFill>
            <a:ln w="6350">
              <a:solidFill>
                <a:srgbClr val="0E3960"/>
              </a:solidFill>
            </a:ln>
            <a:effectLst>
              <a:outerShdw blurRad="38100" dist="127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137160" rtlCol="0" anchor="ctr"/>
            <a:lstStyle/>
            <a:p>
              <a:pPr algn="ctr"/>
              <a:endParaRPr lang="en-US" sz="6600" dirty="0"/>
            </a:p>
          </p:txBody>
        </p:sp>
        <p:sp>
          <p:nvSpPr>
            <p:cNvPr id="27" name="Shape 3612"/>
            <p:cNvSpPr/>
            <p:nvPr/>
          </p:nvSpPr>
          <p:spPr>
            <a:xfrm>
              <a:off x="6364869" y="5300617"/>
              <a:ext cx="280580" cy="191304"/>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5"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0E3960"/>
            </a:solidFill>
            <a:ln w="12700">
              <a:solidFill>
                <a:srgbClr val="0E3960"/>
              </a:solidFill>
              <a:miter lim="400000"/>
            </a:ln>
          </p:spPr>
          <p:txBody>
            <a:bodyPr lIns="57150" tIns="57150" rIns="57150" bIns="57150" anchor="ctr"/>
            <a:lstStyle/>
            <a:p>
              <a:endParaRPr sz="2700">
                <a:solidFill>
                  <a:prstClr val="black"/>
                </a:solidFill>
              </a:endParaRPr>
            </a:p>
          </p:txBody>
        </p:sp>
      </p:grpSp>
      <p:sp>
        <p:nvSpPr>
          <p:cNvPr id="31" name="TextBox 30"/>
          <p:cNvSpPr txBox="1"/>
          <p:nvPr/>
        </p:nvSpPr>
        <p:spPr>
          <a:xfrm>
            <a:off x="10446221" y="1171549"/>
            <a:ext cx="6682740" cy="1389405"/>
          </a:xfrm>
          <a:prstGeom prst="rect">
            <a:avLst/>
          </a:prstGeom>
          <a:noFill/>
        </p:spPr>
        <p:txBody>
          <a:bodyPr wrap="square" lIns="0" tIns="54000" rIns="324000" bIns="54000" rtlCol="0">
            <a:spAutoFit/>
          </a:bodyPr>
          <a:lstStyle/>
          <a:p>
            <a:pPr>
              <a:lnSpc>
                <a:spcPct val="130000"/>
              </a:lnSpc>
              <a:spcBef>
                <a:spcPts val="900"/>
              </a:spcBef>
            </a:pPr>
            <a:r>
              <a:rPr lang="en-US" sz="3200" b="1" dirty="0">
                <a:latin typeface="Open Sans" panose="020B0604020202020204" charset="0"/>
                <a:ea typeface="Open Sans" panose="020B0604020202020204" charset="0"/>
                <a:cs typeface="Open Sans" panose="020B0604020202020204" charset="0"/>
              </a:rPr>
              <a:t>Water and Wastewater facilities require certified operators</a:t>
            </a:r>
            <a:endParaRPr lang="en-US" sz="2000" dirty="0">
              <a:solidFill>
                <a:schemeClr val="tx1">
                  <a:alpha val="70000"/>
                </a:schemeClr>
              </a:solidFill>
              <a:latin typeface="Open Sans" panose="020B0604020202020204" charset="0"/>
              <a:ea typeface="Open Sans" panose="020B0604020202020204" charset="0"/>
              <a:cs typeface="Open Sans" panose="020B0604020202020204" charset="0"/>
            </a:endParaRPr>
          </a:p>
        </p:txBody>
      </p:sp>
      <p:sp>
        <p:nvSpPr>
          <p:cNvPr id="32" name="TextBox 31"/>
          <p:cNvSpPr txBox="1"/>
          <p:nvPr/>
        </p:nvSpPr>
        <p:spPr>
          <a:xfrm>
            <a:off x="10446221" y="2890776"/>
            <a:ext cx="6682740" cy="1389405"/>
          </a:xfrm>
          <a:prstGeom prst="rect">
            <a:avLst/>
          </a:prstGeom>
          <a:noFill/>
        </p:spPr>
        <p:txBody>
          <a:bodyPr wrap="square" lIns="0" tIns="54000" rIns="324000" bIns="54000" rtlCol="0">
            <a:spAutoFit/>
          </a:bodyPr>
          <a:lstStyle/>
          <a:p>
            <a:pPr lvl="0">
              <a:lnSpc>
                <a:spcPct val="130000"/>
              </a:lnSpc>
              <a:spcBef>
                <a:spcPts val="900"/>
              </a:spcBef>
            </a:pPr>
            <a:r>
              <a:rPr lang="en-US" sz="3200" b="1" dirty="0">
                <a:solidFill>
                  <a:prstClr val="black"/>
                </a:solidFill>
                <a:latin typeface="Open Sans" panose="020B0604020202020204" charset="0"/>
                <a:ea typeface="Open Sans" panose="020B0604020202020204" charset="0"/>
                <a:cs typeface="Open Sans" panose="020B0604020202020204" charset="0"/>
              </a:rPr>
              <a:t>Applicants may need 1 – 7 years of experience</a:t>
            </a:r>
            <a:endParaRPr lang="en-US" sz="2000" dirty="0">
              <a:solidFill>
                <a:prstClr val="black">
                  <a:alpha val="70000"/>
                </a:prstClr>
              </a:solidFill>
              <a:latin typeface="Open Sans" panose="020B0604020202020204" charset="0"/>
              <a:ea typeface="Open Sans" panose="020B0604020202020204" charset="0"/>
              <a:cs typeface="Open Sans" panose="020B0604020202020204" charset="0"/>
            </a:endParaRPr>
          </a:p>
        </p:txBody>
      </p:sp>
      <p:sp>
        <p:nvSpPr>
          <p:cNvPr id="33" name="TextBox 32"/>
          <p:cNvSpPr txBox="1"/>
          <p:nvPr/>
        </p:nvSpPr>
        <p:spPr>
          <a:xfrm>
            <a:off x="10446221" y="4773064"/>
            <a:ext cx="6705600" cy="749230"/>
          </a:xfrm>
          <a:prstGeom prst="rect">
            <a:avLst/>
          </a:prstGeom>
          <a:noFill/>
        </p:spPr>
        <p:txBody>
          <a:bodyPr wrap="square" lIns="0" tIns="54000" rIns="324000" bIns="54000" rtlCol="0">
            <a:spAutoFit/>
          </a:bodyPr>
          <a:lstStyle/>
          <a:p>
            <a:pPr lvl="0">
              <a:lnSpc>
                <a:spcPct val="130000"/>
              </a:lnSpc>
              <a:spcBef>
                <a:spcPts val="900"/>
              </a:spcBef>
            </a:pPr>
            <a:r>
              <a:rPr lang="en-US" sz="3200" b="1" dirty="0">
                <a:solidFill>
                  <a:prstClr val="black"/>
                </a:solidFill>
                <a:latin typeface="Open Sans" panose="020B0604020202020204" charset="0"/>
                <a:ea typeface="Open Sans" panose="020B0604020202020204" charset="0"/>
                <a:cs typeface="Open Sans" panose="020B0604020202020204" charset="0"/>
              </a:rPr>
              <a:t>It takes time to certify operators</a:t>
            </a:r>
            <a:endParaRPr lang="en-US" sz="2000" dirty="0">
              <a:solidFill>
                <a:prstClr val="black">
                  <a:alpha val="70000"/>
                </a:prstClr>
              </a:solidFill>
              <a:latin typeface="Open Sans" panose="020B0604020202020204" charset="0"/>
              <a:ea typeface="Open Sans" panose="020B0604020202020204" charset="0"/>
              <a:cs typeface="Open Sans" panose="020B0604020202020204" charset="0"/>
            </a:endParaRPr>
          </a:p>
        </p:txBody>
      </p:sp>
      <p:sp>
        <p:nvSpPr>
          <p:cNvPr id="34" name="TextBox 33"/>
          <p:cNvSpPr txBox="1"/>
          <p:nvPr/>
        </p:nvSpPr>
        <p:spPr>
          <a:xfrm>
            <a:off x="10423361" y="6177438"/>
            <a:ext cx="6705600" cy="1389405"/>
          </a:xfrm>
          <a:prstGeom prst="rect">
            <a:avLst/>
          </a:prstGeom>
          <a:noFill/>
        </p:spPr>
        <p:txBody>
          <a:bodyPr wrap="square" lIns="0" tIns="54000" rIns="324000" bIns="54000" rtlCol="0">
            <a:spAutoFit/>
          </a:bodyPr>
          <a:lstStyle/>
          <a:p>
            <a:pPr lvl="0">
              <a:lnSpc>
                <a:spcPct val="130000"/>
              </a:lnSpc>
              <a:spcBef>
                <a:spcPts val="900"/>
              </a:spcBef>
            </a:pPr>
            <a:r>
              <a:rPr lang="en-US" sz="3200" b="1" dirty="0">
                <a:solidFill>
                  <a:prstClr val="black"/>
                </a:solidFill>
                <a:latin typeface="Open Sans" panose="020B0604020202020204" charset="0"/>
                <a:ea typeface="Open Sans" panose="020B0604020202020204" charset="0"/>
                <a:cs typeface="Open Sans" panose="020B0604020202020204" charset="0"/>
              </a:rPr>
              <a:t>Certified operators may be hard to find </a:t>
            </a:r>
            <a:endParaRPr lang="en-US" sz="2000" dirty="0">
              <a:solidFill>
                <a:prstClr val="black">
                  <a:alpha val="70000"/>
                </a:prstClr>
              </a:solidFill>
              <a:latin typeface="Open Sans" panose="020B0604020202020204" charset="0"/>
              <a:ea typeface="Open Sans" panose="020B0604020202020204" charset="0"/>
              <a:cs typeface="Open Sans" panose="020B0604020202020204" charset="0"/>
            </a:endParaRPr>
          </a:p>
        </p:txBody>
      </p:sp>
      <p:grpSp>
        <p:nvGrpSpPr>
          <p:cNvPr id="20" name="Group 19"/>
          <p:cNvGrpSpPr/>
          <p:nvPr/>
        </p:nvGrpSpPr>
        <p:grpSpPr>
          <a:xfrm>
            <a:off x="8806812" y="7821626"/>
            <a:ext cx="1227479" cy="1227479"/>
            <a:chOff x="6096000" y="4987110"/>
            <a:chExt cx="818319" cy="818319"/>
          </a:xfrm>
        </p:grpSpPr>
        <p:sp>
          <p:nvSpPr>
            <p:cNvPr id="21" name="Oval 20"/>
            <p:cNvSpPr/>
            <p:nvPr/>
          </p:nvSpPr>
          <p:spPr>
            <a:xfrm>
              <a:off x="6096000" y="4987110"/>
              <a:ext cx="818319" cy="818319"/>
            </a:xfrm>
            <a:prstGeom prst="ellipse">
              <a:avLst/>
            </a:prstGeom>
            <a:solidFill>
              <a:schemeClr val="accent1">
                <a:lumMod val="60000"/>
                <a:lumOff val="40000"/>
              </a:schemeClr>
            </a:solidFill>
            <a:ln w="6350">
              <a:solidFill>
                <a:srgbClr val="0E3960"/>
              </a:solidFill>
            </a:ln>
            <a:effectLst>
              <a:outerShdw blurRad="38100" dist="127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74320" tIns="137160" rtlCol="0" anchor="ctr"/>
            <a:lstStyle/>
            <a:p>
              <a:pPr algn="ctr"/>
              <a:endParaRPr lang="en-US" sz="6600" dirty="0"/>
            </a:p>
          </p:txBody>
        </p:sp>
        <p:sp>
          <p:nvSpPr>
            <p:cNvPr id="22" name="Shape 3612"/>
            <p:cNvSpPr/>
            <p:nvPr/>
          </p:nvSpPr>
          <p:spPr>
            <a:xfrm>
              <a:off x="6364869" y="5300617"/>
              <a:ext cx="280580" cy="191304"/>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5"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0E3960"/>
            </a:solidFill>
            <a:ln w="12700">
              <a:solidFill>
                <a:srgbClr val="0E3960"/>
              </a:solidFill>
              <a:miter lim="400000"/>
            </a:ln>
          </p:spPr>
          <p:txBody>
            <a:bodyPr lIns="57150" tIns="57150" rIns="57150" bIns="57150" anchor="ctr"/>
            <a:lstStyle/>
            <a:p>
              <a:endParaRPr sz="2700">
                <a:solidFill>
                  <a:prstClr val="black"/>
                </a:solidFill>
              </a:endParaRPr>
            </a:p>
          </p:txBody>
        </p:sp>
      </p:grpSp>
      <p:sp>
        <p:nvSpPr>
          <p:cNvPr id="23" name="TextBox 22"/>
          <p:cNvSpPr txBox="1"/>
          <p:nvPr/>
        </p:nvSpPr>
        <p:spPr>
          <a:xfrm>
            <a:off x="10446221" y="8060750"/>
            <a:ext cx="6705600" cy="749230"/>
          </a:xfrm>
          <a:prstGeom prst="rect">
            <a:avLst/>
          </a:prstGeom>
          <a:noFill/>
        </p:spPr>
        <p:txBody>
          <a:bodyPr wrap="square" lIns="0" tIns="54000" rIns="324000" bIns="54000" rtlCol="0">
            <a:spAutoFit/>
          </a:bodyPr>
          <a:lstStyle/>
          <a:p>
            <a:pPr lvl="0">
              <a:lnSpc>
                <a:spcPct val="130000"/>
              </a:lnSpc>
              <a:spcBef>
                <a:spcPts val="900"/>
              </a:spcBef>
            </a:pPr>
            <a:r>
              <a:rPr lang="en-US" sz="3200" b="1" dirty="0">
                <a:solidFill>
                  <a:prstClr val="black"/>
                </a:solidFill>
                <a:latin typeface="Open Sans" panose="020B0604020202020204" charset="0"/>
                <a:ea typeface="Open Sans" panose="020B0604020202020204" charset="0"/>
                <a:cs typeface="Open Sans" panose="020B0604020202020204" charset="0"/>
              </a:rPr>
              <a:t>You need to think ahead</a:t>
            </a:r>
            <a:endParaRPr lang="en-US" sz="2000" dirty="0">
              <a:solidFill>
                <a:prstClr val="black">
                  <a:alpha val="70000"/>
                </a:prstClr>
              </a:solidFill>
              <a:latin typeface="Open Sans" panose="020B0604020202020204" charset="0"/>
              <a:ea typeface="Open Sans" panose="020B0604020202020204" charset="0"/>
              <a:cs typeface="Open Sans" panose="020B0604020202020204" charset="0"/>
            </a:endParaRPr>
          </a:p>
        </p:txBody>
      </p:sp>
    </p:spTree>
    <p:extLst>
      <p:ext uri="{BB962C8B-B14F-4D97-AF65-F5344CB8AC3E}">
        <p14:creationId xmlns:p14="http://schemas.microsoft.com/office/powerpoint/2010/main" val="21663063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grpId="0" nodeType="withEffect">
                                  <p:stCondLst>
                                    <p:cond delay="50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1+#ppt_w/2"/>
                                          </p:val>
                                        </p:tav>
                                        <p:tav tm="100000">
                                          <p:val>
                                            <p:strVal val="#ppt_x"/>
                                          </p:val>
                                        </p:tav>
                                      </p:tavLst>
                                    </p:anim>
                                    <p:anim calcmode="lin" valueType="num">
                                      <p:cBhvr additive="base">
                                        <p:cTn id="8" dur="10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2" decel="50000" fill="hold" grpId="0" nodeType="withEffect">
                                  <p:stCondLst>
                                    <p:cond delay="80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000" fill="hold"/>
                                        <p:tgtEl>
                                          <p:spTgt spid="32"/>
                                        </p:tgtEl>
                                        <p:attrNameLst>
                                          <p:attrName>ppt_x</p:attrName>
                                        </p:attrNameLst>
                                      </p:cBhvr>
                                      <p:tavLst>
                                        <p:tav tm="0">
                                          <p:val>
                                            <p:strVal val="1+#ppt_w/2"/>
                                          </p:val>
                                        </p:tav>
                                        <p:tav tm="100000">
                                          <p:val>
                                            <p:strVal val="#ppt_x"/>
                                          </p:val>
                                        </p:tav>
                                      </p:tavLst>
                                    </p:anim>
                                    <p:anim calcmode="lin" valueType="num">
                                      <p:cBhvr additive="base">
                                        <p:cTn id="12" dur="10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decel="50000" fill="hold" grpId="0" nodeType="withEffect">
                                  <p:stCondLst>
                                    <p:cond delay="110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1000" fill="hold"/>
                                        <p:tgtEl>
                                          <p:spTgt spid="33"/>
                                        </p:tgtEl>
                                        <p:attrNameLst>
                                          <p:attrName>ppt_x</p:attrName>
                                        </p:attrNameLst>
                                      </p:cBhvr>
                                      <p:tavLst>
                                        <p:tav tm="0">
                                          <p:val>
                                            <p:strVal val="1+#ppt_w/2"/>
                                          </p:val>
                                        </p:tav>
                                        <p:tav tm="100000">
                                          <p:val>
                                            <p:strVal val="#ppt_x"/>
                                          </p:val>
                                        </p:tav>
                                      </p:tavLst>
                                    </p:anim>
                                    <p:anim calcmode="lin" valueType="num">
                                      <p:cBhvr additive="base">
                                        <p:cTn id="16" dur="10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2" decel="50000" fill="hold" grpId="0" nodeType="withEffect">
                                  <p:stCondLst>
                                    <p:cond delay="140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1000" fill="hold"/>
                                        <p:tgtEl>
                                          <p:spTgt spid="34"/>
                                        </p:tgtEl>
                                        <p:attrNameLst>
                                          <p:attrName>ppt_x</p:attrName>
                                        </p:attrNameLst>
                                      </p:cBhvr>
                                      <p:tavLst>
                                        <p:tav tm="0">
                                          <p:val>
                                            <p:strVal val="1+#ppt_w/2"/>
                                          </p:val>
                                        </p:tav>
                                        <p:tav tm="100000">
                                          <p:val>
                                            <p:strVal val="#ppt_x"/>
                                          </p:val>
                                        </p:tav>
                                      </p:tavLst>
                                    </p:anim>
                                    <p:anim calcmode="lin" valueType="num">
                                      <p:cBhvr additive="base">
                                        <p:cTn id="20" dur="1000" fill="hold"/>
                                        <p:tgtEl>
                                          <p:spTgt spid="34"/>
                                        </p:tgtEl>
                                        <p:attrNameLst>
                                          <p:attrName>ppt_y</p:attrName>
                                        </p:attrNameLst>
                                      </p:cBhvr>
                                      <p:tavLst>
                                        <p:tav tm="0">
                                          <p:val>
                                            <p:strVal val="#ppt_y"/>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par>
                                <p:cTn id="24" presetID="22" presetClass="entr" presetSubtype="8"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par>
                                <p:cTn id="27" presetID="22" presetClass="entr" presetSubtype="8"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par>
                                <p:cTn id="30" presetID="22" presetClass="entr" presetSubtype="8"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6" presetClass="emph" presetSubtype="0" accel="50000" decel="50000" autoRev="1" fill="hold" nodeType="withEffect">
                                  <p:stCondLst>
                                    <p:cond delay="0"/>
                                  </p:stCondLst>
                                  <p:childTnLst>
                                    <p:animScale>
                                      <p:cBhvr>
                                        <p:cTn id="34" dur="500" fill="hold"/>
                                        <p:tgtEl>
                                          <p:spTgt spid="4"/>
                                        </p:tgtEl>
                                      </p:cBhvr>
                                      <p:by x="120000" y="120000"/>
                                    </p:animScale>
                                  </p:childTnLst>
                                </p:cTn>
                              </p:par>
                              <p:par>
                                <p:cTn id="35" presetID="6" presetClass="emph" presetSubtype="0" accel="50000" decel="50000" autoRev="1" fill="hold" nodeType="withEffect">
                                  <p:stCondLst>
                                    <p:cond delay="0"/>
                                  </p:stCondLst>
                                  <p:childTnLst>
                                    <p:animScale>
                                      <p:cBhvr>
                                        <p:cTn id="36" dur="500" fill="hold"/>
                                        <p:tgtEl>
                                          <p:spTgt spid="5"/>
                                        </p:tgtEl>
                                      </p:cBhvr>
                                      <p:by x="120000" y="120000"/>
                                    </p:animScale>
                                  </p:childTnLst>
                                </p:cTn>
                              </p:par>
                              <p:par>
                                <p:cTn id="37" presetID="6" presetClass="emph" presetSubtype="0" accel="50000" decel="50000" autoRev="1" fill="hold" nodeType="withEffect">
                                  <p:stCondLst>
                                    <p:cond delay="0"/>
                                  </p:stCondLst>
                                  <p:childTnLst>
                                    <p:animScale>
                                      <p:cBhvr>
                                        <p:cTn id="38" dur="500" fill="hold"/>
                                        <p:tgtEl>
                                          <p:spTgt spid="7"/>
                                        </p:tgtEl>
                                      </p:cBhvr>
                                      <p:by x="120000" y="120000"/>
                                    </p:animScale>
                                  </p:childTnLst>
                                </p:cTn>
                              </p:par>
                              <p:par>
                                <p:cTn id="39" presetID="6" presetClass="emph" presetSubtype="0" accel="50000" decel="50000" autoRev="1" fill="hold" nodeType="withEffect">
                                  <p:stCondLst>
                                    <p:cond delay="0"/>
                                  </p:stCondLst>
                                  <p:childTnLst>
                                    <p:animScale>
                                      <p:cBhvr>
                                        <p:cTn id="40" dur="500" fill="hold"/>
                                        <p:tgtEl>
                                          <p:spTgt spid="8"/>
                                        </p:tgtEl>
                                      </p:cBhvr>
                                      <p:by x="120000" y="120000"/>
                                    </p:animScale>
                                  </p:childTnLst>
                                </p:cTn>
                              </p:par>
                              <p:par>
                                <p:cTn id="41" presetID="2" presetClass="entr" presetSubtype="2" decel="50000" fill="hold" grpId="0" nodeType="withEffect">
                                  <p:stCondLst>
                                    <p:cond delay="17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1000" fill="hold"/>
                                        <p:tgtEl>
                                          <p:spTgt spid="23"/>
                                        </p:tgtEl>
                                        <p:attrNameLst>
                                          <p:attrName>ppt_x</p:attrName>
                                        </p:attrNameLst>
                                      </p:cBhvr>
                                      <p:tavLst>
                                        <p:tav tm="0">
                                          <p:val>
                                            <p:strVal val="1+#ppt_w/2"/>
                                          </p:val>
                                        </p:tav>
                                        <p:tav tm="100000">
                                          <p:val>
                                            <p:strVal val="#ppt_x"/>
                                          </p:val>
                                        </p:tav>
                                      </p:tavLst>
                                    </p:anim>
                                    <p:anim calcmode="lin" valueType="num">
                                      <p:cBhvr additive="base">
                                        <p:cTn id="44" dur="1000" fill="hold"/>
                                        <p:tgtEl>
                                          <p:spTgt spid="23"/>
                                        </p:tgtEl>
                                        <p:attrNameLst>
                                          <p:attrName>ppt_y</p:attrName>
                                        </p:attrNameLst>
                                      </p:cBhvr>
                                      <p:tavLst>
                                        <p:tav tm="0">
                                          <p:val>
                                            <p:strVal val="#ppt_y"/>
                                          </p:val>
                                        </p:tav>
                                        <p:tav tm="100000">
                                          <p:val>
                                            <p:strVal val="#ppt_y"/>
                                          </p:val>
                                        </p:tav>
                                      </p:tavLst>
                                    </p:anim>
                                  </p:childTnLst>
                                </p:cTn>
                              </p:par>
                              <p:par>
                                <p:cTn id="45" presetID="22" presetClass="entr" presetSubtype="8"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par>
                                <p:cTn id="48" presetID="6" presetClass="emph" presetSubtype="0" accel="50000" decel="50000" autoRev="1" fill="hold" nodeType="withEffect">
                                  <p:stCondLst>
                                    <p:cond delay="0"/>
                                  </p:stCondLst>
                                  <p:childTnLst>
                                    <p:animScale>
                                      <p:cBhvr>
                                        <p:cTn id="49" dur="500" fill="hold"/>
                                        <p:tgtEl>
                                          <p:spTgt spid="20"/>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2193626" y="0"/>
            <a:ext cx="5334001" cy="4278116"/>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3"/>
          <p:cNvPicPr>
            <a:picLocks noGrp="1" noChangeAspect="1"/>
          </p:cNvPicPr>
          <p:nvPr>
            <p:ph type="pic" sz="quarter" idx="13"/>
          </p:nvPr>
        </p:nvPicPr>
        <p:blipFill>
          <a:blip r:embed="rId3"/>
          <a:srcRect t="21230" b="21230"/>
          <a:stretch>
            <a:fillRect/>
          </a:stretch>
        </p:blipFill>
        <p:spPr>
          <a:prstGeom prst="rect">
            <a:avLst/>
          </a:prstGeom>
        </p:spPr>
      </p:pic>
      <p:sp>
        <p:nvSpPr>
          <p:cNvPr id="2" name="Title 1">
            <a:extLst>
              <a:ext uri="{FF2B5EF4-FFF2-40B4-BE49-F238E27FC236}">
                <a16:creationId xmlns:a16="http://schemas.microsoft.com/office/drawing/2014/main" id="{6039CA6D-9B99-44FD-91D4-3E0B8E8824DF}"/>
              </a:ext>
            </a:extLst>
          </p:cNvPr>
          <p:cNvSpPr>
            <a:spLocks noGrp="1"/>
          </p:cNvSpPr>
          <p:nvPr>
            <p:ph type="title"/>
          </p:nvPr>
        </p:nvSpPr>
        <p:spPr>
          <a:xfrm>
            <a:off x="1900239" y="1430939"/>
            <a:ext cx="6100764" cy="1874768"/>
          </a:xfrm>
        </p:spPr>
        <p:txBody>
          <a:bodyPr/>
          <a:lstStyle/>
          <a:p>
            <a:r>
              <a:rPr lang="en-US" dirty="0"/>
              <a:t>Why do we certify</a:t>
            </a:r>
            <a:br>
              <a:rPr lang="en-US" dirty="0"/>
            </a:br>
            <a:r>
              <a:rPr lang="en-US" dirty="0"/>
              <a:t>Operators</a:t>
            </a:r>
          </a:p>
        </p:txBody>
      </p:sp>
      <p:sp>
        <p:nvSpPr>
          <p:cNvPr id="6" name="Rectangle 5">
            <a:extLst>
              <a:ext uri="{FF2B5EF4-FFF2-40B4-BE49-F238E27FC236}">
                <a16:creationId xmlns:a16="http://schemas.microsoft.com/office/drawing/2014/main" id="{BFC12CCA-7195-43DF-AD6C-FF1E46E18C2E}"/>
              </a:ext>
            </a:extLst>
          </p:cNvPr>
          <p:cNvSpPr/>
          <p:nvPr/>
        </p:nvSpPr>
        <p:spPr>
          <a:xfrm rot="16200000">
            <a:off x="6280092" y="4745789"/>
            <a:ext cx="6157222" cy="1343799"/>
          </a:xfrm>
          <a:prstGeom prst="rect">
            <a:avLst/>
          </a:prstGeom>
          <a:solidFill>
            <a:srgbClr val="0E3960"/>
          </a:solidFill>
          <a:ln>
            <a:solidFill>
              <a:srgbClr val="0E3960"/>
            </a:solidFill>
          </a:ln>
          <a:effectLst>
            <a:outerShdw blurRad="508000" dist="2540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32000" bIns="432000" rtlCol="0" anchor="b"/>
          <a:lstStyle/>
          <a:p>
            <a:endParaRPr lang="en-US" sz="3600" dirty="0">
              <a:ln>
                <a:solidFill>
                  <a:schemeClr val="accent1">
                    <a:lumMod val="60000"/>
                    <a:lumOff val="40000"/>
                  </a:schemeClr>
                </a:solidFill>
              </a:ln>
              <a:solidFill>
                <a:schemeClr val="accent1">
                  <a:lumMod val="60000"/>
                  <a:lumOff val="40000"/>
                </a:schemeClr>
              </a:solidFill>
              <a:latin typeface="+mj-lt"/>
            </a:endParaRPr>
          </a:p>
        </p:txBody>
      </p:sp>
      <p:sp>
        <p:nvSpPr>
          <p:cNvPr id="10" name="TextBox 9">
            <a:extLst>
              <a:ext uri="{FF2B5EF4-FFF2-40B4-BE49-F238E27FC236}">
                <a16:creationId xmlns:a16="http://schemas.microsoft.com/office/drawing/2014/main" id="{76213978-F130-4E67-9560-D493D6AC2D87}"/>
              </a:ext>
            </a:extLst>
          </p:cNvPr>
          <p:cNvSpPr txBox="1"/>
          <p:nvPr/>
        </p:nvSpPr>
        <p:spPr>
          <a:xfrm>
            <a:off x="10318898" y="2491639"/>
            <a:ext cx="6440340" cy="1549449"/>
          </a:xfrm>
          <a:prstGeom prst="rect">
            <a:avLst/>
          </a:prstGeom>
          <a:noFill/>
        </p:spPr>
        <p:txBody>
          <a:bodyPr wrap="square" lIns="0" tIns="54000" rIns="324000" bIns="54000" rtlCol="0">
            <a:spAutoFit/>
          </a:bodyPr>
          <a:lstStyle/>
          <a:p>
            <a:pPr defTabSz="973138">
              <a:lnSpc>
                <a:spcPct val="130000"/>
              </a:lnSpc>
              <a:spcBef>
                <a:spcPts val="900"/>
              </a:spcBef>
            </a:pPr>
            <a:r>
              <a:rPr lang="en-US" sz="2400" dirty="0">
                <a:solidFill>
                  <a:schemeClr val="tx1">
                    <a:alpha val="70000"/>
                  </a:schemeClr>
                </a:solidFill>
                <a:latin typeface="Open Sans" panose="020B0604020202020204" charset="0"/>
                <a:ea typeface="Open Sans" panose="020B0604020202020204" charset="0"/>
                <a:cs typeface="Open Sans" panose="020B0604020202020204" charset="0"/>
              </a:rPr>
              <a:t>Certified operators are crucial to ensure adequate and safe drinking water and that wastewater is treated properly. </a:t>
            </a:r>
          </a:p>
        </p:txBody>
      </p:sp>
      <p:sp>
        <p:nvSpPr>
          <p:cNvPr id="14" name="TextBox 13">
            <a:extLst>
              <a:ext uri="{FF2B5EF4-FFF2-40B4-BE49-F238E27FC236}">
                <a16:creationId xmlns:a16="http://schemas.microsoft.com/office/drawing/2014/main" id="{9229E018-DEF3-4AAC-B39B-6022A5347179}"/>
              </a:ext>
            </a:extLst>
          </p:cNvPr>
          <p:cNvSpPr txBox="1"/>
          <p:nvPr/>
        </p:nvSpPr>
        <p:spPr>
          <a:xfrm>
            <a:off x="10318898" y="4389070"/>
            <a:ext cx="6440340" cy="1508861"/>
          </a:xfrm>
          <a:prstGeom prst="rect">
            <a:avLst/>
          </a:prstGeom>
          <a:noFill/>
        </p:spPr>
        <p:txBody>
          <a:bodyPr wrap="square" lIns="0" tIns="54000" rIns="324000" bIns="54000" rtlCol="0">
            <a:spAutoFit/>
          </a:bodyPr>
          <a:lstStyle/>
          <a:p>
            <a:pPr lvl="0">
              <a:lnSpc>
                <a:spcPct val="130000"/>
              </a:lnSpc>
              <a:spcBef>
                <a:spcPts val="900"/>
              </a:spcBef>
            </a:pPr>
            <a:r>
              <a:rPr lang="en-US" sz="2400" dirty="0">
                <a:latin typeface="Open Sans" panose="020B0604020202020204" charset="0"/>
                <a:ea typeface="Open Sans" panose="020B0604020202020204" charset="0"/>
                <a:cs typeface="Open Sans" panose="020B0604020202020204" charset="0"/>
              </a:rPr>
              <a:t>Ongoing training is necessary to stay up to date as new regulations and technologies emerge.</a:t>
            </a:r>
          </a:p>
        </p:txBody>
      </p:sp>
      <p:sp>
        <p:nvSpPr>
          <p:cNvPr id="16" name="TextBox 15">
            <a:extLst>
              <a:ext uri="{FF2B5EF4-FFF2-40B4-BE49-F238E27FC236}">
                <a16:creationId xmlns:a16="http://schemas.microsoft.com/office/drawing/2014/main" id="{6D0DCE89-3626-4496-A69F-1D462F174D7F}"/>
              </a:ext>
            </a:extLst>
          </p:cNvPr>
          <p:cNvSpPr txBox="1"/>
          <p:nvPr/>
        </p:nvSpPr>
        <p:spPr>
          <a:xfrm>
            <a:off x="10318900" y="6200712"/>
            <a:ext cx="6440339" cy="1990788"/>
          </a:xfrm>
          <a:prstGeom prst="rect">
            <a:avLst/>
          </a:prstGeom>
          <a:noFill/>
        </p:spPr>
        <p:txBody>
          <a:bodyPr wrap="square" lIns="0" tIns="54000" rIns="324000" bIns="54000" rtlCol="0">
            <a:spAutoFit/>
          </a:bodyPr>
          <a:lstStyle/>
          <a:p>
            <a:pPr>
              <a:lnSpc>
                <a:spcPct val="130000"/>
              </a:lnSpc>
              <a:spcBef>
                <a:spcPts val="900"/>
              </a:spcBef>
            </a:pPr>
            <a:r>
              <a:rPr lang="en-US" sz="2400" dirty="0">
                <a:latin typeface="Open Sans" panose="020B0604020202020204" charset="0"/>
                <a:ea typeface="Open Sans" panose="020B0604020202020204" charset="0"/>
                <a:cs typeface="Open Sans" panose="020B0604020202020204" charset="0"/>
              </a:rPr>
              <a:t>Training reinforces and advances an operator’s knowledge, skills and abilities. It also expands an understanding of emerging technologies and best practices.</a:t>
            </a:r>
          </a:p>
        </p:txBody>
      </p:sp>
      <p:pic>
        <p:nvPicPr>
          <p:cNvPr id="5" name="Picture 4"/>
          <p:cNvPicPr>
            <a:picLocks noChangeAspect="1"/>
          </p:cNvPicPr>
          <p:nvPr/>
        </p:nvPicPr>
        <p:blipFill>
          <a:blip r:embed="rId4">
            <a:lum bright="70000" contrast="-70000"/>
          </a:blip>
          <a:stretch>
            <a:fillRect/>
          </a:stretch>
        </p:blipFill>
        <p:spPr>
          <a:xfrm>
            <a:off x="9131025" y="2921380"/>
            <a:ext cx="414564" cy="554784"/>
          </a:xfrm>
          <a:prstGeom prst="rect">
            <a:avLst/>
          </a:prstGeom>
        </p:spPr>
      </p:pic>
      <p:pic>
        <p:nvPicPr>
          <p:cNvPr id="11" name="Picture 10"/>
          <p:cNvPicPr>
            <a:picLocks noChangeAspect="1"/>
          </p:cNvPicPr>
          <p:nvPr/>
        </p:nvPicPr>
        <p:blipFill>
          <a:blip r:embed="rId5">
            <a:lum bright="70000" contrast="-70000"/>
          </a:blip>
          <a:stretch>
            <a:fillRect/>
          </a:stretch>
        </p:blipFill>
        <p:spPr>
          <a:xfrm>
            <a:off x="9060915" y="4866108"/>
            <a:ext cx="554784" cy="554784"/>
          </a:xfrm>
          <a:prstGeom prst="rect">
            <a:avLst/>
          </a:prstGeom>
        </p:spPr>
      </p:pic>
      <p:pic>
        <p:nvPicPr>
          <p:cNvPr id="15" name="Picture 14"/>
          <p:cNvPicPr>
            <a:picLocks noChangeAspect="1"/>
          </p:cNvPicPr>
          <p:nvPr/>
        </p:nvPicPr>
        <p:blipFill>
          <a:blip r:embed="rId6">
            <a:lum bright="70000" contrast="-70000"/>
          </a:blip>
          <a:stretch>
            <a:fillRect/>
          </a:stretch>
        </p:blipFill>
        <p:spPr>
          <a:xfrm>
            <a:off x="9067011" y="6672405"/>
            <a:ext cx="548688" cy="536494"/>
          </a:xfrm>
          <a:prstGeom prst="rect">
            <a:avLst/>
          </a:prstGeom>
        </p:spPr>
      </p:pic>
    </p:spTree>
    <p:extLst>
      <p:ext uri="{BB962C8B-B14F-4D97-AF65-F5344CB8AC3E}">
        <p14:creationId xmlns:p14="http://schemas.microsoft.com/office/powerpoint/2010/main" val="7176871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6"/>
                                        </p:tgtEl>
                                      </p:cBhvr>
                                      <p:by x="105000" y="105000"/>
                                    </p:animScale>
                                  </p:childTnLst>
                                </p:cTn>
                              </p:par>
                              <p:par>
                                <p:cTn id="10" presetID="1" presetClass="entr" presetSubtype="0"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childTnLst>
                                </p:cTn>
                              </p:par>
                              <p:par>
                                <p:cTn id="12" presetID="1" presetClass="entr" presetSubtype="0" fill="hold" nodeType="withEffect">
                                  <p:stCondLst>
                                    <p:cond delay="500"/>
                                  </p:stCondLst>
                                  <p:childTnLst>
                                    <p:set>
                                      <p:cBhvr>
                                        <p:cTn id="13" dur="1" fill="hold">
                                          <p:stCondLst>
                                            <p:cond delay="0"/>
                                          </p:stCondLst>
                                        </p:cTn>
                                        <p:tgtEl>
                                          <p:spTgt spid="11"/>
                                        </p:tgtEl>
                                        <p:attrNameLst>
                                          <p:attrName>style.visibility</p:attrName>
                                        </p:attrNameLst>
                                      </p:cBhvr>
                                      <p:to>
                                        <p:strVal val="visible"/>
                                      </p:to>
                                    </p:set>
                                  </p:childTnLst>
                                </p:cTn>
                              </p:par>
                              <p:par>
                                <p:cTn id="14" presetID="1" presetClass="entr" presetSubtype="0" fill="hold" nodeType="withEffect">
                                  <p:stCondLst>
                                    <p:cond delay="500"/>
                                  </p:stCondLst>
                                  <p:childTnLst>
                                    <p:set>
                                      <p:cBhvr>
                                        <p:cTn id="15" dur="1" fill="hold">
                                          <p:stCondLst>
                                            <p:cond delay="0"/>
                                          </p:stCondLst>
                                        </p:cTn>
                                        <p:tgtEl>
                                          <p:spTgt spid="15"/>
                                        </p:tgtEl>
                                        <p:attrNameLst>
                                          <p:attrName>style.visibility</p:attrName>
                                        </p:attrNameLst>
                                      </p:cBhvr>
                                      <p:to>
                                        <p:strVal val="visible"/>
                                      </p:to>
                                    </p:set>
                                  </p:childTnLst>
                                </p:cTn>
                              </p:par>
                              <p:par>
                                <p:cTn id="16" presetID="2" presetClass="entr" presetSubtype="2" decel="50000" fill="hold" grpId="0" nodeType="withEffect">
                                  <p:stCondLst>
                                    <p:cond delay="200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000" fill="hold"/>
                                        <p:tgtEl>
                                          <p:spTgt spid="10"/>
                                        </p:tgtEl>
                                        <p:attrNameLst>
                                          <p:attrName>ppt_x</p:attrName>
                                        </p:attrNameLst>
                                      </p:cBhvr>
                                      <p:tavLst>
                                        <p:tav tm="0">
                                          <p:val>
                                            <p:strVal val="1+#ppt_w/2"/>
                                          </p:val>
                                        </p:tav>
                                        <p:tav tm="100000">
                                          <p:val>
                                            <p:strVal val="#ppt_x"/>
                                          </p:val>
                                        </p:tav>
                                      </p:tavLst>
                                    </p:anim>
                                    <p:anim calcmode="lin" valueType="num">
                                      <p:cBhvr additive="base">
                                        <p:cTn id="19" dur="1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2" decel="50000" fill="hold" grpId="0" nodeType="withEffect">
                                  <p:stCondLst>
                                    <p:cond delay="225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1000" fill="hold"/>
                                        <p:tgtEl>
                                          <p:spTgt spid="14"/>
                                        </p:tgtEl>
                                        <p:attrNameLst>
                                          <p:attrName>ppt_x</p:attrName>
                                        </p:attrNameLst>
                                      </p:cBhvr>
                                      <p:tavLst>
                                        <p:tav tm="0">
                                          <p:val>
                                            <p:strVal val="1+#ppt_w/2"/>
                                          </p:val>
                                        </p:tav>
                                        <p:tav tm="100000">
                                          <p:val>
                                            <p:strVal val="#ppt_x"/>
                                          </p:val>
                                        </p:tav>
                                      </p:tavLst>
                                    </p:anim>
                                    <p:anim calcmode="lin" valueType="num">
                                      <p:cBhvr additive="base">
                                        <p:cTn id="23" dur="10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decel="50000" fill="hold" grpId="0" nodeType="withEffect">
                                  <p:stCondLst>
                                    <p:cond delay="250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1000" fill="hold"/>
                                        <p:tgtEl>
                                          <p:spTgt spid="16"/>
                                        </p:tgtEl>
                                        <p:attrNameLst>
                                          <p:attrName>ppt_x</p:attrName>
                                        </p:attrNameLst>
                                      </p:cBhvr>
                                      <p:tavLst>
                                        <p:tav tm="0">
                                          <p:val>
                                            <p:strVal val="1+#ppt_w/2"/>
                                          </p:val>
                                        </p:tav>
                                        <p:tav tm="100000">
                                          <p:val>
                                            <p:strVal val="#ppt_x"/>
                                          </p:val>
                                        </p:tav>
                                      </p:tavLst>
                                    </p:anim>
                                    <p:anim calcmode="lin" valueType="num">
                                      <p:cBhvr additive="base">
                                        <p:cTn id="27"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0" grpId="0"/>
      <p:bldP spid="14"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CA6D-9B99-44FD-91D4-3E0B8E8824DF}"/>
              </a:ext>
            </a:extLst>
          </p:cNvPr>
          <p:cNvSpPr>
            <a:spLocks noGrp="1"/>
          </p:cNvSpPr>
          <p:nvPr>
            <p:ph type="title"/>
          </p:nvPr>
        </p:nvSpPr>
        <p:spPr>
          <a:xfrm>
            <a:off x="299206" y="1767716"/>
            <a:ext cx="7467600" cy="6751568"/>
          </a:xfrm>
          <a:noFill/>
          <a:ln w="28575">
            <a:noFill/>
          </a:ln>
        </p:spPr>
        <p:txBody>
          <a:bodyPr>
            <a:noAutofit/>
          </a:bodyPr>
          <a:lstStyle/>
          <a:p>
            <a:r>
              <a:rPr lang="en-US" sz="7200" b="1" dirty="0">
                <a:latin typeface="Open Sans" panose="020B0604020202020204" charset="0"/>
                <a:ea typeface="Open Sans" panose="020B0604020202020204" charset="0"/>
                <a:cs typeface="Open Sans" panose="020B0604020202020204" charset="0"/>
              </a:rPr>
              <a:t>What does</a:t>
            </a:r>
            <a:br>
              <a:rPr lang="en-US" sz="7200" b="1" dirty="0">
                <a:latin typeface="Open Sans" panose="020B0604020202020204" charset="0"/>
                <a:ea typeface="Open Sans" panose="020B0604020202020204" charset="0"/>
                <a:cs typeface="Open Sans" panose="020B0604020202020204" charset="0"/>
              </a:rPr>
            </a:br>
            <a:r>
              <a:rPr lang="en-US" sz="7200" b="1" dirty="0">
                <a:latin typeface="Open Sans" panose="020B0604020202020204" charset="0"/>
                <a:ea typeface="Open Sans" panose="020B0604020202020204" charset="0"/>
                <a:cs typeface="Open Sans" panose="020B0604020202020204" charset="0"/>
              </a:rPr>
              <a:t>being certified mean?</a:t>
            </a:r>
          </a:p>
        </p:txBody>
      </p:sp>
      <p:sp>
        <p:nvSpPr>
          <p:cNvPr id="25" name="Rectangle 24"/>
          <p:cNvSpPr/>
          <p:nvPr/>
        </p:nvSpPr>
        <p:spPr>
          <a:xfrm>
            <a:off x="8077200" y="3390900"/>
            <a:ext cx="9448800" cy="4966722"/>
          </a:xfrm>
          <a:prstGeom prst="rect">
            <a:avLst/>
          </a:prstGeom>
          <a:solidFill>
            <a:srgbClr val="0E39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11353800" y="1497874"/>
            <a:ext cx="3200400" cy="3200400"/>
            <a:chOff x="10700506" y="800100"/>
            <a:chExt cx="3200400" cy="3200400"/>
          </a:xfrm>
        </p:grpSpPr>
        <p:sp>
          <p:nvSpPr>
            <p:cNvPr id="17" name="Flowchart: Connector 16"/>
            <p:cNvSpPr>
              <a:spLocks noChangeAspect="1"/>
            </p:cNvSpPr>
            <p:nvPr/>
          </p:nvSpPr>
          <p:spPr>
            <a:xfrm>
              <a:off x="10700506" y="800100"/>
              <a:ext cx="3200400" cy="3200400"/>
            </a:xfrm>
            <a:prstGeom prst="flowChartConnector">
              <a:avLst/>
            </a:prstGeom>
            <a:solidFill>
              <a:schemeClr val="bg1"/>
            </a:solidFill>
            <a:ln>
              <a:solidFill>
                <a:srgbClr val="0E3960"/>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duotone>
                <a:schemeClr val="accent1">
                  <a:shade val="45000"/>
                  <a:satMod val="135000"/>
                </a:schemeClr>
                <a:prstClr val="white"/>
              </a:duotone>
            </a:blip>
            <a:stretch>
              <a:fillRect/>
            </a:stretch>
          </p:blipFill>
          <p:spPr>
            <a:xfrm>
              <a:off x="11658600" y="1409700"/>
              <a:ext cx="1385147" cy="1938509"/>
            </a:xfrm>
            <a:prstGeom prst="rect">
              <a:avLst/>
            </a:prstGeom>
            <a:solidFill>
              <a:schemeClr val="bg1"/>
            </a:solidFill>
          </p:spPr>
        </p:pic>
      </p:grpSp>
      <p:sp>
        <p:nvSpPr>
          <p:cNvPr id="20" name="Title 1">
            <a:extLst>
              <a:ext uri="{FF2B5EF4-FFF2-40B4-BE49-F238E27FC236}">
                <a16:creationId xmlns:a16="http://schemas.microsoft.com/office/drawing/2014/main" id="{6039CA6D-9B99-44FD-91D4-3E0B8E8824DF}"/>
              </a:ext>
            </a:extLst>
          </p:cNvPr>
          <p:cNvSpPr txBox="1">
            <a:spLocks/>
          </p:cNvSpPr>
          <p:nvPr/>
        </p:nvSpPr>
        <p:spPr>
          <a:xfrm>
            <a:off x="8763000" y="4152900"/>
            <a:ext cx="8382000" cy="4204722"/>
          </a:xfrm>
          <a:prstGeom prst="rect">
            <a:avLst/>
          </a:prstGeom>
          <a:noFill/>
          <a:ln w="28575">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a:solidFill>
                  <a:schemeClr val="bg1"/>
                </a:solidFill>
                <a:latin typeface="Open Sans" panose="020B0604020202020204" charset="0"/>
                <a:ea typeface="Open Sans" panose="020B0604020202020204" charset="0"/>
                <a:cs typeface="Open Sans" panose="020B0604020202020204" charset="0"/>
              </a:rPr>
              <a:t>Operators have met the basic knowledge requirements needed for their certification level.</a:t>
            </a:r>
          </a:p>
        </p:txBody>
      </p:sp>
    </p:spTree>
    <p:extLst>
      <p:ext uri="{BB962C8B-B14F-4D97-AF65-F5344CB8AC3E}">
        <p14:creationId xmlns:p14="http://schemas.microsoft.com/office/powerpoint/2010/main" val="242182025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grpId="0" nodeType="withEffect">
                                  <p:stCondLst>
                                    <p:cond delay="5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1000"/>
                                        <p:tgtEl>
                                          <p:spTgt spid="25"/>
                                        </p:tgtEl>
                                      </p:cBhvr>
                                    </p:animEffect>
                                    <p:anim calcmode="lin" valueType="num">
                                      <p:cBhvr>
                                        <p:cTn id="11" dur="1000" fill="hold"/>
                                        <p:tgtEl>
                                          <p:spTgt spid="25"/>
                                        </p:tgtEl>
                                        <p:attrNameLst>
                                          <p:attrName>ppt_x</p:attrName>
                                        </p:attrNameLst>
                                      </p:cBhvr>
                                      <p:tavLst>
                                        <p:tav tm="0">
                                          <p:val>
                                            <p:strVal val="#ppt_x"/>
                                          </p:val>
                                        </p:tav>
                                        <p:tav tm="100000">
                                          <p:val>
                                            <p:strVal val="#ppt_x"/>
                                          </p:val>
                                        </p:tav>
                                      </p:tavLst>
                                    </p:anim>
                                    <p:anim calcmode="lin" valueType="num">
                                      <p:cBhvr>
                                        <p:cTn id="12" dur="1000" fill="hold"/>
                                        <p:tgtEl>
                                          <p:spTgt spid="25"/>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50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animBg="1"/>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CA6D-9B99-44FD-91D4-3E0B8E8824DF}"/>
              </a:ext>
            </a:extLst>
          </p:cNvPr>
          <p:cNvSpPr>
            <a:spLocks noGrp="1"/>
          </p:cNvSpPr>
          <p:nvPr>
            <p:ph type="title"/>
          </p:nvPr>
        </p:nvSpPr>
        <p:spPr>
          <a:xfrm>
            <a:off x="299206" y="1767716"/>
            <a:ext cx="7467600" cy="6751568"/>
          </a:xfrm>
          <a:noFill/>
          <a:ln w="28575">
            <a:noFill/>
          </a:ln>
        </p:spPr>
        <p:txBody>
          <a:bodyPr>
            <a:noAutofit/>
          </a:bodyPr>
          <a:lstStyle/>
          <a:p>
            <a:r>
              <a:rPr lang="en-US" sz="7200" b="1" dirty="0">
                <a:latin typeface="Open Sans" panose="020B0604020202020204" charset="0"/>
                <a:ea typeface="Open Sans" panose="020B0604020202020204" charset="0"/>
                <a:cs typeface="Open Sans" panose="020B0604020202020204" charset="0"/>
              </a:rPr>
              <a:t>What it</a:t>
            </a:r>
            <a:br>
              <a:rPr lang="en-US" sz="7200" b="1" dirty="0">
                <a:latin typeface="Open Sans" panose="020B0604020202020204" charset="0"/>
                <a:ea typeface="Open Sans" panose="020B0604020202020204" charset="0"/>
                <a:cs typeface="Open Sans" panose="020B0604020202020204" charset="0"/>
              </a:rPr>
            </a:br>
            <a:r>
              <a:rPr lang="en-US" sz="7200" b="1" dirty="0">
                <a:latin typeface="Open Sans" panose="020B0604020202020204" charset="0"/>
                <a:ea typeface="Open Sans" panose="020B0604020202020204" charset="0"/>
                <a:cs typeface="Open Sans" panose="020B0604020202020204" charset="0"/>
              </a:rPr>
              <a:t>doesn’t</a:t>
            </a:r>
            <a:br>
              <a:rPr lang="en-US" sz="7200" b="1" dirty="0">
                <a:latin typeface="Open Sans" panose="020B0604020202020204" charset="0"/>
                <a:ea typeface="Open Sans" panose="020B0604020202020204" charset="0"/>
                <a:cs typeface="Open Sans" panose="020B0604020202020204" charset="0"/>
              </a:rPr>
            </a:br>
            <a:r>
              <a:rPr lang="en-US" sz="7200" b="1" dirty="0">
                <a:latin typeface="Open Sans" panose="020B0604020202020204" charset="0"/>
                <a:ea typeface="Open Sans" panose="020B0604020202020204" charset="0"/>
                <a:cs typeface="Open Sans" panose="020B0604020202020204" charset="0"/>
              </a:rPr>
              <a:t>mean?</a:t>
            </a:r>
          </a:p>
        </p:txBody>
      </p:sp>
      <p:sp>
        <p:nvSpPr>
          <p:cNvPr id="7" name="Freeform 6"/>
          <p:cNvSpPr/>
          <p:nvPr/>
        </p:nvSpPr>
        <p:spPr>
          <a:xfrm>
            <a:off x="8686817" y="1079499"/>
            <a:ext cx="8107680" cy="2257546"/>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59900" tIns="144781" rIns="270256" bIns="144781" numCol="1" spcCol="1270" anchor="ctr" anchorCtr="0">
            <a:noAutofit/>
          </a:bodyPr>
          <a:lstStyle/>
          <a:p>
            <a:pPr lvl="0" algn="ctr" defTabSz="1689100">
              <a:lnSpc>
                <a:spcPct val="90000"/>
              </a:lnSpc>
              <a:spcBef>
                <a:spcPct val="0"/>
              </a:spcBef>
              <a:spcAft>
                <a:spcPct val="35000"/>
              </a:spcAft>
            </a:pPr>
            <a:r>
              <a:rPr lang="en-US" sz="3800" kern="1200" dirty="0">
                <a:latin typeface="Open Sans" panose="020B0604020202020204" charset="0"/>
                <a:ea typeface="Open Sans" panose="020B0604020202020204" charset="0"/>
                <a:cs typeface="Open Sans" panose="020B0604020202020204" charset="0"/>
              </a:rPr>
              <a:t>An operator can run a plant by themselves. Will depend on their skill level.</a:t>
            </a:r>
          </a:p>
        </p:txBody>
      </p:sp>
      <p:sp>
        <p:nvSpPr>
          <p:cNvPr id="9" name="Oval 8"/>
          <p:cNvSpPr/>
          <p:nvPr/>
        </p:nvSpPr>
        <p:spPr>
          <a:xfrm>
            <a:off x="7573773" y="1083290"/>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1" name="Freeform 10"/>
          <p:cNvSpPr/>
          <p:nvPr/>
        </p:nvSpPr>
        <p:spPr>
          <a:xfrm>
            <a:off x="8702546" y="4014727"/>
            <a:ext cx="8107680" cy="2257544"/>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a:effectLst>
            <a:outerShdw blurRad="508000" dist="254000" dir="5400000" algn="ctr" rotWithShape="0">
              <a:srgbClr val="000000">
                <a:alpha val="30000"/>
              </a:srgb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1559900" tIns="144780" rIns="270256" bIns="144780" numCol="1" spcCol="1270" anchor="ctr" anchorCtr="0">
            <a:noAutofit/>
          </a:bodyPr>
          <a:lstStyle/>
          <a:p>
            <a:pPr lvl="0" algn="ctr" defTabSz="1689100">
              <a:lnSpc>
                <a:spcPct val="90000"/>
              </a:lnSpc>
              <a:spcBef>
                <a:spcPct val="0"/>
              </a:spcBef>
              <a:spcAft>
                <a:spcPct val="35000"/>
              </a:spcAft>
            </a:pPr>
            <a:r>
              <a:rPr lang="en-US" sz="3800" kern="1200" dirty="0">
                <a:latin typeface="Open Sans" panose="020B0604020202020204" charset="0"/>
                <a:ea typeface="Open Sans" panose="020B0604020202020204" charset="0"/>
                <a:cs typeface="Open Sans" panose="020B0604020202020204" charset="0"/>
              </a:rPr>
              <a:t>An operator knows how to operate every type of treatment plant.</a:t>
            </a:r>
          </a:p>
        </p:txBody>
      </p:sp>
      <p:sp>
        <p:nvSpPr>
          <p:cNvPr id="12" name="Oval 11"/>
          <p:cNvSpPr/>
          <p:nvPr/>
        </p:nvSpPr>
        <p:spPr>
          <a:xfrm>
            <a:off x="7573773" y="4014727"/>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5" name="Freeform 14"/>
          <p:cNvSpPr/>
          <p:nvPr/>
        </p:nvSpPr>
        <p:spPr>
          <a:xfrm>
            <a:off x="8702546" y="6946164"/>
            <a:ext cx="8107680" cy="2257545"/>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59900" tIns="144781" rIns="270256" bIns="144780" numCol="1" spcCol="1270" anchor="ctr" anchorCtr="0">
            <a:noAutofit/>
          </a:bodyPr>
          <a:lstStyle/>
          <a:p>
            <a:pPr lvl="0" algn="ctr" defTabSz="1689100">
              <a:lnSpc>
                <a:spcPct val="90000"/>
              </a:lnSpc>
              <a:spcBef>
                <a:spcPct val="0"/>
              </a:spcBef>
              <a:spcAft>
                <a:spcPct val="35000"/>
              </a:spcAft>
            </a:pPr>
            <a:r>
              <a:rPr lang="en-US" sz="3800" kern="1200" dirty="0">
                <a:latin typeface="Open Sans" panose="020B0604020202020204" charset="0"/>
                <a:ea typeface="Open Sans" panose="020B0604020202020204" charset="0"/>
                <a:cs typeface="Open Sans" panose="020B0604020202020204" charset="0"/>
              </a:rPr>
              <a:t>An operator is familiar with all treatment systems.</a:t>
            </a:r>
          </a:p>
        </p:txBody>
      </p:sp>
      <p:sp>
        <p:nvSpPr>
          <p:cNvPr id="16" name="Oval 15"/>
          <p:cNvSpPr/>
          <p:nvPr/>
        </p:nvSpPr>
        <p:spPr>
          <a:xfrm>
            <a:off x="7573773" y="6946165"/>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pic>
        <p:nvPicPr>
          <p:cNvPr id="5" name="Picture 4"/>
          <p:cNvPicPr>
            <a:picLocks noChangeAspect="1"/>
          </p:cNvPicPr>
          <p:nvPr/>
        </p:nvPicPr>
        <p:blipFill>
          <a:blip r:embed="rId3">
            <a:duotone>
              <a:schemeClr val="accent1">
                <a:shade val="45000"/>
                <a:satMod val="135000"/>
              </a:schemeClr>
              <a:prstClr val="white"/>
            </a:duotone>
          </a:blip>
          <a:stretch>
            <a:fillRect/>
          </a:stretch>
        </p:blipFill>
        <p:spPr>
          <a:xfrm>
            <a:off x="8077200" y="1562100"/>
            <a:ext cx="1295400" cy="1309956"/>
          </a:xfrm>
          <a:prstGeom prst="rect">
            <a:avLst/>
          </a:prstGeom>
        </p:spPr>
      </p:pic>
      <p:pic>
        <p:nvPicPr>
          <p:cNvPr id="13" name="Picture 12"/>
          <p:cNvPicPr>
            <a:picLocks noChangeAspect="1"/>
          </p:cNvPicPr>
          <p:nvPr/>
        </p:nvPicPr>
        <p:blipFill>
          <a:blip r:embed="rId3">
            <a:duotone>
              <a:schemeClr val="accent1">
                <a:shade val="45000"/>
                <a:satMod val="135000"/>
              </a:schemeClr>
              <a:prstClr val="white"/>
            </a:duotone>
          </a:blip>
          <a:stretch>
            <a:fillRect/>
          </a:stretch>
        </p:blipFill>
        <p:spPr>
          <a:xfrm>
            <a:off x="8077200" y="4488522"/>
            <a:ext cx="1295400" cy="1309956"/>
          </a:xfrm>
          <a:prstGeom prst="rect">
            <a:avLst/>
          </a:prstGeom>
        </p:spPr>
      </p:pic>
      <p:pic>
        <p:nvPicPr>
          <p:cNvPr id="14" name="Picture 13"/>
          <p:cNvPicPr>
            <a:picLocks noChangeAspect="1"/>
          </p:cNvPicPr>
          <p:nvPr/>
        </p:nvPicPr>
        <p:blipFill>
          <a:blip r:embed="rId3">
            <a:duotone>
              <a:schemeClr val="accent1">
                <a:shade val="45000"/>
                <a:satMod val="135000"/>
              </a:schemeClr>
              <a:prstClr val="white"/>
            </a:duotone>
          </a:blip>
          <a:stretch>
            <a:fillRect/>
          </a:stretch>
        </p:blipFill>
        <p:spPr>
          <a:xfrm>
            <a:off x="8073390" y="7414944"/>
            <a:ext cx="1295400" cy="1309956"/>
          </a:xfrm>
          <a:prstGeom prst="rect">
            <a:avLst/>
          </a:prstGeom>
        </p:spPr>
      </p:pic>
    </p:spTree>
    <p:extLst>
      <p:ext uri="{BB962C8B-B14F-4D97-AF65-F5344CB8AC3E}">
        <p14:creationId xmlns:p14="http://schemas.microsoft.com/office/powerpoint/2010/main" val="6407667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anim calcmode="lin" valueType="num">
                                      <p:cBhvr>
                                        <p:cTn id="16" dur="1000" fill="hold"/>
                                        <p:tgtEl>
                                          <p:spTgt spid="9"/>
                                        </p:tgtEl>
                                        <p:attrNameLst>
                                          <p:attrName>ppt_x</p:attrName>
                                        </p:attrNameLst>
                                      </p:cBhvr>
                                      <p:tavLst>
                                        <p:tav tm="0">
                                          <p:val>
                                            <p:strVal val="#ppt_x"/>
                                          </p:val>
                                        </p:tav>
                                        <p:tav tm="100000">
                                          <p:val>
                                            <p:strVal val="#ppt_x"/>
                                          </p:val>
                                        </p:tav>
                                      </p:tavLst>
                                    </p:anim>
                                    <p:anim calcmode="lin" valueType="num">
                                      <p:cBhvr>
                                        <p:cTn id="17" dur="1000" fill="hold"/>
                                        <p:tgtEl>
                                          <p:spTgt spid="9"/>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50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10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10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00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15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50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anim calcmode="lin" valueType="num">
                                      <p:cBhvr>
                                        <p:cTn id="46" dur="1000" fill="hold"/>
                                        <p:tgtEl>
                                          <p:spTgt spid="16"/>
                                        </p:tgtEl>
                                        <p:attrNameLst>
                                          <p:attrName>ppt_x</p:attrName>
                                        </p:attrNameLst>
                                      </p:cBhvr>
                                      <p:tavLst>
                                        <p:tav tm="0">
                                          <p:val>
                                            <p:strVal val="#ppt_x"/>
                                          </p:val>
                                        </p:tav>
                                        <p:tav tm="100000">
                                          <p:val>
                                            <p:strVal val="#ppt_x"/>
                                          </p:val>
                                        </p:tav>
                                      </p:tavLst>
                                    </p:anim>
                                    <p:anim calcmode="lin" valueType="num">
                                      <p:cBhvr>
                                        <p:cTn id="47" dur="1000" fill="hold"/>
                                        <p:tgtEl>
                                          <p:spTgt spid="16"/>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150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000"/>
                                        <p:tgtEl>
                                          <p:spTgt spid="14"/>
                                        </p:tgtEl>
                                      </p:cBhvr>
                                    </p:animEffect>
                                    <p:anim calcmode="lin" valueType="num">
                                      <p:cBhvr>
                                        <p:cTn id="51" dur="1000" fill="hold"/>
                                        <p:tgtEl>
                                          <p:spTgt spid="14"/>
                                        </p:tgtEl>
                                        <p:attrNameLst>
                                          <p:attrName>ppt_x</p:attrName>
                                        </p:attrNameLst>
                                      </p:cBhvr>
                                      <p:tavLst>
                                        <p:tav tm="0">
                                          <p:val>
                                            <p:strVal val="#ppt_x"/>
                                          </p:val>
                                        </p:tav>
                                        <p:tav tm="100000">
                                          <p:val>
                                            <p:strVal val="#ppt_x"/>
                                          </p:val>
                                        </p:tav>
                                      </p:tavLst>
                                    </p:anim>
                                    <p:anim calcmode="lin" valueType="num">
                                      <p:cBhvr>
                                        <p:cTn id="5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11"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Straight Connector 33"/>
          <p:cNvSpPr/>
          <p:nvPr/>
        </p:nvSpPr>
        <p:spPr>
          <a:xfrm>
            <a:off x="4743450" y="7576186"/>
            <a:ext cx="6923684" cy="0"/>
          </a:xfrm>
          <a:prstGeom prst="line">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35" name="Straight Connector 34"/>
          <p:cNvSpPr/>
          <p:nvPr/>
        </p:nvSpPr>
        <p:spPr>
          <a:xfrm>
            <a:off x="4743450" y="5162551"/>
            <a:ext cx="5930646" cy="0"/>
          </a:xfrm>
          <a:prstGeom prst="line">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36" name="Straight Connector 35"/>
          <p:cNvSpPr/>
          <p:nvPr/>
        </p:nvSpPr>
        <p:spPr>
          <a:xfrm>
            <a:off x="4743450" y="2748915"/>
            <a:ext cx="6923684" cy="0"/>
          </a:xfrm>
          <a:prstGeom prst="line">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37" name="Oval 36"/>
          <p:cNvSpPr/>
          <p:nvPr/>
        </p:nvSpPr>
        <p:spPr>
          <a:xfrm>
            <a:off x="1295400" y="1714500"/>
            <a:ext cx="6896100" cy="6896100"/>
          </a:xfrm>
          <a:prstGeom prst="ellipse">
            <a:avLst/>
          </a:prstGeom>
          <a:solidFill>
            <a:schemeClr val="accent1">
              <a:lumMod val="60000"/>
              <a:lumOff val="40000"/>
            </a:schemeClr>
          </a:solidFill>
          <a:ln>
            <a:solidFill>
              <a:schemeClr val="accent1">
                <a:lumMod val="60000"/>
                <a:lumOff val="40000"/>
              </a:schemeClr>
            </a:solidFill>
          </a:ln>
          <a:effectLst>
            <a:outerShdw blurRad="508000" dist="254000" dir="5400000" algn="tl" rotWithShape="0">
              <a:prstClr val="black">
                <a:alpha val="30000"/>
              </a:prstClr>
            </a:outerShdw>
          </a:effectLst>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39" name="Oval 38"/>
          <p:cNvSpPr/>
          <p:nvPr/>
        </p:nvSpPr>
        <p:spPr>
          <a:xfrm>
            <a:off x="10632720" y="1714500"/>
            <a:ext cx="2068830" cy="2068830"/>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0" name="Freeform 39"/>
          <p:cNvSpPr/>
          <p:nvPr/>
        </p:nvSpPr>
        <p:spPr>
          <a:xfrm flipH="1">
            <a:off x="12940153" y="1714500"/>
            <a:ext cx="5043046" cy="2068830"/>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sz="3200" dirty="0">
                <a:latin typeface="Open Sans" panose="020B0604020202020204" charset="0"/>
                <a:ea typeface="Open Sans" panose="020B0604020202020204" charset="0"/>
                <a:cs typeface="Open Sans" panose="020B0604020202020204" charset="0"/>
              </a:rPr>
              <a:t>Relevant Work Experience</a:t>
            </a:r>
          </a:p>
          <a:p>
            <a:pPr lvl="0" algn="l" defTabSz="266700">
              <a:lnSpc>
                <a:spcPct val="90000"/>
              </a:lnSpc>
              <a:spcBef>
                <a:spcPct val="0"/>
              </a:spcBef>
              <a:spcAft>
                <a:spcPct val="35000"/>
              </a:spcAft>
            </a:pPr>
            <a:endParaRPr lang="en-US" sz="600" kern="1200" dirty="0"/>
          </a:p>
        </p:txBody>
      </p:sp>
      <p:sp>
        <p:nvSpPr>
          <p:cNvPr id="41" name="Oval 40"/>
          <p:cNvSpPr/>
          <p:nvPr/>
        </p:nvSpPr>
        <p:spPr>
          <a:xfrm>
            <a:off x="9639681" y="4128136"/>
            <a:ext cx="2068830" cy="2068830"/>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2" name="Freeform 41"/>
          <p:cNvSpPr/>
          <p:nvPr/>
        </p:nvSpPr>
        <p:spPr>
          <a:xfrm>
            <a:off x="11864339" y="4128136"/>
            <a:ext cx="6118859" cy="2068830"/>
          </a:xfrm>
          <a:custGeom>
            <a:avLst/>
            <a:gdLst>
              <a:gd name="connsiteX0" fmla="*/ 0 w 337908"/>
              <a:gd name="connsiteY0" fmla="*/ 0 h 2068830"/>
              <a:gd name="connsiteX1" fmla="*/ 337908 w 337908"/>
              <a:gd name="connsiteY1" fmla="*/ 0 h 2068830"/>
              <a:gd name="connsiteX2" fmla="*/ 337908 w 337908"/>
              <a:gd name="connsiteY2" fmla="*/ 2068830 h 2068830"/>
              <a:gd name="connsiteX3" fmla="*/ 0 w 337908"/>
              <a:gd name="connsiteY3" fmla="*/ 2068830 h 2068830"/>
              <a:gd name="connsiteX4" fmla="*/ 0 w 337908"/>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908" h="2068830">
                <a:moveTo>
                  <a:pt x="0" y="0"/>
                </a:moveTo>
                <a:lnTo>
                  <a:pt x="337908" y="0"/>
                </a:lnTo>
                <a:lnTo>
                  <a:pt x="337908" y="2068830"/>
                </a:lnTo>
                <a:lnTo>
                  <a:pt x="0" y="20688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sz="3200" dirty="0">
                <a:latin typeface="Open Sans" panose="020B0604020202020204" charset="0"/>
                <a:ea typeface="Open Sans" panose="020B0604020202020204" charset="0"/>
                <a:cs typeface="Open Sans" panose="020B0604020202020204" charset="0"/>
              </a:rPr>
              <a:t>Education - substitution available </a:t>
            </a:r>
          </a:p>
        </p:txBody>
      </p:sp>
      <p:sp>
        <p:nvSpPr>
          <p:cNvPr id="43" name="Oval 42"/>
          <p:cNvSpPr/>
          <p:nvPr/>
        </p:nvSpPr>
        <p:spPr>
          <a:xfrm>
            <a:off x="10632720" y="6541771"/>
            <a:ext cx="2068830" cy="2068830"/>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4" name="Freeform 43"/>
          <p:cNvSpPr/>
          <p:nvPr/>
        </p:nvSpPr>
        <p:spPr>
          <a:xfrm flipH="1">
            <a:off x="12940153" y="6541770"/>
            <a:ext cx="5043043" cy="2068830"/>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sz="3200" dirty="0">
                <a:latin typeface="Open Sans" panose="020B0604020202020204" charset="0"/>
                <a:ea typeface="Open Sans" panose="020B0604020202020204" charset="0"/>
                <a:cs typeface="Open Sans" panose="020B0604020202020204" charset="0"/>
              </a:rPr>
              <a:t>Test - 70% or above</a:t>
            </a:r>
          </a:p>
        </p:txBody>
      </p:sp>
      <p:pic>
        <p:nvPicPr>
          <p:cNvPr id="30" name="Picture 29"/>
          <p:cNvPicPr>
            <a:picLocks noChangeAspect="1"/>
          </p:cNvPicPr>
          <p:nvPr/>
        </p:nvPicPr>
        <p:blipFill>
          <a:blip r:embed="rId3">
            <a:duotone>
              <a:schemeClr val="accent1">
                <a:shade val="45000"/>
                <a:satMod val="135000"/>
              </a:schemeClr>
              <a:prstClr val="white"/>
            </a:duotone>
          </a:blip>
          <a:stretch>
            <a:fillRect/>
          </a:stretch>
        </p:blipFill>
        <p:spPr>
          <a:xfrm>
            <a:off x="11057534" y="2157254"/>
            <a:ext cx="1219200" cy="1219200"/>
          </a:xfrm>
          <a:prstGeom prst="rect">
            <a:avLst/>
          </a:prstGeom>
        </p:spPr>
      </p:pic>
      <p:pic>
        <p:nvPicPr>
          <p:cNvPr id="31" name="Picture 30"/>
          <p:cNvPicPr>
            <a:picLocks noChangeAspect="1"/>
          </p:cNvPicPr>
          <p:nvPr/>
        </p:nvPicPr>
        <p:blipFill>
          <a:blip r:embed="rId4">
            <a:duotone>
              <a:schemeClr val="accent1">
                <a:shade val="45000"/>
                <a:satMod val="135000"/>
              </a:schemeClr>
              <a:prstClr val="white"/>
            </a:duotone>
          </a:blip>
          <a:stretch>
            <a:fillRect/>
          </a:stretch>
        </p:blipFill>
        <p:spPr>
          <a:xfrm>
            <a:off x="10102596" y="4617721"/>
            <a:ext cx="1143000" cy="1155699"/>
          </a:xfrm>
          <a:prstGeom prst="rect">
            <a:avLst/>
          </a:prstGeom>
        </p:spPr>
      </p:pic>
      <p:pic>
        <p:nvPicPr>
          <p:cNvPr id="32" name="Picture 31"/>
          <p:cNvPicPr>
            <a:picLocks noChangeAspect="1"/>
          </p:cNvPicPr>
          <p:nvPr/>
        </p:nvPicPr>
        <p:blipFill>
          <a:blip r:embed="rId5">
            <a:duotone>
              <a:schemeClr val="accent1">
                <a:shade val="45000"/>
                <a:satMod val="135000"/>
              </a:schemeClr>
              <a:prstClr val="white"/>
            </a:duotone>
          </a:blip>
          <a:stretch>
            <a:fillRect/>
          </a:stretch>
        </p:blipFill>
        <p:spPr>
          <a:xfrm>
            <a:off x="11133735" y="7100250"/>
            <a:ext cx="1066800" cy="1103587"/>
          </a:xfrm>
          <a:prstGeom prst="rect">
            <a:avLst/>
          </a:prstGeom>
        </p:spPr>
      </p:pic>
      <p:sp>
        <p:nvSpPr>
          <p:cNvPr id="38" name="Freeform 37"/>
          <p:cNvSpPr/>
          <p:nvPr/>
        </p:nvSpPr>
        <p:spPr>
          <a:xfrm>
            <a:off x="2536698" y="3122930"/>
            <a:ext cx="4413504" cy="4529114"/>
          </a:xfrm>
          <a:custGeom>
            <a:avLst/>
            <a:gdLst>
              <a:gd name="connsiteX0" fmla="*/ 0 w 4413504"/>
              <a:gd name="connsiteY0" fmla="*/ 0 h 2275713"/>
              <a:gd name="connsiteX1" fmla="*/ 4413504 w 4413504"/>
              <a:gd name="connsiteY1" fmla="*/ 0 h 2275713"/>
              <a:gd name="connsiteX2" fmla="*/ 4413504 w 4413504"/>
              <a:gd name="connsiteY2" fmla="*/ 2275713 h 2275713"/>
              <a:gd name="connsiteX3" fmla="*/ 0 w 4413504"/>
              <a:gd name="connsiteY3" fmla="*/ 2275713 h 2275713"/>
              <a:gd name="connsiteX4" fmla="*/ 0 w 4413504"/>
              <a:gd name="connsiteY4" fmla="*/ 0 h 2275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504" h="2275713">
                <a:moveTo>
                  <a:pt x="0" y="0"/>
                </a:moveTo>
                <a:lnTo>
                  <a:pt x="4413504" y="0"/>
                </a:lnTo>
                <a:lnTo>
                  <a:pt x="4413504" y="2275713"/>
                </a:lnTo>
                <a:lnTo>
                  <a:pt x="0" y="2275713"/>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en-US" sz="6000" dirty="0">
                <a:latin typeface="Open Sans" panose="020B0604020202020204" charset="0"/>
                <a:ea typeface="Open Sans" panose="020B0604020202020204" charset="0"/>
                <a:cs typeface="Open Sans" panose="020B0604020202020204" charset="0"/>
              </a:rPr>
              <a:t>Certification in Kentucky</a:t>
            </a:r>
            <a:endParaRPr lang="en-US" sz="6000" kern="1200" dirty="0">
              <a:latin typeface="Open Sans" panose="020B0604020202020204" charset="0"/>
              <a:ea typeface="Open Sans" panose="020B0604020202020204" charset="0"/>
              <a:cs typeface="Open Sans" panose="020B0604020202020204" charset="0"/>
            </a:endParaRPr>
          </a:p>
        </p:txBody>
      </p:sp>
    </p:spTree>
    <p:extLst>
      <p:ext uri="{BB962C8B-B14F-4D97-AF65-F5344CB8AC3E}">
        <p14:creationId xmlns:p14="http://schemas.microsoft.com/office/powerpoint/2010/main" val="253963372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42" presetClass="entr" presetSubtype="0" fill="hold" nodeType="withEffect">
                                  <p:stCondLst>
                                    <p:cond delay="50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1000"/>
                                        <p:tgtEl>
                                          <p:spTgt spid="36"/>
                                        </p:tgtEl>
                                      </p:cBhvr>
                                    </p:animEffect>
                                    <p:anim calcmode="lin" valueType="num">
                                      <p:cBhvr>
                                        <p:cTn id="12" dur="1000" fill="hold"/>
                                        <p:tgtEl>
                                          <p:spTgt spid="36"/>
                                        </p:tgtEl>
                                        <p:attrNameLst>
                                          <p:attrName>ppt_x</p:attrName>
                                        </p:attrNameLst>
                                      </p:cBhvr>
                                      <p:tavLst>
                                        <p:tav tm="0">
                                          <p:val>
                                            <p:strVal val="#ppt_x"/>
                                          </p:val>
                                        </p:tav>
                                        <p:tav tm="100000">
                                          <p:val>
                                            <p:strVal val="#ppt_x"/>
                                          </p:val>
                                        </p:tav>
                                      </p:tavLst>
                                    </p:anim>
                                    <p:anim calcmode="lin" valueType="num">
                                      <p:cBhvr>
                                        <p:cTn id="13" dur="1000" fill="hold"/>
                                        <p:tgtEl>
                                          <p:spTgt spid="3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50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anim calcmode="lin" valueType="num">
                                      <p:cBhvr>
                                        <p:cTn id="17" dur="1000" fill="hold"/>
                                        <p:tgtEl>
                                          <p:spTgt spid="39"/>
                                        </p:tgtEl>
                                        <p:attrNameLst>
                                          <p:attrName>ppt_x</p:attrName>
                                        </p:attrNameLst>
                                      </p:cBhvr>
                                      <p:tavLst>
                                        <p:tav tm="0">
                                          <p:val>
                                            <p:strVal val="#ppt_x"/>
                                          </p:val>
                                        </p:tav>
                                        <p:tav tm="100000">
                                          <p:val>
                                            <p:strVal val="#ppt_x"/>
                                          </p:val>
                                        </p:tav>
                                      </p:tavLst>
                                    </p:anim>
                                    <p:anim calcmode="lin" valueType="num">
                                      <p:cBhvr>
                                        <p:cTn id="18" dur="1000" fill="hold"/>
                                        <p:tgtEl>
                                          <p:spTgt spid="3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50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1000"/>
                                        <p:tgtEl>
                                          <p:spTgt spid="40"/>
                                        </p:tgtEl>
                                      </p:cBhvr>
                                    </p:animEffect>
                                    <p:anim calcmode="lin" valueType="num">
                                      <p:cBhvr>
                                        <p:cTn id="22" dur="1000" fill="hold"/>
                                        <p:tgtEl>
                                          <p:spTgt spid="40"/>
                                        </p:tgtEl>
                                        <p:attrNameLst>
                                          <p:attrName>ppt_x</p:attrName>
                                        </p:attrNameLst>
                                      </p:cBhvr>
                                      <p:tavLst>
                                        <p:tav tm="0">
                                          <p:val>
                                            <p:strVal val="#ppt_x"/>
                                          </p:val>
                                        </p:tav>
                                        <p:tav tm="100000">
                                          <p:val>
                                            <p:strVal val="#ppt_x"/>
                                          </p:val>
                                        </p:tav>
                                      </p:tavLst>
                                    </p:anim>
                                    <p:anim calcmode="lin" valueType="num">
                                      <p:cBhvr>
                                        <p:cTn id="23" dur="1000" fill="hold"/>
                                        <p:tgtEl>
                                          <p:spTgt spid="40"/>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50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00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1000"/>
                                        <p:tgtEl>
                                          <p:spTgt spid="35"/>
                                        </p:tgtEl>
                                      </p:cBhvr>
                                    </p:animEffect>
                                    <p:anim calcmode="lin" valueType="num">
                                      <p:cBhvr>
                                        <p:cTn id="32" dur="1000" fill="hold"/>
                                        <p:tgtEl>
                                          <p:spTgt spid="35"/>
                                        </p:tgtEl>
                                        <p:attrNameLst>
                                          <p:attrName>ppt_x</p:attrName>
                                        </p:attrNameLst>
                                      </p:cBhvr>
                                      <p:tavLst>
                                        <p:tav tm="0">
                                          <p:val>
                                            <p:strVal val="#ppt_x"/>
                                          </p:val>
                                        </p:tav>
                                        <p:tav tm="100000">
                                          <p:val>
                                            <p:strVal val="#ppt_x"/>
                                          </p:val>
                                        </p:tav>
                                      </p:tavLst>
                                    </p:anim>
                                    <p:anim calcmode="lin" valueType="num">
                                      <p:cBhvr>
                                        <p:cTn id="33" dur="1000" fill="hold"/>
                                        <p:tgtEl>
                                          <p:spTgt spid="35"/>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00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1000"/>
                                        <p:tgtEl>
                                          <p:spTgt spid="41"/>
                                        </p:tgtEl>
                                      </p:cBhvr>
                                    </p:animEffect>
                                    <p:anim calcmode="lin" valueType="num">
                                      <p:cBhvr>
                                        <p:cTn id="37" dur="1000" fill="hold"/>
                                        <p:tgtEl>
                                          <p:spTgt spid="41"/>
                                        </p:tgtEl>
                                        <p:attrNameLst>
                                          <p:attrName>ppt_x</p:attrName>
                                        </p:attrNameLst>
                                      </p:cBhvr>
                                      <p:tavLst>
                                        <p:tav tm="0">
                                          <p:val>
                                            <p:strVal val="#ppt_x"/>
                                          </p:val>
                                        </p:tav>
                                        <p:tav tm="100000">
                                          <p:val>
                                            <p:strVal val="#ppt_x"/>
                                          </p:val>
                                        </p:tav>
                                      </p:tavLst>
                                    </p:anim>
                                    <p:anim calcmode="lin" valueType="num">
                                      <p:cBhvr>
                                        <p:cTn id="38" dur="1000" fill="hold"/>
                                        <p:tgtEl>
                                          <p:spTgt spid="4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1000"/>
                                        <p:tgtEl>
                                          <p:spTgt spid="42"/>
                                        </p:tgtEl>
                                      </p:cBhvr>
                                    </p:animEffect>
                                    <p:anim calcmode="lin" valueType="num">
                                      <p:cBhvr>
                                        <p:cTn id="42" dur="1000" fill="hold"/>
                                        <p:tgtEl>
                                          <p:spTgt spid="42"/>
                                        </p:tgtEl>
                                        <p:attrNameLst>
                                          <p:attrName>ppt_x</p:attrName>
                                        </p:attrNameLst>
                                      </p:cBhvr>
                                      <p:tavLst>
                                        <p:tav tm="0">
                                          <p:val>
                                            <p:strVal val="#ppt_x"/>
                                          </p:val>
                                        </p:tav>
                                        <p:tav tm="100000">
                                          <p:val>
                                            <p:strVal val="#ppt_x"/>
                                          </p:val>
                                        </p:tav>
                                      </p:tavLst>
                                    </p:anim>
                                    <p:anim calcmode="lin" valueType="num">
                                      <p:cBhvr>
                                        <p:cTn id="43" dur="1000" fill="hold"/>
                                        <p:tgtEl>
                                          <p:spTgt spid="42"/>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100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anim calcmode="lin" valueType="num">
                                      <p:cBhvr>
                                        <p:cTn id="47" dur="1000" fill="hold"/>
                                        <p:tgtEl>
                                          <p:spTgt spid="31"/>
                                        </p:tgtEl>
                                        <p:attrNameLst>
                                          <p:attrName>ppt_x</p:attrName>
                                        </p:attrNameLst>
                                      </p:cBhvr>
                                      <p:tavLst>
                                        <p:tav tm="0">
                                          <p:val>
                                            <p:strVal val="#ppt_x"/>
                                          </p:val>
                                        </p:tav>
                                        <p:tav tm="100000">
                                          <p:val>
                                            <p:strVal val="#ppt_x"/>
                                          </p:val>
                                        </p:tav>
                                      </p:tavLst>
                                    </p:anim>
                                    <p:anim calcmode="lin" valueType="num">
                                      <p:cBhvr>
                                        <p:cTn id="48" dur="1000" fill="hold"/>
                                        <p:tgtEl>
                                          <p:spTgt spid="31"/>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150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anim calcmode="lin" valueType="num">
                                      <p:cBhvr>
                                        <p:cTn id="52" dur="1000" fill="hold"/>
                                        <p:tgtEl>
                                          <p:spTgt spid="34"/>
                                        </p:tgtEl>
                                        <p:attrNameLst>
                                          <p:attrName>ppt_x</p:attrName>
                                        </p:attrNameLst>
                                      </p:cBhvr>
                                      <p:tavLst>
                                        <p:tav tm="0">
                                          <p:val>
                                            <p:strVal val="#ppt_x"/>
                                          </p:val>
                                        </p:tav>
                                        <p:tav tm="100000">
                                          <p:val>
                                            <p:strVal val="#ppt_x"/>
                                          </p:val>
                                        </p:tav>
                                      </p:tavLst>
                                    </p:anim>
                                    <p:anim calcmode="lin" valueType="num">
                                      <p:cBhvr>
                                        <p:cTn id="53" dur="1000" fill="hold"/>
                                        <p:tgtEl>
                                          <p:spTgt spid="34"/>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150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1000"/>
                                        <p:tgtEl>
                                          <p:spTgt spid="43"/>
                                        </p:tgtEl>
                                      </p:cBhvr>
                                    </p:animEffect>
                                    <p:anim calcmode="lin" valueType="num">
                                      <p:cBhvr>
                                        <p:cTn id="57" dur="1000" fill="hold"/>
                                        <p:tgtEl>
                                          <p:spTgt spid="43"/>
                                        </p:tgtEl>
                                        <p:attrNameLst>
                                          <p:attrName>ppt_x</p:attrName>
                                        </p:attrNameLst>
                                      </p:cBhvr>
                                      <p:tavLst>
                                        <p:tav tm="0">
                                          <p:val>
                                            <p:strVal val="#ppt_x"/>
                                          </p:val>
                                        </p:tav>
                                        <p:tav tm="100000">
                                          <p:val>
                                            <p:strVal val="#ppt_x"/>
                                          </p:val>
                                        </p:tav>
                                      </p:tavLst>
                                    </p:anim>
                                    <p:anim calcmode="lin" valueType="num">
                                      <p:cBhvr>
                                        <p:cTn id="58" dur="1000" fill="hold"/>
                                        <p:tgtEl>
                                          <p:spTgt spid="43"/>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150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1000"/>
                                        <p:tgtEl>
                                          <p:spTgt spid="44"/>
                                        </p:tgtEl>
                                      </p:cBhvr>
                                    </p:animEffect>
                                    <p:anim calcmode="lin" valueType="num">
                                      <p:cBhvr>
                                        <p:cTn id="62" dur="1000" fill="hold"/>
                                        <p:tgtEl>
                                          <p:spTgt spid="44"/>
                                        </p:tgtEl>
                                        <p:attrNameLst>
                                          <p:attrName>ppt_x</p:attrName>
                                        </p:attrNameLst>
                                      </p:cBhvr>
                                      <p:tavLst>
                                        <p:tav tm="0">
                                          <p:val>
                                            <p:strVal val="#ppt_x"/>
                                          </p:val>
                                        </p:tav>
                                        <p:tav tm="100000">
                                          <p:val>
                                            <p:strVal val="#ppt_x"/>
                                          </p:val>
                                        </p:tav>
                                      </p:tavLst>
                                    </p:anim>
                                    <p:anim calcmode="lin" valueType="num">
                                      <p:cBhvr>
                                        <p:cTn id="63" dur="1000" fill="hold"/>
                                        <p:tgtEl>
                                          <p:spTgt spid="44"/>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1500"/>
                                  </p:stCondLst>
                                  <p:childTnLst>
                                    <p:set>
                                      <p:cBhvr>
                                        <p:cTn id="65" dur="1" fill="hold">
                                          <p:stCondLst>
                                            <p:cond delay="0"/>
                                          </p:stCondLst>
                                        </p:cTn>
                                        <p:tgtEl>
                                          <p:spTgt spid="32"/>
                                        </p:tgtEl>
                                        <p:attrNameLst>
                                          <p:attrName>style.visibility</p:attrName>
                                        </p:attrNameLst>
                                      </p:cBhvr>
                                      <p:to>
                                        <p:strVal val="visible"/>
                                      </p:to>
                                    </p:set>
                                    <p:animEffect transition="in" filter="fade">
                                      <p:cBhvr>
                                        <p:cTn id="66" dur="1000"/>
                                        <p:tgtEl>
                                          <p:spTgt spid="32"/>
                                        </p:tgtEl>
                                      </p:cBhvr>
                                    </p:animEffect>
                                    <p:anim calcmode="lin" valueType="num">
                                      <p:cBhvr>
                                        <p:cTn id="67" dur="1000" fill="hold"/>
                                        <p:tgtEl>
                                          <p:spTgt spid="32"/>
                                        </p:tgtEl>
                                        <p:attrNameLst>
                                          <p:attrName>ppt_x</p:attrName>
                                        </p:attrNameLst>
                                      </p:cBhvr>
                                      <p:tavLst>
                                        <p:tav tm="0">
                                          <p:val>
                                            <p:strVal val="#ppt_x"/>
                                          </p:val>
                                        </p:tav>
                                        <p:tav tm="100000">
                                          <p:val>
                                            <p:strVal val="#ppt_x"/>
                                          </p:val>
                                        </p:tav>
                                      </p:tavLst>
                                    </p:anim>
                                    <p:anim calcmode="lin" valueType="num">
                                      <p:cBhvr>
                                        <p:cTn id="68"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0" grpId="0"/>
      <p:bldP spid="42" grpId="0"/>
      <p:bldP spid="44"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F027194-57B0-410D-A125-56C10939EA7F}"/>
              </a:ext>
            </a:extLst>
          </p:cNvPr>
          <p:cNvSpPr/>
          <p:nvPr/>
        </p:nvSpPr>
        <p:spPr>
          <a:xfrm rot="5400000">
            <a:off x="6666798" y="6172902"/>
            <a:ext cx="534804" cy="1066800"/>
          </a:xfrm>
          <a:prstGeom prst="rect">
            <a:avLst/>
          </a:prstGeom>
          <a:solidFill>
            <a:srgbClr val="0E3960"/>
          </a:solidFill>
          <a:ln>
            <a:solidFill>
              <a:srgbClr val="0E3960"/>
            </a:solidFill>
          </a:ln>
          <a:effectLst>
            <a:outerShdw blurRad="762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540000" rtlCol="0" anchor="ctr"/>
          <a:lstStyle/>
          <a:p>
            <a:pPr algn="r"/>
            <a:endParaRPr lang="en-US" sz="2100" b="1" dirty="0">
              <a:latin typeface="Open Sans" charset="0"/>
              <a:ea typeface="Open Sans" charset="0"/>
              <a:cs typeface="Open Sans" charset="0"/>
            </a:endParaRPr>
          </a:p>
        </p:txBody>
      </p:sp>
      <p:sp>
        <p:nvSpPr>
          <p:cNvPr id="14" name="TextBox 13"/>
          <p:cNvSpPr txBox="1"/>
          <p:nvPr/>
        </p:nvSpPr>
        <p:spPr>
          <a:xfrm>
            <a:off x="1295400" y="3062663"/>
            <a:ext cx="5403056" cy="2029580"/>
          </a:xfrm>
          <a:prstGeom prst="rect">
            <a:avLst/>
          </a:prstGeom>
          <a:noFill/>
        </p:spPr>
        <p:txBody>
          <a:bodyPr wrap="square" lIns="0" tIns="54000" rIns="324000" bIns="54000" rtlCol="0">
            <a:spAutoFit/>
          </a:bodyPr>
          <a:lstStyle/>
          <a:p>
            <a:pPr>
              <a:lnSpc>
                <a:spcPct val="130000"/>
              </a:lnSpc>
              <a:spcBef>
                <a:spcPts val="900"/>
              </a:spcBef>
            </a:pPr>
            <a:r>
              <a:rPr lang="en-US" sz="3200" dirty="0">
                <a:latin typeface="Open Sans" panose="020B0604020202020204" charset="0"/>
                <a:ea typeface="Open Sans" panose="020B0604020202020204" charset="0"/>
                <a:cs typeface="Open Sans" panose="020B0604020202020204" charset="0"/>
              </a:rPr>
              <a:t>Registration Form for Exams and Training Kentucky One Stop</a:t>
            </a:r>
          </a:p>
        </p:txBody>
      </p:sp>
      <p:pic>
        <p:nvPicPr>
          <p:cNvPr id="12" name="Picture Placeholder 11"/>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27" r="-498"/>
          <a:stretch/>
        </p:blipFill>
        <p:spPr>
          <a:xfrm>
            <a:off x="12866866" y="4686300"/>
            <a:ext cx="5187338" cy="5368898"/>
          </a:xfrm>
          <a:prstGeom prst="rect">
            <a:avLst/>
          </a:prstGeom>
        </p:spPr>
      </p:pic>
      <p:pic>
        <p:nvPicPr>
          <p:cNvPr id="13" name="Picture Placeholder 12"/>
          <p:cNvPicPr>
            <a:picLocks noGrp="1" noChangeAspect="1"/>
          </p:cNvPicPr>
          <p:nvPr>
            <p:ph type="pic" sz="quarter" idx="15"/>
          </p:nvPr>
        </p:nvPicPr>
        <p:blipFill rotWithShape="1">
          <a:blip r:embed="rId4"/>
          <a:srcRect l="1833" r="2088"/>
          <a:stretch/>
        </p:blipFill>
        <p:spPr>
          <a:xfrm>
            <a:off x="7106475" y="2159852"/>
            <a:ext cx="5620486" cy="5995800"/>
          </a:xfrm>
          <a:prstGeom prst="rect">
            <a:avLst/>
          </a:prstGeom>
        </p:spPr>
      </p:pic>
      <p:cxnSp>
        <p:nvCxnSpPr>
          <p:cNvPr id="10" name="Straight Connector 9">
            <a:extLst>
              <a:ext uri="{FF2B5EF4-FFF2-40B4-BE49-F238E27FC236}">
                <a16:creationId xmlns:a16="http://schemas.microsoft.com/office/drawing/2014/main" id="{056A412F-1D2B-4620-A8B0-AE6D0116C177}"/>
              </a:ext>
            </a:extLst>
          </p:cNvPr>
          <p:cNvCxnSpPr>
            <a:cxnSpLocks/>
          </p:cNvCxnSpPr>
          <p:nvPr/>
        </p:nvCxnSpPr>
        <p:spPr>
          <a:xfrm>
            <a:off x="7106474" y="2159853"/>
            <a:ext cx="5623560" cy="0"/>
          </a:xfrm>
          <a:prstGeom prst="line">
            <a:avLst/>
          </a:prstGeom>
          <a:ln w="50800">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141439" y="5265145"/>
            <a:ext cx="5582088" cy="1372683"/>
          </a:xfrm>
          <a:prstGeom prst="rect">
            <a:avLst/>
          </a:prstGeom>
        </p:spPr>
        <p:txBody>
          <a:bodyPr wrap="square">
            <a:spAutoFit/>
          </a:bodyPr>
          <a:lstStyle/>
          <a:p>
            <a:pPr>
              <a:lnSpc>
                <a:spcPct val="130000"/>
              </a:lnSpc>
              <a:spcBef>
                <a:spcPts val="900"/>
              </a:spcBef>
            </a:pPr>
            <a:r>
              <a:rPr lang="en-US" sz="3200" dirty="0">
                <a:latin typeface="Open Sans" panose="020B0604020202020204" charset="0"/>
                <a:ea typeface="Open Sans" panose="020B0604020202020204" charset="0"/>
                <a:cs typeface="Open Sans" panose="020B0604020202020204" charset="0"/>
              </a:rPr>
              <a:t>Education and Experience Documentation Form </a:t>
            </a:r>
          </a:p>
        </p:txBody>
      </p:sp>
      <p:sp>
        <p:nvSpPr>
          <p:cNvPr id="15" name="Rectangle 14"/>
          <p:cNvSpPr/>
          <p:nvPr/>
        </p:nvSpPr>
        <p:spPr>
          <a:xfrm>
            <a:off x="0" y="259777"/>
            <a:ext cx="8610600" cy="1143000"/>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0" y="114300"/>
            <a:ext cx="8610600" cy="1402778"/>
          </a:xfrm>
        </p:spPr>
        <p:txBody>
          <a:bodyPr/>
          <a:lstStyle/>
          <a:p>
            <a:r>
              <a:rPr lang="en-US" dirty="0">
                <a:latin typeface="Open Sans" panose="020B0604020202020204" charset="0"/>
                <a:ea typeface="Open Sans" panose="020B0604020202020204" charset="0"/>
                <a:cs typeface="Open Sans" panose="020B0604020202020204" charset="0"/>
              </a:rPr>
              <a:t>Certification</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sp>
        <p:nvSpPr>
          <p:cNvPr id="23" name="Freeform 35">
            <a:extLst>
              <a:ext uri="{FF2B5EF4-FFF2-40B4-BE49-F238E27FC236}">
                <a16:creationId xmlns:a16="http://schemas.microsoft.com/office/drawing/2014/main" id="{FB3440B8-ACEC-417C-A051-F7B41D00CFDF}"/>
              </a:ext>
            </a:extLst>
          </p:cNvPr>
          <p:cNvSpPr>
            <a:spLocks/>
          </p:cNvSpPr>
          <p:nvPr/>
        </p:nvSpPr>
        <p:spPr bwMode="auto">
          <a:xfrm>
            <a:off x="6547277" y="6524952"/>
            <a:ext cx="459581" cy="371148"/>
          </a:xfrm>
          <a:custGeom>
            <a:avLst/>
            <a:gdLst>
              <a:gd name="T0" fmla="*/ 159 w 160"/>
              <a:gd name="T1" fmla="*/ 66 h 128"/>
              <a:gd name="T2" fmla="*/ 98 w 160"/>
              <a:gd name="T3" fmla="*/ 127 h 128"/>
              <a:gd name="T4" fmla="*/ 96 w 160"/>
              <a:gd name="T5" fmla="*/ 128 h 128"/>
              <a:gd name="T6" fmla="*/ 94 w 160"/>
              <a:gd name="T7" fmla="*/ 127 h 128"/>
              <a:gd name="T8" fmla="*/ 94 w 160"/>
              <a:gd name="T9" fmla="*/ 124 h 128"/>
              <a:gd name="T10" fmla="*/ 152 w 160"/>
              <a:gd name="T11" fmla="*/ 66 h 128"/>
              <a:gd name="T12" fmla="*/ 2 w 160"/>
              <a:gd name="T13" fmla="*/ 66 h 128"/>
              <a:gd name="T14" fmla="*/ 0 w 160"/>
              <a:gd name="T15" fmla="*/ 64 h 128"/>
              <a:gd name="T16" fmla="*/ 2 w 160"/>
              <a:gd name="T17" fmla="*/ 61 h 128"/>
              <a:gd name="T18" fmla="*/ 152 w 160"/>
              <a:gd name="T19" fmla="*/ 61 h 128"/>
              <a:gd name="T20" fmla="*/ 94 w 160"/>
              <a:gd name="T21" fmla="*/ 4 h 128"/>
              <a:gd name="T22" fmla="*/ 94 w 160"/>
              <a:gd name="T23" fmla="*/ 1 h 128"/>
              <a:gd name="T24" fmla="*/ 98 w 160"/>
              <a:gd name="T25" fmla="*/ 1 h 128"/>
              <a:gd name="T26" fmla="*/ 159 w 160"/>
              <a:gd name="T27" fmla="*/ 62 h 128"/>
              <a:gd name="T28" fmla="*/ 160 w 160"/>
              <a:gd name="T29" fmla="*/ 63 h 128"/>
              <a:gd name="T30" fmla="*/ 160 w 160"/>
              <a:gd name="T31" fmla="*/ 63 h 128"/>
              <a:gd name="T32" fmla="*/ 160 w 160"/>
              <a:gd name="T33" fmla="*/ 63 h 128"/>
              <a:gd name="T34" fmla="*/ 160 w 160"/>
              <a:gd name="T35" fmla="*/ 64 h 128"/>
              <a:gd name="T36" fmla="*/ 159 w 160"/>
              <a:gd name="T37" fmla="*/ 6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128">
                <a:moveTo>
                  <a:pt x="159" y="66"/>
                </a:moveTo>
                <a:cubicBezTo>
                  <a:pt x="98" y="127"/>
                  <a:pt x="98" y="127"/>
                  <a:pt x="98" y="127"/>
                </a:cubicBezTo>
                <a:cubicBezTo>
                  <a:pt x="97" y="128"/>
                  <a:pt x="97" y="128"/>
                  <a:pt x="96" y="128"/>
                </a:cubicBezTo>
                <a:cubicBezTo>
                  <a:pt x="95" y="128"/>
                  <a:pt x="95" y="128"/>
                  <a:pt x="94" y="127"/>
                </a:cubicBezTo>
                <a:cubicBezTo>
                  <a:pt x="93" y="126"/>
                  <a:pt x="93" y="125"/>
                  <a:pt x="94" y="124"/>
                </a:cubicBezTo>
                <a:cubicBezTo>
                  <a:pt x="152" y="66"/>
                  <a:pt x="152" y="66"/>
                  <a:pt x="152" y="66"/>
                </a:cubicBezTo>
                <a:cubicBezTo>
                  <a:pt x="2" y="66"/>
                  <a:pt x="2" y="66"/>
                  <a:pt x="2" y="66"/>
                </a:cubicBezTo>
                <a:cubicBezTo>
                  <a:pt x="1" y="66"/>
                  <a:pt x="0" y="65"/>
                  <a:pt x="0" y="64"/>
                </a:cubicBezTo>
                <a:cubicBezTo>
                  <a:pt x="0" y="63"/>
                  <a:pt x="1" y="61"/>
                  <a:pt x="2" y="61"/>
                </a:cubicBezTo>
                <a:cubicBezTo>
                  <a:pt x="152" y="61"/>
                  <a:pt x="152" y="61"/>
                  <a:pt x="152" y="61"/>
                </a:cubicBezTo>
                <a:cubicBezTo>
                  <a:pt x="94" y="4"/>
                  <a:pt x="94" y="4"/>
                  <a:pt x="94" y="4"/>
                </a:cubicBezTo>
                <a:cubicBezTo>
                  <a:pt x="93" y="3"/>
                  <a:pt x="93" y="2"/>
                  <a:pt x="94" y="1"/>
                </a:cubicBezTo>
                <a:cubicBezTo>
                  <a:pt x="95" y="0"/>
                  <a:pt x="97" y="0"/>
                  <a:pt x="98" y="1"/>
                </a:cubicBezTo>
                <a:cubicBezTo>
                  <a:pt x="159" y="62"/>
                  <a:pt x="159" y="62"/>
                  <a:pt x="159" y="62"/>
                </a:cubicBezTo>
                <a:cubicBezTo>
                  <a:pt x="159" y="62"/>
                  <a:pt x="160" y="62"/>
                  <a:pt x="160" y="63"/>
                </a:cubicBezTo>
                <a:cubicBezTo>
                  <a:pt x="160" y="63"/>
                  <a:pt x="160" y="63"/>
                  <a:pt x="160" y="63"/>
                </a:cubicBezTo>
                <a:cubicBezTo>
                  <a:pt x="160" y="63"/>
                  <a:pt x="160" y="63"/>
                  <a:pt x="160" y="63"/>
                </a:cubicBezTo>
                <a:cubicBezTo>
                  <a:pt x="160" y="64"/>
                  <a:pt x="160" y="64"/>
                  <a:pt x="160" y="64"/>
                </a:cubicBezTo>
                <a:cubicBezTo>
                  <a:pt x="160" y="65"/>
                  <a:pt x="160" y="65"/>
                  <a:pt x="159" y="66"/>
                </a:cubicBezTo>
                <a:close/>
              </a:path>
            </a:pathLst>
          </a:custGeom>
          <a:solidFill>
            <a:srgbClr val="FFFFFF"/>
          </a:solidFill>
          <a:ln>
            <a:noFill/>
          </a:ln>
        </p:spPr>
        <p:txBody>
          <a:bodyPr vert="horz" wrap="square" lIns="137160" tIns="68580" rIns="137160" bIns="68580" numCol="1" anchor="t" anchorCtr="0" compatLnSpc="1">
            <a:prstTxWarp prst="textNoShape">
              <a:avLst/>
            </a:prstTxWarp>
          </a:bodyPr>
          <a:lstStyle/>
          <a:p>
            <a:endParaRPr lang="en-US" sz="2700"/>
          </a:p>
        </p:txBody>
      </p:sp>
      <p:cxnSp>
        <p:nvCxnSpPr>
          <p:cNvPr id="11" name="Straight Connector 10">
            <a:extLst>
              <a:ext uri="{FF2B5EF4-FFF2-40B4-BE49-F238E27FC236}">
                <a16:creationId xmlns:a16="http://schemas.microsoft.com/office/drawing/2014/main" id="{056A412F-1D2B-4620-A8B0-AE6D0116C177}"/>
              </a:ext>
            </a:extLst>
          </p:cNvPr>
          <p:cNvCxnSpPr>
            <a:cxnSpLocks/>
          </p:cNvCxnSpPr>
          <p:nvPr/>
        </p:nvCxnSpPr>
        <p:spPr>
          <a:xfrm>
            <a:off x="12866865" y="4650489"/>
            <a:ext cx="5184648" cy="0"/>
          </a:xfrm>
          <a:prstGeom prst="line">
            <a:avLst/>
          </a:prstGeom>
          <a:ln w="50800">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75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2" presetClass="entr" presetSubtype="8"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par>
                                <p:cTn id="16" presetID="6" presetClass="emph" presetSubtype="0" accel="50000" decel="50000" autoRev="1" fill="hold" grpId="1" nodeType="withEffect">
                                  <p:stCondLst>
                                    <p:cond delay="1000"/>
                                  </p:stCondLst>
                                  <p:childTnLst>
                                    <p:animScale>
                                      <p:cBhvr>
                                        <p:cTn id="17" dur="500" fill="hold"/>
                                        <p:tgtEl>
                                          <p:spTgt spid="9"/>
                                        </p:tgtEl>
                                      </p:cBhvr>
                                      <p:by x="105000" y="105000"/>
                                    </p:animScale>
                                  </p:childTnLst>
                                </p:cTn>
                              </p:par>
                              <p:par>
                                <p:cTn id="18" presetID="22" presetClass="entr" presetSubtype="8" fill="hold" grpId="0" nodeType="withEffect">
                                  <p:stCondLst>
                                    <p:cond delay="150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par>
                                <p:cTn id="21" presetID="6" presetClass="emph" presetSubtype="0" accel="50000" decel="50000" autoRev="1" fill="hold" grpId="1" nodeType="withEffect">
                                  <p:stCondLst>
                                    <p:cond delay="1500"/>
                                  </p:stCondLst>
                                  <p:childTnLst>
                                    <p:animScale>
                                      <p:cBhvr>
                                        <p:cTn id="22" dur="500" fill="hold"/>
                                        <p:tgtEl>
                                          <p:spTgt spid="23"/>
                                        </p:tgtEl>
                                      </p:cBhvr>
                                      <p:by x="120000" y="120000"/>
                                    </p:animScale>
                                  </p:childTnLst>
                                </p:cTn>
                              </p:par>
                              <p:par>
                                <p:cTn id="23" presetID="22" presetClass="entr" presetSubtype="8" fill="hold" nodeType="withEffect">
                                  <p:stCondLst>
                                    <p:cond delay="15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par>
                                <p:cTn id="26" presetID="22" presetClass="entr" presetSubtype="8" fill="hold" nodeType="withEffect">
                                  <p:stCondLst>
                                    <p:cond delay="225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4" grpId="0"/>
      <p:bldP spid="6" grpId="0"/>
      <p:bldP spid="23" grpId="0" animBg="1"/>
      <p:bldP spid="23"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295400" y="7771110"/>
            <a:ext cx="14325600" cy="695113"/>
          </a:xfrm>
          <a:prstGeom prst="rect">
            <a:avLst/>
          </a:prstGeom>
          <a:noFill/>
        </p:spPr>
        <p:txBody>
          <a:bodyPr wrap="square" lIns="0" tIns="54000" rIns="324000" bIns="54000" rtlCol="0">
            <a:spAutoFit/>
          </a:bodyPr>
          <a:lstStyle/>
          <a:p>
            <a:pPr>
              <a:lnSpc>
                <a:spcPct val="130000"/>
              </a:lnSpc>
              <a:spcBef>
                <a:spcPts val="900"/>
              </a:spcBef>
            </a:pPr>
            <a:r>
              <a:rPr lang="en-US" sz="3200" dirty="0">
                <a:latin typeface="Open Sans" panose="020B0604020202020204" charset="0"/>
                <a:ea typeface="Open Sans" panose="020B0604020202020204" charset="0"/>
                <a:cs typeface="Open Sans" panose="020B0604020202020204" charset="0"/>
              </a:rPr>
              <a:t>Note: if application is rejected exam fees are non-refundable</a:t>
            </a:r>
          </a:p>
        </p:txBody>
      </p:sp>
      <p:cxnSp>
        <p:nvCxnSpPr>
          <p:cNvPr id="10" name="Straight Connector 9">
            <a:extLst>
              <a:ext uri="{FF2B5EF4-FFF2-40B4-BE49-F238E27FC236}">
                <a16:creationId xmlns:a16="http://schemas.microsoft.com/office/drawing/2014/main" id="{056A412F-1D2B-4620-A8B0-AE6D0116C177}"/>
              </a:ext>
            </a:extLst>
          </p:cNvPr>
          <p:cNvCxnSpPr>
            <a:cxnSpLocks/>
          </p:cNvCxnSpPr>
          <p:nvPr/>
        </p:nvCxnSpPr>
        <p:spPr>
          <a:xfrm>
            <a:off x="1014319" y="2849880"/>
            <a:ext cx="16258032" cy="0"/>
          </a:xfrm>
          <a:prstGeom prst="line">
            <a:avLst/>
          </a:prstGeom>
          <a:ln w="50800">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210458" y="8466223"/>
            <a:ext cx="14800283" cy="678391"/>
          </a:xfrm>
          <a:prstGeom prst="rect">
            <a:avLst/>
          </a:prstGeom>
        </p:spPr>
        <p:txBody>
          <a:bodyPr wrap="square">
            <a:spAutoFit/>
          </a:bodyPr>
          <a:lstStyle/>
          <a:p>
            <a:pPr>
              <a:lnSpc>
                <a:spcPct val="130000"/>
              </a:lnSpc>
              <a:spcBef>
                <a:spcPts val="900"/>
              </a:spcBef>
            </a:pPr>
            <a:r>
              <a:rPr lang="en-US" sz="3200" dirty="0">
                <a:latin typeface="Open Sans" panose="020B0604020202020204" charset="0"/>
                <a:ea typeface="Open Sans" panose="020B0604020202020204" charset="0"/>
                <a:cs typeface="Open Sans" panose="020B0604020202020204" charset="0"/>
              </a:rPr>
              <a:t>If in doubt call us</a:t>
            </a:r>
          </a:p>
        </p:txBody>
      </p:sp>
      <p:sp>
        <p:nvSpPr>
          <p:cNvPr id="15" name="Rectangle 14"/>
          <p:cNvSpPr/>
          <p:nvPr/>
        </p:nvSpPr>
        <p:spPr>
          <a:xfrm>
            <a:off x="0" y="259777"/>
            <a:ext cx="8610600" cy="1143000"/>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0" y="114300"/>
            <a:ext cx="8610600" cy="1402778"/>
          </a:xfrm>
        </p:spPr>
        <p:txBody>
          <a:bodyPr/>
          <a:lstStyle/>
          <a:p>
            <a:r>
              <a:rPr lang="en-US" dirty="0">
                <a:latin typeface="Open Sans" panose="020B0604020202020204" charset="0"/>
                <a:ea typeface="Open Sans" panose="020B0604020202020204" charset="0"/>
                <a:cs typeface="Open Sans" panose="020B0604020202020204" charset="0"/>
              </a:rPr>
              <a:t>Certification Fees</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319" y="2857500"/>
            <a:ext cx="16259362" cy="4572000"/>
          </a:xfrm>
          <a:prstGeom prst="rect">
            <a:avLst/>
          </a:prstGeom>
        </p:spPr>
      </p:pic>
      <p:sp>
        <p:nvSpPr>
          <p:cNvPr id="17" name="Rectangle 16"/>
          <p:cNvSpPr/>
          <p:nvPr/>
        </p:nvSpPr>
        <p:spPr>
          <a:xfrm>
            <a:off x="1210457" y="9121754"/>
            <a:ext cx="14800283" cy="678391"/>
          </a:xfrm>
          <a:prstGeom prst="rect">
            <a:avLst/>
          </a:prstGeom>
        </p:spPr>
        <p:txBody>
          <a:bodyPr wrap="square">
            <a:spAutoFit/>
          </a:bodyPr>
          <a:lstStyle/>
          <a:p>
            <a:pPr>
              <a:lnSpc>
                <a:spcPct val="130000"/>
              </a:lnSpc>
              <a:spcBef>
                <a:spcPts val="900"/>
              </a:spcBef>
            </a:pPr>
            <a:r>
              <a:rPr lang="en-US" sz="3200" dirty="0">
                <a:latin typeface="Open Sans" panose="020B0604020202020204" charset="0"/>
                <a:ea typeface="Open Sans" panose="020B0604020202020204" charset="0"/>
                <a:cs typeface="Open Sans" panose="020B0604020202020204" charset="0"/>
              </a:rPr>
              <a:t>All paper applications have an additional $50 paper application fee</a:t>
            </a:r>
          </a:p>
        </p:txBody>
      </p:sp>
    </p:spTree>
    <p:extLst>
      <p:ext uri="{BB962C8B-B14F-4D97-AF65-F5344CB8AC3E}">
        <p14:creationId xmlns:p14="http://schemas.microsoft.com/office/powerpoint/2010/main" val="255886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2" presetClass="entr" presetSubtype="8"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par>
                                <p:cTn id="16" presetID="2" presetClass="entr" presetSubtype="4"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ppt_x"/>
                                          </p:val>
                                        </p:tav>
                                        <p:tav tm="100000">
                                          <p:val>
                                            <p:strVal val="#ppt_x"/>
                                          </p:val>
                                        </p:tav>
                                      </p:tavLst>
                                    </p:anim>
                                    <p:anim calcmode="lin" valueType="num">
                                      <p:cBhvr additive="base">
                                        <p:cTn id="19" dur="500" fill="hold"/>
                                        <p:tgtEl>
                                          <p:spTgt spid="17"/>
                                        </p:tgtEl>
                                        <p:attrNameLst>
                                          <p:attrName>ppt_y</p:attrName>
                                        </p:attrNameLst>
                                      </p:cBhvr>
                                      <p:tavLst>
                                        <p:tav tm="0">
                                          <p:val>
                                            <p:strVal val="1+#ppt_h/2"/>
                                          </p:val>
                                        </p:tav>
                                        <p:tav tm="100000">
                                          <p:val>
                                            <p:strVal val="#ppt_y"/>
                                          </p:val>
                                        </p:tav>
                                      </p:tavLst>
                                    </p:anim>
                                  </p:childTnLst>
                                </p:cTn>
                              </p:par>
                              <p:par>
                                <p:cTn id="20" presetID="1"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35">
            <a:extLst>
              <a:ext uri="{FF2B5EF4-FFF2-40B4-BE49-F238E27FC236}">
                <a16:creationId xmlns:a16="http://schemas.microsoft.com/office/drawing/2014/main" id="{9D587027-8AA4-4C09-8718-40482A610958}"/>
              </a:ext>
            </a:extLst>
          </p:cNvPr>
          <p:cNvSpPr>
            <a:spLocks noEditPoints="1"/>
          </p:cNvSpPr>
          <p:nvPr/>
        </p:nvSpPr>
        <p:spPr bwMode="auto">
          <a:xfrm rot="20950732">
            <a:off x="14550234" y="2488168"/>
            <a:ext cx="1300163" cy="1300163"/>
          </a:xfrm>
          <a:custGeom>
            <a:avLst/>
            <a:gdLst>
              <a:gd name="T0" fmla="*/ 1556 w 2147"/>
              <a:gd name="T1" fmla="*/ 2043 h 2146"/>
              <a:gd name="T2" fmla="*/ 1677 w 2147"/>
              <a:gd name="T3" fmla="*/ 1743 h 2146"/>
              <a:gd name="T4" fmla="*/ 1989 w 2147"/>
              <a:gd name="T5" fmla="*/ 1654 h 2146"/>
              <a:gd name="T6" fmla="*/ 2112 w 2147"/>
              <a:gd name="T7" fmla="*/ 1444 h 2146"/>
              <a:gd name="T8" fmla="*/ 1959 w 2147"/>
              <a:gd name="T9" fmla="*/ 1239 h 2146"/>
              <a:gd name="T10" fmla="*/ 1973 w 2147"/>
              <a:gd name="T11" fmla="*/ 1018 h 2146"/>
              <a:gd name="T12" fmla="*/ 2131 w 2147"/>
              <a:gd name="T13" fmla="*/ 836 h 2146"/>
              <a:gd name="T14" fmla="*/ 2089 w 2147"/>
              <a:gd name="T15" fmla="*/ 626 h 2146"/>
              <a:gd name="T16" fmla="*/ 1781 w 2147"/>
              <a:gd name="T17" fmla="*/ 516 h 2146"/>
              <a:gd name="T18" fmla="*/ 1650 w 2147"/>
              <a:gd name="T19" fmla="*/ 250 h 2146"/>
              <a:gd name="T20" fmla="*/ 1475 w 2147"/>
              <a:gd name="T21" fmla="*/ 39 h 2146"/>
              <a:gd name="T22" fmla="*/ 1287 w 2147"/>
              <a:gd name="T23" fmla="*/ 172 h 2146"/>
              <a:gd name="T24" fmla="*/ 1060 w 2147"/>
              <a:gd name="T25" fmla="*/ 172 h 2146"/>
              <a:gd name="T26" fmla="*/ 899 w 2147"/>
              <a:gd name="T27" fmla="*/ 83 h 2146"/>
              <a:gd name="T28" fmla="*/ 703 w 2147"/>
              <a:gd name="T29" fmla="*/ 27 h 2146"/>
              <a:gd name="T30" fmla="*/ 565 w 2147"/>
              <a:gd name="T31" fmla="*/ 329 h 2146"/>
              <a:gd name="T32" fmla="*/ 340 w 2147"/>
              <a:gd name="T33" fmla="*/ 508 h 2146"/>
              <a:gd name="T34" fmla="*/ 49 w 2147"/>
              <a:gd name="T35" fmla="*/ 647 h 2146"/>
              <a:gd name="T36" fmla="*/ 151 w 2147"/>
              <a:gd name="T37" fmla="*/ 841 h 2146"/>
              <a:gd name="T38" fmla="*/ 173 w 2147"/>
              <a:gd name="T39" fmla="*/ 1026 h 2146"/>
              <a:gd name="T40" fmla="*/ 132 w 2147"/>
              <a:gd name="T41" fmla="*/ 1209 h 2146"/>
              <a:gd name="T42" fmla="*/ 11 w 2147"/>
              <a:gd name="T43" fmla="*/ 1390 h 2146"/>
              <a:gd name="T44" fmla="*/ 285 w 2147"/>
              <a:gd name="T45" fmla="*/ 1559 h 2146"/>
              <a:gd name="T46" fmla="*/ 490 w 2147"/>
              <a:gd name="T47" fmla="*/ 1760 h 2146"/>
              <a:gd name="T48" fmla="*/ 596 w 2147"/>
              <a:gd name="T49" fmla="*/ 2075 h 2146"/>
              <a:gd name="T50" fmla="*/ 797 w 2147"/>
              <a:gd name="T51" fmla="*/ 2039 h 2146"/>
              <a:gd name="T52" fmla="*/ 967 w 2147"/>
              <a:gd name="T53" fmla="*/ 1967 h 2146"/>
              <a:gd name="T54" fmla="*/ 1192 w 2147"/>
              <a:gd name="T55" fmla="*/ 1992 h 2146"/>
              <a:gd name="T56" fmla="*/ 1366 w 2147"/>
              <a:gd name="T57" fmla="*/ 2143 h 2146"/>
              <a:gd name="T58" fmla="*/ 964 w 2147"/>
              <a:gd name="T59" fmla="*/ 1694 h 2146"/>
              <a:gd name="T60" fmla="*/ 802 w 2147"/>
              <a:gd name="T61" fmla="*/ 1643 h 2146"/>
              <a:gd name="T62" fmla="*/ 660 w 2147"/>
              <a:gd name="T63" fmla="*/ 1550 h 2146"/>
              <a:gd name="T64" fmla="*/ 575 w 2147"/>
              <a:gd name="T65" fmla="*/ 1460 h 2146"/>
              <a:gd name="T66" fmla="*/ 495 w 2147"/>
              <a:gd name="T67" fmla="*/ 1327 h 2146"/>
              <a:gd name="T68" fmla="*/ 447 w 2147"/>
              <a:gd name="T69" fmla="*/ 1155 h 2146"/>
              <a:gd name="T70" fmla="*/ 443 w 2147"/>
              <a:gd name="T71" fmla="*/ 1040 h 2146"/>
              <a:gd name="T72" fmla="*/ 459 w 2147"/>
              <a:gd name="T73" fmla="*/ 926 h 2146"/>
              <a:gd name="T74" fmla="*/ 525 w 2147"/>
              <a:gd name="T75" fmla="*/ 760 h 2146"/>
              <a:gd name="T76" fmla="*/ 618 w 2147"/>
              <a:gd name="T77" fmla="*/ 636 h 2146"/>
              <a:gd name="T78" fmla="*/ 712 w 2147"/>
              <a:gd name="T79" fmla="*/ 556 h 2146"/>
              <a:gd name="T80" fmla="*/ 862 w 2147"/>
              <a:gd name="T81" fmla="*/ 478 h 2146"/>
              <a:gd name="T82" fmla="*/ 1029 w 2147"/>
              <a:gd name="T83" fmla="*/ 444 h 2146"/>
              <a:gd name="T84" fmla="*/ 1127 w 2147"/>
              <a:gd name="T85" fmla="*/ 445 h 2146"/>
              <a:gd name="T86" fmla="*/ 1260 w 2147"/>
              <a:gd name="T87" fmla="*/ 470 h 2146"/>
              <a:gd name="T88" fmla="*/ 1396 w 2147"/>
              <a:gd name="T89" fmla="*/ 530 h 2146"/>
              <a:gd name="T90" fmla="*/ 1527 w 2147"/>
              <a:gd name="T91" fmla="*/ 635 h 2146"/>
              <a:gd name="T92" fmla="*/ 1631 w 2147"/>
              <a:gd name="T93" fmla="*/ 779 h 2146"/>
              <a:gd name="T94" fmla="*/ 1682 w 2147"/>
              <a:gd name="T95" fmla="*/ 906 h 2146"/>
              <a:gd name="T96" fmla="*/ 1704 w 2147"/>
              <a:gd name="T97" fmla="*/ 1045 h 2146"/>
              <a:gd name="T98" fmla="*/ 1699 w 2147"/>
              <a:gd name="T99" fmla="*/ 1151 h 2146"/>
              <a:gd name="T100" fmla="*/ 1670 w 2147"/>
              <a:gd name="T101" fmla="*/ 1281 h 2146"/>
              <a:gd name="T102" fmla="*/ 1610 w 2147"/>
              <a:gd name="T103" fmla="*/ 1405 h 2146"/>
              <a:gd name="T104" fmla="*/ 1496 w 2147"/>
              <a:gd name="T105" fmla="*/ 1542 h 2146"/>
              <a:gd name="T106" fmla="*/ 1348 w 2147"/>
              <a:gd name="T107" fmla="*/ 1641 h 2146"/>
              <a:gd name="T108" fmla="*/ 1219 w 2147"/>
              <a:gd name="T109" fmla="*/ 1688 h 2146"/>
              <a:gd name="T110" fmla="*/ 1086 w 2147"/>
              <a:gd name="T111" fmla="*/ 1704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47" h="2146">
                <a:moveTo>
                  <a:pt x="1366" y="2143"/>
                </a:moveTo>
                <a:cubicBezTo>
                  <a:pt x="1366" y="2143"/>
                  <a:pt x="1376" y="2140"/>
                  <a:pt x="1391" y="2135"/>
                </a:cubicBezTo>
                <a:cubicBezTo>
                  <a:pt x="1405" y="2131"/>
                  <a:pt x="1425" y="2126"/>
                  <a:pt x="1444" y="2119"/>
                </a:cubicBezTo>
                <a:cubicBezTo>
                  <a:pt x="1482" y="2104"/>
                  <a:pt x="1520" y="2088"/>
                  <a:pt x="1520" y="2088"/>
                </a:cubicBezTo>
                <a:cubicBezTo>
                  <a:pt x="1541" y="2080"/>
                  <a:pt x="1554" y="2061"/>
                  <a:pt x="1556" y="2043"/>
                </a:cubicBezTo>
                <a:cubicBezTo>
                  <a:pt x="1556" y="2043"/>
                  <a:pt x="1561" y="1997"/>
                  <a:pt x="1562" y="1951"/>
                </a:cubicBezTo>
                <a:cubicBezTo>
                  <a:pt x="1563" y="1907"/>
                  <a:pt x="1560" y="1861"/>
                  <a:pt x="1560" y="1861"/>
                </a:cubicBezTo>
                <a:cubicBezTo>
                  <a:pt x="1558" y="1844"/>
                  <a:pt x="1567" y="1826"/>
                  <a:pt x="1582" y="1816"/>
                </a:cubicBezTo>
                <a:cubicBezTo>
                  <a:pt x="1582" y="1816"/>
                  <a:pt x="1608" y="1801"/>
                  <a:pt x="1630" y="1781"/>
                </a:cubicBezTo>
                <a:cubicBezTo>
                  <a:pt x="1654" y="1762"/>
                  <a:pt x="1677" y="1743"/>
                  <a:pt x="1677" y="1743"/>
                </a:cubicBezTo>
                <a:cubicBezTo>
                  <a:pt x="1677" y="1743"/>
                  <a:pt x="1698" y="1722"/>
                  <a:pt x="1720" y="1700"/>
                </a:cubicBezTo>
                <a:cubicBezTo>
                  <a:pt x="1742" y="1680"/>
                  <a:pt x="1760" y="1656"/>
                  <a:pt x="1760" y="1656"/>
                </a:cubicBezTo>
                <a:cubicBezTo>
                  <a:pt x="1772" y="1642"/>
                  <a:pt x="1790" y="1635"/>
                  <a:pt x="1807" y="1638"/>
                </a:cubicBezTo>
                <a:cubicBezTo>
                  <a:pt x="1807" y="1638"/>
                  <a:pt x="1852" y="1647"/>
                  <a:pt x="1897" y="1650"/>
                </a:cubicBezTo>
                <a:cubicBezTo>
                  <a:pt x="1942" y="1653"/>
                  <a:pt x="1989" y="1654"/>
                  <a:pt x="1989" y="1654"/>
                </a:cubicBezTo>
                <a:cubicBezTo>
                  <a:pt x="2006" y="1654"/>
                  <a:pt x="2027" y="1642"/>
                  <a:pt x="2037" y="1622"/>
                </a:cubicBezTo>
                <a:cubicBezTo>
                  <a:pt x="2037" y="1622"/>
                  <a:pt x="2056" y="1586"/>
                  <a:pt x="2075" y="1550"/>
                </a:cubicBezTo>
                <a:cubicBezTo>
                  <a:pt x="2084" y="1532"/>
                  <a:pt x="2091" y="1513"/>
                  <a:pt x="2097" y="1499"/>
                </a:cubicBezTo>
                <a:cubicBezTo>
                  <a:pt x="2103" y="1484"/>
                  <a:pt x="2107" y="1475"/>
                  <a:pt x="2107" y="1475"/>
                </a:cubicBezTo>
                <a:cubicBezTo>
                  <a:pt x="2111" y="1465"/>
                  <a:pt x="2113" y="1454"/>
                  <a:pt x="2112" y="1444"/>
                </a:cubicBezTo>
                <a:cubicBezTo>
                  <a:pt x="2111" y="1434"/>
                  <a:pt x="2107" y="1425"/>
                  <a:pt x="2101" y="1418"/>
                </a:cubicBezTo>
                <a:cubicBezTo>
                  <a:pt x="2101" y="1418"/>
                  <a:pt x="2071" y="1381"/>
                  <a:pt x="2040" y="1349"/>
                </a:cubicBezTo>
                <a:cubicBezTo>
                  <a:pt x="2024" y="1332"/>
                  <a:pt x="2008" y="1317"/>
                  <a:pt x="1996" y="1305"/>
                </a:cubicBezTo>
                <a:cubicBezTo>
                  <a:pt x="1984" y="1294"/>
                  <a:pt x="1975" y="1286"/>
                  <a:pt x="1975" y="1286"/>
                </a:cubicBezTo>
                <a:cubicBezTo>
                  <a:pt x="1961" y="1275"/>
                  <a:pt x="1955" y="1257"/>
                  <a:pt x="1959" y="1239"/>
                </a:cubicBezTo>
                <a:cubicBezTo>
                  <a:pt x="1959" y="1239"/>
                  <a:pt x="1960" y="1232"/>
                  <a:pt x="1962" y="1220"/>
                </a:cubicBezTo>
                <a:cubicBezTo>
                  <a:pt x="1965" y="1209"/>
                  <a:pt x="1966" y="1195"/>
                  <a:pt x="1968" y="1180"/>
                </a:cubicBezTo>
                <a:cubicBezTo>
                  <a:pt x="1971" y="1150"/>
                  <a:pt x="1974" y="1120"/>
                  <a:pt x="1974" y="1120"/>
                </a:cubicBezTo>
                <a:cubicBezTo>
                  <a:pt x="1974" y="1120"/>
                  <a:pt x="1974" y="1090"/>
                  <a:pt x="1974" y="1060"/>
                </a:cubicBezTo>
                <a:cubicBezTo>
                  <a:pt x="1974" y="1045"/>
                  <a:pt x="1974" y="1029"/>
                  <a:pt x="1973" y="1018"/>
                </a:cubicBezTo>
                <a:cubicBezTo>
                  <a:pt x="1972" y="1007"/>
                  <a:pt x="1971" y="1000"/>
                  <a:pt x="1971" y="1000"/>
                </a:cubicBezTo>
                <a:cubicBezTo>
                  <a:pt x="1969" y="982"/>
                  <a:pt x="1978" y="964"/>
                  <a:pt x="1992" y="954"/>
                </a:cubicBezTo>
                <a:cubicBezTo>
                  <a:pt x="1992" y="954"/>
                  <a:pt x="2002" y="947"/>
                  <a:pt x="2015" y="937"/>
                </a:cubicBezTo>
                <a:cubicBezTo>
                  <a:pt x="2028" y="927"/>
                  <a:pt x="2046" y="913"/>
                  <a:pt x="2063" y="899"/>
                </a:cubicBezTo>
                <a:cubicBezTo>
                  <a:pt x="2098" y="869"/>
                  <a:pt x="2131" y="836"/>
                  <a:pt x="2131" y="836"/>
                </a:cubicBezTo>
                <a:cubicBezTo>
                  <a:pt x="2138" y="830"/>
                  <a:pt x="2143" y="821"/>
                  <a:pt x="2145" y="812"/>
                </a:cubicBezTo>
                <a:cubicBezTo>
                  <a:pt x="2147" y="802"/>
                  <a:pt x="2146" y="791"/>
                  <a:pt x="2143" y="780"/>
                </a:cubicBezTo>
                <a:cubicBezTo>
                  <a:pt x="2143" y="780"/>
                  <a:pt x="2140" y="770"/>
                  <a:pt x="2136" y="756"/>
                </a:cubicBezTo>
                <a:cubicBezTo>
                  <a:pt x="2131" y="741"/>
                  <a:pt x="2126" y="721"/>
                  <a:pt x="2119" y="702"/>
                </a:cubicBezTo>
                <a:cubicBezTo>
                  <a:pt x="2104" y="664"/>
                  <a:pt x="2089" y="626"/>
                  <a:pt x="2089" y="626"/>
                </a:cubicBezTo>
                <a:cubicBezTo>
                  <a:pt x="2081" y="605"/>
                  <a:pt x="2062" y="592"/>
                  <a:pt x="2044" y="590"/>
                </a:cubicBezTo>
                <a:cubicBezTo>
                  <a:pt x="2044" y="590"/>
                  <a:pt x="1997" y="586"/>
                  <a:pt x="1952" y="585"/>
                </a:cubicBezTo>
                <a:cubicBezTo>
                  <a:pt x="1907" y="583"/>
                  <a:pt x="1861" y="587"/>
                  <a:pt x="1861" y="587"/>
                </a:cubicBezTo>
                <a:cubicBezTo>
                  <a:pt x="1844" y="588"/>
                  <a:pt x="1827" y="579"/>
                  <a:pt x="1817" y="564"/>
                </a:cubicBezTo>
                <a:cubicBezTo>
                  <a:pt x="1817" y="564"/>
                  <a:pt x="1801" y="538"/>
                  <a:pt x="1781" y="516"/>
                </a:cubicBezTo>
                <a:cubicBezTo>
                  <a:pt x="1762" y="493"/>
                  <a:pt x="1743" y="469"/>
                  <a:pt x="1743" y="469"/>
                </a:cubicBezTo>
                <a:cubicBezTo>
                  <a:pt x="1743" y="469"/>
                  <a:pt x="1722" y="448"/>
                  <a:pt x="1701" y="427"/>
                </a:cubicBezTo>
                <a:cubicBezTo>
                  <a:pt x="1680" y="405"/>
                  <a:pt x="1656" y="386"/>
                  <a:pt x="1656" y="386"/>
                </a:cubicBezTo>
                <a:cubicBezTo>
                  <a:pt x="1642" y="375"/>
                  <a:pt x="1636" y="357"/>
                  <a:pt x="1639" y="339"/>
                </a:cubicBezTo>
                <a:cubicBezTo>
                  <a:pt x="1639" y="339"/>
                  <a:pt x="1647" y="294"/>
                  <a:pt x="1650" y="250"/>
                </a:cubicBezTo>
                <a:cubicBezTo>
                  <a:pt x="1654" y="205"/>
                  <a:pt x="1654" y="158"/>
                  <a:pt x="1654" y="158"/>
                </a:cubicBezTo>
                <a:cubicBezTo>
                  <a:pt x="1654" y="140"/>
                  <a:pt x="1643" y="119"/>
                  <a:pt x="1623" y="109"/>
                </a:cubicBezTo>
                <a:cubicBezTo>
                  <a:pt x="1623" y="109"/>
                  <a:pt x="1587" y="90"/>
                  <a:pt x="1550" y="71"/>
                </a:cubicBezTo>
                <a:cubicBezTo>
                  <a:pt x="1532" y="62"/>
                  <a:pt x="1513" y="55"/>
                  <a:pt x="1499" y="49"/>
                </a:cubicBezTo>
                <a:cubicBezTo>
                  <a:pt x="1485" y="43"/>
                  <a:pt x="1475" y="39"/>
                  <a:pt x="1475" y="39"/>
                </a:cubicBezTo>
                <a:cubicBezTo>
                  <a:pt x="1465" y="35"/>
                  <a:pt x="1454" y="34"/>
                  <a:pt x="1444" y="34"/>
                </a:cubicBezTo>
                <a:cubicBezTo>
                  <a:pt x="1434" y="35"/>
                  <a:pt x="1425" y="39"/>
                  <a:pt x="1418" y="45"/>
                </a:cubicBezTo>
                <a:cubicBezTo>
                  <a:pt x="1418" y="45"/>
                  <a:pt x="1382" y="75"/>
                  <a:pt x="1349" y="107"/>
                </a:cubicBezTo>
                <a:cubicBezTo>
                  <a:pt x="1333" y="122"/>
                  <a:pt x="1317" y="138"/>
                  <a:pt x="1306" y="150"/>
                </a:cubicBezTo>
                <a:cubicBezTo>
                  <a:pt x="1294" y="163"/>
                  <a:pt x="1287" y="172"/>
                  <a:pt x="1287" y="172"/>
                </a:cubicBezTo>
                <a:cubicBezTo>
                  <a:pt x="1275" y="185"/>
                  <a:pt x="1257" y="191"/>
                  <a:pt x="1239" y="188"/>
                </a:cubicBezTo>
                <a:cubicBezTo>
                  <a:pt x="1239" y="188"/>
                  <a:pt x="1232" y="186"/>
                  <a:pt x="1221" y="184"/>
                </a:cubicBezTo>
                <a:cubicBezTo>
                  <a:pt x="1210" y="181"/>
                  <a:pt x="1195" y="180"/>
                  <a:pt x="1180" y="178"/>
                </a:cubicBezTo>
                <a:cubicBezTo>
                  <a:pt x="1150" y="175"/>
                  <a:pt x="1120" y="172"/>
                  <a:pt x="1120" y="172"/>
                </a:cubicBezTo>
                <a:cubicBezTo>
                  <a:pt x="1120" y="172"/>
                  <a:pt x="1090" y="172"/>
                  <a:pt x="1060" y="172"/>
                </a:cubicBezTo>
                <a:cubicBezTo>
                  <a:pt x="1045" y="172"/>
                  <a:pt x="1030" y="172"/>
                  <a:pt x="1019" y="173"/>
                </a:cubicBezTo>
                <a:cubicBezTo>
                  <a:pt x="1007" y="174"/>
                  <a:pt x="1000" y="175"/>
                  <a:pt x="1000" y="175"/>
                </a:cubicBezTo>
                <a:cubicBezTo>
                  <a:pt x="982" y="177"/>
                  <a:pt x="964" y="169"/>
                  <a:pt x="954" y="154"/>
                </a:cubicBezTo>
                <a:cubicBezTo>
                  <a:pt x="954" y="154"/>
                  <a:pt x="948" y="145"/>
                  <a:pt x="938" y="131"/>
                </a:cubicBezTo>
                <a:cubicBezTo>
                  <a:pt x="928" y="118"/>
                  <a:pt x="914" y="101"/>
                  <a:pt x="899" y="83"/>
                </a:cubicBezTo>
                <a:cubicBezTo>
                  <a:pt x="870" y="49"/>
                  <a:pt x="837" y="15"/>
                  <a:pt x="837" y="15"/>
                </a:cubicBezTo>
                <a:cubicBezTo>
                  <a:pt x="830" y="8"/>
                  <a:pt x="822" y="3"/>
                  <a:pt x="812" y="1"/>
                </a:cubicBezTo>
                <a:cubicBezTo>
                  <a:pt x="802" y="0"/>
                  <a:pt x="791" y="0"/>
                  <a:pt x="781" y="3"/>
                </a:cubicBezTo>
                <a:cubicBezTo>
                  <a:pt x="781" y="3"/>
                  <a:pt x="771" y="6"/>
                  <a:pt x="756" y="10"/>
                </a:cubicBezTo>
                <a:cubicBezTo>
                  <a:pt x="741" y="15"/>
                  <a:pt x="722" y="20"/>
                  <a:pt x="703" y="27"/>
                </a:cubicBezTo>
                <a:cubicBezTo>
                  <a:pt x="665" y="42"/>
                  <a:pt x="627" y="58"/>
                  <a:pt x="627" y="58"/>
                </a:cubicBezTo>
                <a:cubicBezTo>
                  <a:pt x="606" y="65"/>
                  <a:pt x="592" y="85"/>
                  <a:pt x="590" y="102"/>
                </a:cubicBezTo>
                <a:cubicBezTo>
                  <a:pt x="590" y="102"/>
                  <a:pt x="586" y="149"/>
                  <a:pt x="585" y="194"/>
                </a:cubicBezTo>
                <a:cubicBezTo>
                  <a:pt x="583" y="239"/>
                  <a:pt x="587" y="285"/>
                  <a:pt x="587" y="285"/>
                </a:cubicBezTo>
                <a:cubicBezTo>
                  <a:pt x="588" y="302"/>
                  <a:pt x="580" y="320"/>
                  <a:pt x="565" y="329"/>
                </a:cubicBezTo>
                <a:cubicBezTo>
                  <a:pt x="565" y="329"/>
                  <a:pt x="539" y="345"/>
                  <a:pt x="516" y="365"/>
                </a:cubicBezTo>
                <a:cubicBezTo>
                  <a:pt x="493" y="384"/>
                  <a:pt x="470" y="403"/>
                  <a:pt x="470" y="403"/>
                </a:cubicBezTo>
                <a:cubicBezTo>
                  <a:pt x="470" y="403"/>
                  <a:pt x="448" y="424"/>
                  <a:pt x="427" y="446"/>
                </a:cubicBezTo>
                <a:cubicBezTo>
                  <a:pt x="405" y="466"/>
                  <a:pt x="387" y="490"/>
                  <a:pt x="387" y="490"/>
                </a:cubicBezTo>
                <a:cubicBezTo>
                  <a:pt x="375" y="504"/>
                  <a:pt x="357" y="511"/>
                  <a:pt x="340" y="508"/>
                </a:cubicBezTo>
                <a:cubicBezTo>
                  <a:pt x="340" y="508"/>
                  <a:pt x="295" y="499"/>
                  <a:pt x="250" y="496"/>
                </a:cubicBezTo>
                <a:cubicBezTo>
                  <a:pt x="205" y="492"/>
                  <a:pt x="158" y="492"/>
                  <a:pt x="158" y="492"/>
                </a:cubicBezTo>
                <a:cubicBezTo>
                  <a:pt x="140" y="492"/>
                  <a:pt x="120" y="503"/>
                  <a:pt x="110" y="524"/>
                </a:cubicBezTo>
                <a:cubicBezTo>
                  <a:pt x="110" y="524"/>
                  <a:pt x="91" y="560"/>
                  <a:pt x="72" y="596"/>
                </a:cubicBezTo>
                <a:cubicBezTo>
                  <a:pt x="63" y="614"/>
                  <a:pt x="55" y="633"/>
                  <a:pt x="49" y="647"/>
                </a:cubicBezTo>
                <a:cubicBezTo>
                  <a:pt x="44" y="661"/>
                  <a:pt x="40" y="671"/>
                  <a:pt x="40" y="671"/>
                </a:cubicBezTo>
                <a:cubicBezTo>
                  <a:pt x="36" y="681"/>
                  <a:pt x="34" y="692"/>
                  <a:pt x="35" y="702"/>
                </a:cubicBezTo>
                <a:cubicBezTo>
                  <a:pt x="36" y="712"/>
                  <a:pt x="40" y="721"/>
                  <a:pt x="45" y="728"/>
                </a:cubicBezTo>
                <a:cubicBezTo>
                  <a:pt x="45" y="728"/>
                  <a:pt x="76" y="764"/>
                  <a:pt x="107" y="797"/>
                </a:cubicBezTo>
                <a:cubicBezTo>
                  <a:pt x="123" y="813"/>
                  <a:pt x="139" y="829"/>
                  <a:pt x="151" y="841"/>
                </a:cubicBezTo>
                <a:cubicBezTo>
                  <a:pt x="163" y="852"/>
                  <a:pt x="172" y="859"/>
                  <a:pt x="172" y="859"/>
                </a:cubicBezTo>
                <a:cubicBezTo>
                  <a:pt x="185" y="871"/>
                  <a:pt x="191" y="889"/>
                  <a:pt x="188" y="907"/>
                </a:cubicBezTo>
                <a:cubicBezTo>
                  <a:pt x="188" y="907"/>
                  <a:pt x="186" y="914"/>
                  <a:pt x="184" y="925"/>
                </a:cubicBezTo>
                <a:cubicBezTo>
                  <a:pt x="182" y="936"/>
                  <a:pt x="180" y="951"/>
                  <a:pt x="179" y="966"/>
                </a:cubicBezTo>
                <a:cubicBezTo>
                  <a:pt x="176" y="996"/>
                  <a:pt x="173" y="1026"/>
                  <a:pt x="173" y="1026"/>
                </a:cubicBezTo>
                <a:cubicBezTo>
                  <a:pt x="173" y="1026"/>
                  <a:pt x="173" y="1056"/>
                  <a:pt x="173" y="1086"/>
                </a:cubicBezTo>
                <a:cubicBezTo>
                  <a:pt x="172" y="1101"/>
                  <a:pt x="172" y="1116"/>
                  <a:pt x="174" y="1128"/>
                </a:cubicBezTo>
                <a:cubicBezTo>
                  <a:pt x="175" y="1139"/>
                  <a:pt x="176" y="1146"/>
                  <a:pt x="176" y="1146"/>
                </a:cubicBezTo>
                <a:cubicBezTo>
                  <a:pt x="177" y="1164"/>
                  <a:pt x="169" y="1182"/>
                  <a:pt x="155" y="1192"/>
                </a:cubicBezTo>
                <a:cubicBezTo>
                  <a:pt x="155" y="1192"/>
                  <a:pt x="145" y="1198"/>
                  <a:pt x="132" y="1209"/>
                </a:cubicBezTo>
                <a:cubicBezTo>
                  <a:pt x="119" y="1219"/>
                  <a:pt x="101" y="1233"/>
                  <a:pt x="84" y="1247"/>
                </a:cubicBezTo>
                <a:cubicBezTo>
                  <a:pt x="49" y="1276"/>
                  <a:pt x="15" y="1309"/>
                  <a:pt x="15" y="1309"/>
                </a:cubicBezTo>
                <a:cubicBezTo>
                  <a:pt x="9" y="1316"/>
                  <a:pt x="4" y="1325"/>
                  <a:pt x="2" y="1334"/>
                </a:cubicBezTo>
                <a:cubicBezTo>
                  <a:pt x="0" y="1344"/>
                  <a:pt x="1" y="1355"/>
                  <a:pt x="4" y="1366"/>
                </a:cubicBezTo>
                <a:cubicBezTo>
                  <a:pt x="4" y="1366"/>
                  <a:pt x="7" y="1375"/>
                  <a:pt x="11" y="1390"/>
                </a:cubicBezTo>
                <a:cubicBezTo>
                  <a:pt x="15" y="1405"/>
                  <a:pt x="20" y="1425"/>
                  <a:pt x="28" y="1444"/>
                </a:cubicBezTo>
                <a:cubicBezTo>
                  <a:pt x="43" y="1482"/>
                  <a:pt x="58" y="1519"/>
                  <a:pt x="58" y="1519"/>
                </a:cubicBezTo>
                <a:cubicBezTo>
                  <a:pt x="66" y="1541"/>
                  <a:pt x="85" y="1554"/>
                  <a:pt x="103" y="1556"/>
                </a:cubicBezTo>
                <a:cubicBezTo>
                  <a:pt x="103" y="1556"/>
                  <a:pt x="150" y="1560"/>
                  <a:pt x="195" y="1561"/>
                </a:cubicBezTo>
                <a:cubicBezTo>
                  <a:pt x="239" y="1563"/>
                  <a:pt x="285" y="1559"/>
                  <a:pt x="285" y="1559"/>
                </a:cubicBezTo>
                <a:cubicBezTo>
                  <a:pt x="303" y="1558"/>
                  <a:pt x="320" y="1567"/>
                  <a:pt x="330" y="1582"/>
                </a:cubicBezTo>
                <a:cubicBezTo>
                  <a:pt x="330" y="1582"/>
                  <a:pt x="346" y="1607"/>
                  <a:pt x="366" y="1630"/>
                </a:cubicBezTo>
                <a:cubicBezTo>
                  <a:pt x="385" y="1653"/>
                  <a:pt x="404" y="1677"/>
                  <a:pt x="404" y="1677"/>
                </a:cubicBezTo>
                <a:cubicBezTo>
                  <a:pt x="404" y="1677"/>
                  <a:pt x="425" y="1698"/>
                  <a:pt x="446" y="1719"/>
                </a:cubicBezTo>
                <a:cubicBezTo>
                  <a:pt x="466" y="1741"/>
                  <a:pt x="490" y="1760"/>
                  <a:pt x="490" y="1760"/>
                </a:cubicBezTo>
                <a:cubicBezTo>
                  <a:pt x="504" y="1771"/>
                  <a:pt x="511" y="1789"/>
                  <a:pt x="508" y="1806"/>
                </a:cubicBezTo>
                <a:cubicBezTo>
                  <a:pt x="508" y="1806"/>
                  <a:pt x="500" y="1852"/>
                  <a:pt x="497" y="1896"/>
                </a:cubicBezTo>
                <a:cubicBezTo>
                  <a:pt x="493" y="1941"/>
                  <a:pt x="493" y="1988"/>
                  <a:pt x="493" y="1988"/>
                </a:cubicBezTo>
                <a:cubicBezTo>
                  <a:pt x="492" y="2006"/>
                  <a:pt x="504" y="2027"/>
                  <a:pt x="524" y="2037"/>
                </a:cubicBezTo>
                <a:cubicBezTo>
                  <a:pt x="524" y="2037"/>
                  <a:pt x="560" y="2056"/>
                  <a:pt x="596" y="2075"/>
                </a:cubicBezTo>
                <a:cubicBezTo>
                  <a:pt x="614" y="2084"/>
                  <a:pt x="634" y="2091"/>
                  <a:pt x="648" y="2097"/>
                </a:cubicBezTo>
                <a:cubicBezTo>
                  <a:pt x="662" y="2103"/>
                  <a:pt x="671" y="2106"/>
                  <a:pt x="671" y="2106"/>
                </a:cubicBezTo>
                <a:cubicBezTo>
                  <a:pt x="682" y="2111"/>
                  <a:pt x="692" y="2112"/>
                  <a:pt x="702" y="2112"/>
                </a:cubicBezTo>
                <a:cubicBezTo>
                  <a:pt x="712" y="2111"/>
                  <a:pt x="722" y="2107"/>
                  <a:pt x="728" y="2101"/>
                </a:cubicBezTo>
                <a:cubicBezTo>
                  <a:pt x="728" y="2101"/>
                  <a:pt x="765" y="2071"/>
                  <a:pt x="797" y="2039"/>
                </a:cubicBezTo>
                <a:cubicBezTo>
                  <a:pt x="814" y="2023"/>
                  <a:pt x="830" y="2007"/>
                  <a:pt x="841" y="1995"/>
                </a:cubicBezTo>
                <a:cubicBezTo>
                  <a:pt x="852" y="1983"/>
                  <a:pt x="860" y="1974"/>
                  <a:pt x="860" y="1974"/>
                </a:cubicBezTo>
                <a:cubicBezTo>
                  <a:pt x="871" y="1961"/>
                  <a:pt x="890" y="1955"/>
                  <a:pt x="907" y="1958"/>
                </a:cubicBezTo>
                <a:cubicBezTo>
                  <a:pt x="907" y="1958"/>
                  <a:pt x="915" y="1960"/>
                  <a:pt x="926" y="1962"/>
                </a:cubicBezTo>
                <a:cubicBezTo>
                  <a:pt x="937" y="1965"/>
                  <a:pt x="952" y="1966"/>
                  <a:pt x="967" y="1967"/>
                </a:cubicBezTo>
                <a:cubicBezTo>
                  <a:pt x="997" y="1970"/>
                  <a:pt x="1027" y="1973"/>
                  <a:pt x="1027" y="1973"/>
                </a:cubicBezTo>
                <a:cubicBezTo>
                  <a:pt x="1027" y="1973"/>
                  <a:pt x="1057" y="1974"/>
                  <a:pt x="1087" y="1974"/>
                </a:cubicBezTo>
                <a:cubicBezTo>
                  <a:pt x="1102" y="1974"/>
                  <a:pt x="1117" y="1974"/>
                  <a:pt x="1128" y="1972"/>
                </a:cubicBezTo>
                <a:cubicBezTo>
                  <a:pt x="1139" y="1971"/>
                  <a:pt x="1147" y="1971"/>
                  <a:pt x="1147" y="1971"/>
                </a:cubicBezTo>
                <a:cubicBezTo>
                  <a:pt x="1165" y="1969"/>
                  <a:pt x="1182" y="1977"/>
                  <a:pt x="1192" y="1992"/>
                </a:cubicBezTo>
                <a:cubicBezTo>
                  <a:pt x="1192" y="1992"/>
                  <a:pt x="1199" y="2001"/>
                  <a:pt x="1209" y="2015"/>
                </a:cubicBezTo>
                <a:cubicBezTo>
                  <a:pt x="1219" y="2028"/>
                  <a:pt x="1233" y="2045"/>
                  <a:pt x="1248" y="2063"/>
                </a:cubicBezTo>
                <a:cubicBezTo>
                  <a:pt x="1277" y="2097"/>
                  <a:pt x="1310" y="2131"/>
                  <a:pt x="1310" y="2131"/>
                </a:cubicBezTo>
                <a:cubicBezTo>
                  <a:pt x="1316" y="2137"/>
                  <a:pt x="1325" y="2142"/>
                  <a:pt x="1335" y="2144"/>
                </a:cubicBezTo>
                <a:cubicBezTo>
                  <a:pt x="1344" y="2146"/>
                  <a:pt x="1355" y="2146"/>
                  <a:pt x="1366" y="2143"/>
                </a:cubicBezTo>
                <a:close/>
                <a:moveTo>
                  <a:pt x="1041" y="1704"/>
                </a:moveTo>
                <a:cubicBezTo>
                  <a:pt x="1041" y="1704"/>
                  <a:pt x="1033" y="1703"/>
                  <a:pt x="1019" y="1701"/>
                </a:cubicBezTo>
                <a:cubicBezTo>
                  <a:pt x="1013" y="1701"/>
                  <a:pt x="1004" y="1700"/>
                  <a:pt x="995" y="1699"/>
                </a:cubicBezTo>
                <a:cubicBezTo>
                  <a:pt x="990" y="1699"/>
                  <a:pt x="985" y="1698"/>
                  <a:pt x="980" y="1698"/>
                </a:cubicBezTo>
                <a:cubicBezTo>
                  <a:pt x="975" y="1697"/>
                  <a:pt x="969" y="1695"/>
                  <a:pt x="964" y="1694"/>
                </a:cubicBezTo>
                <a:cubicBezTo>
                  <a:pt x="952" y="1692"/>
                  <a:pt x="940" y="1690"/>
                  <a:pt x="927" y="1687"/>
                </a:cubicBezTo>
                <a:cubicBezTo>
                  <a:pt x="914" y="1685"/>
                  <a:pt x="900" y="1679"/>
                  <a:pt x="886" y="1675"/>
                </a:cubicBezTo>
                <a:cubicBezTo>
                  <a:pt x="879" y="1673"/>
                  <a:pt x="872" y="1671"/>
                  <a:pt x="865" y="1669"/>
                </a:cubicBezTo>
                <a:cubicBezTo>
                  <a:pt x="858" y="1667"/>
                  <a:pt x="851" y="1664"/>
                  <a:pt x="844" y="1661"/>
                </a:cubicBezTo>
                <a:cubicBezTo>
                  <a:pt x="830" y="1655"/>
                  <a:pt x="816" y="1650"/>
                  <a:pt x="802" y="1643"/>
                </a:cubicBezTo>
                <a:cubicBezTo>
                  <a:pt x="788" y="1636"/>
                  <a:pt x="774" y="1628"/>
                  <a:pt x="761" y="1621"/>
                </a:cubicBezTo>
                <a:cubicBezTo>
                  <a:pt x="751" y="1616"/>
                  <a:pt x="751" y="1616"/>
                  <a:pt x="751" y="1616"/>
                </a:cubicBezTo>
                <a:cubicBezTo>
                  <a:pt x="741" y="1610"/>
                  <a:pt x="741" y="1610"/>
                  <a:pt x="741" y="1610"/>
                </a:cubicBezTo>
                <a:cubicBezTo>
                  <a:pt x="735" y="1606"/>
                  <a:pt x="729" y="1602"/>
                  <a:pt x="723" y="1598"/>
                </a:cubicBezTo>
                <a:cubicBezTo>
                  <a:pt x="698" y="1583"/>
                  <a:pt x="678" y="1564"/>
                  <a:pt x="660" y="1550"/>
                </a:cubicBezTo>
                <a:cubicBezTo>
                  <a:pt x="651" y="1543"/>
                  <a:pt x="643" y="1535"/>
                  <a:pt x="637" y="1528"/>
                </a:cubicBezTo>
                <a:cubicBezTo>
                  <a:pt x="630" y="1521"/>
                  <a:pt x="624" y="1516"/>
                  <a:pt x="619" y="1511"/>
                </a:cubicBezTo>
                <a:cubicBezTo>
                  <a:pt x="610" y="1501"/>
                  <a:pt x="604" y="1496"/>
                  <a:pt x="604" y="1496"/>
                </a:cubicBezTo>
                <a:cubicBezTo>
                  <a:pt x="604" y="1496"/>
                  <a:pt x="599" y="1490"/>
                  <a:pt x="591" y="1479"/>
                </a:cubicBezTo>
                <a:cubicBezTo>
                  <a:pt x="587" y="1474"/>
                  <a:pt x="581" y="1467"/>
                  <a:pt x="575" y="1460"/>
                </a:cubicBezTo>
                <a:cubicBezTo>
                  <a:pt x="569" y="1453"/>
                  <a:pt x="562" y="1445"/>
                  <a:pt x="556" y="1435"/>
                </a:cubicBezTo>
                <a:cubicBezTo>
                  <a:pt x="544" y="1415"/>
                  <a:pt x="527" y="1393"/>
                  <a:pt x="515" y="1367"/>
                </a:cubicBezTo>
                <a:cubicBezTo>
                  <a:pt x="512" y="1360"/>
                  <a:pt x="508" y="1354"/>
                  <a:pt x="505" y="1347"/>
                </a:cubicBezTo>
                <a:cubicBezTo>
                  <a:pt x="500" y="1337"/>
                  <a:pt x="500" y="1337"/>
                  <a:pt x="500" y="1337"/>
                </a:cubicBezTo>
                <a:cubicBezTo>
                  <a:pt x="495" y="1327"/>
                  <a:pt x="495" y="1327"/>
                  <a:pt x="495" y="1327"/>
                </a:cubicBezTo>
                <a:cubicBezTo>
                  <a:pt x="490" y="1313"/>
                  <a:pt x="484" y="1298"/>
                  <a:pt x="478" y="1284"/>
                </a:cubicBezTo>
                <a:cubicBezTo>
                  <a:pt x="473" y="1270"/>
                  <a:pt x="470" y="1254"/>
                  <a:pt x="465" y="1240"/>
                </a:cubicBezTo>
                <a:cubicBezTo>
                  <a:pt x="463" y="1233"/>
                  <a:pt x="460" y="1225"/>
                  <a:pt x="459" y="1218"/>
                </a:cubicBezTo>
                <a:cubicBezTo>
                  <a:pt x="457" y="1211"/>
                  <a:pt x="456" y="1204"/>
                  <a:pt x="455" y="1196"/>
                </a:cubicBezTo>
                <a:cubicBezTo>
                  <a:pt x="452" y="1182"/>
                  <a:pt x="448" y="1168"/>
                  <a:pt x="447" y="1155"/>
                </a:cubicBezTo>
                <a:cubicBezTo>
                  <a:pt x="446" y="1142"/>
                  <a:pt x="445" y="1129"/>
                  <a:pt x="444" y="1118"/>
                </a:cubicBezTo>
                <a:cubicBezTo>
                  <a:pt x="443" y="1112"/>
                  <a:pt x="443" y="1106"/>
                  <a:pt x="442" y="1101"/>
                </a:cubicBezTo>
                <a:cubicBezTo>
                  <a:pt x="442" y="1096"/>
                  <a:pt x="442" y="1091"/>
                  <a:pt x="443" y="1086"/>
                </a:cubicBezTo>
                <a:cubicBezTo>
                  <a:pt x="443" y="1077"/>
                  <a:pt x="443" y="1068"/>
                  <a:pt x="443" y="1062"/>
                </a:cubicBezTo>
                <a:cubicBezTo>
                  <a:pt x="443" y="1048"/>
                  <a:pt x="443" y="1040"/>
                  <a:pt x="443" y="1040"/>
                </a:cubicBezTo>
                <a:cubicBezTo>
                  <a:pt x="443" y="1040"/>
                  <a:pt x="443" y="1032"/>
                  <a:pt x="445" y="1019"/>
                </a:cubicBezTo>
                <a:cubicBezTo>
                  <a:pt x="446" y="1012"/>
                  <a:pt x="446" y="1004"/>
                  <a:pt x="447" y="995"/>
                </a:cubicBezTo>
                <a:cubicBezTo>
                  <a:pt x="448" y="990"/>
                  <a:pt x="448" y="985"/>
                  <a:pt x="449" y="980"/>
                </a:cubicBezTo>
                <a:cubicBezTo>
                  <a:pt x="450" y="974"/>
                  <a:pt x="451" y="969"/>
                  <a:pt x="452" y="963"/>
                </a:cubicBezTo>
                <a:cubicBezTo>
                  <a:pt x="454" y="952"/>
                  <a:pt x="457" y="939"/>
                  <a:pt x="459" y="926"/>
                </a:cubicBezTo>
                <a:cubicBezTo>
                  <a:pt x="462" y="913"/>
                  <a:pt x="467" y="900"/>
                  <a:pt x="471" y="886"/>
                </a:cubicBezTo>
                <a:cubicBezTo>
                  <a:pt x="473" y="879"/>
                  <a:pt x="475" y="872"/>
                  <a:pt x="477" y="865"/>
                </a:cubicBezTo>
                <a:cubicBezTo>
                  <a:pt x="479" y="858"/>
                  <a:pt x="483" y="851"/>
                  <a:pt x="485" y="844"/>
                </a:cubicBezTo>
                <a:cubicBezTo>
                  <a:pt x="492" y="830"/>
                  <a:pt x="497" y="815"/>
                  <a:pt x="503" y="801"/>
                </a:cubicBezTo>
                <a:cubicBezTo>
                  <a:pt x="511" y="788"/>
                  <a:pt x="518" y="774"/>
                  <a:pt x="525" y="760"/>
                </a:cubicBezTo>
                <a:cubicBezTo>
                  <a:pt x="530" y="750"/>
                  <a:pt x="530" y="750"/>
                  <a:pt x="530" y="750"/>
                </a:cubicBezTo>
                <a:cubicBezTo>
                  <a:pt x="536" y="741"/>
                  <a:pt x="536" y="741"/>
                  <a:pt x="536" y="741"/>
                </a:cubicBezTo>
                <a:cubicBezTo>
                  <a:pt x="541" y="735"/>
                  <a:pt x="545" y="729"/>
                  <a:pt x="549" y="723"/>
                </a:cubicBezTo>
                <a:cubicBezTo>
                  <a:pt x="563" y="698"/>
                  <a:pt x="582" y="678"/>
                  <a:pt x="596" y="660"/>
                </a:cubicBezTo>
                <a:cubicBezTo>
                  <a:pt x="603" y="650"/>
                  <a:pt x="611" y="643"/>
                  <a:pt x="618" y="636"/>
                </a:cubicBezTo>
                <a:cubicBezTo>
                  <a:pt x="625" y="630"/>
                  <a:pt x="631" y="624"/>
                  <a:pt x="635" y="619"/>
                </a:cubicBezTo>
                <a:cubicBezTo>
                  <a:pt x="645" y="609"/>
                  <a:pt x="650" y="604"/>
                  <a:pt x="650" y="604"/>
                </a:cubicBezTo>
                <a:cubicBezTo>
                  <a:pt x="650" y="604"/>
                  <a:pt x="657" y="599"/>
                  <a:pt x="667" y="590"/>
                </a:cubicBezTo>
                <a:cubicBezTo>
                  <a:pt x="673" y="586"/>
                  <a:pt x="679" y="581"/>
                  <a:pt x="686" y="575"/>
                </a:cubicBezTo>
                <a:cubicBezTo>
                  <a:pt x="694" y="569"/>
                  <a:pt x="702" y="562"/>
                  <a:pt x="712" y="556"/>
                </a:cubicBezTo>
                <a:cubicBezTo>
                  <a:pt x="731" y="544"/>
                  <a:pt x="753" y="527"/>
                  <a:pt x="779" y="515"/>
                </a:cubicBezTo>
                <a:cubicBezTo>
                  <a:pt x="786" y="511"/>
                  <a:pt x="792" y="508"/>
                  <a:pt x="799" y="504"/>
                </a:cubicBezTo>
                <a:cubicBezTo>
                  <a:pt x="809" y="499"/>
                  <a:pt x="809" y="499"/>
                  <a:pt x="809" y="499"/>
                </a:cubicBezTo>
                <a:cubicBezTo>
                  <a:pt x="819" y="495"/>
                  <a:pt x="819" y="495"/>
                  <a:pt x="819" y="495"/>
                </a:cubicBezTo>
                <a:cubicBezTo>
                  <a:pt x="834" y="490"/>
                  <a:pt x="848" y="484"/>
                  <a:pt x="862" y="478"/>
                </a:cubicBezTo>
                <a:cubicBezTo>
                  <a:pt x="877" y="473"/>
                  <a:pt x="892" y="469"/>
                  <a:pt x="906" y="464"/>
                </a:cubicBezTo>
                <a:cubicBezTo>
                  <a:pt x="914" y="462"/>
                  <a:pt x="921" y="460"/>
                  <a:pt x="928" y="458"/>
                </a:cubicBezTo>
                <a:cubicBezTo>
                  <a:pt x="935" y="457"/>
                  <a:pt x="943" y="456"/>
                  <a:pt x="950" y="454"/>
                </a:cubicBezTo>
                <a:cubicBezTo>
                  <a:pt x="964" y="452"/>
                  <a:pt x="978" y="448"/>
                  <a:pt x="991" y="447"/>
                </a:cubicBezTo>
                <a:cubicBezTo>
                  <a:pt x="1004" y="446"/>
                  <a:pt x="1017" y="445"/>
                  <a:pt x="1029" y="444"/>
                </a:cubicBezTo>
                <a:cubicBezTo>
                  <a:pt x="1034" y="443"/>
                  <a:pt x="1040" y="442"/>
                  <a:pt x="1045" y="442"/>
                </a:cubicBezTo>
                <a:cubicBezTo>
                  <a:pt x="1050" y="442"/>
                  <a:pt x="1055" y="442"/>
                  <a:pt x="1060" y="442"/>
                </a:cubicBezTo>
                <a:cubicBezTo>
                  <a:pt x="1070" y="442"/>
                  <a:pt x="1078" y="442"/>
                  <a:pt x="1085" y="442"/>
                </a:cubicBezTo>
                <a:cubicBezTo>
                  <a:pt x="1098" y="442"/>
                  <a:pt x="1106" y="442"/>
                  <a:pt x="1106" y="442"/>
                </a:cubicBezTo>
                <a:cubicBezTo>
                  <a:pt x="1106" y="442"/>
                  <a:pt x="1114" y="443"/>
                  <a:pt x="1127" y="445"/>
                </a:cubicBezTo>
                <a:cubicBezTo>
                  <a:pt x="1134" y="445"/>
                  <a:pt x="1142" y="446"/>
                  <a:pt x="1152" y="447"/>
                </a:cubicBezTo>
                <a:cubicBezTo>
                  <a:pt x="1156" y="447"/>
                  <a:pt x="1161" y="448"/>
                  <a:pt x="1167" y="448"/>
                </a:cubicBezTo>
                <a:cubicBezTo>
                  <a:pt x="1172" y="449"/>
                  <a:pt x="1177" y="450"/>
                  <a:pt x="1183" y="452"/>
                </a:cubicBezTo>
                <a:cubicBezTo>
                  <a:pt x="1194" y="454"/>
                  <a:pt x="1207" y="456"/>
                  <a:pt x="1220" y="459"/>
                </a:cubicBezTo>
                <a:cubicBezTo>
                  <a:pt x="1233" y="461"/>
                  <a:pt x="1246" y="467"/>
                  <a:pt x="1260" y="470"/>
                </a:cubicBezTo>
                <a:cubicBezTo>
                  <a:pt x="1267" y="472"/>
                  <a:pt x="1274" y="475"/>
                  <a:pt x="1281" y="477"/>
                </a:cubicBezTo>
                <a:cubicBezTo>
                  <a:pt x="1289" y="479"/>
                  <a:pt x="1295" y="482"/>
                  <a:pt x="1302" y="485"/>
                </a:cubicBezTo>
                <a:cubicBezTo>
                  <a:pt x="1316" y="491"/>
                  <a:pt x="1331" y="496"/>
                  <a:pt x="1345" y="503"/>
                </a:cubicBezTo>
                <a:cubicBezTo>
                  <a:pt x="1359" y="510"/>
                  <a:pt x="1372" y="517"/>
                  <a:pt x="1386" y="524"/>
                </a:cubicBezTo>
                <a:cubicBezTo>
                  <a:pt x="1396" y="530"/>
                  <a:pt x="1396" y="530"/>
                  <a:pt x="1396" y="530"/>
                </a:cubicBezTo>
                <a:cubicBezTo>
                  <a:pt x="1405" y="536"/>
                  <a:pt x="1405" y="536"/>
                  <a:pt x="1405" y="536"/>
                </a:cubicBezTo>
                <a:cubicBezTo>
                  <a:pt x="1411" y="540"/>
                  <a:pt x="1417" y="544"/>
                  <a:pt x="1423" y="548"/>
                </a:cubicBezTo>
                <a:cubicBezTo>
                  <a:pt x="1449" y="563"/>
                  <a:pt x="1468" y="582"/>
                  <a:pt x="1487" y="596"/>
                </a:cubicBezTo>
                <a:cubicBezTo>
                  <a:pt x="1496" y="603"/>
                  <a:pt x="1503" y="611"/>
                  <a:pt x="1510" y="618"/>
                </a:cubicBezTo>
                <a:cubicBezTo>
                  <a:pt x="1517" y="624"/>
                  <a:pt x="1522" y="630"/>
                  <a:pt x="1527" y="635"/>
                </a:cubicBezTo>
                <a:cubicBezTo>
                  <a:pt x="1537" y="645"/>
                  <a:pt x="1543" y="650"/>
                  <a:pt x="1543" y="650"/>
                </a:cubicBezTo>
                <a:cubicBezTo>
                  <a:pt x="1543" y="650"/>
                  <a:pt x="1547" y="656"/>
                  <a:pt x="1556" y="667"/>
                </a:cubicBezTo>
                <a:cubicBezTo>
                  <a:pt x="1560" y="672"/>
                  <a:pt x="1565" y="679"/>
                  <a:pt x="1571" y="686"/>
                </a:cubicBezTo>
                <a:cubicBezTo>
                  <a:pt x="1577" y="693"/>
                  <a:pt x="1585" y="701"/>
                  <a:pt x="1590" y="711"/>
                </a:cubicBezTo>
                <a:cubicBezTo>
                  <a:pt x="1603" y="731"/>
                  <a:pt x="1619" y="752"/>
                  <a:pt x="1631" y="779"/>
                </a:cubicBezTo>
                <a:cubicBezTo>
                  <a:pt x="1635" y="785"/>
                  <a:pt x="1638" y="792"/>
                  <a:pt x="1642" y="799"/>
                </a:cubicBezTo>
                <a:cubicBezTo>
                  <a:pt x="1647" y="808"/>
                  <a:pt x="1647" y="808"/>
                  <a:pt x="1647" y="808"/>
                </a:cubicBezTo>
                <a:cubicBezTo>
                  <a:pt x="1651" y="819"/>
                  <a:pt x="1651" y="819"/>
                  <a:pt x="1651" y="819"/>
                </a:cubicBezTo>
                <a:cubicBezTo>
                  <a:pt x="1657" y="833"/>
                  <a:pt x="1663" y="847"/>
                  <a:pt x="1669" y="862"/>
                </a:cubicBezTo>
                <a:cubicBezTo>
                  <a:pt x="1674" y="876"/>
                  <a:pt x="1677" y="891"/>
                  <a:pt x="1682" y="906"/>
                </a:cubicBezTo>
                <a:cubicBezTo>
                  <a:pt x="1684" y="913"/>
                  <a:pt x="1687" y="920"/>
                  <a:pt x="1688" y="928"/>
                </a:cubicBezTo>
                <a:cubicBezTo>
                  <a:pt x="1689" y="935"/>
                  <a:pt x="1691" y="942"/>
                  <a:pt x="1692" y="949"/>
                </a:cubicBezTo>
                <a:cubicBezTo>
                  <a:pt x="1694" y="964"/>
                  <a:pt x="1698" y="977"/>
                  <a:pt x="1699" y="991"/>
                </a:cubicBezTo>
                <a:cubicBezTo>
                  <a:pt x="1700" y="1004"/>
                  <a:pt x="1702" y="1017"/>
                  <a:pt x="1703" y="1028"/>
                </a:cubicBezTo>
                <a:cubicBezTo>
                  <a:pt x="1703" y="1034"/>
                  <a:pt x="1704" y="1039"/>
                  <a:pt x="1704" y="1045"/>
                </a:cubicBezTo>
                <a:cubicBezTo>
                  <a:pt x="1704" y="1050"/>
                  <a:pt x="1704" y="1055"/>
                  <a:pt x="1704" y="1060"/>
                </a:cubicBezTo>
                <a:cubicBezTo>
                  <a:pt x="1704" y="1069"/>
                  <a:pt x="1704" y="1078"/>
                  <a:pt x="1704" y="1084"/>
                </a:cubicBezTo>
                <a:cubicBezTo>
                  <a:pt x="1704" y="1098"/>
                  <a:pt x="1704" y="1106"/>
                  <a:pt x="1704" y="1106"/>
                </a:cubicBezTo>
                <a:cubicBezTo>
                  <a:pt x="1704" y="1106"/>
                  <a:pt x="1703" y="1113"/>
                  <a:pt x="1702" y="1127"/>
                </a:cubicBezTo>
                <a:cubicBezTo>
                  <a:pt x="1701" y="1134"/>
                  <a:pt x="1700" y="1142"/>
                  <a:pt x="1699" y="1151"/>
                </a:cubicBezTo>
                <a:cubicBezTo>
                  <a:pt x="1699" y="1156"/>
                  <a:pt x="1698" y="1161"/>
                  <a:pt x="1698" y="1166"/>
                </a:cubicBezTo>
                <a:cubicBezTo>
                  <a:pt x="1697" y="1172"/>
                  <a:pt x="1696" y="1177"/>
                  <a:pt x="1695" y="1183"/>
                </a:cubicBezTo>
                <a:cubicBezTo>
                  <a:pt x="1692" y="1194"/>
                  <a:pt x="1690" y="1206"/>
                  <a:pt x="1687" y="1220"/>
                </a:cubicBezTo>
                <a:cubicBezTo>
                  <a:pt x="1685" y="1233"/>
                  <a:pt x="1680" y="1246"/>
                  <a:pt x="1676" y="1260"/>
                </a:cubicBezTo>
                <a:cubicBezTo>
                  <a:pt x="1674" y="1267"/>
                  <a:pt x="1672" y="1274"/>
                  <a:pt x="1670" y="1281"/>
                </a:cubicBezTo>
                <a:cubicBezTo>
                  <a:pt x="1667" y="1288"/>
                  <a:pt x="1664" y="1295"/>
                  <a:pt x="1661" y="1302"/>
                </a:cubicBezTo>
                <a:cubicBezTo>
                  <a:pt x="1655" y="1316"/>
                  <a:pt x="1650" y="1331"/>
                  <a:pt x="1643" y="1345"/>
                </a:cubicBezTo>
                <a:cubicBezTo>
                  <a:pt x="1636" y="1358"/>
                  <a:pt x="1629" y="1372"/>
                  <a:pt x="1622" y="1385"/>
                </a:cubicBezTo>
                <a:cubicBezTo>
                  <a:pt x="1617" y="1395"/>
                  <a:pt x="1617" y="1395"/>
                  <a:pt x="1617" y="1395"/>
                </a:cubicBezTo>
                <a:cubicBezTo>
                  <a:pt x="1610" y="1405"/>
                  <a:pt x="1610" y="1405"/>
                  <a:pt x="1610" y="1405"/>
                </a:cubicBezTo>
                <a:cubicBezTo>
                  <a:pt x="1606" y="1411"/>
                  <a:pt x="1602" y="1417"/>
                  <a:pt x="1598" y="1423"/>
                </a:cubicBezTo>
                <a:cubicBezTo>
                  <a:pt x="1583" y="1448"/>
                  <a:pt x="1564" y="1468"/>
                  <a:pt x="1550" y="1486"/>
                </a:cubicBezTo>
                <a:cubicBezTo>
                  <a:pt x="1543" y="1496"/>
                  <a:pt x="1535" y="1503"/>
                  <a:pt x="1529" y="1509"/>
                </a:cubicBezTo>
                <a:cubicBezTo>
                  <a:pt x="1522" y="1516"/>
                  <a:pt x="1516" y="1522"/>
                  <a:pt x="1511" y="1527"/>
                </a:cubicBezTo>
                <a:cubicBezTo>
                  <a:pt x="1502" y="1537"/>
                  <a:pt x="1496" y="1542"/>
                  <a:pt x="1496" y="1542"/>
                </a:cubicBezTo>
                <a:cubicBezTo>
                  <a:pt x="1496" y="1542"/>
                  <a:pt x="1490" y="1547"/>
                  <a:pt x="1479" y="1555"/>
                </a:cubicBezTo>
                <a:cubicBezTo>
                  <a:pt x="1474" y="1560"/>
                  <a:pt x="1468" y="1565"/>
                  <a:pt x="1460" y="1571"/>
                </a:cubicBezTo>
                <a:cubicBezTo>
                  <a:pt x="1453" y="1577"/>
                  <a:pt x="1445" y="1584"/>
                  <a:pt x="1435" y="1590"/>
                </a:cubicBezTo>
                <a:cubicBezTo>
                  <a:pt x="1415" y="1602"/>
                  <a:pt x="1394" y="1619"/>
                  <a:pt x="1367" y="1631"/>
                </a:cubicBezTo>
                <a:cubicBezTo>
                  <a:pt x="1361" y="1634"/>
                  <a:pt x="1354" y="1638"/>
                  <a:pt x="1348" y="1641"/>
                </a:cubicBezTo>
                <a:cubicBezTo>
                  <a:pt x="1338" y="1647"/>
                  <a:pt x="1338" y="1647"/>
                  <a:pt x="1338" y="1647"/>
                </a:cubicBezTo>
                <a:cubicBezTo>
                  <a:pt x="1327" y="1651"/>
                  <a:pt x="1327" y="1651"/>
                  <a:pt x="1327" y="1651"/>
                </a:cubicBezTo>
                <a:cubicBezTo>
                  <a:pt x="1313" y="1656"/>
                  <a:pt x="1299" y="1662"/>
                  <a:pt x="1285" y="1668"/>
                </a:cubicBezTo>
                <a:cubicBezTo>
                  <a:pt x="1270" y="1673"/>
                  <a:pt x="1255" y="1677"/>
                  <a:pt x="1240" y="1681"/>
                </a:cubicBezTo>
                <a:cubicBezTo>
                  <a:pt x="1233" y="1683"/>
                  <a:pt x="1226" y="1686"/>
                  <a:pt x="1219" y="1688"/>
                </a:cubicBezTo>
                <a:cubicBezTo>
                  <a:pt x="1211" y="1689"/>
                  <a:pt x="1204" y="1690"/>
                  <a:pt x="1197" y="1692"/>
                </a:cubicBezTo>
                <a:cubicBezTo>
                  <a:pt x="1182" y="1694"/>
                  <a:pt x="1169" y="1698"/>
                  <a:pt x="1156" y="1699"/>
                </a:cubicBezTo>
                <a:cubicBezTo>
                  <a:pt x="1142" y="1700"/>
                  <a:pt x="1130" y="1701"/>
                  <a:pt x="1118" y="1702"/>
                </a:cubicBezTo>
                <a:cubicBezTo>
                  <a:pt x="1112" y="1703"/>
                  <a:pt x="1107" y="1703"/>
                  <a:pt x="1102" y="1704"/>
                </a:cubicBezTo>
                <a:cubicBezTo>
                  <a:pt x="1096" y="1704"/>
                  <a:pt x="1091" y="1704"/>
                  <a:pt x="1086" y="1704"/>
                </a:cubicBezTo>
                <a:cubicBezTo>
                  <a:pt x="1077" y="1704"/>
                  <a:pt x="1069" y="1704"/>
                  <a:pt x="1062" y="1704"/>
                </a:cubicBezTo>
                <a:cubicBezTo>
                  <a:pt x="1048" y="1704"/>
                  <a:pt x="1041" y="1704"/>
                  <a:pt x="1041" y="1704"/>
                </a:cubicBezTo>
                <a:close/>
              </a:path>
            </a:pathLst>
          </a:custGeom>
          <a:solidFill>
            <a:schemeClr val="accent5"/>
          </a:solidFill>
          <a:ln w="25400">
            <a:noFill/>
          </a:ln>
          <a:effectLst>
            <a:outerShdw blurRad="38100" dist="12700" dir="5400000" algn="ctr" rotWithShape="0">
              <a:srgbClr val="000000">
                <a:alpha val="15000"/>
              </a:srgbClr>
            </a:outerShdw>
          </a:effectLst>
        </p:spPr>
        <p:txBody>
          <a:bodyPr vert="horz" wrap="square" lIns="137160" tIns="68580" rIns="137160" bIns="68580" numCol="1" anchor="t" anchorCtr="0" compatLnSpc="1">
            <a:prstTxWarp prst="textNoShape">
              <a:avLst/>
            </a:prstTxWarp>
          </a:bodyPr>
          <a:lstStyle/>
          <a:p>
            <a:endParaRPr lang="en-US" sz="2700"/>
          </a:p>
        </p:txBody>
      </p:sp>
      <p:sp>
        <p:nvSpPr>
          <p:cNvPr id="7" name="Freeform 40">
            <a:extLst>
              <a:ext uri="{FF2B5EF4-FFF2-40B4-BE49-F238E27FC236}">
                <a16:creationId xmlns:a16="http://schemas.microsoft.com/office/drawing/2014/main" id="{1FC308CE-EFEA-4295-B680-1D81D55AD05E}"/>
              </a:ext>
            </a:extLst>
          </p:cNvPr>
          <p:cNvSpPr>
            <a:spLocks noEditPoints="1"/>
          </p:cNvSpPr>
          <p:nvPr/>
        </p:nvSpPr>
        <p:spPr bwMode="auto">
          <a:xfrm>
            <a:off x="12096593" y="6516307"/>
            <a:ext cx="1693070" cy="1690688"/>
          </a:xfrm>
          <a:custGeom>
            <a:avLst/>
            <a:gdLst>
              <a:gd name="T0" fmla="*/ 1747 w 2789"/>
              <a:gd name="T1" fmla="*/ 2719 h 2787"/>
              <a:gd name="T2" fmla="*/ 1819 w 2789"/>
              <a:gd name="T3" fmla="*/ 2487 h 2787"/>
              <a:gd name="T4" fmla="*/ 2024 w 2789"/>
              <a:gd name="T5" fmla="*/ 2383 h 2787"/>
              <a:gd name="T6" fmla="*/ 2243 w 2789"/>
              <a:gd name="T7" fmla="*/ 2437 h 2787"/>
              <a:gd name="T8" fmla="*/ 2428 w 2789"/>
              <a:gd name="T9" fmla="*/ 2336 h 2787"/>
              <a:gd name="T10" fmla="*/ 2381 w 2789"/>
              <a:gd name="T11" fmla="*/ 2029 h 2787"/>
              <a:gd name="T12" fmla="*/ 2469 w 2789"/>
              <a:gd name="T13" fmla="*/ 1863 h 2787"/>
              <a:gd name="T14" fmla="*/ 2628 w 2789"/>
              <a:gd name="T15" fmla="*/ 1754 h 2787"/>
              <a:gd name="T16" fmla="*/ 2777 w 2789"/>
              <a:gd name="T17" fmla="*/ 1605 h 2787"/>
              <a:gd name="T18" fmla="*/ 2594 w 2789"/>
              <a:gd name="T19" fmla="*/ 1372 h 2787"/>
              <a:gd name="T20" fmla="*/ 2552 w 2789"/>
              <a:gd name="T21" fmla="*/ 1204 h 2787"/>
              <a:gd name="T22" fmla="*/ 2538 w 2789"/>
              <a:gd name="T23" fmla="*/ 1031 h 2787"/>
              <a:gd name="T24" fmla="*/ 2662 w 2789"/>
              <a:gd name="T25" fmla="*/ 802 h 2787"/>
              <a:gd name="T26" fmla="*/ 2516 w 2789"/>
              <a:gd name="T27" fmla="*/ 651 h 2787"/>
              <a:gd name="T28" fmla="*/ 2263 w 2789"/>
              <a:gd name="T29" fmla="*/ 605 h 2787"/>
              <a:gd name="T30" fmla="*/ 2141 w 2789"/>
              <a:gd name="T31" fmla="*/ 489 h 2787"/>
              <a:gd name="T32" fmla="*/ 2095 w 2789"/>
              <a:gd name="T33" fmla="*/ 183 h 2787"/>
              <a:gd name="T34" fmla="*/ 1889 w 2789"/>
              <a:gd name="T35" fmla="*/ 115 h 2787"/>
              <a:gd name="T36" fmla="*/ 1694 w 2789"/>
              <a:gd name="T37" fmla="*/ 260 h 2787"/>
              <a:gd name="T38" fmla="*/ 1552 w 2789"/>
              <a:gd name="T39" fmla="*/ 232 h 2787"/>
              <a:gd name="T40" fmla="*/ 1304 w 2789"/>
              <a:gd name="T41" fmla="*/ 25 h 2787"/>
              <a:gd name="T42" fmla="*/ 1087 w 2789"/>
              <a:gd name="T43" fmla="*/ 29 h 2787"/>
              <a:gd name="T44" fmla="*/ 1003 w 2789"/>
              <a:gd name="T45" fmla="*/ 259 h 2787"/>
              <a:gd name="T46" fmla="*/ 802 w 2789"/>
              <a:gd name="T47" fmla="*/ 382 h 2787"/>
              <a:gd name="T48" fmla="*/ 609 w 2789"/>
              <a:gd name="T49" fmla="*/ 376 h 2787"/>
              <a:gd name="T50" fmla="*/ 400 w 2789"/>
              <a:gd name="T51" fmla="*/ 410 h 2787"/>
              <a:gd name="T52" fmla="*/ 412 w 2789"/>
              <a:gd name="T53" fmla="*/ 706 h 2787"/>
              <a:gd name="T54" fmla="*/ 338 w 2789"/>
              <a:gd name="T55" fmla="*/ 885 h 2787"/>
              <a:gd name="T56" fmla="*/ 227 w 2789"/>
              <a:gd name="T57" fmla="*/ 1020 h 2787"/>
              <a:gd name="T58" fmla="*/ 22 w 2789"/>
              <a:gd name="T59" fmla="*/ 1127 h 2787"/>
              <a:gd name="T60" fmla="*/ 109 w 2789"/>
              <a:gd name="T61" fmla="*/ 1370 h 2787"/>
              <a:gd name="T62" fmla="*/ 235 w 2789"/>
              <a:gd name="T63" fmla="*/ 1564 h 2787"/>
              <a:gd name="T64" fmla="*/ 264 w 2789"/>
              <a:gd name="T65" fmla="*/ 1706 h 2787"/>
              <a:gd name="T66" fmla="*/ 117 w 2789"/>
              <a:gd name="T67" fmla="*/ 1961 h 2787"/>
              <a:gd name="T68" fmla="*/ 243 w 2789"/>
              <a:gd name="T69" fmla="*/ 2137 h 2787"/>
              <a:gd name="T70" fmla="*/ 499 w 2789"/>
              <a:gd name="T71" fmla="*/ 2150 h 2787"/>
              <a:gd name="T72" fmla="*/ 616 w 2789"/>
              <a:gd name="T73" fmla="*/ 2270 h 2787"/>
              <a:gd name="T74" fmla="*/ 664 w 2789"/>
              <a:gd name="T75" fmla="*/ 2554 h 2787"/>
              <a:gd name="T76" fmla="*/ 842 w 2789"/>
              <a:gd name="T77" fmla="*/ 2678 h 2787"/>
              <a:gd name="T78" fmla="*/ 1045 w 2789"/>
              <a:gd name="T79" fmla="*/ 2541 h 2787"/>
              <a:gd name="T80" fmla="*/ 1218 w 2789"/>
              <a:gd name="T81" fmla="*/ 2553 h 2787"/>
              <a:gd name="T82" fmla="*/ 1433 w 2789"/>
              <a:gd name="T83" fmla="*/ 2679 h 2787"/>
              <a:gd name="T84" fmla="*/ 1313 w 2789"/>
              <a:gd name="T85" fmla="*/ 2269 h 2787"/>
              <a:gd name="T86" fmla="*/ 1178 w 2789"/>
              <a:gd name="T87" fmla="*/ 2245 h 2787"/>
              <a:gd name="T88" fmla="*/ 777 w 2789"/>
              <a:gd name="T89" fmla="*/ 2019 h 2787"/>
              <a:gd name="T90" fmla="*/ 545 w 2789"/>
              <a:gd name="T91" fmla="*/ 1620 h 2787"/>
              <a:gd name="T92" fmla="*/ 520 w 2789"/>
              <a:gd name="T93" fmla="*/ 1485 h 2787"/>
              <a:gd name="T94" fmla="*/ 599 w 2789"/>
              <a:gd name="T95" fmla="*/ 1020 h 2787"/>
              <a:gd name="T96" fmla="*/ 770 w 2789"/>
              <a:gd name="T97" fmla="*/ 775 h 2787"/>
              <a:gd name="T98" fmla="*/ 1070 w 2789"/>
              <a:gd name="T99" fmla="*/ 576 h 2787"/>
              <a:gd name="T100" fmla="*/ 1527 w 2789"/>
              <a:gd name="T101" fmla="*/ 524 h 2787"/>
              <a:gd name="T102" fmla="*/ 1949 w 2789"/>
              <a:gd name="T103" fmla="*/ 711 h 2787"/>
              <a:gd name="T104" fmla="*/ 2048 w 2789"/>
              <a:gd name="T105" fmla="*/ 805 h 2787"/>
              <a:gd name="T106" fmla="*/ 2258 w 2789"/>
              <a:gd name="T107" fmla="*/ 1228 h 2787"/>
              <a:gd name="T108" fmla="*/ 2264 w 2789"/>
              <a:gd name="T109" fmla="*/ 1526 h 2787"/>
              <a:gd name="T110" fmla="*/ 2169 w 2789"/>
              <a:gd name="T111" fmla="*/ 1810 h 2787"/>
              <a:gd name="T112" fmla="*/ 1819 w 2789"/>
              <a:gd name="T113" fmla="*/ 2163 h 2787"/>
              <a:gd name="T114" fmla="*/ 1348 w 2789"/>
              <a:gd name="T115" fmla="*/ 2271 h 2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89" h="2787">
                <a:moveTo>
                  <a:pt x="1565" y="2782"/>
                </a:moveTo>
                <a:cubicBezTo>
                  <a:pt x="1581" y="2780"/>
                  <a:pt x="1601" y="2777"/>
                  <a:pt x="1621" y="2774"/>
                </a:cubicBezTo>
                <a:cubicBezTo>
                  <a:pt x="1642" y="2771"/>
                  <a:pt x="1662" y="2766"/>
                  <a:pt x="1677" y="2763"/>
                </a:cubicBezTo>
                <a:cubicBezTo>
                  <a:pt x="1692" y="2760"/>
                  <a:pt x="1702" y="2758"/>
                  <a:pt x="1702" y="2758"/>
                </a:cubicBezTo>
                <a:cubicBezTo>
                  <a:pt x="1724" y="2753"/>
                  <a:pt x="1742" y="2737"/>
                  <a:pt x="1747" y="2719"/>
                </a:cubicBezTo>
                <a:cubicBezTo>
                  <a:pt x="1747" y="2719"/>
                  <a:pt x="1750" y="2707"/>
                  <a:pt x="1755" y="2689"/>
                </a:cubicBezTo>
                <a:cubicBezTo>
                  <a:pt x="1759" y="2671"/>
                  <a:pt x="1765" y="2647"/>
                  <a:pt x="1770" y="2623"/>
                </a:cubicBezTo>
                <a:cubicBezTo>
                  <a:pt x="1775" y="2599"/>
                  <a:pt x="1779" y="2575"/>
                  <a:pt x="1782" y="2558"/>
                </a:cubicBezTo>
                <a:cubicBezTo>
                  <a:pt x="1785" y="2540"/>
                  <a:pt x="1786" y="2528"/>
                  <a:pt x="1786" y="2528"/>
                </a:cubicBezTo>
                <a:cubicBezTo>
                  <a:pt x="1789" y="2509"/>
                  <a:pt x="1801" y="2493"/>
                  <a:pt x="1819" y="2487"/>
                </a:cubicBezTo>
                <a:cubicBezTo>
                  <a:pt x="1819" y="2487"/>
                  <a:pt x="1826" y="2484"/>
                  <a:pt x="1837" y="2479"/>
                </a:cubicBezTo>
                <a:cubicBezTo>
                  <a:pt x="1848" y="2475"/>
                  <a:pt x="1862" y="2469"/>
                  <a:pt x="1877" y="2463"/>
                </a:cubicBezTo>
                <a:cubicBezTo>
                  <a:pt x="1905" y="2449"/>
                  <a:pt x="1933" y="2435"/>
                  <a:pt x="1933" y="2435"/>
                </a:cubicBezTo>
                <a:cubicBezTo>
                  <a:pt x="1933" y="2435"/>
                  <a:pt x="1960" y="2420"/>
                  <a:pt x="1988" y="2405"/>
                </a:cubicBezTo>
                <a:cubicBezTo>
                  <a:pt x="2001" y="2397"/>
                  <a:pt x="2014" y="2389"/>
                  <a:pt x="2024" y="2383"/>
                </a:cubicBezTo>
                <a:cubicBezTo>
                  <a:pt x="2035" y="2377"/>
                  <a:pt x="2041" y="2372"/>
                  <a:pt x="2041" y="2372"/>
                </a:cubicBezTo>
                <a:cubicBezTo>
                  <a:pt x="2056" y="2361"/>
                  <a:pt x="2077" y="2360"/>
                  <a:pt x="2093" y="2369"/>
                </a:cubicBezTo>
                <a:cubicBezTo>
                  <a:pt x="2093" y="2369"/>
                  <a:pt x="2104" y="2375"/>
                  <a:pt x="2120" y="2383"/>
                </a:cubicBezTo>
                <a:cubicBezTo>
                  <a:pt x="2136" y="2391"/>
                  <a:pt x="2158" y="2401"/>
                  <a:pt x="2181" y="2411"/>
                </a:cubicBezTo>
                <a:cubicBezTo>
                  <a:pt x="2203" y="2421"/>
                  <a:pt x="2226" y="2430"/>
                  <a:pt x="2243" y="2437"/>
                </a:cubicBezTo>
                <a:cubicBezTo>
                  <a:pt x="2261" y="2443"/>
                  <a:pt x="2272" y="2448"/>
                  <a:pt x="2272" y="2448"/>
                </a:cubicBezTo>
                <a:cubicBezTo>
                  <a:pt x="2290" y="2454"/>
                  <a:pt x="2313" y="2449"/>
                  <a:pt x="2330" y="2434"/>
                </a:cubicBezTo>
                <a:cubicBezTo>
                  <a:pt x="2330" y="2434"/>
                  <a:pt x="2337" y="2427"/>
                  <a:pt x="2349" y="2416"/>
                </a:cubicBezTo>
                <a:cubicBezTo>
                  <a:pt x="2360" y="2406"/>
                  <a:pt x="2375" y="2392"/>
                  <a:pt x="2389" y="2377"/>
                </a:cubicBezTo>
                <a:cubicBezTo>
                  <a:pt x="2404" y="2362"/>
                  <a:pt x="2418" y="2348"/>
                  <a:pt x="2428" y="2336"/>
                </a:cubicBezTo>
                <a:cubicBezTo>
                  <a:pt x="2439" y="2324"/>
                  <a:pt x="2445" y="2317"/>
                  <a:pt x="2445" y="2317"/>
                </a:cubicBezTo>
                <a:cubicBezTo>
                  <a:pt x="2460" y="2300"/>
                  <a:pt x="2466" y="2277"/>
                  <a:pt x="2459" y="2259"/>
                </a:cubicBezTo>
                <a:cubicBezTo>
                  <a:pt x="2459" y="2259"/>
                  <a:pt x="2441" y="2212"/>
                  <a:pt x="2421" y="2168"/>
                </a:cubicBezTo>
                <a:cubicBezTo>
                  <a:pt x="2401" y="2123"/>
                  <a:pt x="2378" y="2081"/>
                  <a:pt x="2378" y="2081"/>
                </a:cubicBezTo>
                <a:cubicBezTo>
                  <a:pt x="2370" y="2065"/>
                  <a:pt x="2370" y="2045"/>
                  <a:pt x="2381" y="2029"/>
                </a:cubicBezTo>
                <a:cubicBezTo>
                  <a:pt x="2381" y="2029"/>
                  <a:pt x="2398" y="2003"/>
                  <a:pt x="2413" y="1975"/>
                </a:cubicBezTo>
                <a:cubicBezTo>
                  <a:pt x="2421" y="1962"/>
                  <a:pt x="2428" y="1948"/>
                  <a:pt x="2434" y="1937"/>
                </a:cubicBezTo>
                <a:cubicBezTo>
                  <a:pt x="2439" y="1927"/>
                  <a:pt x="2443" y="1920"/>
                  <a:pt x="2443" y="1920"/>
                </a:cubicBezTo>
                <a:cubicBezTo>
                  <a:pt x="2443" y="1920"/>
                  <a:pt x="2446" y="1913"/>
                  <a:pt x="2451" y="1903"/>
                </a:cubicBezTo>
                <a:cubicBezTo>
                  <a:pt x="2456" y="1892"/>
                  <a:pt x="2463" y="1878"/>
                  <a:pt x="2469" y="1863"/>
                </a:cubicBezTo>
                <a:cubicBezTo>
                  <a:pt x="2476" y="1849"/>
                  <a:pt x="2481" y="1834"/>
                  <a:pt x="2486" y="1824"/>
                </a:cubicBezTo>
                <a:cubicBezTo>
                  <a:pt x="2490" y="1813"/>
                  <a:pt x="2493" y="1805"/>
                  <a:pt x="2493" y="1805"/>
                </a:cubicBezTo>
                <a:cubicBezTo>
                  <a:pt x="2499" y="1788"/>
                  <a:pt x="2515" y="1775"/>
                  <a:pt x="2533" y="1772"/>
                </a:cubicBezTo>
                <a:cubicBezTo>
                  <a:pt x="2533" y="1772"/>
                  <a:pt x="2545" y="1770"/>
                  <a:pt x="2563" y="1767"/>
                </a:cubicBezTo>
                <a:cubicBezTo>
                  <a:pt x="2581" y="1764"/>
                  <a:pt x="2605" y="1760"/>
                  <a:pt x="2628" y="1754"/>
                </a:cubicBezTo>
                <a:cubicBezTo>
                  <a:pt x="2652" y="1749"/>
                  <a:pt x="2676" y="1743"/>
                  <a:pt x="2694" y="1739"/>
                </a:cubicBezTo>
                <a:cubicBezTo>
                  <a:pt x="2712" y="1734"/>
                  <a:pt x="2724" y="1730"/>
                  <a:pt x="2724" y="1730"/>
                </a:cubicBezTo>
                <a:cubicBezTo>
                  <a:pt x="2742" y="1725"/>
                  <a:pt x="2758" y="1708"/>
                  <a:pt x="2763" y="1686"/>
                </a:cubicBezTo>
                <a:cubicBezTo>
                  <a:pt x="2763" y="1686"/>
                  <a:pt x="2765" y="1675"/>
                  <a:pt x="2767" y="1660"/>
                </a:cubicBezTo>
                <a:cubicBezTo>
                  <a:pt x="2770" y="1645"/>
                  <a:pt x="2775" y="1625"/>
                  <a:pt x="2777" y="1605"/>
                </a:cubicBezTo>
                <a:cubicBezTo>
                  <a:pt x="2780" y="1584"/>
                  <a:pt x="2783" y="1564"/>
                  <a:pt x="2785" y="1549"/>
                </a:cubicBezTo>
                <a:cubicBezTo>
                  <a:pt x="2786" y="1533"/>
                  <a:pt x="2787" y="1523"/>
                  <a:pt x="2787" y="1523"/>
                </a:cubicBezTo>
                <a:cubicBezTo>
                  <a:pt x="2789" y="1501"/>
                  <a:pt x="2781" y="1480"/>
                  <a:pt x="2764" y="1469"/>
                </a:cubicBezTo>
                <a:cubicBezTo>
                  <a:pt x="2764" y="1469"/>
                  <a:pt x="2723" y="1441"/>
                  <a:pt x="2680" y="1417"/>
                </a:cubicBezTo>
                <a:cubicBezTo>
                  <a:pt x="2638" y="1393"/>
                  <a:pt x="2594" y="1372"/>
                  <a:pt x="2594" y="1372"/>
                </a:cubicBezTo>
                <a:cubicBezTo>
                  <a:pt x="2578" y="1364"/>
                  <a:pt x="2567" y="1347"/>
                  <a:pt x="2566" y="1328"/>
                </a:cubicBezTo>
                <a:cubicBezTo>
                  <a:pt x="2566" y="1328"/>
                  <a:pt x="2565" y="1320"/>
                  <a:pt x="2565" y="1308"/>
                </a:cubicBezTo>
                <a:cubicBezTo>
                  <a:pt x="2564" y="1297"/>
                  <a:pt x="2562" y="1281"/>
                  <a:pt x="2561" y="1266"/>
                </a:cubicBezTo>
                <a:cubicBezTo>
                  <a:pt x="2559" y="1250"/>
                  <a:pt x="2557" y="1235"/>
                  <a:pt x="2555" y="1223"/>
                </a:cubicBezTo>
                <a:cubicBezTo>
                  <a:pt x="2553" y="1211"/>
                  <a:pt x="2552" y="1204"/>
                  <a:pt x="2552" y="1204"/>
                </a:cubicBezTo>
                <a:cubicBezTo>
                  <a:pt x="2552" y="1204"/>
                  <a:pt x="2551" y="1196"/>
                  <a:pt x="2549" y="1184"/>
                </a:cubicBezTo>
                <a:cubicBezTo>
                  <a:pt x="2547" y="1173"/>
                  <a:pt x="2543" y="1157"/>
                  <a:pt x="2540" y="1142"/>
                </a:cubicBezTo>
                <a:cubicBezTo>
                  <a:pt x="2537" y="1127"/>
                  <a:pt x="2533" y="1112"/>
                  <a:pt x="2530" y="1100"/>
                </a:cubicBezTo>
                <a:cubicBezTo>
                  <a:pt x="2527" y="1089"/>
                  <a:pt x="2525" y="1081"/>
                  <a:pt x="2525" y="1081"/>
                </a:cubicBezTo>
                <a:cubicBezTo>
                  <a:pt x="2520" y="1063"/>
                  <a:pt x="2525" y="1044"/>
                  <a:pt x="2538" y="1031"/>
                </a:cubicBezTo>
                <a:cubicBezTo>
                  <a:pt x="2538" y="1031"/>
                  <a:pt x="2573" y="997"/>
                  <a:pt x="2605" y="960"/>
                </a:cubicBezTo>
                <a:cubicBezTo>
                  <a:pt x="2621" y="942"/>
                  <a:pt x="2637" y="923"/>
                  <a:pt x="2649" y="909"/>
                </a:cubicBezTo>
                <a:cubicBezTo>
                  <a:pt x="2661" y="894"/>
                  <a:pt x="2668" y="884"/>
                  <a:pt x="2668" y="884"/>
                </a:cubicBezTo>
                <a:cubicBezTo>
                  <a:pt x="2680" y="869"/>
                  <a:pt x="2682" y="846"/>
                  <a:pt x="2673" y="826"/>
                </a:cubicBezTo>
                <a:cubicBezTo>
                  <a:pt x="2673" y="826"/>
                  <a:pt x="2669" y="816"/>
                  <a:pt x="2662" y="802"/>
                </a:cubicBezTo>
                <a:cubicBezTo>
                  <a:pt x="2655" y="789"/>
                  <a:pt x="2646" y="770"/>
                  <a:pt x="2637" y="752"/>
                </a:cubicBezTo>
                <a:cubicBezTo>
                  <a:pt x="2628" y="734"/>
                  <a:pt x="2618" y="716"/>
                  <a:pt x="2610" y="702"/>
                </a:cubicBezTo>
                <a:cubicBezTo>
                  <a:pt x="2603" y="689"/>
                  <a:pt x="2598" y="680"/>
                  <a:pt x="2598" y="680"/>
                </a:cubicBezTo>
                <a:cubicBezTo>
                  <a:pt x="2586" y="661"/>
                  <a:pt x="2566" y="649"/>
                  <a:pt x="2547" y="650"/>
                </a:cubicBezTo>
                <a:cubicBezTo>
                  <a:pt x="2547" y="650"/>
                  <a:pt x="2535" y="650"/>
                  <a:pt x="2516" y="651"/>
                </a:cubicBezTo>
                <a:cubicBezTo>
                  <a:pt x="2497" y="653"/>
                  <a:pt x="2473" y="655"/>
                  <a:pt x="2449" y="657"/>
                </a:cubicBezTo>
                <a:cubicBezTo>
                  <a:pt x="2400" y="662"/>
                  <a:pt x="2353" y="671"/>
                  <a:pt x="2353" y="671"/>
                </a:cubicBezTo>
                <a:cubicBezTo>
                  <a:pt x="2334" y="674"/>
                  <a:pt x="2316" y="667"/>
                  <a:pt x="2304" y="652"/>
                </a:cubicBezTo>
                <a:cubicBezTo>
                  <a:pt x="2304" y="652"/>
                  <a:pt x="2299" y="646"/>
                  <a:pt x="2291" y="637"/>
                </a:cubicBezTo>
                <a:cubicBezTo>
                  <a:pt x="2283" y="629"/>
                  <a:pt x="2274" y="616"/>
                  <a:pt x="2263" y="605"/>
                </a:cubicBezTo>
                <a:cubicBezTo>
                  <a:pt x="2252" y="593"/>
                  <a:pt x="2241" y="582"/>
                  <a:pt x="2233" y="573"/>
                </a:cubicBezTo>
                <a:cubicBezTo>
                  <a:pt x="2225" y="565"/>
                  <a:pt x="2219" y="560"/>
                  <a:pt x="2219" y="560"/>
                </a:cubicBezTo>
                <a:cubicBezTo>
                  <a:pt x="2219" y="560"/>
                  <a:pt x="2214" y="554"/>
                  <a:pt x="2205" y="546"/>
                </a:cubicBezTo>
                <a:cubicBezTo>
                  <a:pt x="2197" y="538"/>
                  <a:pt x="2186" y="527"/>
                  <a:pt x="2174" y="517"/>
                </a:cubicBezTo>
                <a:cubicBezTo>
                  <a:pt x="2162" y="507"/>
                  <a:pt x="2150" y="496"/>
                  <a:pt x="2141" y="489"/>
                </a:cubicBezTo>
                <a:cubicBezTo>
                  <a:pt x="2132" y="481"/>
                  <a:pt x="2126" y="477"/>
                  <a:pt x="2126" y="477"/>
                </a:cubicBezTo>
                <a:cubicBezTo>
                  <a:pt x="2111" y="465"/>
                  <a:pt x="2104" y="446"/>
                  <a:pt x="2107" y="428"/>
                </a:cubicBezTo>
                <a:cubicBezTo>
                  <a:pt x="2107" y="428"/>
                  <a:pt x="2115" y="380"/>
                  <a:pt x="2119" y="331"/>
                </a:cubicBezTo>
                <a:cubicBezTo>
                  <a:pt x="2124" y="283"/>
                  <a:pt x="2126" y="233"/>
                  <a:pt x="2126" y="233"/>
                </a:cubicBezTo>
                <a:cubicBezTo>
                  <a:pt x="2127" y="214"/>
                  <a:pt x="2114" y="194"/>
                  <a:pt x="2095" y="183"/>
                </a:cubicBezTo>
                <a:cubicBezTo>
                  <a:pt x="2095" y="183"/>
                  <a:pt x="2086" y="178"/>
                  <a:pt x="2073" y="170"/>
                </a:cubicBezTo>
                <a:cubicBezTo>
                  <a:pt x="2059" y="163"/>
                  <a:pt x="2041" y="153"/>
                  <a:pt x="2023" y="144"/>
                </a:cubicBezTo>
                <a:cubicBezTo>
                  <a:pt x="2004" y="134"/>
                  <a:pt x="1986" y="126"/>
                  <a:pt x="1972" y="120"/>
                </a:cubicBezTo>
                <a:cubicBezTo>
                  <a:pt x="1958" y="113"/>
                  <a:pt x="1948" y="109"/>
                  <a:pt x="1948" y="109"/>
                </a:cubicBezTo>
                <a:cubicBezTo>
                  <a:pt x="1927" y="100"/>
                  <a:pt x="1904" y="103"/>
                  <a:pt x="1889" y="115"/>
                </a:cubicBezTo>
                <a:cubicBezTo>
                  <a:pt x="1889" y="115"/>
                  <a:pt x="1880" y="122"/>
                  <a:pt x="1866" y="134"/>
                </a:cubicBezTo>
                <a:cubicBezTo>
                  <a:pt x="1851" y="146"/>
                  <a:pt x="1833" y="162"/>
                  <a:pt x="1814" y="179"/>
                </a:cubicBezTo>
                <a:cubicBezTo>
                  <a:pt x="1796" y="195"/>
                  <a:pt x="1779" y="212"/>
                  <a:pt x="1766" y="224"/>
                </a:cubicBezTo>
                <a:cubicBezTo>
                  <a:pt x="1753" y="237"/>
                  <a:pt x="1745" y="246"/>
                  <a:pt x="1745" y="246"/>
                </a:cubicBezTo>
                <a:cubicBezTo>
                  <a:pt x="1732" y="260"/>
                  <a:pt x="1712" y="265"/>
                  <a:pt x="1694" y="260"/>
                </a:cubicBezTo>
                <a:cubicBezTo>
                  <a:pt x="1694" y="260"/>
                  <a:pt x="1687" y="258"/>
                  <a:pt x="1675" y="255"/>
                </a:cubicBezTo>
                <a:cubicBezTo>
                  <a:pt x="1664" y="253"/>
                  <a:pt x="1649" y="248"/>
                  <a:pt x="1633" y="245"/>
                </a:cubicBezTo>
                <a:cubicBezTo>
                  <a:pt x="1618" y="243"/>
                  <a:pt x="1603" y="240"/>
                  <a:pt x="1591" y="237"/>
                </a:cubicBezTo>
                <a:cubicBezTo>
                  <a:pt x="1580" y="235"/>
                  <a:pt x="1572" y="234"/>
                  <a:pt x="1572" y="234"/>
                </a:cubicBezTo>
                <a:cubicBezTo>
                  <a:pt x="1572" y="234"/>
                  <a:pt x="1564" y="233"/>
                  <a:pt x="1552" y="232"/>
                </a:cubicBezTo>
                <a:cubicBezTo>
                  <a:pt x="1541" y="230"/>
                  <a:pt x="1525" y="228"/>
                  <a:pt x="1510" y="227"/>
                </a:cubicBezTo>
                <a:cubicBezTo>
                  <a:pt x="1479" y="223"/>
                  <a:pt x="1447" y="222"/>
                  <a:pt x="1447" y="222"/>
                </a:cubicBezTo>
                <a:cubicBezTo>
                  <a:pt x="1429" y="221"/>
                  <a:pt x="1412" y="210"/>
                  <a:pt x="1403" y="194"/>
                </a:cubicBezTo>
                <a:cubicBezTo>
                  <a:pt x="1403" y="194"/>
                  <a:pt x="1382" y="151"/>
                  <a:pt x="1357" y="108"/>
                </a:cubicBezTo>
                <a:cubicBezTo>
                  <a:pt x="1332" y="66"/>
                  <a:pt x="1304" y="25"/>
                  <a:pt x="1304" y="25"/>
                </a:cubicBezTo>
                <a:cubicBezTo>
                  <a:pt x="1294" y="9"/>
                  <a:pt x="1272" y="0"/>
                  <a:pt x="1250" y="3"/>
                </a:cubicBezTo>
                <a:cubicBezTo>
                  <a:pt x="1250" y="3"/>
                  <a:pt x="1240" y="4"/>
                  <a:pt x="1224" y="5"/>
                </a:cubicBezTo>
                <a:cubicBezTo>
                  <a:pt x="1209" y="7"/>
                  <a:pt x="1189" y="10"/>
                  <a:pt x="1168" y="13"/>
                </a:cubicBezTo>
                <a:cubicBezTo>
                  <a:pt x="1148" y="16"/>
                  <a:pt x="1128" y="21"/>
                  <a:pt x="1113" y="24"/>
                </a:cubicBezTo>
                <a:cubicBezTo>
                  <a:pt x="1098" y="27"/>
                  <a:pt x="1087" y="29"/>
                  <a:pt x="1087" y="29"/>
                </a:cubicBezTo>
                <a:cubicBezTo>
                  <a:pt x="1065" y="34"/>
                  <a:pt x="1048" y="50"/>
                  <a:pt x="1043" y="68"/>
                </a:cubicBezTo>
                <a:cubicBezTo>
                  <a:pt x="1043" y="68"/>
                  <a:pt x="1040" y="80"/>
                  <a:pt x="1035" y="98"/>
                </a:cubicBezTo>
                <a:cubicBezTo>
                  <a:pt x="1030" y="116"/>
                  <a:pt x="1025" y="140"/>
                  <a:pt x="1020" y="164"/>
                </a:cubicBezTo>
                <a:cubicBezTo>
                  <a:pt x="1015" y="188"/>
                  <a:pt x="1011" y="212"/>
                  <a:pt x="1008" y="229"/>
                </a:cubicBezTo>
                <a:cubicBezTo>
                  <a:pt x="1005" y="247"/>
                  <a:pt x="1003" y="259"/>
                  <a:pt x="1003" y="259"/>
                </a:cubicBezTo>
                <a:cubicBezTo>
                  <a:pt x="1001" y="278"/>
                  <a:pt x="988" y="294"/>
                  <a:pt x="971" y="300"/>
                </a:cubicBezTo>
                <a:cubicBezTo>
                  <a:pt x="971" y="300"/>
                  <a:pt x="963" y="303"/>
                  <a:pt x="953" y="308"/>
                </a:cubicBezTo>
                <a:cubicBezTo>
                  <a:pt x="942" y="312"/>
                  <a:pt x="927" y="318"/>
                  <a:pt x="913" y="324"/>
                </a:cubicBezTo>
                <a:cubicBezTo>
                  <a:pt x="885" y="338"/>
                  <a:pt x="857" y="352"/>
                  <a:pt x="857" y="352"/>
                </a:cubicBezTo>
                <a:cubicBezTo>
                  <a:pt x="857" y="352"/>
                  <a:pt x="829" y="367"/>
                  <a:pt x="802" y="382"/>
                </a:cubicBezTo>
                <a:cubicBezTo>
                  <a:pt x="789" y="390"/>
                  <a:pt x="775" y="398"/>
                  <a:pt x="765" y="404"/>
                </a:cubicBezTo>
                <a:cubicBezTo>
                  <a:pt x="755" y="410"/>
                  <a:pt x="749" y="415"/>
                  <a:pt x="749" y="415"/>
                </a:cubicBezTo>
                <a:cubicBezTo>
                  <a:pt x="733" y="426"/>
                  <a:pt x="713" y="427"/>
                  <a:pt x="696" y="418"/>
                </a:cubicBezTo>
                <a:cubicBezTo>
                  <a:pt x="696" y="418"/>
                  <a:pt x="686" y="412"/>
                  <a:pt x="669" y="404"/>
                </a:cubicBezTo>
                <a:cubicBezTo>
                  <a:pt x="653" y="396"/>
                  <a:pt x="631" y="386"/>
                  <a:pt x="609" y="376"/>
                </a:cubicBezTo>
                <a:cubicBezTo>
                  <a:pt x="587" y="366"/>
                  <a:pt x="564" y="357"/>
                  <a:pt x="546" y="350"/>
                </a:cubicBezTo>
                <a:cubicBezTo>
                  <a:pt x="529" y="344"/>
                  <a:pt x="517" y="340"/>
                  <a:pt x="517" y="340"/>
                </a:cubicBezTo>
                <a:cubicBezTo>
                  <a:pt x="500" y="333"/>
                  <a:pt x="477" y="338"/>
                  <a:pt x="460" y="353"/>
                </a:cubicBezTo>
                <a:cubicBezTo>
                  <a:pt x="460" y="353"/>
                  <a:pt x="452" y="360"/>
                  <a:pt x="441" y="371"/>
                </a:cubicBezTo>
                <a:cubicBezTo>
                  <a:pt x="430" y="381"/>
                  <a:pt x="414" y="395"/>
                  <a:pt x="400" y="410"/>
                </a:cubicBezTo>
                <a:cubicBezTo>
                  <a:pt x="386" y="425"/>
                  <a:pt x="372" y="440"/>
                  <a:pt x="361" y="451"/>
                </a:cubicBezTo>
                <a:cubicBezTo>
                  <a:pt x="351" y="463"/>
                  <a:pt x="344" y="470"/>
                  <a:pt x="344" y="470"/>
                </a:cubicBezTo>
                <a:cubicBezTo>
                  <a:pt x="329" y="487"/>
                  <a:pt x="324" y="510"/>
                  <a:pt x="331" y="528"/>
                </a:cubicBezTo>
                <a:cubicBezTo>
                  <a:pt x="331" y="528"/>
                  <a:pt x="349" y="575"/>
                  <a:pt x="369" y="619"/>
                </a:cubicBezTo>
                <a:cubicBezTo>
                  <a:pt x="389" y="664"/>
                  <a:pt x="412" y="706"/>
                  <a:pt x="412" y="706"/>
                </a:cubicBezTo>
                <a:cubicBezTo>
                  <a:pt x="420" y="722"/>
                  <a:pt x="419" y="742"/>
                  <a:pt x="409" y="758"/>
                </a:cubicBezTo>
                <a:cubicBezTo>
                  <a:pt x="409" y="758"/>
                  <a:pt x="392" y="785"/>
                  <a:pt x="377" y="812"/>
                </a:cubicBezTo>
                <a:cubicBezTo>
                  <a:pt x="369" y="825"/>
                  <a:pt x="361" y="839"/>
                  <a:pt x="356" y="850"/>
                </a:cubicBezTo>
                <a:cubicBezTo>
                  <a:pt x="351" y="860"/>
                  <a:pt x="347" y="867"/>
                  <a:pt x="347" y="867"/>
                </a:cubicBezTo>
                <a:cubicBezTo>
                  <a:pt x="347" y="867"/>
                  <a:pt x="343" y="874"/>
                  <a:pt x="338" y="885"/>
                </a:cubicBezTo>
                <a:cubicBezTo>
                  <a:pt x="334" y="895"/>
                  <a:pt x="327" y="909"/>
                  <a:pt x="321" y="924"/>
                </a:cubicBezTo>
                <a:cubicBezTo>
                  <a:pt x="314" y="938"/>
                  <a:pt x="309" y="953"/>
                  <a:pt x="304" y="963"/>
                </a:cubicBezTo>
                <a:cubicBezTo>
                  <a:pt x="300" y="974"/>
                  <a:pt x="297" y="982"/>
                  <a:pt x="297" y="982"/>
                </a:cubicBezTo>
                <a:cubicBezTo>
                  <a:pt x="291" y="999"/>
                  <a:pt x="275" y="1012"/>
                  <a:pt x="257" y="1015"/>
                </a:cubicBezTo>
                <a:cubicBezTo>
                  <a:pt x="257" y="1015"/>
                  <a:pt x="245" y="1017"/>
                  <a:pt x="227" y="1020"/>
                </a:cubicBezTo>
                <a:cubicBezTo>
                  <a:pt x="209" y="1023"/>
                  <a:pt x="185" y="1027"/>
                  <a:pt x="161" y="1033"/>
                </a:cubicBezTo>
                <a:cubicBezTo>
                  <a:pt x="137" y="1038"/>
                  <a:pt x="113" y="1044"/>
                  <a:pt x="95" y="1048"/>
                </a:cubicBezTo>
                <a:cubicBezTo>
                  <a:pt x="77" y="1053"/>
                  <a:pt x="66" y="1057"/>
                  <a:pt x="66" y="1057"/>
                </a:cubicBezTo>
                <a:cubicBezTo>
                  <a:pt x="47" y="1062"/>
                  <a:pt x="32" y="1079"/>
                  <a:pt x="27" y="1101"/>
                </a:cubicBezTo>
                <a:cubicBezTo>
                  <a:pt x="27" y="1101"/>
                  <a:pt x="25" y="1112"/>
                  <a:pt x="22" y="1127"/>
                </a:cubicBezTo>
                <a:cubicBezTo>
                  <a:pt x="20" y="1142"/>
                  <a:pt x="15" y="1162"/>
                  <a:pt x="13" y="1182"/>
                </a:cubicBezTo>
                <a:cubicBezTo>
                  <a:pt x="10" y="1203"/>
                  <a:pt x="6" y="1223"/>
                  <a:pt x="5" y="1238"/>
                </a:cubicBezTo>
                <a:cubicBezTo>
                  <a:pt x="3" y="1254"/>
                  <a:pt x="2" y="1264"/>
                  <a:pt x="2" y="1264"/>
                </a:cubicBezTo>
                <a:cubicBezTo>
                  <a:pt x="0" y="1286"/>
                  <a:pt x="9" y="1308"/>
                  <a:pt x="26" y="1318"/>
                </a:cubicBezTo>
                <a:cubicBezTo>
                  <a:pt x="26" y="1318"/>
                  <a:pt x="67" y="1346"/>
                  <a:pt x="109" y="1370"/>
                </a:cubicBezTo>
                <a:cubicBezTo>
                  <a:pt x="152" y="1394"/>
                  <a:pt x="195" y="1415"/>
                  <a:pt x="195" y="1415"/>
                </a:cubicBezTo>
                <a:cubicBezTo>
                  <a:pt x="212" y="1423"/>
                  <a:pt x="223" y="1440"/>
                  <a:pt x="224" y="1459"/>
                </a:cubicBezTo>
                <a:cubicBezTo>
                  <a:pt x="224" y="1459"/>
                  <a:pt x="224" y="1467"/>
                  <a:pt x="225" y="1479"/>
                </a:cubicBezTo>
                <a:cubicBezTo>
                  <a:pt x="226" y="1490"/>
                  <a:pt x="228" y="1506"/>
                  <a:pt x="229" y="1521"/>
                </a:cubicBezTo>
                <a:cubicBezTo>
                  <a:pt x="230" y="1537"/>
                  <a:pt x="233" y="1553"/>
                  <a:pt x="235" y="1564"/>
                </a:cubicBezTo>
                <a:cubicBezTo>
                  <a:pt x="236" y="1576"/>
                  <a:pt x="238" y="1583"/>
                  <a:pt x="238" y="1583"/>
                </a:cubicBezTo>
                <a:cubicBezTo>
                  <a:pt x="238" y="1583"/>
                  <a:pt x="239" y="1591"/>
                  <a:pt x="241" y="1603"/>
                </a:cubicBezTo>
                <a:cubicBezTo>
                  <a:pt x="243" y="1614"/>
                  <a:pt x="246" y="1630"/>
                  <a:pt x="249" y="1645"/>
                </a:cubicBezTo>
                <a:cubicBezTo>
                  <a:pt x="252" y="1660"/>
                  <a:pt x="257" y="1675"/>
                  <a:pt x="259" y="1687"/>
                </a:cubicBezTo>
                <a:cubicBezTo>
                  <a:pt x="262" y="1698"/>
                  <a:pt x="264" y="1706"/>
                  <a:pt x="264" y="1706"/>
                </a:cubicBezTo>
                <a:cubicBezTo>
                  <a:pt x="269" y="1724"/>
                  <a:pt x="265" y="1743"/>
                  <a:pt x="251" y="1756"/>
                </a:cubicBezTo>
                <a:cubicBezTo>
                  <a:pt x="251" y="1756"/>
                  <a:pt x="217" y="1790"/>
                  <a:pt x="185" y="1827"/>
                </a:cubicBezTo>
                <a:cubicBezTo>
                  <a:pt x="168" y="1845"/>
                  <a:pt x="153" y="1864"/>
                  <a:pt x="141" y="1878"/>
                </a:cubicBezTo>
                <a:cubicBezTo>
                  <a:pt x="129" y="1893"/>
                  <a:pt x="121" y="1903"/>
                  <a:pt x="121" y="1903"/>
                </a:cubicBezTo>
                <a:cubicBezTo>
                  <a:pt x="110" y="1918"/>
                  <a:pt x="108" y="1941"/>
                  <a:pt x="117" y="1961"/>
                </a:cubicBezTo>
                <a:cubicBezTo>
                  <a:pt x="117" y="1961"/>
                  <a:pt x="121" y="1971"/>
                  <a:pt x="128" y="1985"/>
                </a:cubicBezTo>
                <a:cubicBezTo>
                  <a:pt x="134" y="1999"/>
                  <a:pt x="143" y="2017"/>
                  <a:pt x="152" y="2035"/>
                </a:cubicBezTo>
                <a:cubicBezTo>
                  <a:pt x="162" y="2053"/>
                  <a:pt x="172" y="2071"/>
                  <a:pt x="179" y="2085"/>
                </a:cubicBezTo>
                <a:cubicBezTo>
                  <a:pt x="187" y="2098"/>
                  <a:pt x="192" y="2107"/>
                  <a:pt x="192" y="2107"/>
                </a:cubicBezTo>
                <a:cubicBezTo>
                  <a:pt x="204" y="2126"/>
                  <a:pt x="224" y="2138"/>
                  <a:pt x="243" y="2137"/>
                </a:cubicBezTo>
                <a:cubicBezTo>
                  <a:pt x="243" y="2137"/>
                  <a:pt x="255" y="2137"/>
                  <a:pt x="274" y="2136"/>
                </a:cubicBezTo>
                <a:cubicBezTo>
                  <a:pt x="292" y="2134"/>
                  <a:pt x="317" y="2132"/>
                  <a:pt x="341" y="2130"/>
                </a:cubicBezTo>
                <a:cubicBezTo>
                  <a:pt x="389" y="2125"/>
                  <a:pt x="437" y="2116"/>
                  <a:pt x="437" y="2116"/>
                </a:cubicBezTo>
                <a:cubicBezTo>
                  <a:pt x="456" y="2113"/>
                  <a:pt x="474" y="2120"/>
                  <a:pt x="486" y="2135"/>
                </a:cubicBezTo>
                <a:cubicBezTo>
                  <a:pt x="486" y="2135"/>
                  <a:pt x="491" y="2141"/>
                  <a:pt x="499" y="2150"/>
                </a:cubicBezTo>
                <a:cubicBezTo>
                  <a:pt x="506" y="2159"/>
                  <a:pt x="516" y="2171"/>
                  <a:pt x="527" y="2182"/>
                </a:cubicBezTo>
                <a:cubicBezTo>
                  <a:pt x="538" y="2194"/>
                  <a:pt x="548" y="2205"/>
                  <a:pt x="556" y="2214"/>
                </a:cubicBezTo>
                <a:cubicBezTo>
                  <a:pt x="564" y="2222"/>
                  <a:pt x="570" y="2227"/>
                  <a:pt x="570" y="2227"/>
                </a:cubicBezTo>
                <a:cubicBezTo>
                  <a:pt x="570" y="2227"/>
                  <a:pt x="576" y="2233"/>
                  <a:pt x="584" y="2241"/>
                </a:cubicBezTo>
                <a:cubicBezTo>
                  <a:pt x="593" y="2249"/>
                  <a:pt x="604" y="2260"/>
                  <a:pt x="616" y="2270"/>
                </a:cubicBezTo>
                <a:cubicBezTo>
                  <a:pt x="628" y="2280"/>
                  <a:pt x="639" y="2291"/>
                  <a:pt x="648" y="2298"/>
                </a:cubicBezTo>
                <a:cubicBezTo>
                  <a:pt x="658" y="2306"/>
                  <a:pt x="664" y="2310"/>
                  <a:pt x="664" y="2310"/>
                </a:cubicBezTo>
                <a:cubicBezTo>
                  <a:pt x="679" y="2322"/>
                  <a:pt x="686" y="2341"/>
                  <a:pt x="683" y="2359"/>
                </a:cubicBezTo>
                <a:cubicBezTo>
                  <a:pt x="683" y="2359"/>
                  <a:pt x="675" y="2407"/>
                  <a:pt x="670" y="2456"/>
                </a:cubicBezTo>
                <a:cubicBezTo>
                  <a:pt x="666" y="2504"/>
                  <a:pt x="664" y="2554"/>
                  <a:pt x="664" y="2554"/>
                </a:cubicBezTo>
                <a:cubicBezTo>
                  <a:pt x="663" y="2573"/>
                  <a:pt x="675" y="2593"/>
                  <a:pt x="695" y="2604"/>
                </a:cubicBezTo>
                <a:cubicBezTo>
                  <a:pt x="695" y="2604"/>
                  <a:pt x="704" y="2609"/>
                  <a:pt x="717" y="2617"/>
                </a:cubicBezTo>
                <a:cubicBezTo>
                  <a:pt x="730" y="2625"/>
                  <a:pt x="749" y="2634"/>
                  <a:pt x="767" y="2643"/>
                </a:cubicBezTo>
                <a:cubicBezTo>
                  <a:pt x="785" y="2653"/>
                  <a:pt x="804" y="2661"/>
                  <a:pt x="818" y="2667"/>
                </a:cubicBezTo>
                <a:cubicBezTo>
                  <a:pt x="832" y="2674"/>
                  <a:pt x="842" y="2678"/>
                  <a:pt x="842" y="2678"/>
                </a:cubicBezTo>
                <a:cubicBezTo>
                  <a:pt x="862" y="2687"/>
                  <a:pt x="885" y="2684"/>
                  <a:pt x="900" y="2672"/>
                </a:cubicBezTo>
                <a:cubicBezTo>
                  <a:pt x="900" y="2672"/>
                  <a:pt x="910" y="2665"/>
                  <a:pt x="924" y="2653"/>
                </a:cubicBezTo>
                <a:cubicBezTo>
                  <a:pt x="938" y="2641"/>
                  <a:pt x="957" y="2625"/>
                  <a:pt x="975" y="2608"/>
                </a:cubicBezTo>
                <a:cubicBezTo>
                  <a:pt x="993" y="2592"/>
                  <a:pt x="1011" y="2575"/>
                  <a:pt x="1024" y="2563"/>
                </a:cubicBezTo>
                <a:cubicBezTo>
                  <a:pt x="1036" y="2550"/>
                  <a:pt x="1045" y="2541"/>
                  <a:pt x="1045" y="2541"/>
                </a:cubicBezTo>
                <a:cubicBezTo>
                  <a:pt x="1058" y="2527"/>
                  <a:pt x="1077" y="2522"/>
                  <a:pt x="1095" y="2527"/>
                </a:cubicBezTo>
                <a:cubicBezTo>
                  <a:pt x="1095" y="2527"/>
                  <a:pt x="1103" y="2529"/>
                  <a:pt x="1114" y="2532"/>
                </a:cubicBezTo>
                <a:cubicBezTo>
                  <a:pt x="1126" y="2534"/>
                  <a:pt x="1141" y="2539"/>
                  <a:pt x="1156" y="2542"/>
                </a:cubicBezTo>
                <a:cubicBezTo>
                  <a:pt x="1172" y="2545"/>
                  <a:pt x="1187" y="2547"/>
                  <a:pt x="1199" y="2550"/>
                </a:cubicBezTo>
                <a:cubicBezTo>
                  <a:pt x="1210" y="2552"/>
                  <a:pt x="1218" y="2553"/>
                  <a:pt x="1218" y="2553"/>
                </a:cubicBezTo>
                <a:cubicBezTo>
                  <a:pt x="1218" y="2553"/>
                  <a:pt x="1226" y="2554"/>
                  <a:pt x="1237" y="2555"/>
                </a:cubicBezTo>
                <a:cubicBezTo>
                  <a:pt x="1249" y="2557"/>
                  <a:pt x="1264" y="2559"/>
                  <a:pt x="1280" y="2560"/>
                </a:cubicBezTo>
                <a:cubicBezTo>
                  <a:pt x="1311" y="2564"/>
                  <a:pt x="1342" y="2565"/>
                  <a:pt x="1342" y="2565"/>
                </a:cubicBezTo>
                <a:cubicBezTo>
                  <a:pt x="1361" y="2566"/>
                  <a:pt x="1378" y="2577"/>
                  <a:pt x="1387" y="2593"/>
                </a:cubicBezTo>
                <a:cubicBezTo>
                  <a:pt x="1387" y="2593"/>
                  <a:pt x="1408" y="2636"/>
                  <a:pt x="1433" y="2679"/>
                </a:cubicBezTo>
                <a:cubicBezTo>
                  <a:pt x="1457" y="2721"/>
                  <a:pt x="1485" y="2762"/>
                  <a:pt x="1485" y="2762"/>
                </a:cubicBezTo>
                <a:cubicBezTo>
                  <a:pt x="1496" y="2778"/>
                  <a:pt x="1517" y="2787"/>
                  <a:pt x="1540" y="2785"/>
                </a:cubicBezTo>
                <a:cubicBezTo>
                  <a:pt x="1540" y="2785"/>
                  <a:pt x="1550" y="2783"/>
                  <a:pt x="1565" y="2782"/>
                </a:cubicBezTo>
                <a:close/>
                <a:moveTo>
                  <a:pt x="1348" y="2271"/>
                </a:moveTo>
                <a:cubicBezTo>
                  <a:pt x="1335" y="2271"/>
                  <a:pt x="1323" y="2270"/>
                  <a:pt x="1313" y="2269"/>
                </a:cubicBezTo>
                <a:cubicBezTo>
                  <a:pt x="1303" y="2268"/>
                  <a:pt x="1293" y="2267"/>
                  <a:pt x="1286" y="2266"/>
                </a:cubicBezTo>
                <a:cubicBezTo>
                  <a:pt x="1271" y="2264"/>
                  <a:pt x="1262" y="2263"/>
                  <a:pt x="1262" y="2263"/>
                </a:cubicBezTo>
                <a:cubicBezTo>
                  <a:pt x="1262" y="2263"/>
                  <a:pt x="1254" y="2262"/>
                  <a:pt x="1239" y="2259"/>
                </a:cubicBezTo>
                <a:cubicBezTo>
                  <a:pt x="1232" y="2257"/>
                  <a:pt x="1223" y="2256"/>
                  <a:pt x="1212" y="2254"/>
                </a:cubicBezTo>
                <a:cubicBezTo>
                  <a:pt x="1202" y="2251"/>
                  <a:pt x="1190" y="2248"/>
                  <a:pt x="1178" y="2245"/>
                </a:cubicBezTo>
                <a:cubicBezTo>
                  <a:pt x="1128" y="2233"/>
                  <a:pt x="1061" y="2211"/>
                  <a:pt x="1000" y="2179"/>
                </a:cubicBezTo>
                <a:cubicBezTo>
                  <a:pt x="938" y="2148"/>
                  <a:pt x="881" y="2109"/>
                  <a:pt x="841" y="2076"/>
                </a:cubicBezTo>
                <a:cubicBezTo>
                  <a:pt x="830" y="2069"/>
                  <a:pt x="822" y="2060"/>
                  <a:pt x="814" y="2053"/>
                </a:cubicBezTo>
                <a:cubicBezTo>
                  <a:pt x="806" y="2047"/>
                  <a:pt x="799" y="2041"/>
                  <a:pt x="794" y="2035"/>
                </a:cubicBezTo>
                <a:cubicBezTo>
                  <a:pt x="783" y="2025"/>
                  <a:pt x="777" y="2019"/>
                  <a:pt x="777" y="2019"/>
                </a:cubicBezTo>
                <a:cubicBezTo>
                  <a:pt x="777" y="2019"/>
                  <a:pt x="770" y="2013"/>
                  <a:pt x="760" y="2002"/>
                </a:cubicBezTo>
                <a:cubicBezTo>
                  <a:pt x="755" y="1996"/>
                  <a:pt x="749" y="1990"/>
                  <a:pt x="741" y="1982"/>
                </a:cubicBezTo>
                <a:cubicBezTo>
                  <a:pt x="734" y="1974"/>
                  <a:pt x="727" y="1965"/>
                  <a:pt x="718" y="1955"/>
                </a:cubicBezTo>
                <a:cubicBezTo>
                  <a:pt x="685" y="1916"/>
                  <a:pt x="646" y="1859"/>
                  <a:pt x="614" y="1797"/>
                </a:cubicBezTo>
                <a:cubicBezTo>
                  <a:pt x="582" y="1735"/>
                  <a:pt x="558" y="1670"/>
                  <a:pt x="545" y="1620"/>
                </a:cubicBezTo>
                <a:cubicBezTo>
                  <a:pt x="542" y="1607"/>
                  <a:pt x="539" y="1596"/>
                  <a:pt x="537" y="1586"/>
                </a:cubicBezTo>
                <a:cubicBezTo>
                  <a:pt x="535" y="1576"/>
                  <a:pt x="533" y="1567"/>
                  <a:pt x="531" y="1559"/>
                </a:cubicBezTo>
                <a:cubicBezTo>
                  <a:pt x="528" y="1544"/>
                  <a:pt x="527" y="1536"/>
                  <a:pt x="527" y="1536"/>
                </a:cubicBezTo>
                <a:cubicBezTo>
                  <a:pt x="527" y="1536"/>
                  <a:pt x="526" y="1527"/>
                  <a:pt x="524" y="1512"/>
                </a:cubicBezTo>
                <a:cubicBezTo>
                  <a:pt x="522" y="1505"/>
                  <a:pt x="521" y="1496"/>
                  <a:pt x="520" y="1485"/>
                </a:cubicBezTo>
                <a:cubicBezTo>
                  <a:pt x="520" y="1475"/>
                  <a:pt x="518" y="1463"/>
                  <a:pt x="517" y="1450"/>
                </a:cubicBezTo>
                <a:cubicBezTo>
                  <a:pt x="514" y="1399"/>
                  <a:pt x="515" y="1329"/>
                  <a:pt x="526" y="1261"/>
                </a:cubicBezTo>
                <a:cubicBezTo>
                  <a:pt x="536" y="1193"/>
                  <a:pt x="556" y="1126"/>
                  <a:pt x="574" y="1078"/>
                </a:cubicBezTo>
                <a:cubicBezTo>
                  <a:pt x="579" y="1066"/>
                  <a:pt x="584" y="1055"/>
                  <a:pt x="588" y="1045"/>
                </a:cubicBezTo>
                <a:cubicBezTo>
                  <a:pt x="592" y="1035"/>
                  <a:pt x="596" y="1027"/>
                  <a:pt x="599" y="1020"/>
                </a:cubicBezTo>
                <a:cubicBezTo>
                  <a:pt x="605" y="1006"/>
                  <a:pt x="609" y="999"/>
                  <a:pt x="609" y="999"/>
                </a:cubicBezTo>
                <a:cubicBezTo>
                  <a:pt x="609" y="999"/>
                  <a:pt x="613" y="991"/>
                  <a:pt x="620" y="977"/>
                </a:cubicBezTo>
                <a:cubicBezTo>
                  <a:pt x="624" y="971"/>
                  <a:pt x="628" y="963"/>
                  <a:pt x="634" y="954"/>
                </a:cubicBezTo>
                <a:cubicBezTo>
                  <a:pt x="639" y="945"/>
                  <a:pt x="645" y="934"/>
                  <a:pt x="652" y="923"/>
                </a:cubicBezTo>
                <a:cubicBezTo>
                  <a:pt x="679" y="879"/>
                  <a:pt x="721" y="824"/>
                  <a:pt x="770" y="775"/>
                </a:cubicBezTo>
                <a:cubicBezTo>
                  <a:pt x="818" y="726"/>
                  <a:pt x="873" y="684"/>
                  <a:pt x="916" y="656"/>
                </a:cubicBezTo>
                <a:cubicBezTo>
                  <a:pt x="938" y="642"/>
                  <a:pt x="957" y="631"/>
                  <a:pt x="970" y="624"/>
                </a:cubicBezTo>
                <a:cubicBezTo>
                  <a:pt x="984" y="616"/>
                  <a:pt x="991" y="612"/>
                  <a:pt x="991" y="612"/>
                </a:cubicBezTo>
                <a:cubicBezTo>
                  <a:pt x="991" y="612"/>
                  <a:pt x="999" y="609"/>
                  <a:pt x="1013" y="602"/>
                </a:cubicBezTo>
                <a:cubicBezTo>
                  <a:pt x="1026" y="595"/>
                  <a:pt x="1046" y="587"/>
                  <a:pt x="1070" y="576"/>
                </a:cubicBezTo>
                <a:cubicBezTo>
                  <a:pt x="1118" y="557"/>
                  <a:pt x="1184" y="536"/>
                  <a:pt x="1252" y="526"/>
                </a:cubicBezTo>
                <a:cubicBezTo>
                  <a:pt x="1321" y="515"/>
                  <a:pt x="1390" y="512"/>
                  <a:pt x="1441" y="516"/>
                </a:cubicBezTo>
                <a:cubicBezTo>
                  <a:pt x="1454" y="516"/>
                  <a:pt x="1466" y="517"/>
                  <a:pt x="1477" y="518"/>
                </a:cubicBezTo>
                <a:cubicBezTo>
                  <a:pt x="1487" y="519"/>
                  <a:pt x="1496" y="520"/>
                  <a:pt x="1504" y="521"/>
                </a:cubicBezTo>
                <a:cubicBezTo>
                  <a:pt x="1519" y="523"/>
                  <a:pt x="1527" y="524"/>
                  <a:pt x="1527" y="524"/>
                </a:cubicBezTo>
                <a:cubicBezTo>
                  <a:pt x="1527" y="524"/>
                  <a:pt x="1536" y="525"/>
                  <a:pt x="1551" y="528"/>
                </a:cubicBezTo>
                <a:cubicBezTo>
                  <a:pt x="1558" y="530"/>
                  <a:pt x="1567" y="531"/>
                  <a:pt x="1578" y="533"/>
                </a:cubicBezTo>
                <a:cubicBezTo>
                  <a:pt x="1588" y="536"/>
                  <a:pt x="1599" y="539"/>
                  <a:pt x="1612" y="542"/>
                </a:cubicBezTo>
                <a:cubicBezTo>
                  <a:pt x="1662" y="554"/>
                  <a:pt x="1728" y="576"/>
                  <a:pt x="1790" y="608"/>
                </a:cubicBezTo>
                <a:cubicBezTo>
                  <a:pt x="1852" y="639"/>
                  <a:pt x="1909" y="678"/>
                  <a:pt x="1949" y="711"/>
                </a:cubicBezTo>
                <a:cubicBezTo>
                  <a:pt x="1959" y="718"/>
                  <a:pt x="1968" y="727"/>
                  <a:pt x="1976" y="734"/>
                </a:cubicBezTo>
                <a:cubicBezTo>
                  <a:pt x="1984" y="741"/>
                  <a:pt x="1991" y="746"/>
                  <a:pt x="1996" y="752"/>
                </a:cubicBezTo>
                <a:cubicBezTo>
                  <a:pt x="2007" y="762"/>
                  <a:pt x="2013" y="768"/>
                  <a:pt x="2013" y="768"/>
                </a:cubicBezTo>
                <a:cubicBezTo>
                  <a:pt x="2013" y="768"/>
                  <a:pt x="2020" y="774"/>
                  <a:pt x="2030" y="785"/>
                </a:cubicBezTo>
                <a:cubicBezTo>
                  <a:pt x="2035" y="791"/>
                  <a:pt x="2041" y="797"/>
                  <a:pt x="2048" y="805"/>
                </a:cubicBezTo>
                <a:cubicBezTo>
                  <a:pt x="2055" y="813"/>
                  <a:pt x="2063" y="822"/>
                  <a:pt x="2071" y="832"/>
                </a:cubicBezTo>
                <a:cubicBezTo>
                  <a:pt x="2104" y="871"/>
                  <a:pt x="2144" y="928"/>
                  <a:pt x="2176" y="990"/>
                </a:cubicBezTo>
                <a:cubicBezTo>
                  <a:pt x="2208" y="1052"/>
                  <a:pt x="2231" y="1117"/>
                  <a:pt x="2244" y="1167"/>
                </a:cubicBezTo>
                <a:cubicBezTo>
                  <a:pt x="2248" y="1180"/>
                  <a:pt x="2251" y="1191"/>
                  <a:pt x="2253" y="1201"/>
                </a:cubicBezTo>
                <a:cubicBezTo>
                  <a:pt x="2255" y="1212"/>
                  <a:pt x="2257" y="1220"/>
                  <a:pt x="2258" y="1228"/>
                </a:cubicBezTo>
                <a:cubicBezTo>
                  <a:pt x="2262" y="1243"/>
                  <a:pt x="2263" y="1251"/>
                  <a:pt x="2263" y="1251"/>
                </a:cubicBezTo>
                <a:cubicBezTo>
                  <a:pt x="2263" y="1251"/>
                  <a:pt x="2264" y="1260"/>
                  <a:pt x="2266" y="1275"/>
                </a:cubicBezTo>
                <a:cubicBezTo>
                  <a:pt x="2268" y="1282"/>
                  <a:pt x="2268" y="1291"/>
                  <a:pt x="2269" y="1302"/>
                </a:cubicBezTo>
                <a:cubicBezTo>
                  <a:pt x="2270" y="1312"/>
                  <a:pt x="2272" y="1324"/>
                  <a:pt x="2272" y="1337"/>
                </a:cubicBezTo>
                <a:cubicBezTo>
                  <a:pt x="2276" y="1388"/>
                  <a:pt x="2274" y="1458"/>
                  <a:pt x="2264" y="1526"/>
                </a:cubicBezTo>
                <a:cubicBezTo>
                  <a:pt x="2254" y="1595"/>
                  <a:pt x="2234" y="1661"/>
                  <a:pt x="2215" y="1709"/>
                </a:cubicBezTo>
                <a:cubicBezTo>
                  <a:pt x="2210" y="1721"/>
                  <a:pt x="2206" y="1733"/>
                  <a:pt x="2202" y="1742"/>
                </a:cubicBezTo>
                <a:cubicBezTo>
                  <a:pt x="2198" y="1752"/>
                  <a:pt x="2194" y="1760"/>
                  <a:pt x="2191" y="1767"/>
                </a:cubicBezTo>
                <a:cubicBezTo>
                  <a:pt x="2185" y="1781"/>
                  <a:pt x="2180" y="1788"/>
                  <a:pt x="2180" y="1788"/>
                </a:cubicBezTo>
                <a:cubicBezTo>
                  <a:pt x="2180" y="1788"/>
                  <a:pt x="2176" y="1796"/>
                  <a:pt x="2169" y="1810"/>
                </a:cubicBezTo>
                <a:cubicBezTo>
                  <a:pt x="2166" y="1816"/>
                  <a:pt x="2161" y="1824"/>
                  <a:pt x="2156" y="1833"/>
                </a:cubicBezTo>
                <a:cubicBezTo>
                  <a:pt x="2151" y="1842"/>
                  <a:pt x="2145" y="1853"/>
                  <a:pt x="2138" y="1864"/>
                </a:cubicBezTo>
                <a:cubicBezTo>
                  <a:pt x="2110" y="1908"/>
                  <a:pt x="2069" y="1963"/>
                  <a:pt x="2020" y="2012"/>
                </a:cubicBezTo>
                <a:cubicBezTo>
                  <a:pt x="1972" y="2061"/>
                  <a:pt x="1917" y="2103"/>
                  <a:pt x="1873" y="2131"/>
                </a:cubicBezTo>
                <a:cubicBezTo>
                  <a:pt x="1851" y="2145"/>
                  <a:pt x="1833" y="2156"/>
                  <a:pt x="1819" y="2163"/>
                </a:cubicBezTo>
                <a:cubicBezTo>
                  <a:pt x="1806" y="2171"/>
                  <a:pt x="1798" y="2175"/>
                  <a:pt x="1798" y="2175"/>
                </a:cubicBezTo>
                <a:cubicBezTo>
                  <a:pt x="1798" y="2175"/>
                  <a:pt x="1791" y="2179"/>
                  <a:pt x="1777" y="2185"/>
                </a:cubicBezTo>
                <a:cubicBezTo>
                  <a:pt x="1763" y="2192"/>
                  <a:pt x="1743" y="2201"/>
                  <a:pt x="1720" y="2211"/>
                </a:cubicBezTo>
                <a:cubicBezTo>
                  <a:pt x="1671" y="2230"/>
                  <a:pt x="1605" y="2251"/>
                  <a:pt x="1537" y="2261"/>
                </a:cubicBezTo>
                <a:cubicBezTo>
                  <a:pt x="1469" y="2273"/>
                  <a:pt x="1400" y="2275"/>
                  <a:pt x="1348" y="2271"/>
                </a:cubicBezTo>
                <a:close/>
              </a:path>
            </a:pathLst>
          </a:custGeom>
          <a:solidFill>
            <a:schemeClr val="accent1"/>
          </a:solidFill>
          <a:ln w="25400">
            <a:noFill/>
          </a:ln>
          <a:effectLst>
            <a:outerShdw blurRad="38100" dist="12700" dir="5400000" algn="ctr" rotWithShape="0">
              <a:srgbClr val="000000">
                <a:alpha val="15000"/>
              </a:srgbClr>
            </a:outerShdw>
          </a:effectLst>
        </p:spPr>
        <p:txBody>
          <a:bodyPr vert="horz" wrap="square" lIns="137160" tIns="68580" rIns="137160" bIns="68580" numCol="1" anchor="t" anchorCtr="0" compatLnSpc="1">
            <a:prstTxWarp prst="textNoShape">
              <a:avLst/>
            </a:prstTxWarp>
          </a:bodyPr>
          <a:lstStyle/>
          <a:p>
            <a:endParaRPr lang="en-US" sz="2700"/>
          </a:p>
        </p:txBody>
      </p:sp>
      <p:sp>
        <p:nvSpPr>
          <p:cNvPr id="8" name="Line 41">
            <a:extLst>
              <a:ext uri="{FF2B5EF4-FFF2-40B4-BE49-F238E27FC236}">
                <a16:creationId xmlns:a16="http://schemas.microsoft.com/office/drawing/2014/main" id="{C68A489D-7DD1-4C6D-8A88-B929F4AD1464}"/>
              </a:ext>
            </a:extLst>
          </p:cNvPr>
          <p:cNvSpPr>
            <a:spLocks noChangeShapeType="1"/>
          </p:cNvSpPr>
          <p:nvPr/>
        </p:nvSpPr>
        <p:spPr bwMode="auto">
          <a:xfrm>
            <a:off x="12219576" y="7713260"/>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2700"/>
          </a:p>
        </p:txBody>
      </p:sp>
      <p:sp>
        <p:nvSpPr>
          <p:cNvPr id="9" name="Line 42">
            <a:extLst>
              <a:ext uri="{FF2B5EF4-FFF2-40B4-BE49-F238E27FC236}">
                <a16:creationId xmlns:a16="http://schemas.microsoft.com/office/drawing/2014/main" id="{AFCF0F3C-2832-410F-BA2A-795775FF3C0E}"/>
              </a:ext>
            </a:extLst>
          </p:cNvPr>
          <p:cNvSpPr>
            <a:spLocks noChangeShapeType="1"/>
          </p:cNvSpPr>
          <p:nvPr/>
        </p:nvSpPr>
        <p:spPr bwMode="auto">
          <a:xfrm>
            <a:off x="12219576" y="7713260"/>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2700"/>
          </a:p>
        </p:txBody>
      </p:sp>
      <p:sp>
        <p:nvSpPr>
          <p:cNvPr id="10" name="Line 43">
            <a:extLst>
              <a:ext uri="{FF2B5EF4-FFF2-40B4-BE49-F238E27FC236}">
                <a16:creationId xmlns:a16="http://schemas.microsoft.com/office/drawing/2014/main" id="{B3A068F0-87F6-4FDA-8365-1689DDC3A271}"/>
              </a:ext>
            </a:extLst>
          </p:cNvPr>
          <p:cNvSpPr>
            <a:spLocks noChangeShapeType="1"/>
          </p:cNvSpPr>
          <p:nvPr/>
        </p:nvSpPr>
        <p:spPr bwMode="auto">
          <a:xfrm>
            <a:off x="12167188" y="7360835"/>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2700"/>
          </a:p>
        </p:txBody>
      </p:sp>
      <p:sp>
        <p:nvSpPr>
          <p:cNvPr id="11" name="Line 44">
            <a:extLst>
              <a:ext uri="{FF2B5EF4-FFF2-40B4-BE49-F238E27FC236}">
                <a16:creationId xmlns:a16="http://schemas.microsoft.com/office/drawing/2014/main" id="{DDC2A47D-B366-455B-AFC5-232A7EA5510E}"/>
              </a:ext>
            </a:extLst>
          </p:cNvPr>
          <p:cNvSpPr>
            <a:spLocks noChangeShapeType="1"/>
          </p:cNvSpPr>
          <p:nvPr/>
        </p:nvSpPr>
        <p:spPr bwMode="auto">
          <a:xfrm>
            <a:off x="12167188" y="7360835"/>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137160" tIns="68580" rIns="137160" bIns="68580" numCol="1" anchor="t" anchorCtr="0" compatLnSpc="1">
            <a:prstTxWarp prst="textNoShape">
              <a:avLst/>
            </a:prstTxWarp>
          </a:bodyPr>
          <a:lstStyle/>
          <a:p>
            <a:endParaRPr lang="en-US" sz="2700"/>
          </a:p>
        </p:txBody>
      </p:sp>
      <p:sp>
        <p:nvSpPr>
          <p:cNvPr id="12" name="Freeform 45">
            <a:extLst>
              <a:ext uri="{FF2B5EF4-FFF2-40B4-BE49-F238E27FC236}">
                <a16:creationId xmlns:a16="http://schemas.microsoft.com/office/drawing/2014/main" id="{659C8AFD-E43C-4903-A180-0043357BA85E}"/>
              </a:ext>
            </a:extLst>
          </p:cNvPr>
          <p:cNvSpPr>
            <a:spLocks noEditPoints="1"/>
          </p:cNvSpPr>
          <p:nvPr/>
        </p:nvSpPr>
        <p:spPr bwMode="auto">
          <a:xfrm>
            <a:off x="11835022" y="1672759"/>
            <a:ext cx="2604723" cy="2606277"/>
          </a:xfrm>
          <a:custGeom>
            <a:avLst/>
            <a:gdLst>
              <a:gd name="T0" fmla="*/ 3810 w 6583"/>
              <a:gd name="T1" fmla="*/ 6539 h 6583"/>
              <a:gd name="T2" fmla="*/ 4191 w 6583"/>
              <a:gd name="T3" fmla="*/ 6511 h 6583"/>
              <a:gd name="T4" fmla="*/ 4447 w 6583"/>
              <a:gd name="T5" fmla="*/ 5938 h 6583"/>
              <a:gd name="T6" fmla="*/ 4863 w 6583"/>
              <a:gd name="T7" fmla="*/ 5714 h 6583"/>
              <a:gd name="T8" fmla="*/ 5479 w 6583"/>
              <a:gd name="T9" fmla="*/ 5820 h 6583"/>
              <a:gd name="T10" fmla="*/ 5716 w 6583"/>
              <a:gd name="T11" fmla="*/ 5594 h 6583"/>
              <a:gd name="T12" fmla="*/ 5604 w 6583"/>
              <a:gd name="T13" fmla="*/ 5113 h 6583"/>
              <a:gd name="T14" fmla="*/ 5759 w 6583"/>
              <a:gd name="T15" fmla="*/ 4793 h 6583"/>
              <a:gd name="T16" fmla="*/ 6363 w 6583"/>
              <a:gd name="T17" fmla="*/ 4466 h 6583"/>
              <a:gd name="T18" fmla="*/ 6360 w 6583"/>
              <a:gd name="T19" fmla="*/ 3831 h 6583"/>
              <a:gd name="T20" fmla="*/ 6180 w 6583"/>
              <a:gd name="T21" fmla="*/ 3318 h 6583"/>
              <a:gd name="T22" fmla="*/ 6272 w 6583"/>
              <a:gd name="T23" fmla="*/ 2971 h 6583"/>
              <a:gd name="T24" fmla="*/ 6573 w 6583"/>
              <a:gd name="T25" fmla="*/ 2647 h 6583"/>
              <a:gd name="T26" fmla="*/ 6414 w 6583"/>
              <a:gd name="T27" fmla="*/ 2259 h 6583"/>
              <a:gd name="T28" fmla="*/ 5885 w 6583"/>
              <a:gd name="T29" fmla="*/ 2019 h 6583"/>
              <a:gd name="T30" fmla="*/ 5685 w 6583"/>
              <a:gd name="T31" fmla="*/ 1579 h 6583"/>
              <a:gd name="T32" fmla="*/ 5710 w 6583"/>
              <a:gd name="T33" fmla="*/ 982 h 6583"/>
              <a:gd name="T34" fmla="*/ 5421 w 6583"/>
              <a:gd name="T35" fmla="*/ 855 h 6583"/>
              <a:gd name="T36" fmla="*/ 4974 w 6583"/>
              <a:gd name="T37" fmla="*/ 943 h 6583"/>
              <a:gd name="T38" fmla="*/ 4568 w 6583"/>
              <a:gd name="T39" fmla="*/ 700 h 6583"/>
              <a:gd name="T40" fmla="*/ 4231 w 6583"/>
              <a:gd name="T41" fmla="*/ 83 h 6583"/>
              <a:gd name="T42" fmla="*/ 3614 w 6583"/>
              <a:gd name="T43" fmla="*/ 421 h 6583"/>
              <a:gd name="T44" fmla="*/ 3141 w 6583"/>
              <a:gd name="T45" fmla="*/ 406 h 6583"/>
              <a:gd name="T46" fmla="*/ 2812 w 6583"/>
              <a:gd name="T47" fmla="*/ 91 h 6583"/>
              <a:gd name="T48" fmla="*/ 2501 w 6583"/>
              <a:gd name="T49" fmla="*/ 42 h 6583"/>
              <a:gd name="T50" fmla="*/ 2200 w 6583"/>
              <a:gd name="T51" fmla="*/ 558 h 6583"/>
              <a:gd name="T52" fmla="*/ 1794 w 6583"/>
              <a:gd name="T53" fmla="*/ 821 h 6583"/>
              <a:gd name="T54" fmla="*/ 1220 w 6583"/>
              <a:gd name="T55" fmla="*/ 738 h 6583"/>
              <a:gd name="T56" fmla="*/ 876 w 6583"/>
              <a:gd name="T57" fmla="*/ 978 h 6583"/>
              <a:gd name="T58" fmla="*/ 954 w 6583"/>
              <a:gd name="T59" fmla="*/ 1414 h 6583"/>
              <a:gd name="T60" fmla="*/ 845 w 6583"/>
              <a:gd name="T61" fmla="*/ 1755 h 6583"/>
              <a:gd name="T62" fmla="*/ 417 w 6583"/>
              <a:gd name="T63" fmla="*/ 2090 h 6583"/>
              <a:gd name="T64" fmla="*/ 72 w 6583"/>
              <a:gd name="T65" fmla="*/ 2623 h 6583"/>
              <a:gd name="T66" fmla="*/ 404 w 6583"/>
              <a:gd name="T67" fmla="*/ 3224 h 6583"/>
              <a:gd name="T68" fmla="*/ 362 w 6583"/>
              <a:gd name="T69" fmla="*/ 3577 h 6583"/>
              <a:gd name="T70" fmla="*/ 8 w 6583"/>
              <a:gd name="T71" fmla="*/ 3922 h 6583"/>
              <a:gd name="T72" fmla="*/ 86 w 6583"/>
              <a:gd name="T73" fmla="*/ 4240 h 6583"/>
              <a:gd name="T74" fmla="*/ 661 w 6583"/>
              <a:gd name="T75" fmla="*/ 4483 h 6583"/>
              <a:gd name="T76" fmla="*/ 891 w 6583"/>
              <a:gd name="T77" fmla="*/ 4897 h 6583"/>
              <a:gd name="T78" fmla="*/ 797 w 6583"/>
              <a:gd name="T79" fmla="*/ 5517 h 6583"/>
              <a:gd name="T80" fmla="*/ 1103 w 6583"/>
              <a:gd name="T81" fmla="*/ 5746 h 6583"/>
              <a:gd name="T82" fmla="*/ 1576 w 6583"/>
              <a:gd name="T83" fmla="*/ 5616 h 6583"/>
              <a:gd name="T84" fmla="*/ 1901 w 6583"/>
              <a:gd name="T85" fmla="*/ 5823 h 6583"/>
              <a:gd name="T86" fmla="*/ 2196 w 6583"/>
              <a:gd name="T87" fmla="*/ 6450 h 6583"/>
              <a:gd name="T88" fmla="*/ 2870 w 6583"/>
              <a:gd name="T89" fmla="*/ 6204 h 6583"/>
              <a:gd name="T90" fmla="*/ 3353 w 6583"/>
              <a:gd name="T91" fmla="*/ 6179 h 6583"/>
              <a:gd name="T92" fmla="*/ 3187 w 6583"/>
              <a:gd name="T93" fmla="*/ 5587 h 6583"/>
              <a:gd name="T94" fmla="*/ 2096 w 6583"/>
              <a:gd name="T95" fmla="*/ 5254 h 6583"/>
              <a:gd name="T96" fmla="*/ 1331 w 6583"/>
              <a:gd name="T97" fmla="*/ 4490 h 6583"/>
              <a:gd name="T98" fmla="*/ 1192 w 6583"/>
              <a:gd name="T99" fmla="*/ 4225 h 6583"/>
              <a:gd name="T100" fmla="*/ 995 w 6583"/>
              <a:gd name="T101" fmla="*/ 3187 h 6583"/>
              <a:gd name="T102" fmla="*/ 1329 w 6583"/>
              <a:gd name="T103" fmla="*/ 2096 h 6583"/>
              <a:gd name="T104" fmla="*/ 2092 w 6583"/>
              <a:gd name="T105" fmla="*/ 1331 h 6583"/>
              <a:gd name="T106" fmla="*/ 2358 w 6583"/>
              <a:gd name="T107" fmla="*/ 1192 h 6583"/>
              <a:gd name="T108" fmla="*/ 3396 w 6583"/>
              <a:gd name="T109" fmla="*/ 995 h 6583"/>
              <a:gd name="T110" fmla="*/ 4486 w 6583"/>
              <a:gd name="T111" fmla="*/ 1329 h 6583"/>
              <a:gd name="T112" fmla="*/ 5252 w 6583"/>
              <a:gd name="T113" fmla="*/ 2092 h 6583"/>
              <a:gd name="T114" fmla="*/ 5391 w 6583"/>
              <a:gd name="T115" fmla="*/ 2358 h 6583"/>
              <a:gd name="T116" fmla="*/ 5587 w 6583"/>
              <a:gd name="T117" fmla="*/ 3395 h 6583"/>
              <a:gd name="T118" fmla="*/ 5254 w 6583"/>
              <a:gd name="T119" fmla="*/ 4486 h 6583"/>
              <a:gd name="T120" fmla="*/ 4491 w 6583"/>
              <a:gd name="T121" fmla="*/ 5251 h 6583"/>
              <a:gd name="T122" fmla="*/ 4225 w 6583"/>
              <a:gd name="T123" fmla="*/ 5390 h 6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83" h="6583">
                <a:moveTo>
                  <a:pt x="3578" y="6221"/>
                </a:moveTo>
                <a:cubicBezTo>
                  <a:pt x="3578" y="6221"/>
                  <a:pt x="3591" y="6241"/>
                  <a:pt x="3611" y="6272"/>
                </a:cubicBezTo>
                <a:cubicBezTo>
                  <a:pt x="3632" y="6302"/>
                  <a:pt x="3659" y="6342"/>
                  <a:pt x="3688" y="6382"/>
                </a:cubicBezTo>
                <a:cubicBezTo>
                  <a:pt x="3717" y="6422"/>
                  <a:pt x="3748" y="6461"/>
                  <a:pt x="3771" y="6491"/>
                </a:cubicBezTo>
                <a:cubicBezTo>
                  <a:pt x="3794" y="6520"/>
                  <a:pt x="3810" y="6539"/>
                  <a:pt x="3810" y="6539"/>
                </a:cubicBezTo>
                <a:cubicBezTo>
                  <a:pt x="3834" y="6569"/>
                  <a:pt x="3878" y="6583"/>
                  <a:pt x="3922" y="6575"/>
                </a:cubicBezTo>
                <a:cubicBezTo>
                  <a:pt x="3922" y="6575"/>
                  <a:pt x="3927" y="6574"/>
                  <a:pt x="3936" y="6572"/>
                </a:cubicBezTo>
                <a:cubicBezTo>
                  <a:pt x="3945" y="6571"/>
                  <a:pt x="3957" y="6568"/>
                  <a:pt x="3972" y="6565"/>
                </a:cubicBezTo>
                <a:cubicBezTo>
                  <a:pt x="4002" y="6558"/>
                  <a:pt x="4042" y="6549"/>
                  <a:pt x="4082" y="6540"/>
                </a:cubicBezTo>
                <a:cubicBezTo>
                  <a:pt x="4122" y="6531"/>
                  <a:pt x="4161" y="6519"/>
                  <a:pt x="4191" y="6511"/>
                </a:cubicBezTo>
                <a:cubicBezTo>
                  <a:pt x="4221" y="6503"/>
                  <a:pt x="4241" y="6497"/>
                  <a:pt x="4241" y="6497"/>
                </a:cubicBezTo>
                <a:cubicBezTo>
                  <a:pt x="4284" y="6486"/>
                  <a:pt x="4316" y="6451"/>
                  <a:pt x="4324" y="6413"/>
                </a:cubicBezTo>
                <a:cubicBezTo>
                  <a:pt x="4324" y="6413"/>
                  <a:pt x="4344" y="6316"/>
                  <a:pt x="4359" y="6219"/>
                </a:cubicBezTo>
                <a:cubicBezTo>
                  <a:pt x="4374" y="6120"/>
                  <a:pt x="4383" y="6024"/>
                  <a:pt x="4383" y="6024"/>
                </a:cubicBezTo>
                <a:cubicBezTo>
                  <a:pt x="4387" y="5986"/>
                  <a:pt x="4412" y="5955"/>
                  <a:pt x="4447" y="5938"/>
                </a:cubicBezTo>
                <a:cubicBezTo>
                  <a:pt x="4447" y="5938"/>
                  <a:pt x="4461" y="5931"/>
                  <a:pt x="4483" y="5922"/>
                </a:cubicBezTo>
                <a:cubicBezTo>
                  <a:pt x="4505" y="5911"/>
                  <a:pt x="4535" y="5899"/>
                  <a:pt x="4563" y="5884"/>
                </a:cubicBezTo>
                <a:cubicBezTo>
                  <a:pt x="4620" y="5855"/>
                  <a:pt x="4678" y="5825"/>
                  <a:pt x="4678" y="5825"/>
                </a:cubicBezTo>
                <a:cubicBezTo>
                  <a:pt x="4678" y="5825"/>
                  <a:pt x="4733" y="5793"/>
                  <a:pt x="4789" y="5761"/>
                </a:cubicBezTo>
                <a:cubicBezTo>
                  <a:pt x="4817" y="5745"/>
                  <a:pt x="4843" y="5727"/>
                  <a:pt x="4863" y="5714"/>
                </a:cubicBezTo>
                <a:cubicBezTo>
                  <a:pt x="4883" y="5701"/>
                  <a:pt x="4897" y="5692"/>
                  <a:pt x="4897" y="5692"/>
                </a:cubicBezTo>
                <a:cubicBezTo>
                  <a:pt x="4930" y="5671"/>
                  <a:pt x="4970" y="5667"/>
                  <a:pt x="5003" y="5684"/>
                </a:cubicBezTo>
                <a:cubicBezTo>
                  <a:pt x="5003" y="5684"/>
                  <a:pt x="5090" y="5729"/>
                  <a:pt x="5181" y="5770"/>
                </a:cubicBezTo>
                <a:cubicBezTo>
                  <a:pt x="5270" y="5809"/>
                  <a:pt x="5363" y="5845"/>
                  <a:pt x="5363" y="5845"/>
                </a:cubicBezTo>
                <a:cubicBezTo>
                  <a:pt x="5399" y="5858"/>
                  <a:pt x="5446" y="5850"/>
                  <a:pt x="5479" y="5820"/>
                </a:cubicBezTo>
                <a:cubicBezTo>
                  <a:pt x="5479" y="5820"/>
                  <a:pt x="5494" y="5806"/>
                  <a:pt x="5517" y="5786"/>
                </a:cubicBezTo>
                <a:cubicBezTo>
                  <a:pt x="5540" y="5765"/>
                  <a:pt x="5571" y="5739"/>
                  <a:pt x="5600" y="5710"/>
                </a:cubicBezTo>
                <a:cubicBezTo>
                  <a:pt x="5629" y="5681"/>
                  <a:pt x="5659" y="5652"/>
                  <a:pt x="5681" y="5630"/>
                </a:cubicBezTo>
                <a:cubicBezTo>
                  <a:pt x="5692" y="5620"/>
                  <a:pt x="5700" y="5611"/>
                  <a:pt x="5706" y="5604"/>
                </a:cubicBezTo>
                <a:cubicBezTo>
                  <a:pt x="5713" y="5597"/>
                  <a:pt x="5716" y="5594"/>
                  <a:pt x="5716" y="5594"/>
                </a:cubicBezTo>
                <a:cubicBezTo>
                  <a:pt x="5747" y="5561"/>
                  <a:pt x="5759" y="5516"/>
                  <a:pt x="5747" y="5480"/>
                </a:cubicBezTo>
                <a:cubicBezTo>
                  <a:pt x="5747" y="5480"/>
                  <a:pt x="5739" y="5456"/>
                  <a:pt x="5727" y="5421"/>
                </a:cubicBezTo>
                <a:cubicBezTo>
                  <a:pt x="5715" y="5385"/>
                  <a:pt x="5697" y="5339"/>
                  <a:pt x="5679" y="5293"/>
                </a:cubicBezTo>
                <a:cubicBezTo>
                  <a:pt x="5662" y="5247"/>
                  <a:pt x="5643" y="5202"/>
                  <a:pt x="5629" y="5168"/>
                </a:cubicBezTo>
                <a:cubicBezTo>
                  <a:pt x="5614" y="5135"/>
                  <a:pt x="5604" y="5113"/>
                  <a:pt x="5604" y="5113"/>
                </a:cubicBezTo>
                <a:cubicBezTo>
                  <a:pt x="5588" y="5078"/>
                  <a:pt x="5593" y="5037"/>
                  <a:pt x="5616" y="5006"/>
                </a:cubicBezTo>
                <a:cubicBezTo>
                  <a:pt x="5616" y="5006"/>
                  <a:pt x="5626" y="4993"/>
                  <a:pt x="5640" y="4974"/>
                </a:cubicBezTo>
                <a:cubicBezTo>
                  <a:pt x="5654" y="4954"/>
                  <a:pt x="5672" y="4928"/>
                  <a:pt x="5690" y="4901"/>
                </a:cubicBezTo>
                <a:cubicBezTo>
                  <a:pt x="5708" y="4875"/>
                  <a:pt x="5726" y="4848"/>
                  <a:pt x="5738" y="4827"/>
                </a:cubicBezTo>
                <a:cubicBezTo>
                  <a:pt x="5750" y="4806"/>
                  <a:pt x="5759" y="4793"/>
                  <a:pt x="5759" y="4793"/>
                </a:cubicBezTo>
                <a:cubicBezTo>
                  <a:pt x="5759" y="4793"/>
                  <a:pt x="5793" y="4738"/>
                  <a:pt x="5823" y="4681"/>
                </a:cubicBezTo>
                <a:cubicBezTo>
                  <a:pt x="5855" y="4626"/>
                  <a:pt x="5882" y="4567"/>
                  <a:pt x="5882" y="4567"/>
                </a:cubicBezTo>
                <a:cubicBezTo>
                  <a:pt x="5899" y="4533"/>
                  <a:pt x="5934" y="4510"/>
                  <a:pt x="5971" y="4508"/>
                </a:cubicBezTo>
                <a:cubicBezTo>
                  <a:pt x="5971" y="4508"/>
                  <a:pt x="6068" y="4503"/>
                  <a:pt x="6166" y="4492"/>
                </a:cubicBezTo>
                <a:cubicBezTo>
                  <a:pt x="6265" y="4482"/>
                  <a:pt x="6363" y="4466"/>
                  <a:pt x="6363" y="4466"/>
                </a:cubicBezTo>
                <a:cubicBezTo>
                  <a:pt x="6400" y="4460"/>
                  <a:pt x="6435" y="4429"/>
                  <a:pt x="6450" y="4387"/>
                </a:cubicBezTo>
                <a:cubicBezTo>
                  <a:pt x="6450" y="4387"/>
                  <a:pt x="6475" y="4309"/>
                  <a:pt x="6500" y="4231"/>
                </a:cubicBezTo>
                <a:cubicBezTo>
                  <a:pt x="6521" y="4152"/>
                  <a:pt x="6542" y="4073"/>
                  <a:pt x="6542" y="4073"/>
                </a:cubicBezTo>
                <a:cubicBezTo>
                  <a:pt x="6552" y="4029"/>
                  <a:pt x="6540" y="3984"/>
                  <a:pt x="6511" y="3959"/>
                </a:cubicBezTo>
                <a:cubicBezTo>
                  <a:pt x="6511" y="3959"/>
                  <a:pt x="6438" y="3892"/>
                  <a:pt x="6360" y="3831"/>
                </a:cubicBezTo>
                <a:cubicBezTo>
                  <a:pt x="6283" y="3769"/>
                  <a:pt x="6204" y="3712"/>
                  <a:pt x="6204" y="3712"/>
                </a:cubicBezTo>
                <a:cubicBezTo>
                  <a:pt x="6174" y="3690"/>
                  <a:pt x="6157" y="3652"/>
                  <a:pt x="6161" y="3614"/>
                </a:cubicBezTo>
                <a:cubicBezTo>
                  <a:pt x="6161" y="3614"/>
                  <a:pt x="6170" y="3550"/>
                  <a:pt x="6173" y="3486"/>
                </a:cubicBezTo>
                <a:cubicBezTo>
                  <a:pt x="6179" y="3422"/>
                  <a:pt x="6179" y="3358"/>
                  <a:pt x="6179" y="3358"/>
                </a:cubicBezTo>
                <a:cubicBezTo>
                  <a:pt x="6179" y="3358"/>
                  <a:pt x="6179" y="3342"/>
                  <a:pt x="6180" y="3318"/>
                </a:cubicBezTo>
                <a:cubicBezTo>
                  <a:pt x="6181" y="3294"/>
                  <a:pt x="6180" y="3261"/>
                  <a:pt x="6179" y="3229"/>
                </a:cubicBezTo>
                <a:cubicBezTo>
                  <a:pt x="6178" y="3197"/>
                  <a:pt x="6178" y="3165"/>
                  <a:pt x="6177" y="3141"/>
                </a:cubicBezTo>
                <a:cubicBezTo>
                  <a:pt x="6175" y="3117"/>
                  <a:pt x="6174" y="3101"/>
                  <a:pt x="6174" y="3101"/>
                </a:cubicBezTo>
                <a:cubicBezTo>
                  <a:pt x="6171" y="3062"/>
                  <a:pt x="6189" y="3025"/>
                  <a:pt x="6221" y="3005"/>
                </a:cubicBezTo>
                <a:cubicBezTo>
                  <a:pt x="6221" y="3005"/>
                  <a:pt x="6242" y="2992"/>
                  <a:pt x="6272" y="2971"/>
                </a:cubicBezTo>
                <a:cubicBezTo>
                  <a:pt x="6302" y="2951"/>
                  <a:pt x="6342" y="2923"/>
                  <a:pt x="6382" y="2894"/>
                </a:cubicBezTo>
                <a:cubicBezTo>
                  <a:pt x="6422" y="2865"/>
                  <a:pt x="6462" y="2835"/>
                  <a:pt x="6491" y="2812"/>
                </a:cubicBezTo>
                <a:cubicBezTo>
                  <a:pt x="6520" y="2789"/>
                  <a:pt x="6539" y="2773"/>
                  <a:pt x="6539" y="2773"/>
                </a:cubicBezTo>
                <a:cubicBezTo>
                  <a:pt x="6569" y="2749"/>
                  <a:pt x="6583" y="2705"/>
                  <a:pt x="6575" y="2660"/>
                </a:cubicBezTo>
                <a:cubicBezTo>
                  <a:pt x="6575" y="2660"/>
                  <a:pt x="6574" y="2655"/>
                  <a:pt x="6573" y="2647"/>
                </a:cubicBezTo>
                <a:cubicBezTo>
                  <a:pt x="6571" y="2638"/>
                  <a:pt x="6569" y="2625"/>
                  <a:pt x="6565" y="2610"/>
                </a:cubicBezTo>
                <a:cubicBezTo>
                  <a:pt x="6558" y="2580"/>
                  <a:pt x="6549" y="2540"/>
                  <a:pt x="6540" y="2500"/>
                </a:cubicBezTo>
                <a:cubicBezTo>
                  <a:pt x="6532" y="2460"/>
                  <a:pt x="6519" y="2421"/>
                  <a:pt x="6511" y="2391"/>
                </a:cubicBezTo>
                <a:cubicBezTo>
                  <a:pt x="6503" y="2362"/>
                  <a:pt x="6497" y="2342"/>
                  <a:pt x="6497" y="2342"/>
                </a:cubicBezTo>
                <a:cubicBezTo>
                  <a:pt x="6486" y="2299"/>
                  <a:pt x="6451" y="2267"/>
                  <a:pt x="6414" y="2259"/>
                </a:cubicBezTo>
                <a:cubicBezTo>
                  <a:pt x="6414" y="2259"/>
                  <a:pt x="6316" y="2238"/>
                  <a:pt x="6219" y="2223"/>
                </a:cubicBezTo>
                <a:cubicBezTo>
                  <a:pt x="6121" y="2209"/>
                  <a:pt x="6024" y="2199"/>
                  <a:pt x="6024" y="2199"/>
                </a:cubicBezTo>
                <a:cubicBezTo>
                  <a:pt x="5987" y="2196"/>
                  <a:pt x="5955" y="2171"/>
                  <a:pt x="5938" y="2136"/>
                </a:cubicBezTo>
                <a:cubicBezTo>
                  <a:pt x="5938" y="2136"/>
                  <a:pt x="5932" y="2121"/>
                  <a:pt x="5922" y="2099"/>
                </a:cubicBezTo>
                <a:cubicBezTo>
                  <a:pt x="5912" y="2077"/>
                  <a:pt x="5900" y="2048"/>
                  <a:pt x="5885" y="2019"/>
                </a:cubicBezTo>
                <a:cubicBezTo>
                  <a:pt x="5855" y="1962"/>
                  <a:pt x="5826" y="1905"/>
                  <a:pt x="5826" y="1905"/>
                </a:cubicBezTo>
                <a:cubicBezTo>
                  <a:pt x="5826" y="1905"/>
                  <a:pt x="5794" y="1849"/>
                  <a:pt x="5761" y="1794"/>
                </a:cubicBezTo>
                <a:cubicBezTo>
                  <a:pt x="5746" y="1766"/>
                  <a:pt x="5727" y="1740"/>
                  <a:pt x="5714" y="1719"/>
                </a:cubicBezTo>
                <a:cubicBezTo>
                  <a:pt x="5701" y="1699"/>
                  <a:pt x="5692" y="1686"/>
                  <a:pt x="5692" y="1686"/>
                </a:cubicBezTo>
                <a:cubicBezTo>
                  <a:pt x="5672" y="1653"/>
                  <a:pt x="5668" y="1613"/>
                  <a:pt x="5685" y="1579"/>
                </a:cubicBezTo>
                <a:cubicBezTo>
                  <a:pt x="5685" y="1579"/>
                  <a:pt x="5729" y="1493"/>
                  <a:pt x="5770" y="1402"/>
                </a:cubicBezTo>
                <a:cubicBezTo>
                  <a:pt x="5810" y="1313"/>
                  <a:pt x="5845" y="1219"/>
                  <a:pt x="5845" y="1219"/>
                </a:cubicBezTo>
                <a:cubicBezTo>
                  <a:pt x="5858" y="1184"/>
                  <a:pt x="5851" y="1137"/>
                  <a:pt x="5820" y="1104"/>
                </a:cubicBezTo>
                <a:cubicBezTo>
                  <a:pt x="5820" y="1104"/>
                  <a:pt x="5806" y="1088"/>
                  <a:pt x="5786" y="1065"/>
                </a:cubicBezTo>
                <a:cubicBezTo>
                  <a:pt x="5765" y="1043"/>
                  <a:pt x="5739" y="1011"/>
                  <a:pt x="5710" y="982"/>
                </a:cubicBezTo>
                <a:cubicBezTo>
                  <a:pt x="5681" y="953"/>
                  <a:pt x="5652" y="924"/>
                  <a:pt x="5631" y="902"/>
                </a:cubicBezTo>
                <a:cubicBezTo>
                  <a:pt x="5620" y="891"/>
                  <a:pt x="5611" y="882"/>
                  <a:pt x="5604" y="876"/>
                </a:cubicBezTo>
                <a:cubicBezTo>
                  <a:pt x="5598" y="870"/>
                  <a:pt x="5594" y="867"/>
                  <a:pt x="5594" y="867"/>
                </a:cubicBezTo>
                <a:cubicBezTo>
                  <a:pt x="5561" y="836"/>
                  <a:pt x="5516" y="824"/>
                  <a:pt x="5480" y="836"/>
                </a:cubicBezTo>
                <a:cubicBezTo>
                  <a:pt x="5480" y="836"/>
                  <a:pt x="5456" y="844"/>
                  <a:pt x="5421" y="855"/>
                </a:cubicBezTo>
                <a:cubicBezTo>
                  <a:pt x="5386" y="868"/>
                  <a:pt x="5339" y="885"/>
                  <a:pt x="5293" y="903"/>
                </a:cubicBezTo>
                <a:cubicBezTo>
                  <a:pt x="5247" y="921"/>
                  <a:pt x="5202" y="940"/>
                  <a:pt x="5169" y="954"/>
                </a:cubicBezTo>
                <a:cubicBezTo>
                  <a:pt x="5135" y="969"/>
                  <a:pt x="5113" y="979"/>
                  <a:pt x="5113" y="979"/>
                </a:cubicBezTo>
                <a:cubicBezTo>
                  <a:pt x="5078" y="994"/>
                  <a:pt x="5037" y="990"/>
                  <a:pt x="5006" y="967"/>
                </a:cubicBezTo>
                <a:cubicBezTo>
                  <a:pt x="5006" y="967"/>
                  <a:pt x="4994" y="957"/>
                  <a:pt x="4974" y="943"/>
                </a:cubicBezTo>
                <a:cubicBezTo>
                  <a:pt x="4954" y="929"/>
                  <a:pt x="4928" y="911"/>
                  <a:pt x="4901" y="893"/>
                </a:cubicBezTo>
                <a:cubicBezTo>
                  <a:pt x="4875" y="874"/>
                  <a:pt x="4848" y="857"/>
                  <a:pt x="4827" y="845"/>
                </a:cubicBezTo>
                <a:cubicBezTo>
                  <a:pt x="4807" y="832"/>
                  <a:pt x="4793" y="824"/>
                  <a:pt x="4793" y="824"/>
                </a:cubicBezTo>
                <a:cubicBezTo>
                  <a:pt x="4793" y="824"/>
                  <a:pt x="4739" y="789"/>
                  <a:pt x="4682" y="760"/>
                </a:cubicBezTo>
                <a:cubicBezTo>
                  <a:pt x="4626" y="728"/>
                  <a:pt x="4568" y="700"/>
                  <a:pt x="4568" y="700"/>
                </a:cubicBezTo>
                <a:cubicBezTo>
                  <a:pt x="4533" y="684"/>
                  <a:pt x="4510" y="648"/>
                  <a:pt x="4508" y="611"/>
                </a:cubicBezTo>
                <a:cubicBezTo>
                  <a:pt x="4508" y="611"/>
                  <a:pt x="4503" y="515"/>
                  <a:pt x="4493" y="416"/>
                </a:cubicBezTo>
                <a:cubicBezTo>
                  <a:pt x="4483" y="317"/>
                  <a:pt x="4466" y="220"/>
                  <a:pt x="4466" y="220"/>
                </a:cubicBezTo>
                <a:cubicBezTo>
                  <a:pt x="4460" y="182"/>
                  <a:pt x="4429" y="148"/>
                  <a:pt x="4387" y="132"/>
                </a:cubicBezTo>
                <a:cubicBezTo>
                  <a:pt x="4387" y="132"/>
                  <a:pt x="4309" y="107"/>
                  <a:pt x="4231" y="83"/>
                </a:cubicBezTo>
                <a:cubicBezTo>
                  <a:pt x="4152" y="61"/>
                  <a:pt x="4073" y="40"/>
                  <a:pt x="4073" y="40"/>
                </a:cubicBezTo>
                <a:cubicBezTo>
                  <a:pt x="4029" y="31"/>
                  <a:pt x="3985" y="43"/>
                  <a:pt x="3959" y="71"/>
                </a:cubicBezTo>
                <a:cubicBezTo>
                  <a:pt x="3959" y="71"/>
                  <a:pt x="3893" y="145"/>
                  <a:pt x="3831" y="223"/>
                </a:cubicBezTo>
                <a:cubicBezTo>
                  <a:pt x="3769" y="300"/>
                  <a:pt x="3713" y="378"/>
                  <a:pt x="3713" y="378"/>
                </a:cubicBezTo>
                <a:cubicBezTo>
                  <a:pt x="3691" y="408"/>
                  <a:pt x="3653" y="426"/>
                  <a:pt x="3614" y="421"/>
                </a:cubicBezTo>
                <a:cubicBezTo>
                  <a:pt x="3614" y="421"/>
                  <a:pt x="3551" y="413"/>
                  <a:pt x="3487" y="409"/>
                </a:cubicBezTo>
                <a:cubicBezTo>
                  <a:pt x="3422" y="404"/>
                  <a:pt x="3358" y="404"/>
                  <a:pt x="3358" y="404"/>
                </a:cubicBezTo>
                <a:cubicBezTo>
                  <a:pt x="3358" y="404"/>
                  <a:pt x="3342" y="403"/>
                  <a:pt x="3318" y="403"/>
                </a:cubicBezTo>
                <a:cubicBezTo>
                  <a:pt x="3294" y="402"/>
                  <a:pt x="3262" y="402"/>
                  <a:pt x="3230" y="403"/>
                </a:cubicBezTo>
                <a:cubicBezTo>
                  <a:pt x="3198" y="404"/>
                  <a:pt x="3165" y="405"/>
                  <a:pt x="3141" y="406"/>
                </a:cubicBezTo>
                <a:cubicBezTo>
                  <a:pt x="3117" y="407"/>
                  <a:pt x="3101" y="409"/>
                  <a:pt x="3101" y="409"/>
                </a:cubicBezTo>
                <a:cubicBezTo>
                  <a:pt x="3063" y="412"/>
                  <a:pt x="3026" y="393"/>
                  <a:pt x="3005" y="361"/>
                </a:cubicBezTo>
                <a:cubicBezTo>
                  <a:pt x="3005" y="361"/>
                  <a:pt x="2992" y="341"/>
                  <a:pt x="2972" y="311"/>
                </a:cubicBezTo>
                <a:cubicBezTo>
                  <a:pt x="2951" y="281"/>
                  <a:pt x="2923" y="240"/>
                  <a:pt x="2894" y="201"/>
                </a:cubicBezTo>
                <a:cubicBezTo>
                  <a:pt x="2865" y="161"/>
                  <a:pt x="2835" y="121"/>
                  <a:pt x="2812" y="91"/>
                </a:cubicBezTo>
                <a:cubicBezTo>
                  <a:pt x="2789" y="62"/>
                  <a:pt x="2773" y="43"/>
                  <a:pt x="2773" y="43"/>
                </a:cubicBezTo>
                <a:cubicBezTo>
                  <a:pt x="2749" y="13"/>
                  <a:pt x="2705" y="0"/>
                  <a:pt x="2661" y="8"/>
                </a:cubicBezTo>
                <a:cubicBezTo>
                  <a:pt x="2661" y="8"/>
                  <a:pt x="2656" y="8"/>
                  <a:pt x="2647" y="10"/>
                </a:cubicBezTo>
                <a:cubicBezTo>
                  <a:pt x="2638" y="11"/>
                  <a:pt x="2626" y="14"/>
                  <a:pt x="2611" y="17"/>
                </a:cubicBezTo>
                <a:cubicBezTo>
                  <a:pt x="2581" y="24"/>
                  <a:pt x="2541" y="33"/>
                  <a:pt x="2501" y="42"/>
                </a:cubicBezTo>
                <a:cubicBezTo>
                  <a:pt x="2460" y="51"/>
                  <a:pt x="2421" y="64"/>
                  <a:pt x="2392" y="71"/>
                </a:cubicBezTo>
                <a:cubicBezTo>
                  <a:pt x="2362" y="80"/>
                  <a:pt x="2342" y="85"/>
                  <a:pt x="2342" y="85"/>
                </a:cubicBezTo>
                <a:cubicBezTo>
                  <a:pt x="2299" y="97"/>
                  <a:pt x="2267" y="132"/>
                  <a:pt x="2259" y="169"/>
                </a:cubicBezTo>
                <a:cubicBezTo>
                  <a:pt x="2259" y="169"/>
                  <a:pt x="2238" y="267"/>
                  <a:pt x="2224" y="363"/>
                </a:cubicBezTo>
                <a:cubicBezTo>
                  <a:pt x="2209" y="462"/>
                  <a:pt x="2200" y="558"/>
                  <a:pt x="2200" y="558"/>
                </a:cubicBezTo>
                <a:cubicBezTo>
                  <a:pt x="2196" y="596"/>
                  <a:pt x="2171" y="627"/>
                  <a:pt x="2136" y="644"/>
                </a:cubicBezTo>
                <a:cubicBezTo>
                  <a:pt x="2136" y="644"/>
                  <a:pt x="2121" y="651"/>
                  <a:pt x="2100" y="661"/>
                </a:cubicBezTo>
                <a:cubicBezTo>
                  <a:pt x="2078" y="671"/>
                  <a:pt x="2048" y="683"/>
                  <a:pt x="2020" y="698"/>
                </a:cubicBezTo>
                <a:cubicBezTo>
                  <a:pt x="1962" y="727"/>
                  <a:pt x="1905" y="757"/>
                  <a:pt x="1905" y="757"/>
                </a:cubicBezTo>
                <a:cubicBezTo>
                  <a:pt x="1905" y="757"/>
                  <a:pt x="1850" y="789"/>
                  <a:pt x="1794" y="821"/>
                </a:cubicBezTo>
                <a:cubicBezTo>
                  <a:pt x="1766" y="837"/>
                  <a:pt x="1740" y="856"/>
                  <a:pt x="1720" y="868"/>
                </a:cubicBezTo>
                <a:cubicBezTo>
                  <a:pt x="1699" y="882"/>
                  <a:pt x="1686" y="890"/>
                  <a:pt x="1686" y="890"/>
                </a:cubicBezTo>
                <a:cubicBezTo>
                  <a:pt x="1653" y="911"/>
                  <a:pt x="1613" y="915"/>
                  <a:pt x="1579" y="898"/>
                </a:cubicBezTo>
                <a:cubicBezTo>
                  <a:pt x="1579" y="898"/>
                  <a:pt x="1493" y="853"/>
                  <a:pt x="1402" y="813"/>
                </a:cubicBezTo>
                <a:cubicBezTo>
                  <a:pt x="1313" y="773"/>
                  <a:pt x="1220" y="738"/>
                  <a:pt x="1220" y="738"/>
                </a:cubicBezTo>
                <a:cubicBezTo>
                  <a:pt x="1184" y="724"/>
                  <a:pt x="1137" y="732"/>
                  <a:pt x="1104" y="763"/>
                </a:cubicBezTo>
                <a:cubicBezTo>
                  <a:pt x="1104" y="763"/>
                  <a:pt x="1089" y="776"/>
                  <a:pt x="1066" y="797"/>
                </a:cubicBezTo>
                <a:cubicBezTo>
                  <a:pt x="1043" y="817"/>
                  <a:pt x="1011" y="843"/>
                  <a:pt x="983" y="873"/>
                </a:cubicBezTo>
                <a:cubicBezTo>
                  <a:pt x="953" y="901"/>
                  <a:pt x="924" y="930"/>
                  <a:pt x="902" y="952"/>
                </a:cubicBezTo>
                <a:cubicBezTo>
                  <a:pt x="891" y="962"/>
                  <a:pt x="882" y="972"/>
                  <a:pt x="876" y="978"/>
                </a:cubicBezTo>
                <a:cubicBezTo>
                  <a:pt x="870" y="985"/>
                  <a:pt x="867" y="989"/>
                  <a:pt x="867" y="989"/>
                </a:cubicBezTo>
                <a:cubicBezTo>
                  <a:pt x="836" y="1022"/>
                  <a:pt x="824" y="1066"/>
                  <a:pt x="836" y="1103"/>
                </a:cubicBezTo>
                <a:cubicBezTo>
                  <a:pt x="836" y="1103"/>
                  <a:pt x="844" y="1126"/>
                  <a:pt x="856" y="1161"/>
                </a:cubicBezTo>
                <a:cubicBezTo>
                  <a:pt x="868" y="1197"/>
                  <a:pt x="885" y="1244"/>
                  <a:pt x="903" y="1290"/>
                </a:cubicBezTo>
                <a:cubicBezTo>
                  <a:pt x="921" y="1336"/>
                  <a:pt x="940" y="1381"/>
                  <a:pt x="954" y="1414"/>
                </a:cubicBezTo>
                <a:cubicBezTo>
                  <a:pt x="969" y="1447"/>
                  <a:pt x="979" y="1470"/>
                  <a:pt x="979" y="1470"/>
                </a:cubicBezTo>
                <a:cubicBezTo>
                  <a:pt x="995" y="1504"/>
                  <a:pt x="990" y="1545"/>
                  <a:pt x="967" y="1576"/>
                </a:cubicBezTo>
                <a:cubicBezTo>
                  <a:pt x="967" y="1576"/>
                  <a:pt x="957" y="1589"/>
                  <a:pt x="943" y="1608"/>
                </a:cubicBezTo>
                <a:cubicBezTo>
                  <a:pt x="929" y="1628"/>
                  <a:pt x="911" y="1655"/>
                  <a:pt x="893" y="1681"/>
                </a:cubicBezTo>
                <a:cubicBezTo>
                  <a:pt x="875" y="1708"/>
                  <a:pt x="857" y="1734"/>
                  <a:pt x="845" y="1755"/>
                </a:cubicBezTo>
                <a:cubicBezTo>
                  <a:pt x="832" y="1776"/>
                  <a:pt x="824" y="1790"/>
                  <a:pt x="824" y="1790"/>
                </a:cubicBezTo>
                <a:cubicBezTo>
                  <a:pt x="824" y="1790"/>
                  <a:pt x="790" y="1844"/>
                  <a:pt x="760" y="1901"/>
                </a:cubicBezTo>
                <a:cubicBezTo>
                  <a:pt x="728" y="1957"/>
                  <a:pt x="701" y="2015"/>
                  <a:pt x="701" y="2015"/>
                </a:cubicBezTo>
                <a:cubicBezTo>
                  <a:pt x="684" y="2050"/>
                  <a:pt x="649" y="2072"/>
                  <a:pt x="612" y="2074"/>
                </a:cubicBezTo>
                <a:cubicBezTo>
                  <a:pt x="612" y="2074"/>
                  <a:pt x="515" y="2079"/>
                  <a:pt x="417" y="2090"/>
                </a:cubicBezTo>
                <a:cubicBezTo>
                  <a:pt x="318" y="2100"/>
                  <a:pt x="220" y="2116"/>
                  <a:pt x="220" y="2116"/>
                </a:cubicBezTo>
                <a:cubicBezTo>
                  <a:pt x="182" y="2122"/>
                  <a:pt x="148" y="2153"/>
                  <a:pt x="133" y="2196"/>
                </a:cubicBezTo>
                <a:cubicBezTo>
                  <a:pt x="133" y="2196"/>
                  <a:pt x="108" y="2273"/>
                  <a:pt x="83" y="2351"/>
                </a:cubicBezTo>
                <a:cubicBezTo>
                  <a:pt x="62" y="2430"/>
                  <a:pt x="41" y="2509"/>
                  <a:pt x="41" y="2509"/>
                </a:cubicBezTo>
                <a:cubicBezTo>
                  <a:pt x="31" y="2553"/>
                  <a:pt x="43" y="2598"/>
                  <a:pt x="72" y="2623"/>
                </a:cubicBezTo>
                <a:cubicBezTo>
                  <a:pt x="72" y="2623"/>
                  <a:pt x="145" y="2690"/>
                  <a:pt x="223" y="2752"/>
                </a:cubicBezTo>
                <a:cubicBezTo>
                  <a:pt x="300" y="2814"/>
                  <a:pt x="379" y="2870"/>
                  <a:pt x="379" y="2870"/>
                </a:cubicBezTo>
                <a:cubicBezTo>
                  <a:pt x="409" y="2892"/>
                  <a:pt x="426" y="2930"/>
                  <a:pt x="421" y="2968"/>
                </a:cubicBezTo>
                <a:cubicBezTo>
                  <a:pt x="421" y="2968"/>
                  <a:pt x="413" y="3032"/>
                  <a:pt x="410" y="3096"/>
                </a:cubicBezTo>
                <a:cubicBezTo>
                  <a:pt x="404" y="3160"/>
                  <a:pt x="404" y="3224"/>
                  <a:pt x="404" y="3224"/>
                </a:cubicBezTo>
                <a:cubicBezTo>
                  <a:pt x="404" y="3224"/>
                  <a:pt x="404" y="3240"/>
                  <a:pt x="403" y="3265"/>
                </a:cubicBezTo>
                <a:cubicBezTo>
                  <a:pt x="402" y="3289"/>
                  <a:pt x="402" y="3321"/>
                  <a:pt x="404" y="3353"/>
                </a:cubicBezTo>
                <a:cubicBezTo>
                  <a:pt x="404" y="3385"/>
                  <a:pt x="405" y="3417"/>
                  <a:pt x="406" y="3441"/>
                </a:cubicBezTo>
                <a:cubicBezTo>
                  <a:pt x="408" y="3465"/>
                  <a:pt x="409" y="3481"/>
                  <a:pt x="409" y="3481"/>
                </a:cubicBezTo>
                <a:cubicBezTo>
                  <a:pt x="412" y="3520"/>
                  <a:pt x="394" y="3557"/>
                  <a:pt x="362" y="3577"/>
                </a:cubicBezTo>
                <a:cubicBezTo>
                  <a:pt x="362" y="3577"/>
                  <a:pt x="341" y="3591"/>
                  <a:pt x="311" y="3611"/>
                </a:cubicBezTo>
                <a:cubicBezTo>
                  <a:pt x="281" y="3631"/>
                  <a:pt x="241" y="3659"/>
                  <a:pt x="201" y="3688"/>
                </a:cubicBezTo>
                <a:cubicBezTo>
                  <a:pt x="161" y="3717"/>
                  <a:pt x="121" y="3747"/>
                  <a:pt x="92" y="3770"/>
                </a:cubicBezTo>
                <a:cubicBezTo>
                  <a:pt x="63" y="3794"/>
                  <a:pt x="43" y="3809"/>
                  <a:pt x="43" y="3809"/>
                </a:cubicBezTo>
                <a:cubicBezTo>
                  <a:pt x="14" y="3833"/>
                  <a:pt x="0" y="3877"/>
                  <a:pt x="8" y="3922"/>
                </a:cubicBezTo>
                <a:cubicBezTo>
                  <a:pt x="8" y="3922"/>
                  <a:pt x="9" y="3927"/>
                  <a:pt x="10" y="3936"/>
                </a:cubicBezTo>
                <a:cubicBezTo>
                  <a:pt x="12" y="3944"/>
                  <a:pt x="14" y="3957"/>
                  <a:pt x="18" y="3972"/>
                </a:cubicBezTo>
                <a:cubicBezTo>
                  <a:pt x="25" y="4002"/>
                  <a:pt x="34" y="4042"/>
                  <a:pt x="43" y="4082"/>
                </a:cubicBezTo>
                <a:cubicBezTo>
                  <a:pt x="51" y="4122"/>
                  <a:pt x="64" y="4161"/>
                  <a:pt x="72" y="4191"/>
                </a:cubicBezTo>
                <a:cubicBezTo>
                  <a:pt x="80" y="4220"/>
                  <a:pt x="86" y="4240"/>
                  <a:pt x="86" y="4240"/>
                </a:cubicBezTo>
                <a:cubicBezTo>
                  <a:pt x="97" y="4284"/>
                  <a:pt x="132" y="4316"/>
                  <a:pt x="169" y="4323"/>
                </a:cubicBezTo>
                <a:cubicBezTo>
                  <a:pt x="169" y="4323"/>
                  <a:pt x="267" y="4344"/>
                  <a:pt x="364" y="4359"/>
                </a:cubicBezTo>
                <a:cubicBezTo>
                  <a:pt x="462" y="4374"/>
                  <a:pt x="559" y="4383"/>
                  <a:pt x="559" y="4383"/>
                </a:cubicBezTo>
                <a:cubicBezTo>
                  <a:pt x="596" y="4386"/>
                  <a:pt x="628" y="4411"/>
                  <a:pt x="644" y="4446"/>
                </a:cubicBezTo>
                <a:cubicBezTo>
                  <a:pt x="644" y="4446"/>
                  <a:pt x="651" y="4461"/>
                  <a:pt x="661" y="4483"/>
                </a:cubicBezTo>
                <a:cubicBezTo>
                  <a:pt x="671" y="4505"/>
                  <a:pt x="683" y="4535"/>
                  <a:pt x="698" y="4563"/>
                </a:cubicBezTo>
                <a:cubicBezTo>
                  <a:pt x="728" y="4620"/>
                  <a:pt x="757" y="4677"/>
                  <a:pt x="757" y="4677"/>
                </a:cubicBezTo>
                <a:cubicBezTo>
                  <a:pt x="757" y="4677"/>
                  <a:pt x="789" y="4733"/>
                  <a:pt x="822" y="4788"/>
                </a:cubicBezTo>
                <a:cubicBezTo>
                  <a:pt x="837" y="4816"/>
                  <a:pt x="856" y="4843"/>
                  <a:pt x="869" y="4863"/>
                </a:cubicBezTo>
                <a:cubicBezTo>
                  <a:pt x="882" y="4883"/>
                  <a:pt x="891" y="4897"/>
                  <a:pt x="891" y="4897"/>
                </a:cubicBezTo>
                <a:cubicBezTo>
                  <a:pt x="911" y="4929"/>
                  <a:pt x="915" y="4970"/>
                  <a:pt x="898" y="5003"/>
                </a:cubicBezTo>
                <a:cubicBezTo>
                  <a:pt x="898" y="5003"/>
                  <a:pt x="854" y="5089"/>
                  <a:pt x="813" y="5180"/>
                </a:cubicBezTo>
                <a:cubicBezTo>
                  <a:pt x="773" y="5270"/>
                  <a:pt x="738" y="5363"/>
                  <a:pt x="738" y="5363"/>
                </a:cubicBezTo>
                <a:cubicBezTo>
                  <a:pt x="724" y="5399"/>
                  <a:pt x="732" y="5445"/>
                  <a:pt x="763" y="5478"/>
                </a:cubicBezTo>
                <a:cubicBezTo>
                  <a:pt x="763" y="5478"/>
                  <a:pt x="776" y="5494"/>
                  <a:pt x="797" y="5517"/>
                </a:cubicBezTo>
                <a:cubicBezTo>
                  <a:pt x="818" y="5539"/>
                  <a:pt x="844" y="5571"/>
                  <a:pt x="873" y="5600"/>
                </a:cubicBezTo>
                <a:cubicBezTo>
                  <a:pt x="902" y="5629"/>
                  <a:pt x="931" y="5658"/>
                  <a:pt x="952" y="5680"/>
                </a:cubicBezTo>
                <a:cubicBezTo>
                  <a:pt x="963" y="5691"/>
                  <a:pt x="972" y="5700"/>
                  <a:pt x="979" y="5706"/>
                </a:cubicBezTo>
                <a:cubicBezTo>
                  <a:pt x="985" y="5712"/>
                  <a:pt x="989" y="5716"/>
                  <a:pt x="989" y="5716"/>
                </a:cubicBezTo>
                <a:cubicBezTo>
                  <a:pt x="1022" y="5746"/>
                  <a:pt x="1067" y="5758"/>
                  <a:pt x="1103" y="5746"/>
                </a:cubicBezTo>
                <a:cubicBezTo>
                  <a:pt x="1103" y="5746"/>
                  <a:pt x="1126" y="5739"/>
                  <a:pt x="1162" y="5727"/>
                </a:cubicBezTo>
                <a:cubicBezTo>
                  <a:pt x="1197" y="5714"/>
                  <a:pt x="1244" y="5697"/>
                  <a:pt x="1290" y="5679"/>
                </a:cubicBezTo>
                <a:cubicBezTo>
                  <a:pt x="1336" y="5661"/>
                  <a:pt x="1381" y="5643"/>
                  <a:pt x="1414" y="5628"/>
                </a:cubicBezTo>
                <a:cubicBezTo>
                  <a:pt x="1448" y="5613"/>
                  <a:pt x="1470" y="5604"/>
                  <a:pt x="1470" y="5604"/>
                </a:cubicBezTo>
                <a:cubicBezTo>
                  <a:pt x="1504" y="5588"/>
                  <a:pt x="1546" y="5592"/>
                  <a:pt x="1576" y="5616"/>
                </a:cubicBezTo>
                <a:cubicBezTo>
                  <a:pt x="1576" y="5616"/>
                  <a:pt x="1589" y="5625"/>
                  <a:pt x="1609" y="5640"/>
                </a:cubicBezTo>
                <a:cubicBezTo>
                  <a:pt x="1628" y="5653"/>
                  <a:pt x="1655" y="5671"/>
                  <a:pt x="1682" y="5689"/>
                </a:cubicBezTo>
                <a:cubicBezTo>
                  <a:pt x="1708" y="5708"/>
                  <a:pt x="1735" y="5725"/>
                  <a:pt x="1756" y="5737"/>
                </a:cubicBezTo>
                <a:cubicBezTo>
                  <a:pt x="1776" y="5750"/>
                  <a:pt x="1790" y="5758"/>
                  <a:pt x="1790" y="5758"/>
                </a:cubicBezTo>
                <a:cubicBezTo>
                  <a:pt x="1790" y="5758"/>
                  <a:pt x="1844" y="5793"/>
                  <a:pt x="1901" y="5823"/>
                </a:cubicBezTo>
                <a:cubicBezTo>
                  <a:pt x="1957" y="5855"/>
                  <a:pt x="2015" y="5882"/>
                  <a:pt x="2015" y="5882"/>
                </a:cubicBezTo>
                <a:cubicBezTo>
                  <a:pt x="2050" y="5899"/>
                  <a:pt x="2072" y="5934"/>
                  <a:pt x="2075" y="5971"/>
                </a:cubicBezTo>
                <a:cubicBezTo>
                  <a:pt x="2075" y="5971"/>
                  <a:pt x="2080" y="6067"/>
                  <a:pt x="2090" y="6166"/>
                </a:cubicBezTo>
                <a:cubicBezTo>
                  <a:pt x="2100" y="6265"/>
                  <a:pt x="2117" y="6362"/>
                  <a:pt x="2117" y="6362"/>
                </a:cubicBezTo>
                <a:cubicBezTo>
                  <a:pt x="2123" y="6400"/>
                  <a:pt x="2154" y="6434"/>
                  <a:pt x="2196" y="6450"/>
                </a:cubicBezTo>
                <a:cubicBezTo>
                  <a:pt x="2196" y="6450"/>
                  <a:pt x="2274" y="6475"/>
                  <a:pt x="2352" y="6500"/>
                </a:cubicBezTo>
                <a:cubicBezTo>
                  <a:pt x="2431" y="6521"/>
                  <a:pt x="2510" y="6542"/>
                  <a:pt x="2510" y="6542"/>
                </a:cubicBezTo>
                <a:cubicBezTo>
                  <a:pt x="2554" y="6551"/>
                  <a:pt x="2598" y="6539"/>
                  <a:pt x="2624" y="6511"/>
                </a:cubicBezTo>
                <a:cubicBezTo>
                  <a:pt x="2624" y="6511"/>
                  <a:pt x="2690" y="6438"/>
                  <a:pt x="2752" y="6359"/>
                </a:cubicBezTo>
                <a:cubicBezTo>
                  <a:pt x="2814" y="6282"/>
                  <a:pt x="2870" y="6204"/>
                  <a:pt x="2870" y="6204"/>
                </a:cubicBezTo>
                <a:cubicBezTo>
                  <a:pt x="2892" y="6174"/>
                  <a:pt x="2930" y="6156"/>
                  <a:pt x="2968" y="6161"/>
                </a:cubicBezTo>
                <a:cubicBezTo>
                  <a:pt x="2968" y="6161"/>
                  <a:pt x="3032" y="6169"/>
                  <a:pt x="3096" y="6173"/>
                </a:cubicBezTo>
                <a:cubicBezTo>
                  <a:pt x="3160" y="6178"/>
                  <a:pt x="3225" y="6179"/>
                  <a:pt x="3225" y="6179"/>
                </a:cubicBezTo>
                <a:cubicBezTo>
                  <a:pt x="3225" y="6179"/>
                  <a:pt x="3241" y="6179"/>
                  <a:pt x="3265" y="6180"/>
                </a:cubicBezTo>
                <a:cubicBezTo>
                  <a:pt x="3289" y="6181"/>
                  <a:pt x="3321" y="6180"/>
                  <a:pt x="3353" y="6179"/>
                </a:cubicBezTo>
                <a:cubicBezTo>
                  <a:pt x="3385" y="6178"/>
                  <a:pt x="3417" y="6177"/>
                  <a:pt x="3441" y="6177"/>
                </a:cubicBezTo>
                <a:cubicBezTo>
                  <a:pt x="3466" y="6175"/>
                  <a:pt x="3482" y="6174"/>
                  <a:pt x="3482" y="6174"/>
                </a:cubicBezTo>
                <a:cubicBezTo>
                  <a:pt x="3520" y="6171"/>
                  <a:pt x="3557" y="6189"/>
                  <a:pt x="3578" y="6221"/>
                </a:cubicBezTo>
                <a:close/>
                <a:moveTo>
                  <a:pt x="3239" y="5588"/>
                </a:moveTo>
                <a:cubicBezTo>
                  <a:pt x="3239" y="5588"/>
                  <a:pt x="3220" y="5588"/>
                  <a:pt x="3187" y="5587"/>
                </a:cubicBezTo>
                <a:cubicBezTo>
                  <a:pt x="3154" y="5584"/>
                  <a:pt x="3107" y="5583"/>
                  <a:pt x="3051" y="5576"/>
                </a:cubicBezTo>
                <a:cubicBezTo>
                  <a:pt x="2939" y="5565"/>
                  <a:pt x="2790" y="5539"/>
                  <a:pt x="2646" y="5496"/>
                </a:cubicBezTo>
                <a:cubicBezTo>
                  <a:pt x="2501" y="5454"/>
                  <a:pt x="2361" y="5396"/>
                  <a:pt x="2261" y="5345"/>
                </a:cubicBezTo>
                <a:cubicBezTo>
                  <a:pt x="2210" y="5320"/>
                  <a:pt x="2170" y="5296"/>
                  <a:pt x="2141" y="5281"/>
                </a:cubicBezTo>
                <a:cubicBezTo>
                  <a:pt x="2113" y="5263"/>
                  <a:pt x="2096" y="5254"/>
                  <a:pt x="2096" y="5254"/>
                </a:cubicBezTo>
                <a:cubicBezTo>
                  <a:pt x="2096" y="5254"/>
                  <a:pt x="2080" y="5244"/>
                  <a:pt x="2052" y="5227"/>
                </a:cubicBezTo>
                <a:cubicBezTo>
                  <a:pt x="2025" y="5209"/>
                  <a:pt x="1986" y="5183"/>
                  <a:pt x="1940" y="5150"/>
                </a:cubicBezTo>
                <a:cubicBezTo>
                  <a:pt x="1848" y="5085"/>
                  <a:pt x="1733" y="4987"/>
                  <a:pt x="1629" y="4878"/>
                </a:cubicBezTo>
                <a:cubicBezTo>
                  <a:pt x="1525" y="4770"/>
                  <a:pt x="1435" y="4650"/>
                  <a:pt x="1373" y="4555"/>
                </a:cubicBezTo>
                <a:cubicBezTo>
                  <a:pt x="1358" y="4531"/>
                  <a:pt x="1343" y="4510"/>
                  <a:pt x="1331" y="4490"/>
                </a:cubicBezTo>
                <a:cubicBezTo>
                  <a:pt x="1320" y="4470"/>
                  <a:pt x="1310" y="4453"/>
                  <a:pt x="1301" y="4439"/>
                </a:cubicBezTo>
                <a:cubicBezTo>
                  <a:pt x="1285" y="4410"/>
                  <a:pt x="1275" y="4394"/>
                  <a:pt x="1275" y="4394"/>
                </a:cubicBezTo>
                <a:cubicBezTo>
                  <a:pt x="1275" y="4394"/>
                  <a:pt x="1267" y="4377"/>
                  <a:pt x="1252" y="4348"/>
                </a:cubicBezTo>
                <a:cubicBezTo>
                  <a:pt x="1244" y="4333"/>
                  <a:pt x="1235" y="4315"/>
                  <a:pt x="1224" y="4295"/>
                </a:cubicBezTo>
                <a:cubicBezTo>
                  <a:pt x="1214" y="4274"/>
                  <a:pt x="1204" y="4250"/>
                  <a:pt x="1192" y="4225"/>
                </a:cubicBezTo>
                <a:cubicBezTo>
                  <a:pt x="1146" y="4122"/>
                  <a:pt x="1093" y="3980"/>
                  <a:pt x="1058" y="3834"/>
                </a:cubicBezTo>
                <a:cubicBezTo>
                  <a:pt x="1023" y="3688"/>
                  <a:pt x="1003" y="3539"/>
                  <a:pt x="997" y="3426"/>
                </a:cubicBezTo>
                <a:cubicBezTo>
                  <a:pt x="994" y="3370"/>
                  <a:pt x="993" y="3323"/>
                  <a:pt x="993" y="3290"/>
                </a:cubicBezTo>
                <a:cubicBezTo>
                  <a:pt x="994" y="3257"/>
                  <a:pt x="994" y="3239"/>
                  <a:pt x="994" y="3239"/>
                </a:cubicBezTo>
                <a:cubicBezTo>
                  <a:pt x="994" y="3239"/>
                  <a:pt x="995" y="3220"/>
                  <a:pt x="995" y="3187"/>
                </a:cubicBezTo>
                <a:cubicBezTo>
                  <a:pt x="999" y="3154"/>
                  <a:pt x="1000" y="3107"/>
                  <a:pt x="1006" y="3051"/>
                </a:cubicBezTo>
                <a:cubicBezTo>
                  <a:pt x="1017" y="2939"/>
                  <a:pt x="1043" y="2790"/>
                  <a:pt x="1086" y="2645"/>
                </a:cubicBezTo>
                <a:cubicBezTo>
                  <a:pt x="1128" y="2500"/>
                  <a:pt x="1186" y="2361"/>
                  <a:pt x="1238" y="2261"/>
                </a:cubicBezTo>
                <a:cubicBezTo>
                  <a:pt x="1262" y="2210"/>
                  <a:pt x="1287" y="2170"/>
                  <a:pt x="1302" y="2140"/>
                </a:cubicBezTo>
                <a:cubicBezTo>
                  <a:pt x="1319" y="2112"/>
                  <a:pt x="1329" y="2096"/>
                  <a:pt x="1329" y="2096"/>
                </a:cubicBezTo>
                <a:cubicBezTo>
                  <a:pt x="1329" y="2096"/>
                  <a:pt x="1339" y="2080"/>
                  <a:pt x="1356" y="2052"/>
                </a:cubicBezTo>
                <a:cubicBezTo>
                  <a:pt x="1374" y="2024"/>
                  <a:pt x="1400" y="1985"/>
                  <a:pt x="1433" y="1940"/>
                </a:cubicBezTo>
                <a:cubicBezTo>
                  <a:pt x="1498" y="1848"/>
                  <a:pt x="1595" y="1733"/>
                  <a:pt x="1704" y="1629"/>
                </a:cubicBezTo>
                <a:cubicBezTo>
                  <a:pt x="1812" y="1525"/>
                  <a:pt x="1933" y="1434"/>
                  <a:pt x="2028" y="1373"/>
                </a:cubicBezTo>
                <a:cubicBezTo>
                  <a:pt x="2051" y="1358"/>
                  <a:pt x="2073" y="1343"/>
                  <a:pt x="2092" y="1331"/>
                </a:cubicBezTo>
                <a:cubicBezTo>
                  <a:pt x="2112" y="1319"/>
                  <a:pt x="2130" y="1309"/>
                  <a:pt x="2144" y="1301"/>
                </a:cubicBezTo>
                <a:cubicBezTo>
                  <a:pt x="2172" y="1284"/>
                  <a:pt x="2189" y="1275"/>
                  <a:pt x="2189" y="1275"/>
                </a:cubicBezTo>
                <a:cubicBezTo>
                  <a:pt x="2189" y="1275"/>
                  <a:pt x="2206" y="1266"/>
                  <a:pt x="2235" y="1251"/>
                </a:cubicBezTo>
                <a:cubicBezTo>
                  <a:pt x="2250" y="1244"/>
                  <a:pt x="2267" y="1235"/>
                  <a:pt x="2288" y="1224"/>
                </a:cubicBezTo>
                <a:cubicBezTo>
                  <a:pt x="2308" y="1214"/>
                  <a:pt x="2332" y="1204"/>
                  <a:pt x="2358" y="1192"/>
                </a:cubicBezTo>
                <a:cubicBezTo>
                  <a:pt x="2461" y="1146"/>
                  <a:pt x="2602" y="1093"/>
                  <a:pt x="2748" y="1058"/>
                </a:cubicBezTo>
                <a:cubicBezTo>
                  <a:pt x="2894" y="1022"/>
                  <a:pt x="3044" y="1002"/>
                  <a:pt x="3156" y="997"/>
                </a:cubicBezTo>
                <a:cubicBezTo>
                  <a:pt x="3212" y="994"/>
                  <a:pt x="3259" y="993"/>
                  <a:pt x="3292" y="993"/>
                </a:cubicBezTo>
                <a:cubicBezTo>
                  <a:pt x="3325" y="994"/>
                  <a:pt x="3344" y="994"/>
                  <a:pt x="3344" y="994"/>
                </a:cubicBezTo>
                <a:cubicBezTo>
                  <a:pt x="3344" y="994"/>
                  <a:pt x="3363" y="994"/>
                  <a:pt x="3396" y="995"/>
                </a:cubicBezTo>
                <a:cubicBezTo>
                  <a:pt x="3428" y="998"/>
                  <a:pt x="3476" y="999"/>
                  <a:pt x="3532" y="1006"/>
                </a:cubicBezTo>
                <a:cubicBezTo>
                  <a:pt x="3644" y="1017"/>
                  <a:pt x="3793" y="1043"/>
                  <a:pt x="3937" y="1086"/>
                </a:cubicBezTo>
                <a:cubicBezTo>
                  <a:pt x="4082" y="1128"/>
                  <a:pt x="4222" y="1186"/>
                  <a:pt x="4322" y="1238"/>
                </a:cubicBezTo>
                <a:cubicBezTo>
                  <a:pt x="4373" y="1262"/>
                  <a:pt x="4413" y="1287"/>
                  <a:pt x="4442" y="1302"/>
                </a:cubicBezTo>
                <a:cubicBezTo>
                  <a:pt x="4470" y="1319"/>
                  <a:pt x="4486" y="1329"/>
                  <a:pt x="4486" y="1329"/>
                </a:cubicBezTo>
                <a:cubicBezTo>
                  <a:pt x="4486" y="1329"/>
                  <a:pt x="4502" y="1338"/>
                  <a:pt x="4531" y="1355"/>
                </a:cubicBezTo>
                <a:cubicBezTo>
                  <a:pt x="4558" y="1373"/>
                  <a:pt x="4597" y="1400"/>
                  <a:pt x="4643" y="1432"/>
                </a:cubicBezTo>
                <a:cubicBezTo>
                  <a:pt x="4735" y="1498"/>
                  <a:pt x="4850" y="1595"/>
                  <a:pt x="4953" y="1704"/>
                </a:cubicBezTo>
                <a:cubicBezTo>
                  <a:pt x="5057" y="1812"/>
                  <a:pt x="5148" y="1933"/>
                  <a:pt x="5210" y="2027"/>
                </a:cubicBezTo>
                <a:cubicBezTo>
                  <a:pt x="5225" y="2051"/>
                  <a:pt x="5240" y="2072"/>
                  <a:pt x="5252" y="2092"/>
                </a:cubicBezTo>
                <a:cubicBezTo>
                  <a:pt x="5263" y="2112"/>
                  <a:pt x="5273" y="2129"/>
                  <a:pt x="5281" y="2144"/>
                </a:cubicBezTo>
                <a:cubicBezTo>
                  <a:pt x="5298" y="2172"/>
                  <a:pt x="5308" y="2188"/>
                  <a:pt x="5308" y="2188"/>
                </a:cubicBezTo>
                <a:cubicBezTo>
                  <a:pt x="5308" y="2188"/>
                  <a:pt x="5316" y="2205"/>
                  <a:pt x="5331" y="2235"/>
                </a:cubicBezTo>
                <a:cubicBezTo>
                  <a:pt x="5339" y="2249"/>
                  <a:pt x="5348" y="2267"/>
                  <a:pt x="5359" y="2287"/>
                </a:cubicBezTo>
                <a:cubicBezTo>
                  <a:pt x="5369" y="2308"/>
                  <a:pt x="5379" y="2332"/>
                  <a:pt x="5391" y="2358"/>
                </a:cubicBezTo>
                <a:cubicBezTo>
                  <a:pt x="5437" y="2461"/>
                  <a:pt x="5490" y="2602"/>
                  <a:pt x="5525" y="2748"/>
                </a:cubicBezTo>
                <a:cubicBezTo>
                  <a:pt x="5560" y="2894"/>
                  <a:pt x="5580" y="3043"/>
                  <a:pt x="5586" y="3156"/>
                </a:cubicBezTo>
                <a:cubicBezTo>
                  <a:pt x="5588" y="3212"/>
                  <a:pt x="5589" y="3259"/>
                  <a:pt x="5590" y="3292"/>
                </a:cubicBezTo>
                <a:cubicBezTo>
                  <a:pt x="5589" y="3325"/>
                  <a:pt x="5589" y="3344"/>
                  <a:pt x="5589" y="3344"/>
                </a:cubicBezTo>
                <a:cubicBezTo>
                  <a:pt x="5589" y="3344"/>
                  <a:pt x="5588" y="3362"/>
                  <a:pt x="5587" y="3395"/>
                </a:cubicBezTo>
                <a:cubicBezTo>
                  <a:pt x="5584" y="3428"/>
                  <a:pt x="5583" y="3475"/>
                  <a:pt x="5577" y="3531"/>
                </a:cubicBezTo>
                <a:cubicBezTo>
                  <a:pt x="5566" y="3644"/>
                  <a:pt x="5540" y="3792"/>
                  <a:pt x="5497" y="3937"/>
                </a:cubicBezTo>
                <a:cubicBezTo>
                  <a:pt x="5455" y="4082"/>
                  <a:pt x="5397" y="4221"/>
                  <a:pt x="5345" y="4322"/>
                </a:cubicBezTo>
                <a:cubicBezTo>
                  <a:pt x="5320" y="4372"/>
                  <a:pt x="5296" y="4413"/>
                  <a:pt x="5281" y="4442"/>
                </a:cubicBezTo>
                <a:cubicBezTo>
                  <a:pt x="5264" y="4470"/>
                  <a:pt x="5254" y="4486"/>
                  <a:pt x="5254" y="4486"/>
                </a:cubicBezTo>
                <a:cubicBezTo>
                  <a:pt x="5254" y="4486"/>
                  <a:pt x="5244" y="4502"/>
                  <a:pt x="5227" y="4530"/>
                </a:cubicBezTo>
                <a:cubicBezTo>
                  <a:pt x="5209" y="4558"/>
                  <a:pt x="5183" y="4597"/>
                  <a:pt x="5150" y="4643"/>
                </a:cubicBezTo>
                <a:cubicBezTo>
                  <a:pt x="5085" y="4734"/>
                  <a:pt x="4988" y="4850"/>
                  <a:pt x="4879" y="4953"/>
                </a:cubicBezTo>
                <a:cubicBezTo>
                  <a:pt x="4770" y="5057"/>
                  <a:pt x="4650" y="5148"/>
                  <a:pt x="4555" y="5209"/>
                </a:cubicBezTo>
                <a:cubicBezTo>
                  <a:pt x="4532" y="5225"/>
                  <a:pt x="4510" y="5239"/>
                  <a:pt x="4491" y="5251"/>
                </a:cubicBezTo>
                <a:cubicBezTo>
                  <a:pt x="4471" y="5263"/>
                  <a:pt x="4453" y="5273"/>
                  <a:pt x="4439" y="5281"/>
                </a:cubicBezTo>
                <a:cubicBezTo>
                  <a:pt x="4410" y="5298"/>
                  <a:pt x="4394" y="5307"/>
                  <a:pt x="4394" y="5307"/>
                </a:cubicBezTo>
                <a:cubicBezTo>
                  <a:pt x="4394" y="5307"/>
                  <a:pt x="4377" y="5316"/>
                  <a:pt x="4348" y="5331"/>
                </a:cubicBezTo>
                <a:cubicBezTo>
                  <a:pt x="4333" y="5338"/>
                  <a:pt x="4315" y="5348"/>
                  <a:pt x="4295" y="5358"/>
                </a:cubicBezTo>
                <a:cubicBezTo>
                  <a:pt x="4274" y="5368"/>
                  <a:pt x="4251" y="5378"/>
                  <a:pt x="4225" y="5390"/>
                </a:cubicBezTo>
                <a:cubicBezTo>
                  <a:pt x="4122" y="5437"/>
                  <a:pt x="3981" y="5489"/>
                  <a:pt x="3834" y="5524"/>
                </a:cubicBezTo>
                <a:cubicBezTo>
                  <a:pt x="3689" y="5560"/>
                  <a:pt x="3539" y="5580"/>
                  <a:pt x="3427" y="5585"/>
                </a:cubicBezTo>
                <a:cubicBezTo>
                  <a:pt x="3370" y="5588"/>
                  <a:pt x="3323" y="5589"/>
                  <a:pt x="3291" y="5589"/>
                </a:cubicBezTo>
                <a:cubicBezTo>
                  <a:pt x="3258" y="5589"/>
                  <a:pt x="3239" y="5588"/>
                  <a:pt x="3239" y="5588"/>
                </a:cubicBezTo>
                <a:close/>
              </a:path>
            </a:pathLst>
          </a:custGeom>
          <a:solidFill>
            <a:srgbClr val="0E3960"/>
          </a:solidFill>
          <a:ln w="25400">
            <a:noFill/>
          </a:ln>
          <a:effectLst>
            <a:outerShdw blurRad="38100" dist="12700" dir="5400000" algn="ctr" rotWithShape="0">
              <a:srgbClr val="000000">
                <a:alpha val="15000"/>
              </a:srgbClr>
            </a:outerShdw>
          </a:effectLst>
        </p:spPr>
        <p:txBody>
          <a:bodyPr vert="horz" wrap="square" lIns="137160" tIns="68580" rIns="137160" bIns="68580" numCol="1" anchor="t" anchorCtr="0" compatLnSpc="1">
            <a:prstTxWarp prst="textNoShape">
              <a:avLst/>
            </a:prstTxWarp>
          </a:bodyPr>
          <a:lstStyle/>
          <a:p>
            <a:endParaRPr lang="en-US" sz="2700" dirty="0"/>
          </a:p>
        </p:txBody>
      </p:sp>
      <p:sp>
        <p:nvSpPr>
          <p:cNvPr id="13" name="Freeform 47">
            <a:extLst>
              <a:ext uri="{FF2B5EF4-FFF2-40B4-BE49-F238E27FC236}">
                <a16:creationId xmlns:a16="http://schemas.microsoft.com/office/drawing/2014/main" id="{7DD7305C-D232-4E43-856C-A163FB147623}"/>
              </a:ext>
            </a:extLst>
          </p:cNvPr>
          <p:cNvSpPr>
            <a:spLocks noEditPoints="1"/>
          </p:cNvSpPr>
          <p:nvPr/>
        </p:nvSpPr>
        <p:spPr bwMode="auto">
          <a:xfrm>
            <a:off x="13182600" y="3846081"/>
            <a:ext cx="3331370" cy="3350420"/>
          </a:xfrm>
          <a:custGeom>
            <a:avLst/>
            <a:gdLst>
              <a:gd name="T0" fmla="*/ 2955 w 5493"/>
              <a:gd name="T1" fmla="*/ 5175 h 5527"/>
              <a:gd name="T2" fmla="*/ 3328 w 5493"/>
              <a:gd name="T3" fmla="*/ 5160 h 5527"/>
              <a:gd name="T4" fmla="*/ 3744 w 5493"/>
              <a:gd name="T5" fmla="*/ 5357 h 5527"/>
              <a:gd name="T6" fmla="*/ 3968 w 5493"/>
              <a:gd name="T7" fmla="*/ 4864 h 5527"/>
              <a:gd name="T8" fmla="*/ 4295 w 5493"/>
              <a:gd name="T9" fmla="*/ 4639 h 5527"/>
              <a:gd name="T10" fmla="*/ 4836 w 5493"/>
              <a:gd name="T11" fmla="*/ 4607 h 5527"/>
              <a:gd name="T12" fmla="*/ 4803 w 5493"/>
              <a:gd name="T13" fmla="*/ 4149 h 5527"/>
              <a:gd name="T14" fmla="*/ 4951 w 5493"/>
              <a:gd name="T15" fmla="*/ 3806 h 5527"/>
              <a:gd name="T16" fmla="*/ 5422 w 5493"/>
              <a:gd name="T17" fmla="*/ 3556 h 5527"/>
              <a:gd name="T18" fmla="*/ 5336 w 5493"/>
              <a:gd name="T19" fmla="*/ 3133 h 5527"/>
              <a:gd name="T20" fmla="*/ 5187 w 5493"/>
              <a:gd name="T21" fmla="*/ 2741 h 5527"/>
              <a:gd name="T22" fmla="*/ 5459 w 5493"/>
              <a:gd name="T23" fmla="*/ 2319 h 5527"/>
              <a:gd name="T24" fmla="*/ 5427 w 5493"/>
              <a:gd name="T25" fmla="*/ 1989 h 5527"/>
              <a:gd name="T26" fmla="*/ 4957 w 5493"/>
              <a:gd name="T27" fmla="*/ 1737 h 5527"/>
              <a:gd name="T28" fmla="*/ 4811 w 5493"/>
              <a:gd name="T29" fmla="*/ 1393 h 5527"/>
              <a:gd name="T30" fmla="*/ 4847 w 5493"/>
              <a:gd name="T31" fmla="*/ 936 h 5527"/>
              <a:gd name="T32" fmla="*/ 4389 w 5493"/>
              <a:gd name="T33" fmla="*/ 913 h 5527"/>
              <a:gd name="T34" fmla="*/ 3981 w 5493"/>
              <a:gd name="T35" fmla="*/ 672 h 5527"/>
              <a:gd name="T36" fmla="*/ 3838 w 5493"/>
              <a:gd name="T37" fmla="*/ 211 h 5527"/>
              <a:gd name="T38" fmla="*/ 3517 w 5493"/>
              <a:gd name="T39" fmla="*/ 186 h 5527"/>
              <a:gd name="T40" fmla="*/ 3099 w 5493"/>
              <a:gd name="T41" fmla="*/ 370 h 5527"/>
              <a:gd name="T42" fmla="*/ 2779 w 5493"/>
              <a:gd name="T43" fmla="*/ 264 h 5527"/>
              <a:gd name="T44" fmla="*/ 2359 w 5493"/>
              <a:gd name="T45" fmla="*/ 26 h 5527"/>
              <a:gd name="T46" fmla="*/ 2107 w 5493"/>
              <a:gd name="T47" fmla="*/ 440 h 5527"/>
              <a:gd name="T48" fmla="*/ 1736 w 5493"/>
              <a:gd name="T49" fmla="*/ 579 h 5527"/>
              <a:gd name="T50" fmla="*/ 1102 w 5493"/>
              <a:gd name="T51" fmla="*/ 555 h 5527"/>
              <a:gd name="T52" fmla="*/ 964 w 5493"/>
              <a:gd name="T53" fmla="*/ 1156 h 5527"/>
              <a:gd name="T54" fmla="*/ 613 w 5493"/>
              <a:gd name="T55" fmla="*/ 1325 h 5527"/>
              <a:gd name="T56" fmla="*/ 283 w 5493"/>
              <a:gd name="T57" fmla="*/ 1548 h 5527"/>
              <a:gd name="T58" fmla="*/ 479 w 5493"/>
              <a:gd name="T59" fmla="*/ 1989 h 5527"/>
              <a:gd name="T60" fmla="*/ 389 w 5493"/>
              <a:gd name="T61" fmla="*/ 2343 h 5527"/>
              <a:gd name="T62" fmla="*/ 4 w 5493"/>
              <a:gd name="T63" fmla="*/ 2631 h 5527"/>
              <a:gd name="T64" fmla="*/ 50 w 5493"/>
              <a:gd name="T65" fmla="*/ 2959 h 5527"/>
              <a:gd name="T66" fmla="*/ 420 w 5493"/>
              <a:gd name="T67" fmla="*/ 3336 h 5527"/>
              <a:gd name="T68" fmla="*/ 293 w 5493"/>
              <a:gd name="T69" fmla="*/ 3804 h 5527"/>
              <a:gd name="T70" fmla="*/ 375 w 5493"/>
              <a:gd name="T71" fmla="*/ 4154 h 5527"/>
              <a:gd name="T72" fmla="*/ 848 w 5493"/>
              <a:gd name="T73" fmla="*/ 4233 h 5527"/>
              <a:gd name="T74" fmla="*/ 1115 w 5493"/>
              <a:gd name="T75" fmla="*/ 4585 h 5527"/>
              <a:gd name="T76" fmla="*/ 1190 w 5493"/>
              <a:gd name="T77" fmla="*/ 5039 h 5527"/>
              <a:gd name="T78" fmla="*/ 1640 w 5493"/>
              <a:gd name="T79" fmla="*/ 4951 h 5527"/>
              <a:gd name="T80" fmla="*/ 1999 w 5493"/>
              <a:gd name="T81" fmla="*/ 5056 h 5527"/>
              <a:gd name="T82" fmla="*/ 2304 w 5493"/>
              <a:gd name="T83" fmla="*/ 5493 h 5527"/>
              <a:gd name="T84" fmla="*/ 2527 w 5493"/>
              <a:gd name="T85" fmla="*/ 4711 h 5527"/>
              <a:gd name="T86" fmla="*/ 1987 w 5493"/>
              <a:gd name="T87" fmla="*/ 4563 h 5527"/>
              <a:gd name="T88" fmla="*/ 1298 w 5493"/>
              <a:gd name="T89" fmla="*/ 4061 h 5527"/>
              <a:gd name="T90" fmla="*/ 873 w 5493"/>
              <a:gd name="T91" fmla="*/ 3268 h 5527"/>
              <a:gd name="T92" fmla="*/ 836 w 5493"/>
              <a:gd name="T93" fmla="*/ 2435 h 5527"/>
              <a:gd name="T94" fmla="*/ 908 w 5493"/>
              <a:gd name="T95" fmla="*/ 2147 h 5527"/>
              <a:gd name="T96" fmla="*/ 1305 w 5493"/>
              <a:gd name="T97" fmla="*/ 1460 h 5527"/>
              <a:gd name="T98" fmla="*/ 2079 w 5493"/>
              <a:gd name="T99" fmla="*/ 928 h 5527"/>
              <a:gd name="T100" fmla="*/ 2864 w 5493"/>
              <a:gd name="T101" fmla="*/ 806 h 5527"/>
              <a:gd name="T102" fmla="*/ 3158 w 5493"/>
              <a:gd name="T103" fmla="*/ 843 h 5527"/>
              <a:gd name="T104" fmla="*/ 3922 w 5493"/>
              <a:gd name="T105" fmla="*/ 1177 h 5527"/>
              <a:gd name="T106" fmla="*/ 4509 w 5493"/>
              <a:gd name="T107" fmla="*/ 1859 h 5527"/>
              <a:gd name="T108" fmla="*/ 4729 w 5493"/>
              <a:gd name="T109" fmla="*/ 2683 h 5527"/>
              <a:gd name="T110" fmla="*/ 4672 w 5493"/>
              <a:gd name="T111" fmla="*/ 3240 h 5527"/>
              <a:gd name="T112" fmla="*/ 4429 w 5493"/>
              <a:gd name="T113" fmla="*/ 3810 h 5527"/>
              <a:gd name="T114" fmla="*/ 3879 w 5493"/>
              <a:gd name="T115" fmla="*/ 4383 h 5527"/>
              <a:gd name="T116" fmla="*/ 3146 w 5493"/>
              <a:gd name="T117" fmla="*/ 4690 h 5527"/>
              <a:gd name="T118" fmla="*/ 2527 w 5493"/>
              <a:gd name="T119" fmla="*/ 4711 h 5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493" h="5527">
                <a:moveTo>
                  <a:pt x="2634" y="5488"/>
                </a:moveTo>
                <a:cubicBezTo>
                  <a:pt x="2634" y="5488"/>
                  <a:pt x="2644" y="5472"/>
                  <a:pt x="2660" y="5448"/>
                </a:cubicBezTo>
                <a:cubicBezTo>
                  <a:pt x="2675" y="5423"/>
                  <a:pt x="2695" y="5390"/>
                  <a:pt x="2714" y="5357"/>
                </a:cubicBezTo>
                <a:cubicBezTo>
                  <a:pt x="2752" y="5291"/>
                  <a:pt x="2785" y="5225"/>
                  <a:pt x="2785" y="5225"/>
                </a:cubicBezTo>
                <a:cubicBezTo>
                  <a:pt x="2799" y="5199"/>
                  <a:pt x="2826" y="5181"/>
                  <a:pt x="2856" y="5181"/>
                </a:cubicBezTo>
                <a:cubicBezTo>
                  <a:pt x="2856" y="5181"/>
                  <a:pt x="2905" y="5180"/>
                  <a:pt x="2955" y="5175"/>
                </a:cubicBezTo>
                <a:cubicBezTo>
                  <a:pt x="2979" y="5173"/>
                  <a:pt x="3004" y="5171"/>
                  <a:pt x="3023" y="5170"/>
                </a:cubicBezTo>
                <a:cubicBezTo>
                  <a:pt x="3041" y="5167"/>
                  <a:pt x="3053" y="5166"/>
                  <a:pt x="3053" y="5166"/>
                </a:cubicBezTo>
                <a:cubicBezTo>
                  <a:pt x="3053" y="5166"/>
                  <a:pt x="3066" y="5164"/>
                  <a:pt x="3084" y="5162"/>
                </a:cubicBezTo>
                <a:cubicBezTo>
                  <a:pt x="3103" y="5159"/>
                  <a:pt x="3127" y="5157"/>
                  <a:pt x="3152" y="5152"/>
                </a:cubicBezTo>
                <a:cubicBezTo>
                  <a:pt x="3201" y="5144"/>
                  <a:pt x="3250" y="5135"/>
                  <a:pt x="3250" y="5135"/>
                </a:cubicBezTo>
                <a:cubicBezTo>
                  <a:pt x="3279" y="5129"/>
                  <a:pt x="3309" y="5138"/>
                  <a:pt x="3328" y="5160"/>
                </a:cubicBezTo>
                <a:cubicBezTo>
                  <a:pt x="3328" y="5160"/>
                  <a:pt x="3340" y="5175"/>
                  <a:pt x="3359" y="5196"/>
                </a:cubicBezTo>
                <a:cubicBezTo>
                  <a:pt x="3377" y="5217"/>
                  <a:pt x="3403" y="5246"/>
                  <a:pt x="3429" y="5273"/>
                </a:cubicBezTo>
                <a:cubicBezTo>
                  <a:pt x="3481" y="5328"/>
                  <a:pt x="3536" y="5381"/>
                  <a:pt x="3536" y="5381"/>
                </a:cubicBezTo>
                <a:cubicBezTo>
                  <a:pt x="3558" y="5402"/>
                  <a:pt x="3593" y="5409"/>
                  <a:pt x="3625" y="5398"/>
                </a:cubicBezTo>
                <a:cubicBezTo>
                  <a:pt x="3625" y="5398"/>
                  <a:pt x="3640" y="5393"/>
                  <a:pt x="3662" y="5385"/>
                </a:cubicBezTo>
                <a:cubicBezTo>
                  <a:pt x="3685" y="5378"/>
                  <a:pt x="3715" y="5368"/>
                  <a:pt x="3744" y="5357"/>
                </a:cubicBezTo>
                <a:cubicBezTo>
                  <a:pt x="3773" y="5345"/>
                  <a:pt x="3802" y="5334"/>
                  <a:pt x="3824" y="5325"/>
                </a:cubicBezTo>
                <a:cubicBezTo>
                  <a:pt x="3846" y="5317"/>
                  <a:pt x="3860" y="5310"/>
                  <a:pt x="3860" y="5310"/>
                </a:cubicBezTo>
                <a:cubicBezTo>
                  <a:pt x="3891" y="5296"/>
                  <a:pt x="3913" y="5268"/>
                  <a:pt x="3916" y="5238"/>
                </a:cubicBezTo>
                <a:cubicBezTo>
                  <a:pt x="3916" y="5238"/>
                  <a:pt x="3923" y="5163"/>
                  <a:pt x="3925" y="5086"/>
                </a:cubicBezTo>
                <a:cubicBezTo>
                  <a:pt x="3928" y="5010"/>
                  <a:pt x="3927" y="4935"/>
                  <a:pt x="3927" y="4935"/>
                </a:cubicBezTo>
                <a:cubicBezTo>
                  <a:pt x="3927" y="4907"/>
                  <a:pt x="3942" y="4879"/>
                  <a:pt x="3968" y="4864"/>
                </a:cubicBezTo>
                <a:cubicBezTo>
                  <a:pt x="3968" y="4864"/>
                  <a:pt x="3979" y="4857"/>
                  <a:pt x="3995" y="4848"/>
                </a:cubicBezTo>
                <a:cubicBezTo>
                  <a:pt x="4011" y="4839"/>
                  <a:pt x="4033" y="4827"/>
                  <a:pt x="4053" y="4813"/>
                </a:cubicBezTo>
                <a:cubicBezTo>
                  <a:pt x="4095" y="4786"/>
                  <a:pt x="4137" y="4759"/>
                  <a:pt x="4137" y="4759"/>
                </a:cubicBezTo>
                <a:cubicBezTo>
                  <a:pt x="4137" y="4759"/>
                  <a:pt x="4177" y="4730"/>
                  <a:pt x="4217" y="4701"/>
                </a:cubicBezTo>
                <a:cubicBezTo>
                  <a:pt x="4238" y="4686"/>
                  <a:pt x="4256" y="4670"/>
                  <a:pt x="4271" y="4659"/>
                </a:cubicBezTo>
                <a:cubicBezTo>
                  <a:pt x="4286" y="4647"/>
                  <a:pt x="4295" y="4639"/>
                  <a:pt x="4295" y="4639"/>
                </a:cubicBezTo>
                <a:cubicBezTo>
                  <a:pt x="4319" y="4621"/>
                  <a:pt x="4350" y="4616"/>
                  <a:pt x="4377" y="4626"/>
                </a:cubicBezTo>
                <a:cubicBezTo>
                  <a:pt x="4377" y="4626"/>
                  <a:pt x="4446" y="4654"/>
                  <a:pt x="4518" y="4679"/>
                </a:cubicBezTo>
                <a:cubicBezTo>
                  <a:pt x="4591" y="4705"/>
                  <a:pt x="4664" y="4725"/>
                  <a:pt x="4664" y="4725"/>
                </a:cubicBezTo>
                <a:cubicBezTo>
                  <a:pt x="4692" y="4733"/>
                  <a:pt x="4726" y="4723"/>
                  <a:pt x="4751" y="4699"/>
                </a:cubicBezTo>
                <a:cubicBezTo>
                  <a:pt x="4751" y="4699"/>
                  <a:pt x="4762" y="4688"/>
                  <a:pt x="4778" y="4671"/>
                </a:cubicBezTo>
                <a:cubicBezTo>
                  <a:pt x="4794" y="4653"/>
                  <a:pt x="4815" y="4630"/>
                  <a:pt x="4836" y="4607"/>
                </a:cubicBezTo>
                <a:cubicBezTo>
                  <a:pt x="4858" y="4585"/>
                  <a:pt x="4877" y="4560"/>
                  <a:pt x="4892" y="4542"/>
                </a:cubicBezTo>
                <a:cubicBezTo>
                  <a:pt x="4907" y="4524"/>
                  <a:pt x="4917" y="4512"/>
                  <a:pt x="4917" y="4512"/>
                </a:cubicBezTo>
                <a:cubicBezTo>
                  <a:pt x="4940" y="4486"/>
                  <a:pt x="4946" y="4451"/>
                  <a:pt x="4934" y="4423"/>
                </a:cubicBezTo>
                <a:cubicBezTo>
                  <a:pt x="4934" y="4423"/>
                  <a:pt x="4904" y="4352"/>
                  <a:pt x="4872" y="4284"/>
                </a:cubicBezTo>
                <a:cubicBezTo>
                  <a:pt x="4856" y="4250"/>
                  <a:pt x="4838" y="4215"/>
                  <a:pt x="4825" y="4190"/>
                </a:cubicBezTo>
                <a:cubicBezTo>
                  <a:pt x="4812" y="4165"/>
                  <a:pt x="4803" y="4149"/>
                  <a:pt x="4803" y="4149"/>
                </a:cubicBezTo>
                <a:cubicBezTo>
                  <a:pt x="4789" y="4123"/>
                  <a:pt x="4791" y="4092"/>
                  <a:pt x="4807" y="4067"/>
                </a:cubicBezTo>
                <a:cubicBezTo>
                  <a:pt x="4807" y="4067"/>
                  <a:pt x="4833" y="4024"/>
                  <a:pt x="4859" y="3982"/>
                </a:cubicBezTo>
                <a:cubicBezTo>
                  <a:pt x="4872" y="3961"/>
                  <a:pt x="4883" y="3938"/>
                  <a:pt x="4892" y="3922"/>
                </a:cubicBezTo>
                <a:cubicBezTo>
                  <a:pt x="4901" y="3906"/>
                  <a:pt x="4907" y="3895"/>
                  <a:pt x="4907" y="3895"/>
                </a:cubicBezTo>
                <a:cubicBezTo>
                  <a:pt x="4907" y="3895"/>
                  <a:pt x="4912" y="3884"/>
                  <a:pt x="4921" y="3867"/>
                </a:cubicBezTo>
                <a:cubicBezTo>
                  <a:pt x="4929" y="3851"/>
                  <a:pt x="4940" y="3828"/>
                  <a:pt x="4951" y="3806"/>
                </a:cubicBezTo>
                <a:cubicBezTo>
                  <a:pt x="4973" y="3762"/>
                  <a:pt x="4992" y="3716"/>
                  <a:pt x="4992" y="3716"/>
                </a:cubicBezTo>
                <a:cubicBezTo>
                  <a:pt x="5003" y="3688"/>
                  <a:pt x="5029" y="3669"/>
                  <a:pt x="5058" y="3666"/>
                </a:cubicBezTo>
                <a:cubicBezTo>
                  <a:pt x="5058" y="3666"/>
                  <a:pt x="5132" y="3658"/>
                  <a:pt x="5207" y="3647"/>
                </a:cubicBezTo>
                <a:cubicBezTo>
                  <a:pt x="5245" y="3641"/>
                  <a:pt x="5283" y="3634"/>
                  <a:pt x="5311" y="3629"/>
                </a:cubicBezTo>
                <a:cubicBezTo>
                  <a:pt x="5339" y="3623"/>
                  <a:pt x="5358" y="3620"/>
                  <a:pt x="5358" y="3620"/>
                </a:cubicBezTo>
                <a:cubicBezTo>
                  <a:pt x="5387" y="3614"/>
                  <a:pt x="5412" y="3589"/>
                  <a:pt x="5422" y="3556"/>
                </a:cubicBezTo>
                <a:cubicBezTo>
                  <a:pt x="5422" y="3556"/>
                  <a:pt x="5427" y="3541"/>
                  <a:pt x="5433" y="3518"/>
                </a:cubicBezTo>
                <a:cubicBezTo>
                  <a:pt x="5439" y="3496"/>
                  <a:pt x="5447" y="3466"/>
                  <a:pt x="5455" y="3435"/>
                </a:cubicBezTo>
                <a:cubicBezTo>
                  <a:pt x="5463" y="3405"/>
                  <a:pt x="5470" y="3374"/>
                  <a:pt x="5474" y="3351"/>
                </a:cubicBezTo>
                <a:cubicBezTo>
                  <a:pt x="5479" y="3329"/>
                  <a:pt x="5483" y="3313"/>
                  <a:pt x="5483" y="3313"/>
                </a:cubicBezTo>
                <a:cubicBezTo>
                  <a:pt x="5490" y="3280"/>
                  <a:pt x="5479" y="3246"/>
                  <a:pt x="5456" y="3227"/>
                </a:cubicBezTo>
                <a:cubicBezTo>
                  <a:pt x="5456" y="3227"/>
                  <a:pt x="5396" y="3178"/>
                  <a:pt x="5336" y="3133"/>
                </a:cubicBezTo>
                <a:cubicBezTo>
                  <a:pt x="5306" y="3110"/>
                  <a:pt x="5275" y="3088"/>
                  <a:pt x="5251" y="3072"/>
                </a:cubicBezTo>
                <a:cubicBezTo>
                  <a:pt x="5228" y="3056"/>
                  <a:pt x="5212" y="3045"/>
                  <a:pt x="5212" y="3045"/>
                </a:cubicBezTo>
                <a:cubicBezTo>
                  <a:pt x="5188" y="3029"/>
                  <a:pt x="5175" y="3000"/>
                  <a:pt x="5178" y="2970"/>
                </a:cubicBezTo>
                <a:cubicBezTo>
                  <a:pt x="5178" y="2970"/>
                  <a:pt x="5181" y="2921"/>
                  <a:pt x="5185" y="2871"/>
                </a:cubicBezTo>
                <a:cubicBezTo>
                  <a:pt x="5186" y="2822"/>
                  <a:pt x="5187" y="2772"/>
                  <a:pt x="5187" y="2772"/>
                </a:cubicBezTo>
                <a:cubicBezTo>
                  <a:pt x="5187" y="2772"/>
                  <a:pt x="5187" y="2760"/>
                  <a:pt x="5187" y="2741"/>
                </a:cubicBezTo>
                <a:cubicBezTo>
                  <a:pt x="5186" y="2722"/>
                  <a:pt x="5186" y="2698"/>
                  <a:pt x="5185" y="2673"/>
                </a:cubicBezTo>
                <a:cubicBezTo>
                  <a:pt x="5184" y="2648"/>
                  <a:pt x="5183" y="2623"/>
                  <a:pt x="5182" y="2605"/>
                </a:cubicBezTo>
                <a:cubicBezTo>
                  <a:pt x="5180" y="2586"/>
                  <a:pt x="5179" y="2574"/>
                  <a:pt x="5179" y="2574"/>
                </a:cubicBezTo>
                <a:cubicBezTo>
                  <a:pt x="5177" y="2544"/>
                  <a:pt x="5191" y="2515"/>
                  <a:pt x="5215" y="2499"/>
                </a:cubicBezTo>
                <a:cubicBezTo>
                  <a:pt x="5215" y="2499"/>
                  <a:pt x="5277" y="2458"/>
                  <a:pt x="5338" y="2413"/>
                </a:cubicBezTo>
                <a:cubicBezTo>
                  <a:pt x="5400" y="2368"/>
                  <a:pt x="5459" y="2319"/>
                  <a:pt x="5459" y="2319"/>
                </a:cubicBezTo>
                <a:cubicBezTo>
                  <a:pt x="5482" y="2300"/>
                  <a:pt x="5493" y="2267"/>
                  <a:pt x="5487" y="2233"/>
                </a:cubicBezTo>
                <a:cubicBezTo>
                  <a:pt x="5487" y="2233"/>
                  <a:pt x="5486" y="2229"/>
                  <a:pt x="5485" y="2222"/>
                </a:cubicBezTo>
                <a:cubicBezTo>
                  <a:pt x="5484" y="2215"/>
                  <a:pt x="5482" y="2206"/>
                  <a:pt x="5479" y="2194"/>
                </a:cubicBezTo>
                <a:cubicBezTo>
                  <a:pt x="5474" y="2171"/>
                  <a:pt x="5467" y="2141"/>
                  <a:pt x="5460" y="2110"/>
                </a:cubicBezTo>
                <a:cubicBezTo>
                  <a:pt x="5453" y="2080"/>
                  <a:pt x="5444" y="2050"/>
                  <a:pt x="5438" y="2027"/>
                </a:cubicBezTo>
                <a:cubicBezTo>
                  <a:pt x="5431" y="2004"/>
                  <a:pt x="5427" y="1989"/>
                  <a:pt x="5427" y="1989"/>
                </a:cubicBezTo>
                <a:cubicBezTo>
                  <a:pt x="5418" y="1956"/>
                  <a:pt x="5393" y="1931"/>
                  <a:pt x="5363" y="1925"/>
                </a:cubicBezTo>
                <a:cubicBezTo>
                  <a:pt x="5363" y="1925"/>
                  <a:pt x="5288" y="1909"/>
                  <a:pt x="5213" y="1897"/>
                </a:cubicBezTo>
                <a:cubicBezTo>
                  <a:pt x="5176" y="1891"/>
                  <a:pt x="5138" y="1886"/>
                  <a:pt x="5110" y="1883"/>
                </a:cubicBezTo>
                <a:cubicBezTo>
                  <a:pt x="5082" y="1880"/>
                  <a:pt x="5063" y="1877"/>
                  <a:pt x="5063" y="1877"/>
                </a:cubicBezTo>
                <a:cubicBezTo>
                  <a:pt x="5034" y="1874"/>
                  <a:pt x="5009" y="1855"/>
                  <a:pt x="4998" y="1827"/>
                </a:cubicBezTo>
                <a:cubicBezTo>
                  <a:pt x="4998" y="1827"/>
                  <a:pt x="4978" y="1782"/>
                  <a:pt x="4957" y="1737"/>
                </a:cubicBezTo>
                <a:cubicBezTo>
                  <a:pt x="4948" y="1714"/>
                  <a:pt x="4935" y="1692"/>
                  <a:pt x="4927" y="1675"/>
                </a:cubicBezTo>
                <a:cubicBezTo>
                  <a:pt x="4919" y="1659"/>
                  <a:pt x="4913" y="1648"/>
                  <a:pt x="4913" y="1648"/>
                </a:cubicBezTo>
                <a:cubicBezTo>
                  <a:pt x="4913" y="1648"/>
                  <a:pt x="4891" y="1603"/>
                  <a:pt x="4865" y="1561"/>
                </a:cubicBezTo>
                <a:cubicBezTo>
                  <a:pt x="4853" y="1539"/>
                  <a:pt x="4840" y="1518"/>
                  <a:pt x="4831" y="1502"/>
                </a:cubicBezTo>
                <a:cubicBezTo>
                  <a:pt x="4821" y="1486"/>
                  <a:pt x="4814" y="1476"/>
                  <a:pt x="4814" y="1476"/>
                </a:cubicBezTo>
                <a:cubicBezTo>
                  <a:pt x="4798" y="1451"/>
                  <a:pt x="4797" y="1419"/>
                  <a:pt x="4811" y="1393"/>
                </a:cubicBezTo>
                <a:cubicBezTo>
                  <a:pt x="4811" y="1393"/>
                  <a:pt x="4820" y="1377"/>
                  <a:pt x="4833" y="1352"/>
                </a:cubicBezTo>
                <a:cubicBezTo>
                  <a:pt x="4847" y="1327"/>
                  <a:pt x="4863" y="1294"/>
                  <a:pt x="4880" y="1259"/>
                </a:cubicBezTo>
                <a:cubicBezTo>
                  <a:pt x="4913" y="1191"/>
                  <a:pt x="4944" y="1120"/>
                  <a:pt x="4944" y="1120"/>
                </a:cubicBezTo>
                <a:cubicBezTo>
                  <a:pt x="4956" y="1092"/>
                  <a:pt x="4949" y="1058"/>
                  <a:pt x="4928" y="1032"/>
                </a:cubicBezTo>
                <a:cubicBezTo>
                  <a:pt x="4928" y="1032"/>
                  <a:pt x="4918" y="1019"/>
                  <a:pt x="4903" y="1001"/>
                </a:cubicBezTo>
                <a:cubicBezTo>
                  <a:pt x="4889" y="983"/>
                  <a:pt x="4868" y="959"/>
                  <a:pt x="4847" y="936"/>
                </a:cubicBezTo>
                <a:cubicBezTo>
                  <a:pt x="4826" y="912"/>
                  <a:pt x="4805" y="889"/>
                  <a:pt x="4790" y="872"/>
                </a:cubicBezTo>
                <a:cubicBezTo>
                  <a:pt x="4773" y="855"/>
                  <a:pt x="4763" y="843"/>
                  <a:pt x="4763" y="843"/>
                </a:cubicBezTo>
                <a:cubicBezTo>
                  <a:pt x="4738" y="819"/>
                  <a:pt x="4705" y="808"/>
                  <a:pt x="4676" y="816"/>
                </a:cubicBezTo>
                <a:cubicBezTo>
                  <a:pt x="4676" y="816"/>
                  <a:pt x="4658" y="821"/>
                  <a:pt x="4631" y="829"/>
                </a:cubicBezTo>
                <a:cubicBezTo>
                  <a:pt x="4603" y="838"/>
                  <a:pt x="4566" y="849"/>
                  <a:pt x="4530" y="861"/>
                </a:cubicBezTo>
                <a:cubicBezTo>
                  <a:pt x="4458" y="886"/>
                  <a:pt x="4389" y="913"/>
                  <a:pt x="4389" y="913"/>
                </a:cubicBezTo>
                <a:cubicBezTo>
                  <a:pt x="4362" y="923"/>
                  <a:pt x="4330" y="918"/>
                  <a:pt x="4307" y="899"/>
                </a:cubicBezTo>
                <a:cubicBezTo>
                  <a:pt x="4307" y="899"/>
                  <a:pt x="4269" y="867"/>
                  <a:pt x="4229" y="838"/>
                </a:cubicBezTo>
                <a:cubicBezTo>
                  <a:pt x="4209" y="823"/>
                  <a:pt x="4189" y="808"/>
                  <a:pt x="4174" y="797"/>
                </a:cubicBezTo>
                <a:cubicBezTo>
                  <a:pt x="4159" y="786"/>
                  <a:pt x="4149" y="779"/>
                  <a:pt x="4149" y="779"/>
                </a:cubicBezTo>
                <a:cubicBezTo>
                  <a:pt x="4149" y="779"/>
                  <a:pt x="4108" y="751"/>
                  <a:pt x="4066" y="724"/>
                </a:cubicBezTo>
                <a:cubicBezTo>
                  <a:pt x="4024" y="698"/>
                  <a:pt x="3981" y="672"/>
                  <a:pt x="3981" y="672"/>
                </a:cubicBezTo>
                <a:cubicBezTo>
                  <a:pt x="3955" y="657"/>
                  <a:pt x="3939" y="631"/>
                  <a:pt x="3940" y="602"/>
                </a:cubicBezTo>
                <a:cubicBezTo>
                  <a:pt x="3940" y="602"/>
                  <a:pt x="3940" y="583"/>
                  <a:pt x="3940" y="554"/>
                </a:cubicBezTo>
                <a:cubicBezTo>
                  <a:pt x="3940" y="526"/>
                  <a:pt x="3940" y="487"/>
                  <a:pt x="3939" y="450"/>
                </a:cubicBezTo>
                <a:cubicBezTo>
                  <a:pt x="3936" y="375"/>
                  <a:pt x="3930" y="298"/>
                  <a:pt x="3930" y="298"/>
                </a:cubicBezTo>
                <a:cubicBezTo>
                  <a:pt x="3928" y="268"/>
                  <a:pt x="3906" y="239"/>
                  <a:pt x="3874" y="226"/>
                </a:cubicBezTo>
                <a:cubicBezTo>
                  <a:pt x="3874" y="226"/>
                  <a:pt x="3860" y="220"/>
                  <a:pt x="3838" y="211"/>
                </a:cubicBezTo>
                <a:cubicBezTo>
                  <a:pt x="3817" y="202"/>
                  <a:pt x="3788" y="189"/>
                  <a:pt x="3758" y="179"/>
                </a:cubicBezTo>
                <a:cubicBezTo>
                  <a:pt x="3729" y="168"/>
                  <a:pt x="3700" y="158"/>
                  <a:pt x="3678" y="150"/>
                </a:cubicBezTo>
                <a:cubicBezTo>
                  <a:pt x="3667" y="145"/>
                  <a:pt x="3657" y="142"/>
                  <a:pt x="3651" y="140"/>
                </a:cubicBezTo>
                <a:cubicBezTo>
                  <a:pt x="3644" y="138"/>
                  <a:pt x="3641" y="137"/>
                  <a:pt x="3641" y="137"/>
                </a:cubicBezTo>
                <a:cubicBezTo>
                  <a:pt x="3608" y="127"/>
                  <a:pt x="3573" y="133"/>
                  <a:pt x="3552" y="153"/>
                </a:cubicBezTo>
                <a:cubicBezTo>
                  <a:pt x="3552" y="153"/>
                  <a:pt x="3538" y="167"/>
                  <a:pt x="3517" y="186"/>
                </a:cubicBezTo>
                <a:cubicBezTo>
                  <a:pt x="3497" y="206"/>
                  <a:pt x="3470" y="234"/>
                  <a:pt x="3444" y="261"/>
                </a:cubicBezTo>
                <a:cubicBezTo>
                  <a:pt x="3391" y="317"/>
                  <a:pt x="3342" y="373"/>
                  <a:pt x="3342" y="373"/>
                </a:cubicBezTo>
                <a:cubicBezTo>
                  <a:pt x="3323" y="394"/>
                  <a:pt x="3293" y="405"/>
                  <a:pt x="3264" y="399"/>
                </a:cubicBezTo>
                <a:cubicBezTo>
                  <a:pt x="3264" y="399"/>
                  <a:pt x="3251" y="396"/>
                  <a:pt x="3233" y="392"/>
                </a:cubicBezTo>
                <a:cubicBezTo>
                  <a:pt x="3215" y="388"/>
                  <a:pt x="3191" y="385"/>
                  <a:pt x="3166" y="381"/>
                </a:cubicBezTo>
                <a:cubicBezTo>
                  <a:pt x="3142" y="377"/>
                  <a:pt x="3117" y="373"/>
                  <a:pt x="3099" y="370"/>
                </a:cubicBezTo>
                <a:cubicBezTo>
                  <a:pt x="3080" y="368"/>
                  <a:pt x="3068" y="366"/>
                  <a:pt x="3068" y="366"/>
                </a:cubicBezTo>
                <a:cubicBezTo>
                  <a:pt x="3068" y="366"/>
                  <a:pt x="3056" y="365"/>
                  <a:pt x="3037" y="363"/>
                </a:cubicBezTo>
                <a:cubicBezTo>
                  <a:pt x="3019" y="361"/>
                  <a:pt x="2994" y="357"/>
                  <a:pt x="2969" y="356"/>
                </a:cubicBezTo>
                <a:cubicBezTo>
                  <a:pt x="2920" y="352"/>
                  <a:pt x="2870" y="349"/>
                  <a:pt x="2870" y="349"/>
                </a:cubicBezTo>
                <a:cubicBezTo>
                  <a:pt x="2840" y="348"/>
                  <a:pt x="2813" y="332"/>
                  <a:pt x="2800" y="306"/>
                </a:cubicBezTo>
                <a:cubicBezTo>
                  <a:pt x="2800" y="306"/>
                  <a:pt x="2792" y="289"/>
                  <a:pt x="2779" y="264"/>
                </a:cubicBezTo>
                <a:cubicBezTo>
                  <a:pt x="2766" y="238"/>
                  <a:pt x="2748" y="205"/>
                  <a:pt x="2729" y="172"/>
                </a:cubicBezTo>
                <a:cubicBezTo>
                  <a:pt x="2692" y="106"/>
                  <a:pt x="2651" y="41"/>
                  <a:pt x="2651" y="41"/>
                </a:cubicBezTo>
                <a:cubicBezTo>
                  <a:pt x="2635" y="15"/>
                  <a:pt x="2603" y="0"/>
                  <a:pt x="2569" y="4"/>
                </a:cubicBezTo>
                <a:cubicBezTo>
                  <a:pt x="2569" y="4"/>
                  <a:pt x="2553" y="5"/>
                  <a:pt x="2530" y="7"/>
                </a:cubicBezTo>
                <a:cubicBezTo>
                  <a:pt x="2506" y="9"/>
                  <a:pt x="2475" y="11"/>
                  <a:pt x="2444" y="15"/>
                </a:cubicBezTo>
                <a:cubicBezTo>
                  <a:pt x="2413" y="19"/>
                  <a:pt x="2382" y="23"/>
                  <a:pt x="2359" y="26"/>
                </a:cubicBezTo>
                <a:cubicBezTo>
                  <a:pt x="2335" y="30"/>
                  <a:pt x="2320" y="33"/>
                  <a:pt x="2320" y="33"/>
                </a:cubicBezTo>
                <a:cubicBezTo>
                  <a:pt x="2286" y="39"/>
                  <a:pt x="2258" y="60"/>
                  <a:pt x="2249" y="88"/>
                </a:cubicBezTo>
                <a:cubicBezTo>
                  <a:pt x="2249" y="88"/>
                  <a:pt x="2243" y="106"/>
                  <a:pt x="2233" y="133"/>
                </a:cubicBezTo>
                <a:cubicBezTo>
                  <a:pt x="2225" y="161"/>
                  <a:pt x="2213" y="198"/>
                  <a:pt x="2203" y="234"/>
                </a:cubicBezTo>
                <a:cubicBezTo>
                  <a:pt x="2182" y="308"/>
                  <a:pt x="2165" y="380"/>
                  <a:pt x="2165" y="380"/>
                </a:cubicBezTo>
                <a:cubicBezTo>
                  <a:pt x="2158" y="408"/>
                  <a:pt x="2136" y="432"/>
                  <a:pt x="2107" y="440"/>
                </a:cubicBezTo>
                <a:cubicBezTo>
                  <a:pt x="2107" y="440"/>
                  <a:pt x="2095" y="443"/>
                  <a:pt x="2077" y="448"/>
                </a:cubicBezTo>
                <a:cubicBezTo>
                  <a:pt x="2059" y="453"/>
                  <a:pt x="2036" y="461"/>
                  <a:pt x="2012" y="469"/>
                </a:cubicBezTo>
                <a:cubicBezTo>
                  <a:pt x="1989" y="477"/>
                  <a:pt x="1965" y="485"/>
                  <a:pt x="1948" y="491"/>
                </a:cubicBezTo>
                <a:cubicBezTo>
                  <a:pt x="1930" y="497"/>
                  <a:pt x="1919" y="502"/>
                  <a:pt x="1919" y="502"/>
                </a:cubicBezTo>
                <a:cubicBezTo>
                  <a:pt x="1919" y="502"/>
                  <a:pt x="1873" y="520"/>
                  <a:pt x="1826" y="538"/>
                </a:cubicBezTo>
                <a:cubicBezTo>
                  <a:pt x="1781" y="559"/>
                  <a:pt x="1736" y="579"/>
                  <a:pt x="1736" y="579"/>
                </a:cubicBezTo>
                <a:cubicBezTo>
                  <a:pt x="1709" y="591"/>
                  <a:pt x="1678" y="590"/>
                  <a:pt x="1654" y="573"/>
                </a:cubicBezTo>
                <a:cubicBezTo>
                  <a:pt x="1654" y="573"/>
                  <a:pt x="1593" y="529"/>
                  <a:pt x="1529" y="488"/>
                </a:cubicBezTo>
                <a:cubicBezTo>
                  <a:pt x="1465" y="447"/>
                  <a:pt x="1398" y="409"/>
                  <a:pt x="1398" y="409"/>
                </a:cubicBezTo>
                <a:cubicBezTo>
                  <a:pt x="1373" y="394"/>
                  <a:pt x="1337" y="395"/>
                  <a:pt x="1308" y="413"/>
                </a:cubicBezTo>
                <a:cubicBezTo>
                  <a:pt x="1308" y="413"/>
                  <a:pt x="1256" y="447"/>
                  <a:pt x="1203" y="482"/>
                </a:cubicBezTo>
                <a:cubicBezTo>
                  <a:pt x="1153" y="518"/>
                  <a:pt x="1102" y="555"/>
                  <a:pt x="1102" y="555"/>
                </a:cubicBezTo>
                <a:cubicBezTo>
                  <a:pt x="1074" y="575"/>
                  <a:pt x="1061" y="608"/>
                  <a:pt x="1065" y="637"/>
                </a:cubicBezTo>
                <a:cubicBezTo>
                  <a:pt x="1065" y="637"/>
                  <a:pt x="1077" y="713"/>
                  <a:pt x="1092" y="787"/>
                </a:cubicBezTo>
                <a:cubicBezTo>
                  <a:pt x="1107" y="862"/>
                  <a:pt x="1126" y="935"/>
                  <a:pt x="1126" y="935"/>
                </a:cubicBezTo>
                <a:cubicBezTo>
                  <a:pt x="1134" y="963"/>
                  <a:pt x="1124" y="992"/>
                  <a:pt x="1102" y="1014"/>
                </a:cubicBezTo>
                <a:cubicBezTo>
                  <a:pt x="1102" y="1014"/>
                  <a:pt x="1067" y="1048"/>
                  <a:pt x="1032" y="1083"/>
                </a:cubicBezTo>
                <a:cubicBezTo>
                  <a:pt x="998" y="1120"/>
                  <a:pt x="964" y="1156"/>
                  <a:pt x="964" y="1156"/>
                </a:cubicBezTo>
                <a:cubicBezTo>
                  <a:pt x="964" y="1156"/>
                  <a:pt x="956" y="1165"/>
                  <a:pt x="944" y="1179"/>
                </a:cubicBezTo>
                <a:cubicBezTo>
                  <a:pt x="932" y="1193"/>
                  <a:pt x="916" y="1213"/>
                  <a:pt x="900" y="1232"/>
                </a:cubicBezTo>
                <a:cubicBezTo>
                  <a:pt x="884" y="1251"/>
                  <a:pt x="868" y="1270"/>
                  <a:pt x="857" y="1285"/>
                </a:cubicBezTo>
                <a:cubicBezTo>
                  <a:pt x="846" y="1300"/>
                  <a:pt x="839" y="1310"/>
                  <a:pt x="839" y="1310"/>
                </a:cubicBezTo>
                <a:cubicBezTo>
                  <a:pt x="821" y="1334"/>
                  <a:pt x="791" y="1346"/>
                  <a:pt x="762" y="1342"/>
                </a:cubicBezTo>
                <a:cubicBezTo>
                  <a:pt x="762" y="1342"/>
                  <a:pt x="689" y="1332"/>
                  <a:pt x="613" y="1325"/>
                </a:cubicBezTo>
                <a:cubicBezTo>
                  <a:pt x="575" y="1322"/>
                  <a:pt x="536" y="1319"/>
                  <a:pt x="507" y="1317"/>
                </a:cubicBezTo>
                <a:cubicBezTo>
                  <a:pt x="479" y="1316"/>
                  <a:pt x="460" y="1315"/>
                  <a:pt x="460" y="1315"/>
                </a:cubicBezTo>
                <a:cubicBezTo>
                  <a:pt x="430" y="1314"/>
                  <a:pt x="400" y="1332"/>
                  <a:pt x="382" y="1362"/>
                </a:cubicBezTo>
                <a:cubicBezTo>
                  <a:pt x="382" y="1362"/>
                  <a:pt x="374" y="1375"/>
                  <a:pt x="363" y="1395"/>
                </a:cubicBezTo>
                <a:cubicBezTo>
                  <a:pt x="351" y="1416"/>
                  <a:pt x="336" y="1444"/>
                  <a:pt x="322" y="1471"/>
                </a:cubicBezTo>
                <a:cubicBezTo>
                  <a:pt x="306" y="1498"/>
                  <a:pt x="293" y="1527"/>
                  <a:pt x="283" y="1548"/>
                </a:cubicBezTo>
                <a:cubicBezTo>
                  <a:pt x="272" y="1569"/>
                  <a:pt x="266" y="1583"/>
                  <a:pt x="266" y="1583"/>
                </a:cubicBezTo>
                <a:cubicBezTo>
                  <a:pt x="250" y="1614"/>
                  <a:pt x="253" y="1649"/>
                  <a:pt x="271" y="1673"/>
                </a:cubicBezTo>
                <a:cubicBezTo>
                  <a:pt x="271" y="1673"/>
                  <a:pt x="317" y="1735"/>
                  <a:pt x="365" y="1794"/>
                </a:cubicBezTo>
                <a:cubicBezTo>
                  <a:pt x="388" y="1823"/>
                  <a:pt x="414" y="1852"/>
                  <a:pt x="433" y="1873"/>
                </a:cubicBezTo>
                <a:cubicBezTo>
                  <a:pt x="451" y="1894"/>
                  <a:pt x="464" y="1908"/>
                  <a:pt x="464" y="1908"/>
                </a:cubicBezTo>
                <a:cubicBezTo>
                  <a:pt x="484" y="1930"/>
                  <a:pt x="489" y="1961"/>
                  <a:pt x="479" y="1989"/>
                </a:cubicBezTo>
                <a:cubicBezTo>
                  <a:pt x="479" y="1989"/>
                  <a:pt x="465" y="2036"/>
                  <a:pt x="450" y="2083"/>
                </a:cubicBezTo>
                <a:cubicBezTo>
                  <a:pt x="442" y="2107"/>
                  <a:pt x="437" y="2131"/>
                  <a:pt x="432" y="2149"/>
                </a:cubicBezTo>
                <a:cubicBezTo>
                  <a:pt x="427" y="2167"/>
                  <a:pt x="424" y="2179"/>
                  <a:pt x="424" y="2179"/>
                </a:cubicBezTo>
                <a:cubicBezTo>
                  <a:pt x="424" y="2179"/>
                  <a:pt x="421" y="2191"/>
                  <a:pt x="416" y="2209"/>
                </a:cubicBezTo>
                <a:cubicBezTo>
                  <a:pt x="412" y="2228"/>
                  <a:pt x="407" y="2252"/>
                  <a:pt x="402" y="2276"/>
                </a:cubicBezTo>
                <a:cubicBezTo>
                  <a:pt x="397" y="2300"/>
                  <a:pt x="392" y="2325"/>
                  <a:pt x="389" y="2343"/>
                </a:cubicBezTo>
                <a:cubicBezTo>
                  <a:pt x="386" y="2361"/>
                  <a:pt x="384" y="2374"/>
                  <a:pt x="384" y="2374"/>
                </a:cubicBezTo>
                <a:cubicBezTo>
                  <a:pt x="379" y="2403"/>
                  <a:pt x="358" y="2428"/>
                  <a:pt x="331" y="2438"/>
                </a:cubicBezTo>
                <a:cubicBezTo>
                  <a:pt x="331" y="2438"/>
                  <a:pt x="261" y="2463"/>
                  <a:pt x="191" y="2492"/>
                </a:cubicBezTo>
                <a:cubicBezTo>
                  <a:pt x="156" y="2507"/>
                  <a:pt x="120" y="2522"/>
                  <a:pt x="94" y="2534"/>
                </a:cubicBezTo>
                <a:cubicBezTo>
                  <a:pt x="68" y="2546"/>
                  <a:pt x="51" y="2554"/>
                  <a:pt x="51" y="2554"/>
                </a:cubicBezTo>
                <a:cubicBezTo>
                  <a:pt x="25" y="2567"/>
                  <a:pt x="6" y="2597"/>
                  <a:pt x="4" y="2631"/>
                </a:cubicBezTo>
                <a:cubicBezTo>
                  <a:pt x="4" y="2631"/>
                  <a:pt x="4" y="2635"/>
                  <a:pt x="3" y="2642"/>
                </a:cubicBezTo>
                <a:cubicBezTo>
                  <a:pt x="3" y="2649"/>
                  <a:pt x="2" y="2658"/>
                  <a:pt x="2" y="2670"/>
                </a:cubicBezTo>
                <a:cubicBezTo>
                  <a:pt x="2" y="2694"/>
                  <a:pt x="1" y="2725"/>
                  <a:pt x="1" y="2756"/>
                </a:cubicBezTo>
                <a:cubicBezTo>
                  <a:pt x="0" y="2787"/>
                  <a:pt x="1" y="2819"/>
                  <a:pt x="2" y="2842"/>
                </a:cubicBezTo>
                <a:cubicBezTo>
                  <a:pt x="3" y="2866"/>
                  <a:pt x="3" y="2881"/>
                  <a:pt x="3" y="2881"/>
                </a:cubicBezTo>
                <a:cubicBezTo>
                  <a:pt x="4" y="2916"/>
                  <a:pt x="23" y="2946"/>
                  <a:pt x="50" y="2959"/>
                </a:cubicBezTo>
                <a:cubicBezTo>
                  <a:pt x="50" y="2959"/>
                  <a:pt x="119" y="2992"/>
                  <a:pt x="189" y="3022"/>
                </a:cubicBezTo>
                <a:cubicBezTo>
                  <a:pt x="223" y="3037"/>
                  <a:pt x="259" y="3051"/>
                  <a:pt x="285" y="3061"/>
                </a:cubicBezTo>
                <a:cubicBezTo>
                  <a:pt x="312" y="3071"/>
                  <a:pt x="330" y="3077"/>
                  <a:pt x="330" y="3077"/>
                </a:cubicBezTo>
                <a:cubicBezTo>
                  <a:pt x="357" y="3087"/>
                  <a:pt x="376" y="3112"/>
                  <a:pt x="381" y="3142"/>
                </a:cubicBezTo>
                <a:cubicBezTo>
                  <a:pt x="381" y="3142"/>
                  <a:pt x="390" y="3191"/>
                  <a:pt x="398" y="3240"/>
                </a:cubicBezTo>
                <a:cubicBezTo>
                  <a:pt x="408" y="3288"/>
                  <a:pt x="420" y="3336"/>
                  <a:pt x="420" y="3336"/>
                </a:cubicBezTo>
                <a:cubicBezTo>
                  <a:pt x="420" y="3336"/>
                  <a:pt x="423" y="3348"/>
                  <a:pt x="427" y="3367"/>
                </a:cubicBezTo>
                <a:cubicBezTo>
                  <a:pt x="432" y="3385"/>
                  <a:pt x="439" y="3408"/>
                  <a:pt x="446" y="3432"/>
                </a:cubicBezTo>
                <a:cubicBezTo>
                  <a:pt x="458" y="3480"/>
                  <a:pt x="475" y="3527"/>
                  <a:pt x="475" y="3527"/>
                </a:cubicBezTo>
                <a:cubicBezTo>
                  <a:pt x="485" y="3555"/>
                  <a:pt x="478" y="3587"/>
                  <a:pt x="458" y="3608"/>
                </a:cubicBezTo>
                <a:cubicBezTo>
                  <a:pt x="458" y="3608"/>
                  <a:pt x="408" y="3663"/>
                  <a:pt x="359" y="3722"/>
                </a:cubicBezTo>
                <a:cubicBezTo>
                  <a:pt x="335" y="3751"/>
                  <a:pt x="311" y="3781"/>
                  <a:pt x="293" y="3804"/>
                </a:cubicBezTo>
                <a:cubicBezTo>
                  <a:pt x="276" y="3827"/>
                  <a:pt x="264" y="3842"/>
                  <a:pt x="264" y="3842"/>
                </a:cubicBezTo>
                <a:cubicBezTo>
                  <a:pt x="247" y="3866"/>
                  <a:pt x="245" y="3901"/>
                  <a:pt x="259" y="3932"/>
                </a:cubicBezTo>
                <a:cubicBezTo>
                  <a:pt x="259" y="3932"/>
                  <a:pt x="265" y="3946"/>
                  <a:pt x="275" y="3968"/>
                </a:cubicBezTo>
                <a:cubicBezTo>
                  <a:pt x="286" y="3989"/>
                  <a:pt x="300" y="4016"/>
                  <a:pt x="314" y="4044"/>
                </a:cubicBezTo>
                <a:cubicBezTo>
                  <a:pt x="329" y="4072"/>
                  <a:pt x="343" y="4100"/>
                  <a:pt x="355" y="4120"/>
                </a:cubicBezTo>
                <a:cubicBezTo>
                  <a:pt x="367" y="4140"/>
                  <a:pt x="375" y="4154"/>
                  <a:pt x="375" y="4154"/>
                </a:cubicBezTo>
                <a:cubicBezTo>
                  <a:pt x="392" y="4183"/>
                  <a:pt x="421" y="4202"/>
                  <a:pt x="452" y="4201"/>
                </a:cubicBezTo>
                <a:cubicBezTo>
                  <a:pt x="452" y="4201"/>
                  <a:pt x="529" y="4198"/>
                  <a:pt x="605" y="4191"/>
                </a:cubicBezTo>
                <a:cubicBezTo>
                  <a:pt x="642" y="4188"/>
                  <a:pt x="680" y="4185"/>
                  <a:pt x="708" y="4181"/>
                </a:cubicBezTo>
                <a:cubicBezTo>
                  <a:pt x="736" y="4178"/>
                  <a:pt x="755" y="4175"/>
                  <a:pt x="755" y="4175"/>
                </a:cubicBezTo>
                <a:cubicBezTo>
                  <a:pt x="783" y="4171"/>
                  <a:pt x="813" y="4184"/>
                  <a:pt x="830" y="4208"/>
                </a:cubicBezTo>
                <a:cubicBezTo>
                  <a:pt x="830" y="4208"/>
                  <a:pt x="838" y="4218"/>
                  <a:pt x="848" y="4233"/>
                </a:cubicBezTo>
                <a:cubicBezTo>
                  <a:pt x="860" y="4248"/>
                  <a:pt x="876" y="4267"/>
                  <a:pt x="891" y="4286"/>
                </a:cubicBezTo>
                <a:cubicBezTo>
                  <a:pt x="922" y="4326"/>
                  <a:pt x="955" y="4362"/>
                  <a:pt x="955" y="4362"/>
                </a:cubicBezTo>
                <a:cubicBezTo>
                  <a:pt x="955" y="4362"/>
                  <a:pt x="963" y="4372"/>
                  <a:pt x="976" y="4385"/>
                </a:cubicBezTo>
                <a:cubicBezTo>
                  <a:pt x="988" y="4399"/>
                  <a:pt x="1004" y="4418"/>
                  <a:pt x="1022" y="4436"/>
                </a:cubicBezTo>
                <a:cubicBezTo>
                  <a:pt x="1057" y="4471"/>
                  <a:pt x="1092" y="4506"/>
                  <a:pt x="1092" y="4506"/>
                </a:cubicBezTo>
                <a:cubicBezTo>
                  <a:pt x="1114" y="4527"/>
                  <a:pt x="1123" y="4557"/>
                  <a:pt x="1115" y="4585"/>
                </a:cubicBezTo>
                <a:cubicBezTo>
                  <a:pt x="1115" y="4585"/>
                  <a:pt x="1110" y="4603"/>
                  <a:pt x="1103" y="4631"/>
                </a:cubicBezTo>
                <a:cubicBezTo>
                  <a:pt x="1096" y="4658"/>
                  <a:pt x="1087" y="4696"/>
                  <a:pt x="1080" y="4732"/>
                </a:cubicBezTo>
                <a:cubicBezTo>
                  <a:pt x="1064" y="4806"/>
                  <a:pt x="1052" y="4882"/>
                  <a:pt x="1052" y="4882"/>
                </a:cubicBezTo>
                <a:cubicBezTo>
                  <a:pt x="1047" y="4912"/>
                  <a:pt x="1061" y="4945"/>
                  <a:pt x="1088" y="4965"/>
                </a:cubicBezTo>
                <a:cubicBezTo>
                  <a:pt x="1088" y="4965"/>
                  <a:pt x="1101" y="4974"/>
                  <a:pt x="1120" y="4988"/>
                </a:cubicBezTo>
                <a:cubicBezTo>
                  <a:pt x="1139" y="5002"/>
                  <a:pt x="1163" y="5022"/>
                  <a:pt x="1190" y="5039"/>
                </a:cubicBezTo>
                <a:cubicBezTo>
                  <a:pt x="1216" y="5056"/>
                  <a:pt x="1242" y="5074"/>
                  <a:pt x="1261" y="5087"/>
                </a:cubicBezTo>
                <a:cubicBezTo>
                  <a:pt x="1271" y="5094"/>
                  <a:pt x="1279" y="5099"/>
                  <a:pt x="1285" y="5102"/>
                </a:cubicBezTo>
                <a:cubicBezTo>
                  <a:pt x="1291" y="5106"/>
                  <a:pt x="1294" y="5108"/>
                  <a:pt x="1294" y="5108"/>
                </a:cubicBezTo>
                <a:cubicBezTo>
                  <a:pt x="1323" y="5126"/>
                  <a:pt x="1359" y="5128"/>
                  <a:pt x="1384" y="5114"/>
                </a:cubicBezTo>
                <a:cubicBezTo>
                  <a:pt x="1384" y="5114"/>
                  <a:pt x="1451" y="5076"/>
                  <a:pt x="1515" y="5035"/>
                </a:cubicBezTo>
                <a:cubicBezTo>
                  <a:pt x="1580" y="4994"/>
                  <a:pt x="1640" y="4951"/>
                  <a:pt x="1640" y="4951"/>
                </a:cubicBezTo>
                <a:cubicBezTo>
                  <a:pt x="1664" y="4934"/>
                  <a:pt x="1696" y="4931"/>
                  <a:pt x="1723" y="4944"/>
                </a:cubicBezTo>
                <a:cubicBezTo>
                  <a:pt x="1723" y="4944"/>
                  <a:pt x="1734" y="4949"/>
                  <a:pt x="1751" y="4958"/>
                </a:cubicBezTo>
                <a:cubicBezTo>
                  <a:pt x="1768" y="4966"/>
                  <a:pt x="1790" y="4976"/>
                  <a:pt x="1813" y="4985"/>
                </a:cubicBezTo>
                <a:cubicBezTo>
                  <a:pt x="1836" y="4995"/>
                  <a:pt x="1859" y="5004"/>
                  <a:pt x="1876" y="5012"/>
                </a:cubicBezTo>
                <a:cubicBezTo>
                  <a:pt x="1894" y="5018"/>
                  <a:pt x="1905" y="5023"/>
                  <a:pt x="1905" y="5023"/>
                </a:cubicBezTo>
                <a:cubicBezTo>
                  <a:pt x="1905" y="5023"/>
                  <a:pt x="1952" y="5040"/>
                  <a:pt x="1999" y="5056"/>
                </a:cubicBezTo>
                <a:cubicBezTo>
                  <a:pt x="2046" y="5071"/>
                  <a:pt x="2093" y="5086"/>
                  <a:pt x="2093" y="5086"/>
                </a:cubicBezTo>
                <a:cubicBezTo>
                  <a:pt x="2122" y="5094"/>
                  <a:pt x="2144" y="5116"/>
                  <a:pt x="2151" y="5145"/>
                </a:cubicBezTo>
                <a:cubicBezTo>
                  <a:pt x="2151" y="5145"/>
                  <a:pt x="2155" y="5163"/>
                  <a:pt x="2161" y="5191"/>
                </a:cubicBezTo>
                <a:cubicBezTo>
                  <a:pt x="2168" y="5218"/>
                  <a:pt x="2177" y="5256"/>
                  <a:pt x="2188" y="5292"/>
                </a:cubicBezTo>
                <a:cubicBezTo>
                  <a:pt x="2208" y="5364"/>
                  <a:pt x="2233" y="5438"/>
                  <a:pt x="2233" y="5438"/>
                </a:cubicBezTo>
                <a:cubicBezTo>
                  <a:pt x="2242" y="5466"/>
                  <a:pt x="2270" y="5488"/>
                  <a:pt x="2304" y="5493"/>
                </a:cubicBezTo>
                <a:cubicBezTo>
                  <a:pt x="2304" y="5493"/>
                  <a:pt x="2319" y="5496"/>
                  <a:pt x="2342" y="5500"/>
                </a:cubicBezTo>
                <a:cubicBezTo>
                  <a:pt x="2365" y="5503"/>
                  <a:pt x="2396" y="5509"/>
                  <a:pt x="2427" y="5512"/>
                </a:cubicBezTo>
                <a:cubicBezTo>
                  <a:pt x="2458" y="5515"/>
                  <a:pt x="2489" y="5519"/>
                  <a:pt x="2513" y="5521"/>
                </a:cubicBezTo>
                <a:cubicBezTo>
                  <a:pt x="2536" y="5524"/>
                  <a:pt x="2552" y="5525"/>
                  <a:pt x="2552" y="5525"/>
                </a:cubicBezTo>
                <a:cubicBezTo>
                  <a:pt x="2586" y="5527"/>
                  <a:pt x="2618" y="5513"/>
                  <a:pt x="2634" y="5488"/>
                </a:cubicBezTo>
                <a:close/>
                <a:moveTo>
                  <a:pt x="2527" y="4711"/>
                </a:moveTo>
                <a:cubicBezTo>
                  <a:pt x="2409" y="4697"/>
                  <a:pt x="2293" y="4669"/>
                  <a:pt x="2208" y="4644"/>
                </a:cubicBezTo>
                <a:cubicBezTo>
                  <a:pt x="2166" y="4631"/>
                  <a:pt x="2130" y="4620"/>
                  <a:pt x="2106" y="4611"/>
                </a:cubicBezTo>
                <a:cubicBezTo>
                  <a:pt x="2082" y="4602"/>
                  <a:pt x="2068" y="4597"/>
                  <a:pt x="2068" y="4597"/>
                </a:cubicBezTo>
                <a:cubicBezTo>
                  <a:pt x="2068" y="4597"/>
                  <a:pt x="2064" y="4595"/>
                  <a:pt x="2058" y="4593"/>
                </a:cubicBezTo>
                <a:cubicBezTo>
                  <a:pt x="2051" y="4591"/>
                  <a:pt x="2042" y="4587"/>
                  <a:pt x="2030" y="4582"/>
                </a:cubicBezTo>
                <a:cubicBezTo>
                  <a:pt x="2018" y="4577"/>
                  <a:pt x="2003" y="4571"/>
                  <a:pt x="1987" y="4563"/>
                </a:cubicBezTo>
                <a:cubicBezTo>
                  <a:pt x="1979" y="4560"/>
                  <a:pt x="1970" y="4556"/>
                  <a:pt x="1960" y="4552"/>
                </a:cubicBezTo>
                <a:cubicBezTo>
                  <a:pt x="1951" y="4548"/>
                  <a:pt x="1942" y="4543"/>
                  <a:pt x="1932" y="4538"/>
                </a:cubicBezTo>
                <a:cubicBezTo>
                  <a:pt x="1851" y="4502"/>
                  <a:pt x="1747" y="4444"/>
                  <a:pt x="1650" y="4376"/>
                </a:cubicBezTo>
                <a:cubicBezTo>
                  <a:pt x="1552" y="4309"/>
                  <a:pt x="1463" y="4231"/>
                  <a:pt x="1399" y="4169"/>
                </a:cubicBezTo>
                <a:cubicBezTo>
                  <a:pt x="1369" y="4137"/>
                  <a:pt x="1341" y="4112"/>
                  <a:pt x="1325" y="4092"/>
                </a:cubicBezTo>
                <a:cubicBezTo>
                  <a:pt x="1308" y="4072"/>
                  <a:pt x="1298" y="4061"/>
                  <a:pt x="1298" y="4061"/>
                </a:cubicBezTo>
                <a:cubicBezTo>
                  <a:pt x="1298" y="4061"/>
                  <a:pt x="1288" y="4050"/>
                  <a:pt x="1271" y="4031"/>
                </a:cubicBezTo>
                <a:cubicBezTo>
                  <a:pt x="1255" y="4010"/>
                  <a:pt x="1231" y="3982"/>
                  <a:pt x="1204" y="3947"/>
                </a:cubicBezTo>
                <a:cubicBezTo>
                  <a:pt x="1150" y="3875"/>
                  <a:pt x="1085" y="3776"/>
                  <a:pt x="1030" y="3671"/>
                </a:cubicBezTo>
                <a:cubicBezTo>
                  <a:pt x="975" y="3566"/>
                  <a:pt x="930" y="3456"/>
                  <a:pt x="904" y="3371"/>
                </a:cubicBezTo>
                <a:cubicBezTo>
                  <a:pt x="896" y="3350"/>
                  <a:pt x="890" y="3330"/>
                  <a:pt x="886" y="3313"/>
                </a:cubicBezTo>
                <a:cubicBezTo>
                  <a:pt x="881" y="3296"/>
                  <a:pt x="877" y="3281"/>
                  <a:pt x="873" y="3268"/>
                </a:cubicBezTo>
                <a:cubicBezTo>
                  <a:pt x="869" y="3256"/>
                  <a:pt x="867" y="3246"/>
                  <a:pt x="865" y="3239"/>
                </a:cubicBezTo>
                <a:cubicBezTo>
                  <a:pt x="864" y="3232"/>
                  <a:pt x="863" y="3229"/>
                  <a:pt x="863" y="3229"/>
                </a:cubicBezTo>
                <a:cubicBezTo>
                  <a:pt x="863" y="3229"/>
                  <a:pt x="860" y="3214"/>
                  <a:pt x="854" y="3189"/>
                </a:cubicBezTo>
                <a:cubicBezTo>
                  <a:pt x="847" y="3164"/>
                  <a:pt x="841" y="3127"/>
                  <a:pt x="834" y="3084"/>
                </a:cubicBezTo>
                <a:cubicBezTo>
                  <a:pt x="819" y="2996"/>
                  <a:pt x="807" y="2878"/>
                  <a:pt x="808" y="2759"/>
                </a:cubicBezTo>
                <a:cubicBezTo>
                  <a:pt x="808" y="2641"/>
                  <a:pt x="820" y="2522"/>
                  <a:pt x="836" y="2435"/>
                </a:cubicBezTo>
                <a:cubicBezTo>
                  <a:pt x="839" y="2413"/>
                  <a:pt x="843" y="2393"/>
                  <a:pt x="847" y="2375"/>
                </a:cubicBezTo>
                <a:cubicBezTo>
                  <a:pt x="851" y="2357"/>
                  <a:pt x="854" y="2342"/>
                  <a:pt x="857" y="2329"/>
                </a:cubicBezTo>
                <a:cubicBezTo>
                  <a:pt x="859" y="2316"/>
                  <a:pt x="862" y="2307"/>
                  <a:pt x="864" y="2300"/>
                </a:cubicBezTo>
                <a:cubicBezTo>
                  <a:pt x="866" y="2293"/>
                  <a:pt x="866" y="2290"/>
                  <a:pt x="866" y="2290"/>
                </a:cubicBezTo>
                <a:cubicBezTo>
                  <a:pt x="866" y="2290"/>
                  <a:pt x="870" y="2275"/>
                  <a:pt x="877" y="2250"/>
                </a:cubicBezTo>
                <a:cubicBezTo>
                  <a:pt x="882" y="2225"/>
                  <a:pt x="895" y="2190"/>
                  <a:pt x="908" y="2147"/>
                </a:cubicBezTo>
                <a:cubicBezTo>
                  <a:pt x="936" y="2063"/>
                  <a:pt x="980" y="1952"/>
                  <a:pt x="1035" y="1848"/>
                </a:cubicBezTo>
                <a:cubicBezTo>
                  <a:pt x="1090" y="1743"/>
                  <a:pt x="1155" y="1643"/>
                  <a:pt x="1210" y="1574"/>
                </a:cubicBezTo>
                <a:cubicBezTo>
                  <a:pt x="1223" y="1556"/>
                  <a:pt x="1236" y="1540"/>
                  <a:pt x="1248" y="1526"/>
                </a:cubicBezTo>
                <a:cubicBezTo>
                  <a:pt x="1259" y="1512"/>
                  <a:pt x="1270" y="1500"/>
                  <a:pt x="1278" y="1490"/>
                </a:cubicBezTo>
                <a:cubicBezTo>
                  <a:pt x="1286" y="1480"/>
                  <a:pt x="1292" y="1473"/>
                  <a:pt x="1297" y="1468"/>
                </a:cubicBezTo>
                <a:cubicBezTo>
                  <a:pt x="1302" y="1462"/>
                  <a:pt x="1305" y="1460"/>
                  <a:pt x="1305" y="1460"/>
                </a:cubicBezTo>
                <a:cubicBezTo>
                  <a:pt x="1305" y="1460"/>
                  <a:pt x="1315" y="1449"/>
                  <a:pt x="1332" y="1430"/>
                </a:cubicBezTo>
                <a:cubicBezTo>
                  <a:pt x="1349" y="1410"/>
                  <a:pt x="1376" y="1384"/>
                  <a:pt x="1407" y="1353"/>
                </a:cubicBezTo>
                <a:cubicBezTo>
                  <a:pt x="1471" y="1292"/>
                  <a:pt x="1562" y="1214"/>
                  <a:pt x="1660" y="1147"/>
                </a:cubicBezTo>
                <a:cubicBezTo>
                  <a:pt x="1758" y="1080"/>
                  <a:pt x="1863" y="1023"/>
                  <a:pt x="1943" y="986"/>
                </a:cubicBezTo>
                <a:cubicBezTo>
                  <a:pt x="1984" y="967"/>
                  <a:pt x="2017" y="952"/>
                  <a:pt x="2042" y="943"/>
                </a:cubicBezTo>
                <a:cubicBezTo>
                  <a:pt x="2066" y="934"/>
                  <a:pt x="2079" y="928"/>
                  <a:pt x="2079" y="928"/>
                </a:cubicBezTo>
                <a:cubicBezTo>
                  <a:pt x="2079" y="928"/>
                  <a:pt x="2083" y="927"/>
                  <a:pt x="2089" y="924"/>
                </a:cubicBezTo>
                <a:cubicBezTo>
                  <a:pt x="2096" y="922"/>
                  <a:pt x="2105" y="918"/>
                  <a:pt x="2118" y="914"/>
                </a:cubicBezTo>
                <a:cubicBezTo>
                  <a:pt x="2130" y="910"/>
                  <a:pt x="2145" y="905"/>
                  <a:pt x="2162" y="900"/>
                </a:cubicBezTo>
                <a:cubicBezTo>
                  <a:pt x="2179" y="893"/>
                  <a:pt x="2198" y="887"/>
                  <a:pt x="2220" y="882"/>
                </a:cubicBezTo>
                <a:cubicBezTo>
                  <a:pt x="2305" y="855"/>
                  <a:pt x="2421" y="830"/>
                  <a:pt x="2538" y="817"/>
                </a:cubicBezTo>
                <a:cubicBezTo>
                  <a:pt x="2656" y="803"/>
                  <a:pt x="2775" y="802"/>
                  <a:pt x="2864" y="806"/>
                </a:cubicBezTo>
                <a:cubicBezTo>
                  <a:pt x="2908" y="809"/>
                  <a:pt x="2945" y="810"/>
                  <a:pt x="2971" y="814"/>
                </a:cubicBezTo>
                <a:cubicBezTo>
                  <a:pt x="2997" y="817"/>
                  <a:pt x="3011" y="819"/>
                  <a:pt x="3011" y="819"/>
                </a:cubicBezTo>
                <a:cubicBezTo>
                  <a:pt x="3011" y="819"/>
                  <a:pt x="3015" y="819"/>
                  <a:pt x="3022" y="820"/>
                </a:cubicBezTo>
                <a:cubicBezTo>
                  <a:pt x="3029" y="820"/>
                  <a:pt x="3039" y="822"/>
                  <a:pt x="3052" y="824"/>
                </a:cubicBezTo>
                <a:cubicBezTo>
                  <a:pt x="3065" y="826"/>
                  <a:pt x="3080" y="829"/>
                  <a:pt x="3098" y="831"/>
                </a:cubicBezTo>
                <a:cubicBezTo>
                  <a:pt x="3116" y="834"/>
                  <a:pt x="3136" y="837"/>
                  <a:pt x="3158" y="843"/>
                </a:cubicBezTo>
                <a:cubicBezTo>
                  <a:pt x="3245" y="859"/>
                  <a:pt x="3360" y="890"/>
                  <a:pt x="3471" y="933"/>
                </a:cubicBezTo>
                <a:cubicBezTo>
                  <a:pt x="3582" y="975"/>
                  <a:pt x="3687" y="1029"/>
                  <a:pt x="3764" y="1074"/>
                </a:cubicBezTo>
                <a:cubicBezTo>
                  <a:pt x="3802" y="1097"/>
                  <a:pt x="3834" y="1116"/>
                  <a:pt x="3855" y="1131"/>
                </a:cubicBezTo>
                <a:cubicBezTo>
                  <a:pt x="3876" y="1145"/>
                  <a:pt x="3889" y="1154"/>
                  <a:pt x="3889" y="1154"/>
                </a:cubicBezTo>
                <a:cubicBezTo>
                  <a:pt x="3889" y="1154"/>
                  <a:pt x="3892" y="1156"/>
                  <a:pt x="3897" y="1160"/>
                </a:cubicBezTo>
                <a:cubicBezTo>
                  <a:pt x="3903" y="1163"/>
                  <a:pt x="3912" y="1169"/>
                  <a:pt x="3922" y="1177"/>
                </a:cubicBezTo>
                <a:cubicBezTo>
                  <a:pt x="3932" y="1185"/>
                  <a:pt x="3945" y="1194"/>
                  <a:pt x="3959" y="1205"/>
                </a:cubicBezTo>
                <a:cubicBezTo>
                  <a:pt x="3974" y="1216"/>
                  <a:pt x="3990" y="1228"/>
                  <a:pt x="4007" y="1243"/>
                </a:cubicBezTo>
                <a:cubicBezTo>
                  <a:pt x="4077" y="1297"/>
                  <a:pt x="4163" y="1379"/>
                  <a:pt x="4241" y="1468"/>
                </a:cubicBezTo>
                <a:cubicBezTo>
                  <a:pt x="4319" y="1557"/>
                  <a:pt x="4389" y="1654"/>
                  <a:pt x="4436" y="1730"/>
                </a:cubicBezTo>
                <a:cubicBezTo>
                  <a:pt x="4459" y="1768"/>
                  <a:pt x="4477" y="1801"/>
                  <a:pt x="4490" y="1823"/>
                </a:cubicBezTo>
                <a:cubicBezTo>
                  <a:pt x="4502" y="1846"/>
                  <a:pt x="4509" y="1859"/>
                  <a:pt x="4509" y="1859"/>
                </a:cubicBezTo>
                <a:cubicBezTo>
                  <a:pt x="4509" y="1859"/>
                  <a:pt x="4516" y="1872"/>
                  <a:pt x="4528" y="1895"/>
                </a:cubicBezTo>
                <a:cubicBezTo>
                  <a:pt x="4540" y="1918"/>
                  <a:pt x="4554" y="1952"/>
                  <a:pt x="4573" y="1993"/>
                </a:cubicBezTo>
                <a:cubicBezTo>
                  <a:pt x="4607" y="2074"/>
                  <a:pt x="4648" y="2186"/>
                  <a:pt x="4676" y="2301"/>
                </a:cubicBezTo>
                <a:cubicBezTo>
                  <a:pt x="4704" y="2416"/>
                  <a:pt x="4720" y="2534"/>
                  <a:pt x="4726" y="2622"/>
                </a:cubicBezTo>
                <a:cubicBezTo>
                  <a:pt x="4726" y="2633"/>
                  <a:pt x="4727" y="2644"/>
                  <a:pt x="4728" y="2654"/>
                </a:cubicBezTo>
                <a:cubicBezTo>
                  <a:pt x="4728" y="2664"/>
                  <a:pt x="4729" y="2674"/>
                  <a:pt x="4729" y="2683"/>
                </a:cubicBezTo>
                <a:cubicBezTo>
                  <a:pt x="4730" y="2701"/>
                  <a:pt x="4730" y="2717"/>
                  <a:pt x="4730" y="2730"/>
                </a:cubicBezTo>
                <a:cubicBezTo>
                  <a:pt x="4731" y="2743"/>
                  <a:pt x="4731" y="2753"/>
                  <a:pt x="4731" y="2760"/>
                </a:cubicBezTo>
                <a:cubicBezTo>
                  <a:pt x="4731" y="2767"/>
                  <a:pt x="4731" y="2770"/>
                  <a:pt x="4731" y="2770"/>
                </a:cubicBezTo>
                <a:cubicBezTo>
                  <a:pt x="4731" y="2770"/>
                  <a:pt x="4730" y="2785"/>
                  <a:pt x="4730" y="2811"/>
                </a:cubicBezTo>
                <a:cubicBezTo>
                  <a:pt x="4730" y="2837"/>
                  <a:pt x="4727" y="2874"/>
                  <a:pt x="4725" y="2918"/>
                </a:cubicBezTo>
                <a:cubicBezTo>
                  <a:pt x="4717" y="3007"/>
                  <a:pt x="4701" y="3125"/>
                  <a:pt x="4672" y="3240"/>
                </a:cubicBezTo>
                <a:cubicBezTo>
                  <a:pt x="4644" y="3355"/>
                  <a:pt x="4604" y="3468"/>
                  <a:pt x="4567" y="3549"/>
                </a:cubicBezTo>
                <a:cubicBezTo>
                  <a:pt x="4551" y="3590"/>
                  <a:pt x="4533" y="3622"/>
                  <a:pt x="4522" y="3646"/>
                </a:cubicBezTo>
                <a:cubicBezTo>
                  <a:pt x="4517" y="3658"/>
                  <a:pt x="4512" y="3667"/>
                  <a:pt x="4508" y="3673"/>
                </a:cubicBezTo>
                <a:cubicBezTo>
                  <a:pt x="4505" y="3679"/>
                  <a:pt x="4503" y="3682"/>
                  <a:pt x="4503" y="3682"/>
                </a:cubicBezTo>
                <a:cubicBezTo>
                  <a:pt x="4503" y="3682"/>
                  <a:pt x="4496" y="3695"/>
                  <a:pt x="4484" y="3718"/>
                </a:cubicBezTo>
                <a:cubicBezTo>
                  <a:pt x="4472" y="3741"/>
                  <a:pt x="4452" y="3772"/>
                  <a:pt x="4429" y="3810"/>
                </a:cubicBezTo>
                <a:cubicBezTo>
                  <a:pt x="4382" y="3885"/>
                  <a:pt x="4313" y="3982"/>
                  <a:pt x="4234" y="4070"/>
                </a:cubicBezTo>
                <a:cubicBezTo>
                  <a:pt x="4214" y="4091"/>
                  <a:pt x="4194" y="4114"/>
                  <a:pt x="4174" y="4135"/>
                </a:cubicBezTo>
                <a:cubicBezTo>
                  <a:pt x="4153" y="4155"/>
                  <a:pt x="4133" y="4175"/>
                  <a:pt x="4113" y="4195"/>
                </a:cubicBezTo>
                <a:cubicBezTo>
                  <a:pt x="4071" y="4231"/>
                  <a:pt x="4033" y="4267"/>
                  <a:pt x="3998" y="4294"/>
                </a:cubicBezTo>
                <a:cubicBezTo>
                  <a:pt x="3964" y="4322"/>
                  <a:pt x="3933" y="4343"/>
                  <a:pt x="3912" y="4359"/>
                </a:cubicBezTo>
                <a:cubicBezTo>
                  <a:pt x="3891" y="4374"/>
                  <a:pt x="3879" y="4383"/>
                  <a:pt x="3879" y="4383"/>
                </a:cubicBezTo>
                <a:cubicBezTo>
                  <a:pt x="3879" y="4383"/>
                  <a:pt x="3866" y="4391"/>
                  <a:pt x="3844" y="4405"/>
                </a:cubicBezTo>
                <a:cubicBezTo>
                  <a:pt x="3823" y="4419"/>
                  <a:pt x="3792" y="4440"/>
                  <a:pt x="3753" y="4461"/>
                </a:cubicBezTo>
                <a:cubicBezTo>
                  <a:pt x="3715" y="4485"/>
                  <a:pt x="3668" y="4508"/>
                  <a:pt x="3619" y="4533"/>
                </a:cubicBezTo>
                <a:cubicBezTo>
                  <a:pt x="3594" y="4545"/>
                  <a:pt x="3568" y="4557"/>
                  <a:pt x="3541" y="4568"/>
                </a:cubicBezTo>
                <a:cubicBezTo>
                  <a:pt x="3514" y="4580"/>
                  <a:pt x="3486" y="4590"/>
                  <a:pt x="3459" y="4601"/>
                </a:cubicBezTo>
                <a:cubicBezTo>
                  <a:pt x="3348" y="4643"/>
                  <a:pt x="3233" y="4673"/>
                  <a:pt x="3146" y="4690"/>
                </a:cubicBezTo>
                <a:cubicBezTo>
                  <a:pt x="3103" y="4698"/>
                  <a:pt x="3066" y="4705"/>
                  <a:pt x="3041" y="4708"/>
                </a:cubicBezTo>
                <a:cubicBezTo>
                  <a:pt x="3015" y="4711"/>
                  <a:pt x="3000" y="4713"/>
                  <a:pt x="3000" y="4713"/>
                </a:cubicBezTo>
                <a:cubicBezTo>
                  <a:pt x="3000" y="4713"/>
                  <a:pt x="2997" y="4713"/>
                  <a:pt x="2990" y="4714"/>
                </a:cubicBezTo>
                <a:cubicBezTo>
                  <a:pt x="2983" y="4715"/>
                  <a:pt x="2973" y="4717"/>
                  <a:pt x="2960" y="4717"/>
                </a:cubicBezTo>
                <a:cubicBezTo>
                  <a:pt x="2934" y="4719"/>
                  <a:pt x="2897" y="4724"/>
                  <a:pt x="2853" y="4725"/>
                </a:cubicBezTo>
                <a:cubicBezTo>
                  <a:pt x="2764" y="4730"/>
                  <a:pt x="2645" y="4726"/>
                  <a:pt x="2527" y="4711"/>
                </a:cubicBezTo>
                <a:close/>
              </a:path>
            </a:pathLst>
          </a:custGeom>
          <a:solidFill>
            <a:srgbClr val="6397D7"/>
          </a:solidFill>
          <a:ln w="25400">
            <a:solidFill>
              <a:srgbClr val="3478CA"/>
            </a:solidFill>
          </a:ln>
          <a:effectLst>
            <a:outerShdw blurRad="38100" dist="12700" dir="5400000" algn="ctr" rotWithShape="0">
              <a:srgbClr val="000000">
                <a:alpha val="15000"/>
              </a:srgbClr>
            </a:outerShdw>
          </a:effectLst>
        </p:spPr>
        <p:txBody>
          <a:bodyPr vert="horz" wrap="square" lIns="137160" tIns="68580" rIns="137160" bIns="68580" numCol="1" anchor="t" anchorCtr="0" compatLnSpc="1">
            <a:prstTxWarp prst="textNoShape">
              <a:avLst/>
            </a:prstTxWarp>
          </a:bodyPr>
          <a:lstStyle/>
          <a:p>
            <a:endParaRPr lang="en-US" sz="2700"/>
          </a:p>
        </p:txBody>
      </p:sp>
      <p:sp>
        <p:nvSpPr>
          <p:cNvPr id="14" name="Freeform 50">
            <a:extLst>
              <a:ext uri="{FF2B5EF4-FFF2-40B4-BE49-F238E27FC236}">
                <a16:creationId xmlns:a16="http://schemas.microsoft.com/office/drawing/2014/main" id="{C5F94DFD-ABC2-4287-8CF4-10713107A83E}"/>
              </a:ext>
            </a:extLst>
          </p:cNvPr>
          <p:cNvSpPr>
            <a:spLocks noEditPoints="1"/>
          </p:cNvSpPr>
          <p:nvPr/>
        </p:nvSpPr>
        <p:spPr bwMode="auto">
          <a:xfrm>
            <a:off x="10551161" y="4044567"/>
            <a:ext cx="2588420" cy="2595563"/>
          </a:xfrm>
          <a:custGeom>
            <a:avLst/>
            <a:gdLst>
              <a:gd name="T0" fmla="*/ 2533 w 4269"/>
              <a:gd name="T1" fmla="*/ 4207 h 4282"/>
              <a:gd name="T2" fmla="*/ 2742 w 4269"/>
              <a:gd name="T3" fmla="*/ 3851 h 4282"/>
              <a:gd name="T4" fmla="*/ 3096 w 4269"/>
              <a:gd name="T5" fmla="*/ 3777 h 4282"/>
              <a:gd name="T6" fmla="*/ 3477 w 4269"/>
              <a:gd name="T7" fmla="*/ 3823 h 4282"/>
              <a:gd name="T8" fmla="*/ 3555 w 4269"/>
              <a:gd name="T9" fmla="*/ 3533 h 4282"/>
              <a:gd name="T10" fmla="*/ 3630 w 4269"/>
              <a:gd name="T11" fmla="*/ 3188 h 4282"/>
              <a:gd name="T12" fmla="*/ 3932 w 4269"/>
              <a:gd name="T13" fmla="*/ 3004 h 4282"/>
              <a:gd name="T14" fmla="*/ 4205 w 4269"/>
              <a:gd name="T15" fmla="*/ 2762 h 4282"/>
              <a:gd name="T16" fmla="*/ 3948 w 4269"/>
              <a:gd name="T17" fmla="*/ 2396 h 4282"/>
              <a:gd name="T18" fmla="*/ 3967 w 4269"/>
              <a:gd name="T19" fmla="*/ 2193 h 4282"/>
              <a:gd name="T20" fmla="*/ 4120 w 4269"/>
              <a:gd name="T21" fmla="*/ 1903 h 4282"/>
              <a:gd name="T22" fmla="*/ 4239 w 4269"/>
              <a:gd name="T23" fmla="*/ 1627 h 4282"/>
              <a:gd name="T24" fmla="*/ 4007 w 4269"/>
              <a:gd name="T25" fmla="*/ 1437 h 4282"/>
              <a:gd name="T26" fmla="*/ 3767 w 4269"/>
              <a:gd name="T27" fmla="*/ 1303 h 4282"/>
              <a:gd name="T28" fmla="*/ 3645 w 4269"/>
              <a:gd name="T29" fmla="*/ 1100 h 4282"/>
              <a:gd name="T30" fmla="*/ 3735 w 4269"/>
              <a:gd name="T31" fmla="*/ 741 h 4282"/>
              <a:gd name="T32" fmla="*/ 3467 w 4269"/>
              <a:gd name="T33" fmla="*/ 486 h 4282"/>
              <a:gd name="T34" fmla="*/ 2984 w 4269"/>
              <a:gd name="T35" fmla="*/ 519 h 4282"/>
              <a:gd name="T36" fmla="*/ 2731 w 4269"/>
              <a:gd name="T37" fmla="*/ 106 h 4282"/>
              <a:gd name="T38" fmla="*/ 2368 w 4269"/>
              <a:gd name="T39" fmla="*/ 35 h 4282"/>
              <a:gd name="T40" fmla="*/ 2066 w 4269"/>
              <a:gd name="T41" fmla="*/ 318 h 4282"/>
              <a:gd name="T42" fmla="*/ 1831 w 4269"/>
              <a:gd name="T43" fmla="*/ 344 h 4282"/>
              <a:gd name="T44" fmla="*/ 1460 w 4269"/>
              <a:gd name="T45" fmla="*/ 98 h 4282"/>
              <a:gd name="T46" fmla="*/ 1199 w 4269"/>
              <a:gd name="T47" fmla="*/ 251 h 4282"/>
              <a:gd name="T48" fmla="*/ 1098 w 4269"/>
              <a:gd name="T49" fmla="*/ 651 h 4282"/>
              <a:gd name="T50" fmla="*/ 915 w 4269"/>
              <a:gd name="T51" fmla="*/ 800 h 4282"/>
              <a:gd name="T52" fmla="*/ 470 w 4269"/>
              <a:gd name="T53" fmla="*/ 794 h 4282"/>
              <a:gd name="T54" fmla="*/ 408 w 4269"/>
              <a:gd name="T55" fmla="*/ 1185 h 4282"/>
              <a:gd name="T56" fmla="*/ 407 w 4269"/>
              <a:gd name="T57" fmla="*/ 1622 h 4282"/>
              <a:gd name="T58" fmla="*/ 13 w 4269"/>
              <a:gd name="T59" fmla="*/ 1915 h 4282"/>
              <a:gd name="T60" fmla="*/ 172 w 4269"/>
              <a:gd name="T61" fmla="*/ 2277 h 4282"/>
              <a:gd name="T62" fmla="*/ 365 w 4269"/>
              <a:gd name="T63" fmla="*/ 2474 h 4282"/>
              <a:gd name="T64" fmla="*/ 425 w 4269"/>
              <a:gd name="T65" fmla="*/ 2703 h 4282"/>
              <a:gd name="T66" fmla="*/ 265 w 4269"/>
              <a:gd name="T67" fmla="*/ 2986 h 4282"/>
              <a:gd name="T68" fmla="*/ 329 w 4269"/>
              <a:gd name="T69" fmla="*/ 3274 h 4282"/>
              <a:gd name="T70" fmla="*/ 703 w 4269"/>
              <a:gd name="T71" fmla="*/ 3297 h 4282"/>
              <a:gd name="T72" fmla="*/ 895 w 4269"/>
              <a:gd name="T73" fmla="*/ 3447 h 4282"/>
              <a:gd name="T74" fmla="*/ 1055 w 4269"/>
              <a:gd name="T75" fmla="*/ 3633 h 4282"/>
              <a:gd name="T76" fmla="*/ 1165 w 4269"/>
              <a:gd name="T77" fmla="*/ 4042 h 4282"/>
              <a:gd name="T78" fmla="*/ 1562 w 4269"/>
              <a:gd name="T79" fmla="*/ 3894 h 4282"/>
              <a:gd name="T80" fmla="*/ 1832 w 4269"/>
              <a:gd name="T81" fmla="*/ 3922 h 4282"/>
              <a:gd name="T82" fmla="*/ 2143 w 4269"/>
              <a:gd name="T83" fmla="*/ 4203 h 4282"/>
              <a:gd name="T84" fmla="*/ 1921 w 4269"/>
              <a:gd name="T85" fmla="*/ 3501 h 4282"/>
              <a:gd name="T86" fmla="*/ 1514 w 4269"/>
              <a:gd name="T87" fmla="*/ 3365 h 4282"/>
              <a:gd name="T88" fmla="*/ 1107 w 4269"/>
              <a:gd name="T89" fmla="*/ 3047 h 4282"/>
              <a:gd name="T90" fmla="*/ 795 w 4269"/>
              <a:gd name="T91" fmla="*/ 2425 h 4282"/>
              <a:gd name="T92" fmla="*/ 841 w 4269"/>
              <a:gd name="T93" fmla="*/ 1679 h 4282"/>
              <a:gd name="T94" fmla="*/ 1294 w 4269"/>
              <a:gd name="T95" fmla="*/ 1043 h 4282"/>
              <a:gd name="T96" fmla="*/ 2143 w 4269"/>
              <a:gd name="T97" fmla="*/ 746 h 4282"/>
              <a:gd name="T98" fmla="*/ 2817 w 4269"/>
              <a:gd name="T99" fmla="*/ 917 h 4282"/>
              <a:gd name="T100" fmla="*/ 3351 w 4269"/>
              <a:gd name="T101" fmla="*/ 1440 h 4282"/>
              <a:gd name="T102" fmla="*/ 3537 w 4269"/>
              <a:gd name="T103" fmla="*/ 2166 h 4282"/>
              <a:gd name="T104" fmla="*/ 3346 w 4269"/>
              <a:gd name="T105" fmla="*/ 2834 h 4282"/>
              <a:gd name="T106" fmla="*/ 3203 w 4269"/>
              <a:gd name="T107" fmla="*/ 3036 h 4282"/>
              <a:gd name="T108" fmla="*/ 2665 w 4269"/>
              <a:gd name="T109" fmla="*/ 3421 h 4282"/>
              <a:gd name="T110" fmla="*/ 2010 w 4269"/>
              <a:gd name="T111" fmla="*/ 3512 h 4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69" h="4282">
                <a:moveTo>
                  <a:pt x="2275" y="4278"/>
                </a:moveTo>
                <a:cubicBezTo>
                  <a:pt x="2296" y="4277"/>
                  <a:pt x="2325" y="4276"/>
                  <a:pt x="2353" y="4272"/>
                </a:cubicBezTo>
                <a:cubicBezTo>
                  <a:pt x="2382" y="4269"/>
                  <a:pt x="2411" y="4267"/>
                  <a:pt x="2432" y="4264"/>
                </a:cubicBezTo>
                <a:cubicBezTo>
                  <a:pt x="2453" y="4260"/>
                  <a:pt x="2467" y="4258"/>
                  <a:pt x="2467" y="4258"/>
                </a:cubicBezTo>
                <a:cubicBezTo>
                  <a:pt x="2499" y="4253"/>
                  <a:pt x="2524" y="4234"/>
                  <a:pt x="2533" y="4207"/>
                </a:cubicBezTo>
                <a:cubicBezTo>
                  <a:pt x="2533" y="4207"/>
                  <a:pt x="2556" y="4138"/>
                  <a:pt x="2575" y="4070"/>
                </a:cubicBezTo>
                <a:cubicBezTo>
                  <a:pt x="2584" y="4036"/>
                  <a:pt x="2592" y="4002"/>
                  <a:pt x="2598" y="3976"/>
                </a:cubicBezTo>
                <a:cubicBezTo>
                  <a:pt x="2604" y="3950"/>
                  <a:pt x="2607" y="3933"/>
                  <a:pt x="2607" y="3933"/>
                </a:cubicBezTo>
                <a:cubicBezTo>
                  <a:pt x="2613" y="3906"/>
                  <a:pt x="2633" y="3885"/>
                  <a:pt x="2658" y="3878"/>
                </a:cubicBezTo>
                <a:cubicBezTo>
                  <a:pt x="2658" y="3878"/>
                  <a:pt x="2700" y="3864"/>
                  <a:pt x="2742" y="3851"/>
                </a:cubicBezTo>
                <a:cubicBezTo>
                  <a:pt x="2783" y="3836"/>
                  <a:pt x="2825" y="3820"/>
                  <a:pt x="2825" y="3820"/>
                </a:cubicBezTo>
                <a:cubicBezTo>
                  <a:pt x="2825" y="3820"/>
                  <a:pt x="2865" y="3803"/>
                  <a:pt x="2906" y="3786"/>
                </a:cubicBezTo>
                <a:cubicBezTo>
                  <a:pt x="2945" y="3766"/>
                  <a:pt x="2985" y="3747"/>
                  <a:pt x="2985" y="3747"/>
                </a:cubicBezTo>
                <a:cubicBezTo>
                  <a:pt x="3009" y="3735"/>
                  <a:pt x="3037" y="3736"/>
                  <a:pt x="3059" y="3752"/>
                </a:cubicBezTo>
                <a:cubicBezTo>
                  <a:pt x="3059" y="3752"/>
                  <a:pt x="3074" y="3762"/>
                  <a:pt x="3096" y="3777"/>
                </a:cubicBezTo>
                <a:cubicBezTo>
                  <a:pt x="3118" y="3792"/>
                  <a:pt x="3148" y="3811"/>
                  <a:pt x="3178" y="3829"/>
                </a:cubicBezTo>
                <a:cubicBezTo>
                  <a:pt x="3238" y="3866"/>
                  <a:pt x="3302" y="3900"/>
                  <a:pt x="3302" y="3900"/>
                </a:cubicBezTo>
                <a:cubicBezTo>
                  <a:pt x="3327" y="3913"/>
                  <a:pt x="3359" y="3909"/>
                  <a:pt x="3385" y="3891"/>
                </a:cubicBezTo>
                <a:cubicBezTo>
                  <a:pt x="3385" y="3891"/>
                  <a:pt x="3397" y="3883"/>
                  <a:pt x="3415" y="3871"/>
                </a:cubicBezTo>
                <a:cubicBezTo>
                  <a:pt x="3432" y="3858"/>
                  <a:pt x="3455" y="3840"/>
                  <a:pt x="3477" y="3823"/>
                </a:cubicBezTo>
                <a:cubicBezTo>
                  <a:pt x="3500" y="3806"/>
                  <a:pt x="3522" y="3787"/>
                  <a:pt x="3539" y="3773"/>
                </a:cubicBezTo>
                <a:cubicBezTo>
                  <a:pt x="3555" y="3759"/>
                  <a:pt x="3566" y="3750"/>
                  <a:pt x="3566" y="3750"/>
                </a:cubicBezTo>
                <a:cubicBezTo>
                  <a:pt x="3590" y="3730"/>
                  <a:pt x="3600" y="3698"/>
                  <a:pt x="3593" y="3671"/>
                </a:cubicBezTo>
                <a:cubicBezTo>
                  <a:pt x="3593" y="3671"/>
                  <a:pt x="3589" y="3653"/>
                  <a:pt x="3582" y="3627"/>
                </a:cubicBezTo>
                <a:cubicBezTo>
                  <a:pt x="3575" y="3601"/>
                  <a:pt x="3566" y="3568"/>
                  <a:pt x="3555" y="3533"/>
                </a:cubicBezTo>
                <a:cubicBezTo>
                  <a:pt x="3533" y="3465"/>
                  <a:pt x="3508" y="3400"/>
                  <a:pt x="3508" y="3400"/>
                </a:cubicBezTo>
                <a:cubicBezTo>
                  <a:pt x="3499" y="3375"/>
                  <a:pt x="3503" y="3346"/>
                  <a:pt x="3521" y="3326"/>
                </a:cubicBezTo>
                <a:cubicBezTo>
                  <a:pt x="3521" y="3326"/>
                  <a:pt x="3550" y="3294"/>
                  <a:pt x="3577" y="3258"/>
                </a:cubicBezTo>
                <a:cubicBezTo>
                  <a:pt x="3590" y="3241"/>
                  <a:pt x="3604" y="3224"/>
                  <a:pt x="3614" y="3210"/>
                </a:cubicBezTo>
                <a:cubicBezTo>
                  <a:pt x="3623" y="3197"/>
                  <a:pt x="3630" y="3188"/>
                  <a:pt x="3630" y="3188"/>
                </a:cubicBezTo>
                <a:cubicBezTo>
                  <a:pt x="3630" y="3188"/>
                  <a:pt x="3656" y="3152"/>
                  <a:pt x="3679" y="3115"/>
                </a:cubicBezTo>
                <a:cubicBezTo>
                  <a:pt x="3691" y="3096"/>
                  <a:pt x="3703" y="3078"/>
                  <a:pt x="3711" y="3063"/>
                </a:cubicBezTo>
                <a:cubicBezTo>
                  <a:pt x="3719" y="3049"/>
                  <a:pt x="3725" y="3039"/>
                  <a:pt x="3725" y="3039"/>
                </a:cubicBezTo>
                <a:cubicBezTo>
                  <a:pt x="3738" y="3017"/>
                  <a:pt x="3764" y="3003"/>
                  <a:pt x="3790" y="3003"/>
                </a:cubicBezTo>
                <a:cubicBezTo>
                  <a:pt x="3790" y="3003"/>
                  <a:pt x="3860" y="3006"/>
                  <a:pt x="3932" y="3004"/>
                </a:cubicBezTo>
                <a:cubicBezTo>
                  <a:pt x="4002" y="3002"/>
                  <a:pt x="4074" y="2996"/>
                  <a:pt x="4074" y="2996"/>
                </a:cubicBezTo>
                <a:cubicBezTo>
                  <a:pt x="4102" y="2994"/>
                  <a:pt x="4128" y="2974"/>
                  <a:pt x="4139" y="2944"/>
                </a:cubicBezTo>
                <a:cubicBezTo>
                  <a:pt x="4139" y="2944"/>
                  <a:pt x="4145" y="2931"/>
                  <a:pt x="4153" y="2911"/>
                </a:cubicBezTo>
                <a:cubicBezTo>
                  <a:pt x="4161" y="2891"/>
                  <a:pt x="4171" y="2864"/>
                  <a:pt x="4180" y="2837"/>
                </a:cubicBezTo>
                <a:cubicBezTo>
                  <a:pt x="4189" y="2810"/>
                  <a:pt x="4199" y="2783"/>
                  <a:pt x="4205" y="2762"/>
                </a:cubicBezTo>
                <a:cubicBezTo>
                  <a:pt x="4211" y="2741"/>
                  <a:pt x="4215" y="2728"/>
                  <a:pt x="4215" y="2728"/>
                </a:cubicBezTo>
                <a:cubicBezTo>
                  <a:pt x="4224" y="2698"/>
                  <a:pt x="4216" y="2666"/>
                  <a:pt x="4195" y="2647"/>
                </a:cubicBezTo>
                <a:cubicBezTo>
                  <a:pt x="4195" y="2647"/>
                  <a:pt x="4143" y="2597"/>
                  <a:pt x="4089" y="2552"/>
                </a:cubicBezTo>
                <a:cubicBezTo>
                  <a:pt x="4033" y="2506"/>
                  <a:pt x="3977" y="2465"/>
                  <a:pt x="3977" y="2465"/>
                </a:cubicBezTo>
                <a:cubicBezTo>
                  <a:pt x="3956" y="2449"/>
                  <a:pt x="3945" y="2422"/>
                  <a:pt x="3948" y="2396"/>
                </a:cubicBezTo>
                <a:cubicBezTo>
                  <a:pt x="3948" y="2396"/>
                  <a:pt x="3950" y="2385"/>
                  <a:pt x="3952" y="2369"/>
                </a:cubicBezTo>
                <a:cubicBezTo>
                  <a:pt x="3955" y="2352"/>
                  <a:pt x="3957" y="2330"/>
                  <a:pt x="3959" y="2308"/>
                </a:cubicBezTo>
                <a:cubicBezTo>
                  <a:pt x="3961" y="2286"/>
                  <a:pt x="3963" y="2265"/>
                  <a:pt x="3964" y="2248"/>
                </a:cubicBezTo>
                <a:cubicBezTo>
                  <a:pt x="3965" y="2232"/>
                  <a:pt x="3965" y="2221"/>
                  <a:pt x="3965" y="2221"/>
                </a:cubicBezTo>
                <a:cubicBezTo>
                  <a:pt x="3965" y="2221"/>
                  <a:pt x="3966" y="2210"/>
                  <a:pt x="3967" y="2193"/>
                </a:cubicBezTo>
                <a:cubicBezTo>
                  <a:pt x="3968" y="2176"/>
                  <a:pt x="3968" y="2154"/>
                  <a:pt x="3967" y="2132"/>
                </a:cubicBezTo>
                <a:cubicBezTo>
                  <a:pt x="3967" y="2110"/>
                  <a:pt x="3968" y="2088"/>
                  <a:pt x="3967" y="2072"/>
                </a:cubicBezTo>
                <a:cubicBezTo>
                  <a:pt x="3966" y="2055"/>
                  <a:pt x="3965" y="2044"/>
                  <a:pt x="3965" y="2044"/>
                </a:cubicBezTo>
                <a:cubicBezTo>
                  <a:pt x="3964" y="2018"/>
                  <a:pt x="3978" y="1992"/>
                  <a:pt x="4001" y="1979"/>
                </a:cubicBezTo>
                <a:cubicBezTo>
                  <a:pt x="4001" y="1979"/>
                  <a:pt x="4061" y="1943"/>
                  <a:pt x="4120" y="1903"/>
                </a:cubicBezTo>
                <a:cubicBezTo>
                  <a:pt x="4150" y="1882"/>
                  <a:pt x="4179" y="1862"/>
                  <a:pt x="4200" y="1846"/>
                </a:cubicBezTo>
                <a:cubicBezTo>
                  <a:pt x="4221" y="1829"/>
                  <a:pt x="4236" y="1818"/>
                  <a:pt x="4236" y="1818"/>
                </a:cubicBezTo>
                <a:cubicBezTo>
                  <a:pt x="4257" y="1802"/>
                  <a:pt x="4269" y="1770"/>
                  <a:pt x="4263" y="1739"/>
                </a:cubicBezTo>
                <a:cubicBezTo>
                  <a:pt x="4263" y="1739"/>
                  <a:pt x="4260" y="1725"/>
                  <a:pt x="4256" y="1704"/>
                </a:cubicBezTo>
                <a:cubicBezTo>
                  <a:pt x="4251" y="1683"/>
                  <a:pt x="4246" y="1655"/>
                  <a:pt x="4239" y="1627"/>
                </a:cubicBezTo>
                <a:cubicBezTo>
                  <a:pt x="4231" y="1599"/>
                  <a:pt x="4224" y="1572"/>
                  <a:pt x="4219" y="1551"/>
                </a:cubicBezTo>
                <a:cubicBezTo>
                  <a:pt x="4213" y="1530"/>
                  <a:pt x="4208" y="1516"/>
                  <a:pt x="4208" y="1516"/>
                </a:cubicBezTo>
                <a:cubicBezTo>
                  <a:pt x="4199" y="1486"/>
                  <a:pt x="4176" y="1464"/>
                  <a:pt x="4149" y="1459"/>
                </a:cubicBezTo>
                <a:cubicBezTo>
                  <a:pt x="4149" y="1459"/>
                  <a:pt x="4131" y="1455"/>
                  <a:pt x="4104" y="1451"/>
                </a:cubicBezTo>
                <a:cubicBezTo>
                  <a:pt x="4077" y="1447"/>
                  <a:pt x="4042" y="1442"/>
                  <a:pt x="4007" y="1437"/>
                </a:cubicBezTo>
                <a:cubicBezTo>
                  <a:pt x="3971" y="1433"/>
                  <a:pt x="3937" y="1430"/>
                  <a:pt x="3910" y="1427"/>
                </a:cubicBezTo>
                <a:cubicBezTo>
                  <a:pt x="3884" y="1426"/>
                  <a:pt x="3866" y="1424"/>
                  <a:pt x="3866" y="1424"/>
                </a:cubicBezTo>
                <a:cubicBezTo>
                  <a:pt x="3839" y="1423"/>
                  <a:pt x="3815" y="1407"/>
                  <a:pt x="3805" y="1382"/>
                </a:cubicBezTo>
                <a:cubicBezTo>
                  <a:pt x="3805" y="1382"/>
                  <a:pt x="3801" y="1372"/>
                  <a:pt x="3793" y="1357"/>
                </a:cubicBezTo>
                <a:cubicBezTo>
                  <a:pt x="3786" y="1342"/>
                  <a:pt x="3776" y="1323"/>
                  <a:pt x="3767" y="1303"/>
                </a:cubicBezTo>
                <a:cubicBezTo>
                  <a:pt x="3757" y="1283"/>
                  <a:pt x="3746" y="1264"/>
                  <a:pt x="3738" y="1249"/>
                </a:cubicBezTo>
                <a:cubicBezTo>
                  <a:pt x="3730" y="1235"/>
                  <a:pt x="3724" y="1225"/>
                  <a:pt x="3724" y="1225"/>
                </a:cubicBezTo>
                <a:cubicBezTo>
                  <a:pt x="3724" y="1225"/>
                  <a:pt x="3719" y="1215"/>
                  <a:pt x="3711" y="1201"/>
                </a:cubicBezTo>
                <a:cubicBezTo>
                  <a:pt x="3702" y="1187"/>
                  <a:pt x="3690" y="1169"/>
                  <a:pt x="3679" y="1150"/>
                </a:cubicBezTo>
                <a:cubicBezTo>
                  <a:pt x="3667" y="1131"/>
                  <a:pt x="3654" y="1113"/>
                  <a:pt x="3645" y="1100"/>
                </a:cubicBezTo>
                <a:cubicBezTo>
                  <a:pt x="3635" y="1086"/>
                  <a:pt x="3629" y="1077"/>
                  <a:pt x="3629" y="1077"/>
                </a:cubicBezTo>
                <a:cubicBezTo>
                  <a:pt x="3614" y="1055"/>
                  <a:pt x="3611" y="1027"/>
                  <a:pt x="3624" y="1003"/>
                </a:cubicBezTo>
                <a:cubicBezTo>
                  <a:pt x="3624" y="1003"/>
                  <a:pt x="3631" y="987"/>
                  <a:pt x="3643" y="963"/>
                </a:cubicBezTo>
                <a:cubicBezTo>
                  <a:pt x="3654" y="939"/>
                  <a:pt x="3669" y="907"/>
                  <a:pt x="3683" y="874"/>
                </a:cubicBezTo>
                <a:cubicBezTo>
                  <a:pt x="3710" y="809"/>
                  <a:pt x="3735" y="741"/>
                  <a:pt x="3735" y="741"/>
                </a:cubicBezTo>
                <a:cubicBezTo>
                  <a:pt x="3745" y="714"/>
                  <a:pt x="3736" y="683"/>
                  <a:pt x="3715" y="660"/>
                </a:cubicBezTo>
                <a:cubicBezTo>
                  <a:pt x="3715" y="660"/>
                  <a:pt x="3676" y="618"/>
                  <a:pt x="3634" y="579"/>
                </a:cubicBezTo>
                <a:cubicBezTo>
                  <a:pt x="3613" y="558"/>
                  <a:pt x="3592" y="539"/>
                  <a:pt x="3576" y="525"/>
                </a:cubicBezTo>
                <a:cubicBezTo>
                  <a:pt x="3559" y="511"/>
                  <a:pt x="3549" y="501"/>
                  <a:pt x="3549" y="501"/>
                </a:cubicBezTo>
                <a:cubicBezTo>
                  <a:pt x="3525" y="480"/>
                  <a:pt x="3492" y="475"/>
                  <a:pt x="3467" y="486"/>
                </a:cubicBezTo>
                <a:cubicBezTo>
                  <a:pt x="3467" y="486"/>
                  <a:pt x="3400" y="513"/>
                  <a:pt x="3336" y="544"/>
                </a:cubicBezTo>
                <a:cubicBezTo>
                  <a:pt x="3272" y="575"/>
                  <a:pt x="3211" y="609"/>
                  <a:pt x="3211" y="609"/>
                </a:cubicBezTo>
                <a:cubicBezTo>
                  <a:pt x="3187" y="622"/>
                  <a:pt x="3159" y="621"/>
                  <a:pt x="3136" y="607"/>
                </a:cubicBezTo>
                <a:cubicBezTo>
                  <a:pt x="3136" y="607"/>
                  <a:pt x="3100" y="582"/>
                  <a:pt x="3061" y="561"/>
                </a:cubicBezTo>
                <a:cubicBezTo>
                  <a:pt x="3023" y="538"/>
                  <a:pt x="2984" y="519"/>
                  <a:pt x="2984" y="519"/>
                </a:cubicBezTo>
                <a:cubicBezTo>
                  <a:pt x="2984" y="519"/>
                  <a:pt x="2945" y="498"/>
                  <a:pt x="2904" y="480"/>
                </a:cubicBezTo>
                <a:cubicBezTo>
                  <a:pt x="2865" y="461"/>
                  <a:pt x="2823" y="445"/>
                  <a:pt x="2823" y="445"/>
                </a:cubicBezTo>
                <a:cubicBezTo>
                  <a:pt x="2799" y="435"/>
                  <a:pt x="2782" y="412"/>
                  <a:pt x="2778" y="386"/>
                </a:cubicBezTo>
                <a:cubicBezTo>
                  <a:pt x="2778" y="386"/>
                  <a:pt x="2771" y="316"/>
                  <a:pt x="2759" y="246"/>
                </a:cubicBezTo>
                <a:cubicBezTo>
                  <a:pt x="2747" y="176"/>
                  <a:pt x="2731" y="106"/>
                  <a:pt x="2731" y="106"/>
                </a:cubicBezTo>
                <a:cubicBezTo>
                  <a:pt x="2725" y="79"/>
                  <a:pt x="2701" y="55"/>
                  <a:pt x="2670" y="48"/>
                </a:cubicBezTo>
                <a:cubicBezTo>
                  <a:pt x="2670" y="48"/>
                  <a:pt x="2656" y="45"/>
                  <a:pt x="2636" y="40"/>
                </a:cubicBezTo>
                <a:cubicBezTo>
                  <a:pt x="2615" y="34"/>
                  <a:pt x="2587" y="29"/>
                  <a:pt x="2558" y="24"/>
                </a:cubicBezTo>
                <a:cubicBezTo>
                  <a:pt x="2502" y="12"/>
                  <a:pt x="2445" y="5"/>
                  <a:pt x="2445" y="5"/>
                </a:cubicBezTo>
                <a:cubicBezTo>
                  <a:pt x="2414" y="0"/>
                  <a:pt x="2384" y="12"/>
                  <a:pt x="2368" y="35"/>
                </a:cubicBezTo>
                <a:cubicBezTo>
                  <a:pt x="2368" y="35"/>
                  <a:pt x="2326" y="95"/>
                  <a:pt x="2289" y="154"/>
                </a:cubicBezTo>
                <a:cubicBezTo>
                  <a:pt x="2251" y="215"/>
                  <a:pt x="2219" y="277"/>
                  <a:pt x="2219" y="277"/>
                </a:cubicBezTo>
                <a:cubicBezTo>
                  <a:pt x="2206" y="301"/>
                  <a:pt x="2181" y="315"/>
                  <a:pt x="2155" y="316"/>
                </a:cubicBezTo>
                <a:cubicBezTo>
                  <a:pt x="2155" y="316"/>
                  <a:pt x="2144" y="316"/>
                  <a:pt x="2127" y="316"/>
                </a:cubicBezTo>
                <a:cubicBezTo>
                  <a:pt x="2111" y="316"/>
                  <a:pt x="2088" y="316"/>
                  <a:pt x="2066" y="318"/>
                </a:cubicBezTo>
                <a:cubicBezTo>
                  <a:pt x="2044" y="319"/>
                  <a:pt x="2022" y="320"/>
                  <a:pt x="2006" y="321"/>
                </a:cubicBezTo>
                <a:cubicBezTo>
                  <a:pt x="1989" y="323"/>
                  <a:pt x="1978" y="324"/>
                  <a:pt x="1978" y="324"/>
                </a:cubicBezTo>
                <a:cubicBezTo>
                  <a:pt x="1978" y="324"/>
                  <a:pt x="1968" y="325"/>
                  <a:pt x="1951" y="327"/>
                </a:cubicBezTo>
                <a:cubicBezTo>
                  <a:pt x="1935" y="328"/>
                  <a:pt x="1913" y="331"/>
                  <a:pt x="1891" y="334"/>
                </a:cubicBezTo>
                <a:cubicBezTo>
                  <a:pt x="1869" y="338"/>
                  <a:pt x="1847" y="341"/>
                  <a:pt x="1831" y="344"/>
                </a:cubicBezTo>
                <a:cubicBezTo>
                  <a:pt x="1815" y="347"/>
                  <a:pt x="1804" y="349"/>
                  <a:pt x="1804" y="349"/>
                </a:cubicBezTo>
                <a:cubicBezTo>
                  <a:pt x="1778" y="354"/>
                  <a:pt x="1751" y="344"/>
                  <a:pt x="1734" y="323"/>
                </a:cubicBezTo>
                <a:cubicBezTo>
                  <a:pt x="1734" y="323"/>
                  <a:pt x="1690" y="269"/>
                  <a:pt x="1642" y="217"/>
                </a:cubicBezTo>
                <a:cubicBezTo>
                  <a:pt x="1594" y="163"/>
                  <a:pt x="1542" y="114"/>
                  <a:pt x="1542" y="114"/>
                </a:cubicBezTo>
                <a:cubicBezTo>
                  <a:pt x="1522" y="95"/>
                  <a:pt x="1490" y="88"/>
                  <a:pt x="1460" y="98"/>
                </a:cubicBezTo>
                <a:cubicBezTo>
                  <a:pt x="1460" y="98"/>
                  <a:pt x="1447" y="103"/>
                  <a:pt x="1426" y="110"/>
                </a:cubicBezTo>
                <a:cubicBezTo>
                  <a:pt x="1406" y="118"/>
                  <a:pt x="1380" y="128"/>
                  <a:pt x="1353" y="138"/>
                </a:cubicBezTo>
                <a:cubicBezTo>
                  <a:pt x="1326" y="149"/>
                  <a:pt x="1300" y="160"/>
                  <a:pt x="1280" y="169"/>
                </a:cubicBezTo>
                <a:cubicBezTo>
                  <a:pt x="1261" y="177"/>
                  <a:pt x="1248" y="183"/>
                  <a:pt x="1248" y="183"/>
                </a:cubicBezTo>
                <a:cubicBezTo>
                  <a:pt x="1219" y="197"/>
                  <a:pt x="1200" y="223"/>
                  <a:pt x="1199" y="251"/>
                </a:cubicBezTo>
                <a:cubicBezTo>
                  <a:pt x="1199" y="251"/>
                  <a:pt x="1196" y="322"/>
                  <a:pt x="1198" y="394"/>
                </a:cubicBezTo>
                <a:cubicBezTo>
                  <a:pt x="1199" y="465"/>
                  <a:pt x="1204" y="535"/>
                  <a:pt x="1204" y="535"/>
                </a:cubicBezTo>
                <a:cubicBezTo>
                  <a:pt x="1207" y="562"/>
                  <a:pt x="1194" y="588"/>
                  <a:pt x="1172" y="602"/>
                </a:cubicBezTo>
                <a:cubicBezTo>
                  <a:pt x="1172" y="602"/>
                  <a:pt x="1162" y="608"/>
                  <a:pt x="1148" y="617"/>
                </a:cubicBezTo>
                <a:cubicBezTo>
                  <a:pt x="1135" y="626"/>
                  <a:pt x="1116" y="639"/>
                  <a:pt x="1098" y="651"/>
                </a:cubicBezTo>
                <a:cubicBezTo>
                  <a:pt x="1080" y="663"/>
                  <a:pt x="1063" y="677"/>
                  <a:pt x="1049" y="687"/>
                </a:cubicBezTo>
                <a:cubicBezTo>
                  <a:pt x="1036" y="697"/>
                  <a:pt x="1028" y="704"/>
                  <a:pt x="1028" y="704"/>
                </a:cubicBezTo>
                <a:cubicBezTo>
                  <a:pt x="1028" y="704"/>
                  <a:pt x="1019" y="711"/>
                  <a:pt x="1006" y="721"/>
                </a:cubicBezTo>
                <a:cubicBezTo>
                  <a:pt x="993" y="731"/>
                  <a:pt x="976" y="746"/>
                  <a:pt x="960" y="760"/>
                </a:cubicBezTo>
                <a:cubicBezTo>
                  <a:pt x="943" y="774"/>
                  <a:pt x="926" y="789"/>
                  <a:pt x="915" y="800"/>
                </a:cubicBezTo>
                <a:cubicBezTo>
                  <a:pt x="902" y="812"/>
                  <a:pt x="894" y="819"/>
                  <a:pt x="894" y="819"/>
                </a:cubicBezTo>
                <a:cubicBezTo>
                  <a:pt x="875" y="837"/>
                  <a:pt x="847" y="844"/>
                  <a:pt x="822" y="836"/>
                </a:cubicBezTo>
                <a:cubicBezTo>
                  <a:pt x="822" y="836"/>
                  <a:pt x="755" y="813"/>
                  <a:pt x="686" y="795"/>
                </a:cubicBezTo>
                <a:cubicBezTo>
                  <a:pt x="618" y="777"/>
                  <a:pt x="547" y="763"/>
                  <a:pt x="547" y="763"/>
                </a:cubicBezTo>
                <a:cubicBezTo>
                  <a:pt x="519" y="757"/>
                  <a:pt x="489" y="769"/>
                  <a:pt x="470" y="794"/>
                </a:cubicBezTo>
                <a:cubicBezTo>
                  <a:pt x="470" y="794"/>
                  <a:pt x="433" y="839"/>
                  <a:pt x="401" y="886"/>
                </a:cubicBezTo>
                <a:cubicBezTo>
                  <a:pt x="384" y="909"/>
                  <a:pt x="367" y="933"/>
                  <a:pt x="356" y="951"/>
                </a:cubicBezTo>
                <a:cubicBezTo>
                  <a:pt x="344" y="969"/>
                  <a:pt x="337" y="981"/>
                  <a:pt x="337" y="981"/>
                </a:cubicBezTo>
                <a:cubicBezTo>
                  <a:pt x="319" y="1007"/>
                  <a:pt x="318" y="1040"/>
                  <a:pt x="332" y="1064"/>
                </a:cubicBezTo>
                <a:cubicBezTo>
                  <a:pt x="332" y="1064"/>
                  <a:pt x="369" y="1127"/>
                  <a:pt x="408" y="1185"/>
                </a:cubicBezTo>
                <a:cubicBezTo>
                  <a:pt x="448" y="1245"/>
                  <a:pt x="491" y="1300"/>
                  <a:pt x="491" y="1300"/>
                </a:cubicBezTo>
                <a:cubicBezTo>
                  <a:pt x="507" y="1321"/>
                  <a:pt x="510" y="1350"/>
                  <a:pt x="499" y="1374"/>
                </a:cubicBezTo>
                <a:cubicBezTo>
                  <a:pt x="499" y="1374"/>
                  <a:pt x="480" y="1414"/>
                  <a:pt x="465" y="1455"/>
                </a:cubicBezTo>
                <a:cubicBezTo>
                  <a:pt x="447" y="1496"/>
                  <a:pt x="434" y="1538"/>
                  <a:pt x="434" y="1538"/>
                </a:cubicBezTo>
                <a:cubicBezTo>
                  <a:pt x="434" y="1538"/>
                  <a:pt x="418" y="1579"/>
                  <a:pt x="407" y="1622"/>
                </a:cubicBezTo>
                <a:cubicBezTo>
                  <a:pt x="393" y="1664"/>
                  <a:pt x="384" y="1707"/>
                  <a:pt x="384" y="1707"/>
                </a:cubicBezTo>
                <a:cubicBezTo>
                  <a:pt x="378" y="1733"/>
                  <a:pt x="357" y="1753"/>
                  <a:pt x="331" y="1760"/>
                </a:cubicBezTo>
                <a:cubicBezTo>
                  <a:pt x="331" y="1760"/>
                  <a:pt x="264" y="1777"/>
                  <a:pt x="195" y="1799"/>
                </a:cubicBezTo>
                <a:cubicBezTo>
                  <a:pt x="128" y="1820"/>
                  <a:pt x="61" y="1847"/>
                  <a:pt x="61" y="1847"/>
                </a:cubicBezTo>
                <a:cubicBezTo>
                  <a:pt x="35" y="1857"/>
                  <a:pt x="15" y="1883"/>
                  <a:pt x="13" y="1915"/>
                </a:cubicBezTo>
                <a:cubicBezTo>
                  <a:pt x="13" y="1915"/>
                  <a:pt x="11" y="1929"/>
                  <a:pt x="9" y="1950"/>
                </a:cubicBezTo>
                <a:cubicBezTo>
                  <a:pt x="7" y="1972"/>
                  <a:pt x="5" y="2001"/>
                  <a:pt x="4" y="2029"/>
                </a:cubicBezTo>
                <a:cubicBezTo>
                  <a:pt x="0" y="2087"/>
                  <a:pt x="1" y="2144"/>
                  <a:pt x="1" y="2144"/>
                </a:cubicBezTo>
                <a:cubicBezTo>
                  <a:pt x="1" y="2176"/>
                  <a:pt x="17" y="2204"/>
                  <a:pt x="43" y="2217"/>
                </a:cubicBezTo>
                <a:cubicBezTo>
                  <a:pt x="43" y="2217"/>
                  <a:pt x="107" y="2249"/>
                  <a:pt x="172" y="2277"/>
                </a:cubicBezTo>
                <a:cubicBezTo>
                  <a:pt x="204" y="2291"/>
                  <a:pt x="238" y="2305"/>
                  <a:pt x="262" y="2314"/>
                </a:cubicBezTo>
                <a:cubicBezTo>
                  <a:pt x="287" y="2323"/>
                  <a:pt x="304" y="2329"/>
                  <a:pt x="304" y="2329"/>
                </a:cubicBezTo>
                <a:cubicBezTo>
                  <a:pt x="329" y="2339"/>
                  <a:pt x="346" y="2361"/>
                  <a:pt x="351" y="2387"/>
                </a:cubicBezTo>
                <a:cubicBezTo>
                  <a:pt x="351" y="2387"/>
                  <a:pt x="352" y="2398"/>
                  <a:pt x="355" y="2414"/>
                </a:cubicBezTo>
                <a:cubicBezTo>
                  <a:pt x="358" y="2431"/>
                  <a:pt x="360" y="2453"/>
                  <a:pt x="365" y="2474"/>
                </a:cubicBezTo>
                <a:cubicBezTo>
                  <a:pt x="370" y="2496"/>
                  <a:pt x="374" y="2517"/>
                  <a:pt x="378" y="2534"/>
                </a:cubicBezTo>
                <a:cubicBezTo>
                  <a:pt x="381" y="2550"/>
                  <a:pt x="384" y="2560"/>
                  <a:pt x="384" y="2560"/>
                </a:cubicBezTo>
                <a:cubicBezTo>
                  <a:pt x="384" y="2560"/>
                  <a:pt x="387" y="2571"/>
                  <a:pt x="391" y="2587"/>
                </a:cubicBezTo>
                <a:cubicBezTo>
                  <a:pt x="395" y="2603"/>
                  <a:pt x="400" y="2625"/>
                  <a:pt x="407" y="2646"/>
                </a:cubicBezTo>
                <a:cubicBezTo>
                  <a:pt x="413" y="2667"/>
                  <a:pt x="420" y="2688"/>
                  <a:pt x="425" y="2703"/>
                </a:cubicBezTo>
                <a:cubicBezTo>
                  <a:pt x="430" y="2719"/>
                  <a:pt x="434" y="2729"/>
                  <a:pt x="434" y="2729"/>
                </a:cubicBezTo>
                <a:cubicBezTo>
                  <a:pt x="443" y="2754"/>
                  <a:pt x="437" y="2782"/>
                  <a:pt x="418" y="2802"/>
                </a:cubicBezTo>
                <a:cubicBezTo>
                  <a:pt x="418" y="2802"/>
                  <a:pt x="406" y="2815"/>
                  <a:pt x="389" y="2835"/>
                </a:cubicBezTo>
                <a:cubicBezTo>
                  <a:pt x="371" y="2855"/>
                  <a:pt x="348" y="2881"/>
                  <a:pt x="326" y="2909"/>
                </a:cubicBezTo>
                <a:cubicBezTo>
                  <a:pt x="303" y="2936"/>
                  <a:pt x="281" y="2964"/>
                  <a:pt x="265" y="2986"/>
                </a:cubicBezTo>
                <a:cubicBezTo>
                  <a:pt x="248" y="3007"/>
                  <a:pt x="238" y="3022"/>
                  <a:pt x="238" y="3022"/>
                </a:cubicBezTo>
                <a:cubicBezTo>
                  <a:pt x="221" y="3044"/>
                  <a:pt x="220" y="3077"/>
                  <a:pt x="234" y="3105"/>
                </a:cubicBezTo>
                <a:cubicBezTo>
                  <a:pt x="234" y="3105"/>
                  <a:pt x="240" y="3118"/>
                  <a:pt x="250" y="3137"/>
                </a:cubicBezTo>
                <a:cubicBezTo>
                  <a:pt x="261" y="3156"/>
                  <a:pt x="275" y="3181"/>
                  <a:pt x="288" y="3206"/>
                </a:cubicBezTo>
                <a:cubicBezTo>
                  <a:pt x="302" y="3231"/>
                  <a:pt x="318" y="3255"/>
                  <a:pt x="329" y="3274"/>
                </a:cubicBezTo>
                <a:cubicBezTo>
                  <a:pt x="341" y="3292"/>
                  <a:pt x="348" y="3304"/>
                  <a:pt x="348" y="3304"/>
                </a:cubicBezTo>
                <a:cubicBezTo>
                  <a:pt x="365" y="3331"/>
                  <a:pt x="395" y="3345"/>
                  <a:pt x="422" y="3342"/>
                </a:cubicBezTo>
                <a:cubicBezTo>
                  <a:pt x="422" y="3342"/>
                  <a:pt x="440" y="3340"/>
                  <a:pt x="467" y="3337"/>
                </a:cubicBezTo>
                <a:cubicBezTo>
                  <a:pt x="493" y="3334"/>
                  <a:pt x="529" y="3330"/>
                  <a:pt x="564" y="3324"/>
                </a:cubicBezTo>
                <a:cubicBezTo>
                  <a:pt x="635" y="3312"/>
                  <a:pt x="703" y="3297"/>
                  <a:pt x="703" y="3297"/>
                </a:cubicBezTo>
                <a:cubicBezTo>
                  <a:pt x="729" y="3291"/>
                  <a:pt x="757" y="3299"/>
                  <a:pt x="774" y="3320"/>
                </a:cubicBezTo>
                <a:cubicBezTo>
                  <a:pt x="774" y="3320"/>
                  <a:pt x="781" y="3328"/>
                  <a:pt x="792" y="3341"/>
                </a:cubicBezTo>
                <a:cubicBezTo>
                  <a:pt x="803" y="3353"/>
                  <a:pt x="818" y="3369"/>
                  <a:pt x="833" y="3385"/>
                </a:cubicBezTo>
                <a:cubicBezTo>
                  <a:pt x="848" y="3401"/>
                  <a:pt x="863" y="3417"/>
                  <a:pt x="876" y="3428"/>
                </a:cubicBezTo>
                <a:cubicBezTo>
                  <a:pt x="887" y="3440"/>
                  <a:pt x="895" y="3447"/>
                  <a:pt x="895" y="3447"/>
                </a:cubicBezTo>
                <a:cubicBezTo>
                  <a:pt x="895" y="3447"/>
                  <a:pt x="903" y="3455"/>
                  <a:pt x="915" y="3467"/>
                </a:cubicBezTo>
                <a:cubicBezTo>
                  <a:pt x="927" y="3478"/>
                  <a:pt x="944" y="3492"/>
                  <a:pt x="961" y="3507"/>
                </a:cubicBezTo>
                <a:cubicBezTo>
                  <a:pt x="977" y="3521"/>
                  <a:pt x="994" y="3536"/>
                  <a:pt x="1007" y="3546"/>
                </a:cubicBezTo>
                <a:cubicBezTo>
                  <a:pt x="1020" y="3556"/>
                  <a:pt x="1029" y="3563"/>
                  <a:pt x="1029" y="3563"/>
                </a:cubicBezTo>
                <a:cubicBezTo>
                  <a:pt x="1049" y="3579"/>
                  <a:pt x="1060" y="3606"/>
                  <a:pt x="1055" y="3633"/>
                </a:cubicBezTo>
                <a:cubicBezTo>
                  <a:pt x="1055" y="3633"/>
                  <a:pt x="1043" y="3701"/>
                  <a:pt x="1034" y="3773"/>
                </a:cubicBezTo>
                <a:cubicBezTo>
                  <a:pt x="1026" y="3843"/>
                  <a:pt x="1022" y="3915"/>
                  <a:pt x="1022" y="3915"/>
                </a:cubicBezTo>
                <a:cubicBezTo>
                  <a:pt x="1021" y="3943"/>
                  <a:pt x="1037" y="3971"/>
                  <a:pt x="1064" y="3987"/>
                </a:cubicBezTo>
                <a:cubicBezTo>
                  <a:pt x="1064" y="3987"/>
                  <a:pt x="1077" y="3994"/>
                  <a:pt x="1095" y="4005"/>
                </a:cubicBezTo>
                <a:cubicBezTo>
                  <a:pt x="1114" y="4016"/>
                  <a:pt x="1139" y="4029"/>
                  <a:pt x="1165" y="4042"/>
                </a:cubicBezTo>
                <a:cubicBezTo>
                  <a:pt x="1190" y="4055"/>
                  <a:pt x="1216" y="4068"/>
                  <a:pt x="1235" y="4077"/>
                </a:cubicBezTo>
                <a:cubicBezTo>
                  <a:pt x="1255" y="4086"/>
                  <a:pt x="1268" y="4092"/>
                  <a:pt x="1268" y="4092"/>
                </a:cubicBezTo>
                <a:cubicBezTo>
                  <a:pt x="1296" y="4105"/>
                  <a:pt x="1329" y="4102"/>
                  <a:pt x="1351" y="4084"/>
                </a:cubicBezTo>
                <a:cubicBezTo>
                  <a:pt x="1351" y="4084"/>
                  <a:pt x="1407" y="4039"/>
                  <a:pt x="1460" y="3992"/>
                </a:cubicBezTo>
                <a:cubicBezTo>
                  <a:pt x="1513" y="3944"/>
                  <a:pt x="1562" y="3894"/>
                  <a:pt x="1562" y="3894"/>
                </a:cubicBezTo>
                <a:cubicBezTo>
                  <a:pt x="1581" y="3875"/>
                  <a:pt x="1609" y="3868"/>
                  <a:pt x="1634" y="3875"/>
                </a:cubicBezTo>
                <a:cubicBezTo>
                  <a:pt x="1634" y="3875"/>
                  <a:pt x="1645" y="3878"/>
                  <a:pt x="1660" y="3883"/>
                </a:cubicBezTo>
                <a:cubicBezTo>
                  <a:pt x="1676" y="3888"/>
                  <a:pt x="1698" y="3893"/>
                  <a:pt x="1719" y="3898"/>
                </a:cubicBezTo>
                <a:cubicBezTo>
                  <a:pt x="1762" y="3909"/>
                  <a:pt x="1805" y="3917"/>
                  <a:pt x="1805" y="3917"/>
                </a:cubicBezTo>
                <a:cubicBezTo>
                  <a:pt x="1805" y="3917"/>
                  <a:pt x="1816" y="3919"/>
                  <a:pt x="1832" y="3922"/>
                </a:cubicBezTo>
                <a:cubicBezTo>
                  <a:pt x="1848" y="3926"/>
                  <a:pt x="1870" y="3929"/>
                  <a:pt x="1892" y="3932"/>
                </a:cubicBezTo>
                <a:cubicBezTo>
                  <a:pt x="1936" y="3939"/>
                  <a:pt x="1980" y="3942"/>
                  <a:pt x="1980" y="3942"/>
                </a:cubicBezTo>
                <a:cubicBezTo>
                  <a:pt x="2006" y="3945"/>
                  <a:pt x="2029" y="3962"/>
                  <a:pt x="2040" y="3987"/>
                </a:cubicBezTo>
                <a:cubicBezTo>
                  <a:pt x="2040" y="3987"/>
                  <a:pt x="2066" y="4051"/>
                  <a:pt x="2098" y="4116"/>
                </a:cubicBezTo>
                <a:cubicBezTo>
                  <a:pt x="2113" y="4148"/>
                  <a:pt x="2130" y="4179"/>
                  <a:pt x="2143" y="4203"/>
                </a:cubicBezTo>
                <a:cubicBezTo>
                  <a:pt x="2156" y="4226"/>
                  <a:pt x="2164" y="4242"/>
                  <a:pt x="2164" y="4242"/>
                </a:cubicBezTo>
                <a:cubicBezTo>
                  <a:pt x="2178" y="4266"/>
                  <a:pt x="2207" y="4282"/>
                  <a:pt x="2239" y="4280"/>
                </a:cubicBezTo>
                <a:cubicBezTo>
                  <a:pt x="2239" y="4280"/>
                  <a:pt x="2253" y="4279"/>
                  <a:pt x="2275" y="4278"/>
                </a:cubicBezTo>
                <a:close/>
                <a:moveTo>
                  <a:pt x="2010" y="3512"/>
                </a:moveTo>
                <a:cubicBezTo>
                  <a:pt x="1973" y="3509"/>
                  <a:pt x="1942" y="3503"/>
                  <a:pt x="1921" y="3501"/>
                </a:cubicBezTo>
                <a:cubicBezTo>
                  <a:pt x="1900" y="3496"/>
                  <a:pt x="1887" y="3494"/>
                  <a:pt x="1887" y="3494"/>
                </a:cubicBezTo>
                <a:cubicBezTo>
                  <a:pt x="1887" y="3494"/>
                  <a:pt x="1875" y="3492"/>
                  <a:pt x="1854" y="3488"/>
                </a:cubicBezTo>
                <a:cubicBezTo>
                  <a:pt x="1843" y="3485"/>
                  <a:pt x="1831" y="3482"/>
                  <a:pt x="1816" y="3478"/>
                </a:cubicBezTo>
                <a:cubicBezTo>
                  <a:pt x="1801" y="3475"/>
                  <a:pt x="1785" y="3471"/>
                  <a:pt x="1767" y="3465"/>
                </a:cubicBezTo>
                <a:cubicBezTo>
                  <a:pt x="1696" y="3445"/>
                  <a:pt x="1602" y="3410"/>
                  <a:pt x="1514" y="3365"/>
                </a:cubicBezTo>
                <a:cubicBezTo>
                  <a:pt x="1426" y="3319"/>
                  <a:pt x="1344" y="3263"/>
                  <a:pt x="1286" y="3217"/>
                </a:cubicBezTo>
                <a:cubicBezTo>
                  <a:pt x="1256" y="3195"/>
                  <a:pt x="1234" y="3173"/>
                  <a:pt x="1217" y="3159"/>
                </a:cubicBezTo>
                <a:cubicBezTo>
                  <a:pt x="1201" y="3145"/>
                  <a:pt x="1193" y="3136"/>
                  <a:pt x="1193" y="3136"/>
                </a:cubicBezTo>
                <a:cubicBezTo>
                  <a:pt x="1193" y="3136"/>
                  <a:pt x="1184" y="3127"/>
                  <a:pt x="1168" y="3112"/>
                </a:cubicBezTo>
                <a:cubicBezTo>
                  <a:pt x="1153" y="3097"/>
                  <a:pt x="1131" y="3075"/>
                  <a:pt x="1107" y="3047"/>
                </a:cubicBezTo>
                <a:cubicBezTo>
                  <a:pt x="1058" y="2991"/>
                  <a:pt x="998" y="2912"/>
                  <a:pt x="949" y="2826"/>
                </a:cubicBezTo>
                <a:cubicBezTo>
                  <a:pt x="900" y="2740"/>
                  <a:pt x="861" y="2648"/>
                  <a:pt x="837" y="2578"/>
                </a:cubicBezTo>
                <a:cubicBezTo>
                  <a:pt x="826" y="2542"/>
                  <a:pt x="816" y="2513"/>
                  <a:pt x="811" y="2492"/>
                </a:cubicBezTo>
                <a:cubicBezTo>
                  <a:pt x="806" y="2471"/>
                  <a:pt x="803" y="2459"/>
                  <a:pt x="803" y="2459"/>
                </a:cubicBezTo>
                <a:cubicBezTo>
                  <a:pt x="803" y="2459"/>
                  <a:pt x="799" y="2447"/>
                  <a:pt x="795" y="2425"/>
                </a:cubicBezTo>
                <a:cubicBezTo>
                  <a:pt x="791" y="2404"/>
                  <a:pt x="784" y="2374"/>
                  <a:pt x="779" y="2337"/>
                </a:cubicBezTo>
                <a:cubicBezTo>
                  <a:pt x="768" y="2264"/>
                  <a:pt x="760" y="2165"/>
                  <a:pt x="765" y="2066"/>
                </a:cubicBezTo>
                <a:cubicBezTo>
                  <a:pt x="770" y="1968"/>
                  <a:pt x="787" y="1870"/>
                  <a:pt x="805" y="1798"/>
                </a:cubicBezTo>
                <a:cubicBezTo>
                  <a:pt x="813" y="1761"/>
                  <a:pt x="824" y="1732"/>
                  <a:pt x="829" y="1711"/>
                </a:cubicBezTo>
                <a:cubicBezTo>
                  <a:pt x="836" y="1691"/>
                  <a:pt x="841" y="1679"/>
                  <a:pt x="841" y="1679"/>
                </a:cubicBezTo>
                <a:cubicBezTo>
                  <a:pt x="841" y="1679"/>
                  <a:pt x="845" y="1667"/>
                  <a:pt x="852" y="1647"/>
                </a:cubicBezTo>
                <a:cubicBezTo>
                  <a:pt x="860" y="1627"/>
                  <a:pt x="870" y="1597"/>
                  <a:pt x="886" y="1564"/>
                </a:cubicBezTo>
                <a:cubicBezTo>
                  <a:pt x="916" y="1496"/>
                  <a:pt x="964" y="1408"/>
                  <a:pt x="1022" y="1328"/>
                </a:cubicBezTo>
                <a:cubicBezTo>
                  <a:pt x="1079" y="1247"/>
                  <a:pt x="1146" y="1174"/>
                  <a:pt x="1200" y="1123"/>
                </a:cubicBezTo>
                <a:cubicBezTo>
                  <a:pt x="1254" y="1072"/>
                  <a:pt x="1294" y="1043"/>
                  <a:pt x="1294" y="1043"/>
                </a:cubicBezTo>
                <a:cubicBezTo>
                  <a:pt x="1294" y="1043"/>
                  <a:pt x="1332" y="1011"/>
                  <a:pt x="1394" y="971"/>
                </a:cubicBezTo>
                <a:cubicBezTo>
                  <a:pt x="1456" y="930"/>
                  <a:pt x="1543" y="882"/>
                  <a:pt x="1636" y="845"/>
                </a:cubicBezTo>
                <a:cubicBezTo>
                  <a:pt x="1728" y="808"/>
                  <a:pt x="1824" y="782"/>
                  <a:pt x="1897" y="770"/>
                </a:cubicBezTo>
                <a:cubicBezTo>
                  <a:pt x="1970" y="756"/>
                  <a:pt x="2019" y="753"/>
                  <a:pt x="2019" y="753"/>
                </a:cubicBezTo>
                <a:cubicBezTo>
                  <a:pt x="2019" y="753"/>
                  <a:pt x="2069" y="747"/>
                  <a:pt x="2143" y="746"/>
                </a:cubicBezTo>
                <a:cubicBezTo>
                  <a:pt x="2217" y="746"/>
                  <a:pt x="2316" y="753"/>
                  <a:pt x="2413" y="772"/>
                </a:cubicBezTo>
                <a:cubicBezTo>
                  <a:pt x="2510" y="790"/>
                  <a:pt x="2605" y="821"/>
                  <a:pt x="2674" y="850"/>
                </a:cubicBezTo>
                <a:cubicBezTo>
                  <a:pt x="2709" y="863"/>
                  <a:pt x="2736" y="877"/>
                  <a:pt x="2756" y="886"/>
                </a:cubicBezTo>
                <a:cubicBezTo>
                  <a:pt x="2775" y="896"/>
                  <a:pt x="2786" y="901"/>
                  <a:pt x="2786" y="901"/>
                </a:cubicBezTo>
                <a:cubicBezTo>
                  <a:pt x="2786" y="901"/>
                  <a:pt x="2797" y="907"/>
                  <a:pt x="2817" y="917"/>
                </a:cubicBezTo>
                <a:cubicBezTo>
                  <a:pt x="2835" y="928"/>
                  <a:pt x="2863" y="942"/>
                  <a:pt x="2894" y="963"/>
                </a:cubicBezTo>
                <a:cubicBezTo>
                  <a:pt x="2957" y="1002"/>
                  <a:pt x="3036" y="1062"/>
                  <a:pt x="3108" y="1130"/>
                </a:cubicBezTo>
                <a:cubicBezTo>
                  <a:pt x="3180" y="1198"/>
                  <a:pt x="3242" y="1275"/>
                  <a:pt x="3285" y="1336"/>
                </a:cubicBezTo>
                <a:cubicBezTo>
                  <a:pt x="3306" y="1366"/>
                  <a:pt x="3322" y="1392"/>
                  <a:pt x="3334" y="1411"/>
                </a:cubicBezTo>
                <a:cubicBezTo>
                  <a:pt x="3345" y="1429"/>
                  <a:pt x="3351" y="1440"/>
                  <a:pt x="3351" y="1440"/>
                </a:cubicBezTo>
                <a:cubicBezTo>
                  <a:pt x="3351" y="1440"/>
                  <a:pt x="3357" y="1451"/>
                  <a:pt x="3368" y="1470"/>
                </a:cubicBezTo>
                <a:cubicBezTo>
                  <a:pt x="3379" y="1488"/>
                  <a:pt x="3391" y="1517"/>
                  <a:pt x="3408" y="1550"/>
                </a:cubicBezTo>
                <a:cubicBezTo>
                  <a:pt x="3439" y="1618"/>
                  <a:pt x="3475" y="1711"/>
                  <a:pt x="3498" y="1807"/>
                </a:cubicBezTo>
                <a:cubicBezTo>
                  <a:pt x="3522" y="1903"/>
                  <a:pt x="3533" y="2002"/>
                  <a:pt x="3536" y="2076"/>
                </a:cubicBezTo>
                <a:cubicBezTo>
                  <a:pt x="3537" y="2113"/>
                  <a:pt x="3537" y="2144"/>
                  <a:pt x="3537" y="2166"/>
                </a:cubicBezTo>
                <a:cubicBezTo>
                  <a:pt x="3536" y="2187"/>
                  <a:pt x="3535" y="2200"/>
                  <a:pt x="3535" y="2200"/>
                </a:cubicBezTo>
                <a:cubicBezTo>
                  <a:pt x="3535" y="2200"/>
                  <a:pt x="3535" y="2212"/>
                  <a:pt x="3533" y="2233"/>
                </a:cubicBezTo>
                <a:cubicBezTo>
                  <a:pt x="3531" y="2255"/>
                  <a:pt x="3530" y="2286"/>
                  <a:pt x="3524" y="2323"/>
                </a:cubicBezTo>
                <a:cubicBezTo>
                  <a:pt x="3514" y="2396"/>
                  <a:pt x="3493" y="2493"/>
                  <a:pt x="3460" y="2587"/>
                </a:cubicBezTo>
                <a:cubicBezTo>
                  <a:pt x="3428" y="2681"/>
                  <a:pt x="3384" y="2770"/>
                  <a:pt x="3346" y="2834"/>
                </a:cubicBezTo>
                <a:cubicBezTo>
                  <a:pt x="3337" y="2850"/>
                  <a:pt x="3328" y="2865"/>
                  <a:pt x="3320" y="2877"/>
                </a:cubicBezTo>
                <a:cubicBezTo>
                  <a:pt x="3311" y="2890"/>
                  <a:pt x="3304" y="2901"/>
                  <a:pt x="3298" y="2910"/>
                </a:cubicBezTo>
                <a:cubicBezTo>
                  <a:pt x="3286" y="2928"/>
                  <a:pt x="3279" y="2938"/>
                  <a:pt x="3279" y="2938"/>
                </a:cubicBezTo>
                <a:cubicBezTo>
                  <a:pt x="3279" y="2938"/>
                  <a:pt x="3272" y="2948"/>
                  <a:pt x="3259" y="2966"/>
                </a:cubicBezTo>
                <a:cubicBezTo>
                  <a:pt x="3245" y="2983"/>
                  <a:pt x="3227" y="3008"/>
                  <a:pt x="3203" y="3036"/>
                </a:cubicBezTo>
                <a:cubicBezTo>
                  <a:pt x="3155" y="3092"/>
                  <a:pt x="3085" y="3163"/>
                  <a:pt x="3007" y="3223"/>
                </a:cubicBezTo>
                <a:cubicBezTo>
                  <a:pt x="2929" y="3285"/>
                  <a:pt x="2844" y="3336"/>
                  <a:pt x="2778" y="3369"/>
                </a:cubicBezTo>
                <a:cubicBezTo>
                  <a:pt x="2761" y="3377"/>
                  <a:pt x="2746" y="3385"/>
                  <a:pt x="2732" y="3391"/>
                </a:cubicBezTo>
                <a:cubicBezTo>
                  <a:pt x="2718" y="3397"/>
                  <a:pt x="2706" y="3403"/>
                  <a:pt x="2696" y="3407"/>
                </a:cubicBezTo>
                <a:cubicBezTo>
                  <a:pt x="2676" y="3416"/>
                  <a:pt x="2665" y="3421"/>
                  <a:pt x="2665" y="3421"/>
                </a:cubicBezTo>
                <a:cubicBezTo>
                  <a:pt x="2665" y="3421"/>
                  <a:pt x="2653" y="3425"/>
                  <a:pt x="2633" y="3432"/>
                </a:cubicBezTo>
                <a:cubicBezTo>
                  <a:pt x="2622" y="3436"/>
                  <a:pt x="2610" y="3441"/>
                  <a:pt x="2596" y="3446"/>
                </a:cubicBezTo>
                <a:cubicBezTo>
                  <a:pt x="2581" y="3450"/>
                  <a:pt x="2565" y="3456"/>
                  <a:pt x="2547" y="3461"/>
                </a:cubicBezTo>
                <a:cubicBezTo>
                  <a:pt x="2476" y="3483"/>
                  <a:pt x="2379" y="3504"/>
                  <a:pt x="2281" y="3513"/>
                </a:cubicBezTo>
                <a:cubicBezTo>
                  <a:pt x="2183" y="3523"/>
                  <a:pt x="2083" y="3520"/>
                  <a:pt x="2010" y="3512"/>
                </a:cubicBezTo>
                <a:close/>
              </a:path>
            </a:pathLst>
          </a:custGeom>
          <a:solidFill>
            <a:schemeClr val="accent1">
              <a:lumMod val="60000"/>
              <a:lumOff val="40000"/>
            </a:schemeClr>
          </a:solidFill>
          <a:ln w="25400">
            <a:solidFill>
              <a:schemeClr val="accent1">
                <a:lumMod val="60000"/>
                <a:lumOff val="40000"/>
              </a:schemeClr>
            </a:solidFill>
          </a:ln>
          <a:effectLst>
            <a:outerShdw blurRad="38100" dist="12700" dir="5400000" algn="ctr" rotWithShape="0">
              <a:srgbClr val="000000">
                <a:alpha val="15000"/>
              </a:srgbClr>
            </a:outerShdw>
          </a:effectLst>
        </p:spPr>
        <p:txBody>
          <a:bodyPr vert="horz" wrap="square" lIns="137160" tIns="68580" rIns="137160" bIns="68580" numCol="1" anchor="t" anchorCtr="0" compatLnSpc="1">
            <a:prstTxWarp prst="textNoShape">
              <a:avLst/>
            </a:prstTxWarp>
          </a:bodyPr>
          <a:lstStyle/>
          <a:p>
            <a:endParaRPr lang="en-US" sz="2700"/>
          </a:p>
        </p:txBody>
      </p:sp>
      <p:sp>
        <p:nvSpPr>
          <p:cNvPr id="15" name="Freeform 12">
            <a:extLst>
              <a:ext uri="{FF2B5EF4-FFF2-40B4-BE49-F238E27FC236}">
                <a16:creationId xmlns:a16="http://schemas.microsoft.com/office/drawing/2014/main" id="{4E8FE7F3-EAD0-42B4-990B-2C929F92849E}"/>
              </a:ext>
            </a:extLst>
          </p:cNvPr>
          <p:cNvSpPr/>
          <p:nvPr/>
        </p:nvSpPr>
        <p:spPr>
          <a:xfrm rot="7080796">
            <a:off x="11878265" y="6763227"/>
            <a:ext cx="961871" cy="3445223"/>
          </a:xfrm>
          <a:custGeom>
            <a:avLst/>
            <a:gdLst>
              <a:gd name="connsiteX0" fmla="*/ 0 w 792946"/>
              <a:gd name="connsiteY0" fmla="*/ 0 h 2840170"/>
              <a:gd name="connsiteX1" fmla="*/ 341080 w 792946"/>
              <a:gd name="connsiteY1" fmla="*/ 90666 h 2840170"/>
              <a:gd name="connsiteX2" fmla="*/ 283125 w 792946"/>
              <a:gd name="connsiteY2" fmla="*/ 148621 h 2840170"/>
              <a:gd name="connsiteX3" fmla="*/ 347186 w 792946"/>
              <a:gd name="connsiteY3" fmla="*/ 219033 h 2840170"/>
              <a:gd name="connsiteX4" fmla="*/ 355041 w 792946"/>
              <a:gd name="connsiteY4" fmla="*/ 2693165 h 2840170"/>
              <a:gd name="connsiteX5" fmla="*/ 222136 w 792946"/>
              <a:gd name="connsiteY5" fmla="*/ 2840170 h 2840170"/>
              <a:gd name="connsiteX6" fmla="*/ 79687 w 792946"/>
              <a:gd name="connsiteY6" fmla="*/ 2699507 h 2840170"/>
              <a:gd name="connsiteX7" fmla="*/ 81471 w 792946"/>
              <a:gd name="connsiteY7" fmla="*/ 2697894 h 2840170"/>
              <a:gd name="connsiteX8" fmla="*/ 201585 w 792946"/>
              <a:gd name="connsiteY8" fmla="*/ 356745 h 2840170"/>
              <a:gd name="connsiteX9" fmla="*/ 141481 w 792946"/>
              <a:gd name="connsiteY9" fmla="*/ 290265 h 2840170"/>
              <a:gd name="connsiteX10" fmla="*/ 90667 w 792946"/>
              <a:gd name="connsiteY10" fmla="*/ 341079 h 284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2946" h="2840170">
                <a:moveTo>
                  <a:pt x="0" y="0"/>
                </a:moveTo>
                <a:lnTo>
                  <a:pt x="341080" y="90666"/>
                </a:lnTo>
                <a:lnTo>
                  <a:pt x="283125" y="148621"/>
                </a:lnTo>
                <a:lnTo>
                  <a:pt x="347186" y="219033"/>
                </a:lnTo>
                <a:cubicBezTo>
                  <a:pt x="938904" y="935069"/>
                  <a:pt x="941522" y="1974269"/>
                  <a:pt x="355041" y="2693165"/>
                </a:cubicBezTo>
                <a:lnTo>
                  <a:pt x="222136" y="2840170"/>
                </a:lnTo>
                <a:lnTo>
                  <a:pt x="79687" y="2699507"/>
                </a:lnTo>
                <a:lnTo>
                  <a:pt x="81471" y="2697894"/>
                </a:lnTo>
                <a:cubicBezTo>
                  <a:pt x="722076" y="2057456"/>
                  <a:pt x="762114" y="1043833"/>
                  <a:pt x="201585" y="356745"/>
                </a:cubicBezTo>
                <a:lnTo>
                  <a:pt x="141481" y="290265"/>
                </a:lnTo>
                <a:lnTo>
                  <a:pt x="90667" y="341079"/>
                </a:lnTo>
                <a:close/>
              </a:path>
            </a:pathLst>
          </a:custGeom>
          <a:solidFill>
            <a:schemeClr val="accent1"/>
          </a:solidFill>
          <a:ln w="25400" cap="flat">
            <a:noFill/>
            <a:prstDash val="solid"/>
            <a:miter lim="400000"/>
          </a:ln>
          <a:effectLst/>
        </p:spPr>
        <p:txBody>
          <a:bodyPr wrap="square" lIns="0" tIns="0" rIns="0" bIns="0" numCol="1" anchor="ctr">
            <a:noAutofit/>
          </a:bodyPr>
          <a:lstStyle/>
          <a:p>
            <a:pPr lvl="0">
              <a:defRPr sz="3200"/>
            </a:pPr>
            <a:endParaRPr sz="4800"/>
          </a:p>
        </p:txBody>
      </p:sp>
      <p:sp>
        <p:nvSpPr>
          <p:cNvPr id="16" name="Freeform 13">
            <a:extLst>
              <a:ext uri="{FF2B5EF4-FFF2-40B4-BE49-F238E27FC236}">
                <a16:creationId xmlns:a16="http://schemas.microsoft.com/office/drawing/2014/main" id="{07F3E744-CA1B-47A8-906C-13AAF924A476}"/>
              </a:ext>
            </a:extLst>
          </p:cNvPr>
          <p:cNvSpPr/>
          <p:nvPr/>
        </p:nvSpPr>
        <p:spPr>
          <a:xfrm rot="18478730">
            <a:off x="15549453" y="743570"/>
            <a:ext cx="822867" cy="2947344"/>
          </a:xfrm>
          <a:custGeom>
            <a:avLst/>
            <a:gdLst>
              <a:gd name="connsiteX0" fmla="*/ 0 w 792946"/>
              <a:gd name="connsiteY0" fmla="*/ 0 h 2840170"/>
              <a:gd name="connsiteX1" fmla="*/ 341080 w 792946"/>
              <a:gd name="connsiteY1" fmla="*/ 90666 h 2840170"/>
              <a:gd name="connsiteX2" fmla="*/ 283125 w 792946"/>
              <a:gd name="connsiteY2" fmla="*/ 148621 h 2840170"/>
              <a:gd name="connsiteX3" fmla="*/ 347186 w 792946"/>
              <a:gd name="connsiteY3" fmla="*/ 219033 h 2840170"/>
              <a:gd name="connsiteX4" fmla="*/ 355041 w 792946"/>
              <a:gd name="connsiteY4" fmla="*/ 2693165 h 2840170"/>
              <a:gd name="connsiteX5" fmla="*/ 222136 w 792946"/>
              <a:gd name="connsiteY5" fmla="*/ 2840170 h 2840170"/>
              <a:gd name="connsiteX6" fmla="*/ 79687 w 792946"/>
              <a:gd name="connsiteY6" fmla="*/ 2699507 h 2840170"/>
              <a:gd name="connsiteX7" fmla="*/ 81471 w 792946"/>
              <a:gd name="connsiteY7" fmla="*/ 2697894 h 2840170"/>
              <a:gd name="connsiteX8" fmla="*/ 201585 w 792946"/>
              <a:gd name="connsiteY8" fmla="*/ 356745 h 2840170"/>
              <a:gd name="connsiteX9" fmla="*/ 141481 w 792946"/>
              <a:gd name="connsiteY9" fmla="*/ 290265 h 2840170"/>
              <a:gd name="connsiteX10" fmla="*/ 90667 w 792946"/>
              <a:gd name="connsiteY10" fmla="*/ 341079 h 284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2946" h="2840170">
                <a:moveTo>
                  <a:pt x="0" y="0"/>
                </a:moveTo>
                <a:lnTo>
                  <a:pt x="341080" y="90666"/>
                </a:lnTo>
                <a:lnTo>
                  <a:pt x="283125" y="148621"/>
                </a:lnTo>
                <a:lnTo>
                  <a:pt x="347186" y="219033"/>
                </a:lnTo>
                <a:cubicBezTo>
                  <a:pt x="938904" y="935069"/>
                  <a:pt x="941522" y="1974269"/>
                  <a:pt x="355041" y="2693165"/>
                </a:cubicBezTo>
                <a:lnTo>
                  <a:pt x="222136" y="2840170"/>
                </a:lnTo>
                <a:lnTo>
                  <a:pt x="79687" y="2699507"/>
                </a:lnTo>
                <a:lnTo>
                  <a:pt x="81471" y="2697894"/>
                </a:lnTo>
                <a:cubicBezTo>
                  <a:pt x="722076" y="2057456"/>
                  <a:pt x="762114" y="1043833"/>
                  <a:pt x="201585" y="356745"/>
                </a:cubicBezTo>
                <a:lnTo>
                  <a:pt x="141481" y="290265"/>
                </a:lnTo>
                <a:lnTo>
                  <a:pt x="90667" y="341079"/>
                </a:lnTo>
                <a:close/>
              </a:path>
            </a:pathLst>
          </a:custGeom>
          <a:solidFill>
            <a:schemeClr val="accent5"/>
          </a:solidFill>
          <a:ln w="25400" cap="flat">
            <a:noFill/>
            <a:prstDash val="solid"/>
            <a:miter lim="400000"/>
          </a:ln>
          <a:effectLst/>
        </p:spPr>
        <p:txBody>
          <a:bodyPr wrap="square" lIns="0" tIns="0" rIns="0" bIns="0" numCol="1" anchor="ctr">
            <a:noAutofit/>
          </a:bodyPr>
          <a:lstStyle/>
          <a:p>
            <a:pPr lvl="0">
              <a:defRPr sz="3200"/>
            </a:pPr>
            <a:endParaRPr sz="4800"/>
          </a:p>
        </p:txBody>
      </p:sp>
      <p:sp>
        <p:nvSpPr>
          <p:cNvPr id="17" name="Freeform 851">
            <a:extLst>
              <a:ext uri="{FF2B5EF4-FFF2-40B4-BE49-F238E27FC236}">
                <a16:creationId xmlns:a16="http://schemas.microsoft.com/office/drawing/2014/main" id="{3BCF85AD-9902-4123-85D3-BAD980B0180A}"/>
              </a:ext>
            </a:extLst>
          </p:cNvPr>
          <p:cNvSpPr>
            <a:spLocks noEditPoints="1"/>
          </p:cNvSpPr>
          <p:nvPr/>
        </p:nvSpPr>
        <p:spPr bwMode="auto">
          <a:xfrm>
            <a:off x="12693080" y="7065813"/>
            <a:ext cx="492809" cy="564371"/>
          </a:xfrm>
          <a:custGeom>
            <a:avLst/>
            <a:gdLst>
              <a:gd name="T0" fmla="*/ 119 w 141"/>
              <a:gd name="T1" fmla="*/ 84 h 160"/>
              <a:gd name="T2" fmla="*/ 95 w 141"/>
              <a:gd name="T3" fmla="*/ 20 h 160"/>
              <a:gd name="T4" fmla="*/ 84 w 141"/>
              <a:gd name="T5" fmla="*/ 15 h 160"/>
              <a:gd name="T6" fmla="*/ 55 w 141"/>
              <a:gd name="T7" fmla="*/ 15 h 160"/>
              <a:gd name="T8" fmla="*/ 46 w 141"/>
              <a:gd name="T9" fmla="*/ 20 h 160"/>
              <a:gd name="T10" fmla="*/ 20 w 141"/>
              <a:gd name="T11" fmla="*/ 84 h 160"/>
              <a:gd name="T12" fmla="*/ 0 w 141"/>
              <a:gd name="T13" fmla="*/ 135 h 160"/>
              <a:gd name="T14" fmla="*/ 30 w 141"/>
              <a:gd name="T15" fmla="*/ 141 h 160"/>
              <a:gd name="T16" fmla="*/ 70 w 141"/>
              <a:gd name="T17" fmla="*/ 160 h 160"/>
              <a:gd name="T18" fmla="*/ 111 w 141"/>
              <a:gd name="T19" fmla="*/ 141 h 160"/>
              <a:gd name="T20" fmla="*/ 140 w 141"/>
              <a:gd name="T21" fmla="*/ 135 h 160"/>
              <a:gd name="T22" fmla="*/ 61 w 141"/>
              <a:gd name="T23" fmla="*/ 15 h 160"/>
              <a:gd name="T24" fmla="*/ 79 w 141"/>
              <a:gd name="T25" fmla="*/ 15 h 160"/>
              <a:gd name="T26" fmla="*/ 61 w 141"/>
              <a:gd name="T27" fmla="*/ 15 h 160"/>
              <a:gd name="T28" fmla="*/ 52 w 141"/>
              <a:gd name="T29" fmla="*/ 145 h 160"/>
              <a:gd name="T30" fmla="*/ 89 w 141"/>
              <a:gd name="T31" fmla="*/ 145 h 160"/>
              <a:gd name="T32" fmla="*/ 110 w 141"/>
              <a:gd name="T33" fmla="*/ 136 h 160"/>
              <a:gd name="T34" fmla="*/ 94 w 141"/>
              <a:gd name="T35" fmla="*/ 138 h 160"/>
              <a:gd name="T36" fmla="*/ 88 w 141"/>
              <a:gd name="T37" fmla="*/ 139 h 160"/>
              <a:gd name="T38" fmla="*/ 81 w 141"/>
              <a:gd name="T39" fmla="*/ 139 h 160"/>
              <a:gd name="T40" fmla="*/ 76 w 141"/>
              <a:gd name="T41" fmla="*/ 140 h 160"/>
              <a:gd name="T42" fmla="*/ 64 w 141"/>
              <a:gd name="T43" fmla="*/ 140 h 160"/>
              <a:gd name="T44" fmla="*/ 58 w 141"/>
              <a:gd name="T45" fmla="*/ 139 h 160"/>
              <a:gd name="T46" fmla="*/ 53 w 141"/>
              <a:gd name="T47" fmla="*/ 139 h 160"/>
              <a:gd name="T48" fmla="*/ 47 w 141"/>
              <a:gd name="T49" fmla="*/ 138 h 160"/>
              <a:gd name="T50" fmla="*/ 9 w 141"/>
              <a:gd name="T51" fmla="*/ 132 h 160"/>
              <a:gd name="T52" fmla="*/ 26 w 141"/>
              <a:gd name="T53" fmla="*/ 58 h 160"/>
              <a:gd name="T54" fmla="*/ 59 w 141"/>
              <a:gd name="T55" fmla="*/ 22 h 160"/>
              <a:gd name="T56" fmla="*/ 81 w 141"/>
              <a:gd name="T57" fmla="*/ 21 h 160"/>
              <a:gd name="T58" fmla="*/ 92 w 141"/>
              <a:gd name="T59" fmla="*/ 25 h 160"/>
              <a:gd name="T60" fmla="*/ 114 w 141"/>
              <a:gd name="T61" fmla="*/ 84 h 160"/>
              <a:gd name="T62" fmla="*/ 110 w 141"/>
              <a:gd name="T63" fmla="*/ 136 h 160"/>
              <a:gd name="T64" fmla="*/ 86 w 141"/>
              <a:gd name="T65" fmla="*/ 38 h 160"/>
              <a:gd name="T66" fmla="*/ 41 w 141"/>
              <a:gd name="T67" fmla="*/ 58 h 160"/>
              <a:gd name="T68" fmla="*/ 38 w 141"/>
              <a:gd name="T69" fmla="*/ 61 h 160"/>
              <a:gd name="T70" fmla="*/ 52 w 141"/>
              <a:gd name="T71" fmla="*/ 33 h 160"/>
              <a:gd name="T72" fmla="*/ 90 w 141"/>
              <a:gd name="T73" fmla="*/ 3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1" h="160">
                <a:moveTo>
                  <a:pt x="140" y="132"/>
                </a:moveTo>
                <a:cubicBezTo>
                  <a:pt x="126" y="118"/>
                  <a:pt x="119" y="102"/>
                  <a:pt x="119" y="84"/>
                </a:cubicBezTo>
                <a:cubicBezTo>
                  <a:pt x="119" y="58"/>
                  <a:pt x="119" y="58"/>
                  <a:pt x="119" y="58"/>
                </a:cubicBezTo>
                <a:cubicBezTo>
                  <a:pt x="119" y="38"/>
                  <a:pt x="106" y="25"/>
                  <a:pt x="95" y="20"/>
                </a:cubicBezTo>
                <a:cubicBezTo>
                  <a:pt x="91" y="18"/>
                  <a:pt x="88" y="17"/>
                  <a:pt x="84" y="16"/>
                </a:cubicBezTo>
                <a:cubicBezTo>
                  <a:pt x="84" y="15"/>
                  <a:pt x="84" y="15"/>
                  <a:pt x="84" y="15"/>
                </a:cubicBezTo>
                <a:cubicBezTo>
                  <a:pt x="84" y="7"/>
                  <a:pt x="78" y="0"/>
                  <a:pt x="70" y="0"/>
                </a:cubicBezTo>
                <a:cubicBezTo>
                  <a:pt x="62" y="0"/>
                  <a:pt x="55" y="7"/>
                  <a:pt x="55" y="15"/>
                </a:cubicBezTo>
                <a:cubicBezTo>
                  <a:pt x="55" y="16"/>
                  <a:pt x="55" y="16"/>
                  <a:pt x="55" y="16"/>
                </a:cubicBezTo>
                <a:cubicBezTo>
                  <a:pt x="52" y="17"/>
                  <a:pt x="49" y="18"/>
                  <a:pt x="46" y="20"/>
                </a:cubicBezTo>
                <a:cubicBezTo>
                  <a:pt x="33" y="26"/>
                  <a:pt x="20" y="40"/>
                  <a:pt x="20" y="58"/>
                </a:cubicBezTo>
                <a:cubicBezTo>
                  <a:pt x="20" y="84"/>
                  <a:pt x="20" y="84"/>
                  <a:pt x="20" y="84"/>
                </a:cubicBezTo>
                <a:cubicBezTo>
                  <a:pt x="20" y="103"/>
                  <a:pt x="14" y="119"/>
                  <a:pt x="1" y="132"/>
                </a:cubicBezTo>
                <a:cubicBezTo>
                  <a:pt x="0" y="133"/>
                  <a:pt x="0" y="134"/>
                  <a:pt x="0" y="135"/>
                </a:cubicBezTo>
                <a:cubicBezTo>
                  <a:pt x="0" y="136"/>
                  <a:pt x="1" y="137"/>
                  <a:pt x="2" y="137"/>
                </a:cubicBezTo>
                <a:cubicBezTo>
                  <a:pt x="30" y="141"/>
                  <a:pt x="30" y="141"/>
                  <a:pt x="30" y="141"/>
                </a:cubicBezTo>
                <a:cubicBezTo>
                  <a:pt x="35" y="142"/>
                  <a:pt x="40" y="143"/>
                  <a:pt x="44" y="144"/>
                </a:cubicBezTo>
                <a:cubicBezTo>
                  <a:pt x="49" y="154"/>
                  <a:pt x="59" y="160"/>
                  <a:pt x="70" y="160"/>
                </a:cubicBezTo>
                <a:cubicBezTo>
                  <a:pt x="81" y="160"/>
                  <a:pt x="91" y="154"/>
                  <a:pt x="96" y="144"/>
                </a:cubicBezTo>
                <a:cubicBezTo>
                  <a:pt x="101" y="143"/>
                  <a:pt x="105" y="142"/>
                  <a:pt x="111" y="141"/>
                </a:cubicBezTo>
                <a:cubicBezTo>
                  <a:pt x="138" y="137"/>
                  <a:pt x="138" y="137"/>
                  <a:pt x="138" y="137"/>
                </a:cubicBezTo>
                <a:cubicBezTo>
                  <a:pt x="139" y="137"/>
                  <a:pt x="140" y="136"/>
                  <a:pt x="140" y="135"/>
                </a:cubicBezTo>
                <a:cubicBezTo>
                  <a:pt x="141" y="134"/>
                  <a:pt x="141" y="133"/>
                  <a:pt x="140" y="132"/>
                </a:cubicBezTo>
                <a:close/>
                <a:moveTo>
                  <a:pt x="61" y="15"/>
                </a:moveTo>
                <a:cubicBezTo>
                  <a:pt x="61" y="10"/>
                  <a:pt x="65" y="6"/>
                  <a:pt x="70" y="6"/>
                </a:cubicBezTo>
                <a:cubicBezTo>
                  <a:pt x="75" y="6"/>
                  <a:pt x="79" y="10"/>
                  <a:pt x="79" y="15"/>
                </a:cubicBezTo>
                <a:cubicBezTo>
                  <a:pt x="79" y="15"/>
                  <a:pt x="79" y="15"/>
                  <a:pt x="79" y="15"/>
                </a:cubicBezTo>
                <a:cubicBezTo>
                  <a:pt x="73" y="14"/>
                  <a:pt x="67" y="14"/>
                  <a:pt x="61" y="15"/>
                </a:cubicBezTo>
                <a:close/>
                <a:moveTo>
                  <a:pt x="70" y="154"/>
                </a:moveTo>
                <a:cubicBezTo>
                  <a:pt x="63" y="154"/>
                  <a:pt x="56" y="151"/>
                  <a:pt x="52" y="145"/>
                </a:cubicBezTo>
                <a:cubicBezTo>
                  <a:pt x="58" y="145"/>
                  <a:pt x="64" y="146"/>
                  <a:pt x="70" y="146"/>
                </a:cubicBezTo>
                <a:cubicBezTo>
                  <a:pt x="76" y="146"/>
                  <a:pt x="82" y="145"/>
                  <a:pt x="89" y="145"/>
                </a:cubicBezTo>
                <a:cubicBezTo>
                  <a:pt x="85" y="151"/>
                  <a:pt x="78" y="154"/>
                  <a:pt x="70" y="154"/>
                </a:cubicBezTo>
                <a:close/>
                <a:moveTo>
                  <a:pt x="110" y="136"/>
                </a:moveTo>
                <a:cubicBezTo>
                  <a:pt x="104" y="137"/>
                  <a:pt x="99" y="137"/>
                  <a:pt x="94" y="138"/>
                </a:cubicBezTo>
                <a:cubicBezTo>
                  <a:pt x="94" y="138"/>
                  <a:pt x="94" y="138"/>
                  <a:pt x="94" y="138"/>
                </a:cubicBezTo>
                <a:cubicBezTo>
                  <a:pt x="92" y="138"/>
                  <a:pt x="90" y="139"/>
                  <a:pt x="88" y="139"/>
                </a:cubicBezTo>
                <a:cubicBezTo>
                  <a:pt x="88" y="139"/>
                  <a:pt x="88" y="139"/>
                  <a:pt x="88" y="139"/>
                </a:cubicBezTo>
                <a:cubicBezTo>
                  <a:pt x="86" y="139"/>
                  <a:pt x="84" y="139"/>
                  <a:pt x="82" y="139"/>
                </a:cubicBezTo>
                <a:cubicBezTo>
                  <a:pt x="82" y="139"/>
                  <a:pt x="82" y="139"/>
                  <a:pt x="81" y="139"/>
                </a:cubicBezTo>
                <a:cubicBezTo>
                  <a:pt x="80" y="139"/>
                  <a:pt x="78" y="140"/>
                  <a:pt x="77" y="140"/>
                </a:cubicBezTo>
                <a:cubicBezTo>
                  <a:pt x="76" y="140"/>
                  <a:pt x="76" y="140"/>
                  <a:pt x="76" y="140"/>
                </a:cubicBezTo>
                <a:cubicBezTo>
                  <a:pt x="72" y="140"/>
                  <a:pt x="69" y="140"/>
                  <a:pt x="65" y="140"/>
                </a:cubicBezTo>
                <a:cubicBezTo>
                  <a:pt x="65" y="140"/>
                  <a:pt x="64" y="140"/>
                  <a:pt x="64" y="140"/>
                </a:cubicBezTo>
                <a:cubicBezTo>
                  <a:pt x="62" y="140"/>
                  <a:pt x="61" y="139"/>
                  <a:pt x="59" y="139"/>
                </a:cubicBezTo>
                <a:cubicBezTo>
                  <a:pt x="59" y="139"/>
                  <a:pt x="59" y="139"/>
                  <a:pt x="58" y="139"/>
                </a:cubicBezTo>
                <a:cubicBezTo>
                  <a:pt x="57" y="139"/>
                  <a:pt x="55" y="139"/>
                  <a:pt x="53" y="139"/>
                </a:cubicBezTo>
                <a:cubicBezTo>
                  <a:pt x="53" y="139"/>
                  <a:pt x="53" y="139"/>
                  <a:pt x="53" y="139"/>
                </a:cubicBezTo>
                <a:cubicBezTo>
                  <a:pt x="51" y="139"/>
                  <a:pt x="49" y="138"/>
                  <a:pt x="47" y="138"/>
                </a:cubicBezTo>
                <a:cubicBezTo>
                  <a:pt x="47" y="138"/>
                  <a:pt x="47" y="138"/>
                  <a:pt x="47" y="138"/>
                </a:cubicBezTo>
                <a:cubicBezTo>
                  <a:pt x="42" y="137"/>
                  <a:pt x="37" y="137"/>
                  <a:pt x="31" y="136"/>
                </a:cubicBezTo>
                <a:cubicBezTo>
                  <a:pt x="9" y="132"/>
                  <a:pt x="9" y="132"/>
                  <a:pt x="9" y="132"/>
                </a:cubicBezTo>
                <a:cubicBezTo>
                  <a:pt x="20" y="119"/>
                  <a:pt x="26" y="103"/>
                  <a:pt x="26" y="84"/>
                </a:cubicBezTo>
                <a:cubicBezTo>
                  <a:pt x="26" y="58"/>
                  <a:pt x="26" y="58"/>
                  <a:pt x="26" y="58"/>
                </a:cubicBezTo>
                <a:cubicBezTo>
                  <a:pt x="26" y="42"/>
                  <a:pt x="37" y="30"/>
                  <a:pt x="49" y="25"/>
                </a:cubicBezTo>
                <a:cubicBezTo>
                  <a:pt x="52" y="24"/>
                  <a:pt x="55" y="22"/>
                  <a:pt x="59" y="22"/>
                </a:cubicBezTo>
                <a:cubicBezTo>
                  <a:pt x="59" y="22"/>
                  <a:pt x="59" y="22"/>
                  <a:pt x="59" y="22"/>
                </a:cubicBezTo>
                <a:cubicBezTo>
                  <a:pt x="66" y="20"/>
                  <a:pt x="74" y="20"/>
                  <a:pt x="81" y="21"/>
                </a:cubicBezTo>
                <a:cubicBezTo>
                  <a:pt x="81" y="21"/>
                  <a:pt x="81" y="21"/>
                  <a:pt x="81" y="21"/>
                </a:cubicBezTo>
                <a:cubicBezTo>
                  <a:pt x="85" y="22"/>
                  <a:pt x="89" y="23"/>
                  <a:pt x="92" y="25"/>
                </a:cubicBezTo>
                <a:cubicBezTo>
                  <a:pt x="103" y="30"/>
                  <a:pt x="114" y="42"/>
                  <a:pt x="114" y="58"/>
                </a:cubicBezTo>
                <a:cubicBezTo>
                  <a:pt x="114" y="84"/>
                  <a:pt x="114" y="84"/>
                  <a:pt x="114" y="84"/>
                </a:cubicBezTo>
                <a:cubicBezTo>
                  <a:pt x="114" y="102"/>
                  <a:pt x="120" y="118"/>
                  <a:pt x="132" y="132"/>
                </a:cubicBezTo>
                <a:lnTo>
                  <a:pt x="110" y="136"/>
                </a:lnTo>
                <a:close/>
                <a:moveTo>
                  <a:pt x="90" y="37"/>
                </a:moveTo>
                <a:cubicBezTo>
                  <a:pt x="89" y="38"/>
                  <a:pt x="88" y="39"/>
                  <a:pt x="86" y="38"/>
                </a:cubicBezTo>
                <a:cubicBezTo>
                  <a:pt x="76" y="34"/>
                  <a:pt x="64" y="34"/>
                  <a:pt x="55" y="38"/>
                </a:cubicBezTo>
                <a:cubicBezTo>
                  <a:pt x="50" y="41"/>
                  <a:pt x="41" y="48"/>
                  <a:pt x="41" y="58"/>
                </a:cubicBezTo>
                <a:cubicBezTo>
                  <a:pt x="41" y="60"/>
                  <a:pt x="39" y="61"/>
                  <a:pt x="38" y="61"/>
                </a:cubicBezTo>
                <a:cubicBezTo>
                  <a:pt x="38" y="61"/>
                  <a:pt x="38" y="61"/>
                  <a:pt x="38" y="61"/>
                </a:cubicBezTo>
                <a:cubicBezTo>
                  <a:pt x="36" y="61"/>
                  <a:pt x="35" y="60"/>
                  <a:pt x="35" y="58"/>
                </a:cubicBezTo>
                <a:cubicBezTo>
                  <a:pt x="35" y="45"/>
                  <a:pt x="46" y="36"/>
                  <a:pt x="52" y="33"/>
                </a:cubicBezTo>
                <a:cubicBezTo>
                  <a:pt x="63" y="28"/>
                  <a:pt x="77" y="28"/>
                  <a:pt x="88" y="33"/>
                </a:cubicBezTo>
                <a:cubicBezTo>
                  <a:pt x="90" y="34"/>
                  <a:pt x="91" y="35"/>
                  <a:pt x="90" y="37"/>
                </a:cubicBezTo>
                <a:close/>
              </a:path>
            </a:pathLst>
          </a:custGeom>
          <a:solidFill>
            <a:schemeClr val="tx1"/>
          </a:solidFill>
          <a:ln>
            <a:noFill/>
          </a:ln>
        </p:spPr>
        <p:txBody>
          <a:bodyPr vert="horz" wrap="square" lIns="137160" tIns="68580" rIns="137160" bIns="68580" numCol="1" anchor="t" anchorCtr="0" compatLnSpc="1">
            <a:prstTxWarp prst="textNoShape">
              <a:avLst/>
            </a:prstTxWarp>
          </a:bodyPr>
          <a:lstStyle/>
          <a:p>
            <a:endParaRPr lang="en-US" sz="2700"/>
          </a:p>
        </p:txBody>
      </p:sp>
      <p:sp>
        <p:nvSpPr>
          <p:cNvPr id="34" name="Rectangle 33"/>
          <p:cNvSpPr/>
          <p:nvPr/>
        </p:nvSpPr>
        <p:spPr>
          <a:xfrm>
            <a:off x="3527759" y="5301"/>
            <a:ext cx="5334001" cy="3086100"/>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050">
            <a:extLst>
              <a:ext uri="{FF2B5EF4-FFF2-40B4-BE49-F238E27FC236}">
                <a16:creationId xmlns:a16="http://schemas.microsoft.com/office/drawing/2014/main" id="{ECEC6C1F-B3BB-40B7-A778-19F83FF38583}"/>
              </a:ext>
            </a:extLst>
          </p:cNvPr>
          <p:cNvSpPr>
            <a:spLocks noEditPoints="1"/>
          </p:cNvSpPr>
          <p:nvPr/>
        </p:nvSpPr>
        <p:spPr bwMode="auto">
          <a:xfrm>
            <a:off x="12833351" y="2672209"/>
            <a:ext cx="559493" cy="507444"/>
          </a:xfrm>
          <a:custGeom>
            <a:avLst/>
            <a:gdLst>
              <a:gd name="T0" fmla="*/ 115 w 160"/>
              <a:gd name="T1" fmla="*/ 0 h 144"/>
              <a:gd name="T2" fmla="*/ 89 w 160"/>
              <a:gd name="T3" fmla="*/ 37 h 144"/>
              <a:gd name="T4" fmla="*/ 63 w 160"/>
              <a:gd name="T5" fmla="*/ 7 h 144"/>
              <a:gd name="T6" fmla="*/ 4 w 160"/>
              <a:gd name="T7" fmla="*/ 91 h 144"/>
              <a:gd name="T8" fmla="*/ 71 w 160"/>
              <a:gd name="T9" fmla="*/ 110 h 144"/>
              <a:gd name="T10" fmla="*/ 71 w 160"/>
              <a:gd name="T11" fmla="*/ 82 h 144"/>
              <a:gd name="T12" fmla="*/ 89 w 160"/>
              <a:gd name="T13" fmla="*/ 110 h 144"/>
              <a:gd name="T14" fmla="*/ 160 w 160"/>
              <a:gd name="T15" fmla="*/ 109 h 144"/>
              <a:gd name="T16" fmla="*/ 6 w 160"/>
              <a:gd name="T17" fmla="*/ 109 h 144"/>
              <a:gd name="T18" fmla="*/ 12 w 160"/>
              <a:gd name="T19" fmla="*/ 90 h 144"/>
              <a:gd name="T20" fmla="*/ 20 w 160"/>
              <a:gd name="T21" fmla="*/ 83 h 144"/>
              <a:gd name="T22" fmla="*/ 28 w 160"/>
              <a:gd name="T23" fmla="*/ 80 h 144"/>
              <a:gd name="T24" fmla="*/ 36 w 160"/>
              <a:gd name="T25" fmla="*/ 79 h 144"/>
              <a:gd name="T26" fmla="*/ 65 w 160"/>
              <a:gd name="T27" fmla="*/ 110 h 144"/>
              <a:gd name="T28" fmla="*/ 63 w 160"/>
              <a:gd name="T29" fmla="*/ 86 h 144"/>
              <a:gd name="T30" fmla="*/ 59 w 160"/>
              <a:gd name="T31" fmla="*/ 82 h 144"/>
              <a:gd name="T32" fmla="*/ 53 w 160"/>
              <a:gd name="T33" fmla="*/ 78 h 144"/>
              <a:gd name="T34" fmla="*/ 48 w 160"/>
              <a:gd name="T35" fmla="*/ 75 h 144"/>
              <a:gd name="T36" fmla="*/ 41 w 160"/>
              <a:gd name="T37" fmla="*/ 73 h 144"/>
              <a:gd name="T38" fmla="*/ 32 w 160"/>
              <a:gd name="T39" fmla="*/ 73 h 144"/>
              <a:gd name="T40" fmla="*/ 27 w 160"/>
              <a:gd name="T41" fmla="*/ 74 h 144"/>
              <a:gd name="T42" fmla="*/ 23 w 160"/>
              <a:gd name="T43" fmla="*/ 75 h 144"/>
              <a:gd name="T44" fmla="*/ 18 w 160"/>
              <a:gd name="T45" fmla="*/ 78 h 144"/>
              <a:gd name="T46" fmla="*/ 15 w 160"/>
              <a:gd name="T47" fmla="*/ 80 h 144"/>
              <a:gd name="T48" fmla="*/ 45 w 160"/>
              <a:gd name="T49" fmla="*/ 6 h 144"/>
              <a:gd name="T50" fmla="*/ 65 w 160"/>
              <a:gd name="T51" fmla="*/ 40 h 144"/>
              <a:gd name="T52" fmla="*/ 65 w 160"/>
              <a:gd name="T53" fmla="*/ 89 h 144"/>
              <a:gd name="T54" fmla="*/ 71 w 160"/>
              <a:gd name="T55" fmla="*/ 43 h 144"/>
              <a:gd name="T56" fmla="*/ 71 w 160"/>
              <a:gd name="T57" fmla="*/ 76 h 144"/>
              <a:gd name="T58" fmla="*/ 95 w 160"/>
              <a:gd name="T59" fmla="*/ 40 h 144"/>
              <a:gd name="T60" fmla="*/ 114 w 160"/>
              <a:gd name="T61" fmla="*/ 6 h 144"/>
              <a:gd name="T62" fmla="*/ 147 w 160"/>
              <a:gd name="T63" fmla="*/ 81 h 144"/>
              <a:gd name="T64" fmla="*/ 140 w 160"/>
              <a:gd name="T65" fmla="*/ 77 h 144"/>
              <a:gd name="T66" fmla="*/ 136 w 160"/>
              <a:gd name="T67" fmla="*/ 75 h 144"/>
              <a:gd name="T68" fmla="*/ 131 w 160"/>
              <a:gd name="T69" fmla="*/ 74 h 144"/>
              <a:gd name="T70" fmla="*/ 124 w 160"/>
              <a:gd name="T71" fmla="*/ 73 h 144"/>
              <a:gd name="T72" fmla="*/ 116 w 160"/>
              <a:gd name="T73" fmla="*/ 74 h 144"/>
              <a:gd name="T74" fmla="*/ 111 w 160"/>
              <a:gd name="T75" fmla="*/ 76 h 144"/>
              <a:gd name="T76" fmla="*/ 104 w 160"/>
              <a:gd name="T77" fmla="*/ 79 h 144"/>
              <a:gd name="T78" fmla="*/ 100 w 160"/>
              <a:gd name="T79" fmla="*/ 83 h 144"/>
              <a:gd name="T80" fmla="*/ 95 w 160"/>
              <a:gd name="T81" fmla="*/ 89 h 144"/>
              <a:gd name="T82" fmla="*/ 95 w 160"/>
              <a:gd name="T83" fmla="*/ 110 h 144"/>
              <a:gd name="T84" fmla="*/ 95 w 160"/>
              <a:gd name="T85" fmla="*/ 109 h 144"/>
              <a:gd name="T86" fmla="*/ 129 w 160"/>
              <a:gd name="T87" fmla="*/ 79 h 144"/>
              <a:gd name="T88" fmla="*/ 139 w 160"/>
              <a:gd name="T89" fmla="*/ 83 h 144"/>
              <a:gd name="T90" fmla="*/ 143 w 160"/>
              <a:gd name="T91" fmla="*/ 85 h 144"/>
              <a:gd name="T92" fmla="*/ 150 w 160"/>
              <a:gd name="T93" fmla="*/ 9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0" h="144">
                <a:moveTo>
                  <a:pt x="156" y="91"/>
                </a:moveTo>
                <a:cubicBezTo>
                  <a:pt x="138" y="20"/>
                  <a:pt x="138" y="20"/>
                  <a:pt x="138" y="20"/>
                </a:cubicBezTo>
                <a:cubicBezTo>
                  <a:pt x="135" y="9"/>
                  <a:pt x="126" y="1"/>
                  <a:pt x="115" y="0"/>
                </a:cubicBezTo>
                <a:cubicBezTo>
                  <a:pt x="108" y="0"/>
                  <a:pt x="102" y="2"/>
                  <a:pt x="97" y="7"/>
                </a:cubicBezTo>
                <a:cubicBezTo>
                  <a:pt x="92" y="12"/>
                  <a:pt x="89" y="18"/>
                  <a:pt x="89" y="25"/>
                </a:cubicBezTo>
                <a:cubicBezTo>
                  <a:pt x="89" y="37"/>
                  <a:pt x="89" y="37"/>
                  <a:pt x="89" y="37"/>
                </a:cubicBezTo>
                <a:cubicBezTo>
                  <a:pt x="71" y="37"/>
                  <a:pt x="71" y="37"/>
                  <a:pt x="71" y="37"/>
                </a:cubicBezTo>
                <a:cubicBezTo>
                  <a:pt x="71" y="25"/>
                  <a:pt x="71" y="25"/>
                  <a:pt x="71" y="25"/>
                </a:cubicBezTo>
                <a:cubicBezTo>
                  <a:pt x="71" y="18"/>
                  <a:pt x="68" y="12"/>
                  <a:pt x="63" y="7"/>
                </a:cubicBezTo>
                <a:cubicBezTo>
                  <a:pt x="58" y="2"/>
                  <a:pt x="52" y="0"/>
                  <a:pt x="45" y="0"/>
                </a:cubicBezTo>
                <a:cubicBezTo>
                  <a:pt x="34" y="1"/>
                  <a:pt x="25" y="9"/>
                  <a:pt x="22" y="20"/>
                </a:cubicBezTo>
                <a:cubicBezTo>
                  <a:pt x="4" y="91"/>
                  <a:pt x="4" y="91"/>
                  <a:pt x="4" y="91"/>
                </a:cubicBezTo>
                <a:cubicBezTo>
                  <a:pt x="2" y="97"/>
                  <a:pt x="0" y="102"/>
                  <a:pt x="0" y="109"/>
                </a:cubicBezTo>
                <a:cubicBezTo>
                  <a:pt x="0" y="128"/>
                  <a:pt x="16" y="144"/>
                  <a:pt x="36" y="144"/>
                </a:cubicBezTo>
                <a:cubicBezTo>
                  <a:pt x="55" y="144"/>
                  <a:pt x="70" y="129"/>
                  <a:pt x="71" y="110"/>
                </a:cubicBezTo>
                <a:cubicBezTo>
                  <a:pt x="71" y="110"/>
                  <a:pt x="71" y="110"/>
                  <a:pt x="71" y="110"/>
                </a:cubicBezTo>
                <a:cubicBezTo>
                  <a:pt x="71" y="109"/>
                  <a:pt x="71" y="109"/>
                  <a:pt x="71" y="109"/>
                </a:cubicBezTo>
                <a:cubicBezTo>
                  <a:pt x="71" y="82"/>
                  <a:pt x="71" y="82"/>
                  <a:pt x="71" y="82"/>
                </a:cubicBezTo>
                <a:cubicBezTo>
                  <a:pt x="89" y="82"/>
                  <a:pt x="89" y="82"/>
                  <a:pt x="89" y="82"/>
                </a:cubicBezTo>
                <a:cubicBezTo>
                  <a:pt x="89" y="109"/>
                  <a:pt x="89" y="109"/>
                  <a:pt x="89" y="109"/>
                </a:cubicBezTo>
                <a:cubicBezTo>
                  <a:pt x="89" y="110"/>
                  <a:pt x="89" y="110"/>
                  <a:pt x="89" y="110"/>
                </a:cubicBezTo>
                <a:cubicBezTo>
                  <a:pt x="89" y="110"/>
                  <a:pt x="89" y="110"/>
                  <a:pt x="89" y="110"/>
                </a:cubicBezTo>
                <a:cubicBezTo>
                  <a:pt x="90" y="129"/>
                  <a:pt x="105" y="144"/>
                  <a:pt x="124" y="144"/>
                </a:cubicBezTo>
                <a:cubicBezTo>
                  <a:pt x="144" y="144"/>
                  <a:pt x="160" y="128"/>
                  <a:pt x="160" y="109"/>
                </a:cubicBezTo>
                <a:cubicBezTo>
                  <a:pt x="160" y="102"/>
                  <a:pt x="158" y="97"/>
                  <a:pt x="156" y="91"/>
                </a:cubicBezTo>
                <a:close/>
                <a:moveTo>
                  <a:pt x="36" y="138"/>
                </a:moveTo>
                <a:cubicBezTo>
                  <a:pt x="19" y="138"/>
                  <a:pt x="6" y="125"/>
                  <a:pt x="6" y="109"/>
                </a:cubicBezTo>
                <a:cubicBezTo>
                  <a:pt x="6" y="103"/>
                  <a:pt x="7" y="98"/>
                  <a:pt x="10" y="94"/>
                </a:cubicBezTo>
                <a:cubicBezTo>
                  <a:pt x="10" y="93"/>
                  <a:pt x="11" y="92"/>
                  <a:pt x="12" y="91"/>
                </a:cubicBezTo>
                <a:cubicBezTo>
                  <a:pt x="12" y="91"/>
                  <a:pt x="12" y="91"/>
                  <a:pt x="12" y="90"/>
                </a:cubicBezTo>
                <a:cubicBezTo>
                  <a:pt x="14" y="89"/>
                  <a:pt x="15" y="87"/>
                  <a:pt x="17" y="85"/>
                </a:cubicBezTo>
                <a:cubicBezTo>
                  <a:pt x="17" y="85"/>
                  <a:pt x="18" y="85"/>
                  <a:pt x="18" y="85"/>
                </a:cubicBezTo>
                <a:cubicBezTo>
                  <a:pt x="19" y="84"/>
                  <a:pt x="19" y="84"/>
                  <a:pt x="20" y="83"/>
                </a:cubicBezTo>
                <a:cubicBezTo>
                  <a:pt x="21" y="83"/>
                  <a:pt x="21" y="83"/>
                  <a:pt x="21" y="83"/>
                </a:cubicBezTo>
                <a:cubicBezTo>
                  <a:pt x="23" y="82"/>
                  <a:pt x="25" y="81"/>
                  <a:pt x="28" y="80"/>
                </a:cubicBezTo>
                <a:cubicBezTo>
                  <a:pt x="28" y="80"/>
                  <a:pt x="28" y="80"/>
                  <a:pt x="28" y="80"/>
                </a:cubicBezTo>
                <a:cubicBezTo>
                  <a:pt x="29" y="80"/>
                  <a:pt x="30" y="79"/>
                  <a:pt x="31" y="79"/>
                </a:cubicBezTo>
                <a:cubicBezTo>
                  <a:pt x="31" y="79"/>
                  <a:pt x="32" y="79"/>
                  <a:pt x="32" y="79"/>
                </a:cubicBezTo>
                <a:cubicBezTo>
                  <a:pt x="33" y="79"/>
                  <a:pt x="34" y="79"/>
                  <a:pt x="36" y="79"/>
                </a:cubicBezTo>
                <a:cubicBezTo>
                  <a:pt x="52" y="79"/>
                  <a:pt x="65" y="92"/>
                  <a:pt x="65" y="109"/>
                </a:cubicBezTo>
                <a:cubicBezTo>
                  <a:pt x="65" y="109"/>
                  <a:pt x="65" y="109"/>
                  <a:pt x="65" y="109"/>
                </a:cubicBezTo>
                <a:cubicBezTo>
                  <a:pt x="65" y="110"/>
                  <a:pt x="65" y="110"/>
                  <a:pt x="65" y="110"/>
                </a:cubicBezTo>
                <a:cubicBezTo>
                  <a:pt x="65" y="110"/>
                  <a:pt x="65" y="110"/>
                  <a:pt x="65" y="110"/>
                </a:cubicBezTo>
                <a:cubicBezTo>
                  <a:pt x="64" y="126"/>
                  <a:pt x="51" y="138"/>
                  <a:pt x="36" y="138"/>
                </a:cubicBezTo>
                <a:close/>
                <a:moveTo>
                  <a:pt x="63" y="86"/>
                </a:moveTo>
                <a:cubicBezTo>
                  <a:pt x="63" y="85"/>
                  <a:pt x="62" y="85"/>
                  <a:pt x="62" y="85"/>
                </a:cubicBezTo>
                <a:cubicBezTo>
                  <a:pt x="61" y="84"/>
                  <a:pt x="61" y="83"/>
                  <a:pt x="60" y="83"/>
                </a:cubicBezTo>
                <a:cubicBezTo>
                  <a:pt x="60" y="83"/>
                  <a:pt x="59" y="82"/>
                  <a:pt x="59" y="82"/>
                </a:cubicBezTo>
                <a:cubicBezTo>
                  <a:pt x="58" y="81"/>
                  <a:pt x="58" y="81"/>
                  <a:pt x="57" y="80"/>
                </a:cubicBezTo>
                <a:cubicBezTo>
                  <a:pt x="57" y="80"/>
                  <a:pt x="56" y="80"/>
                  <a:pt x="56" y="79"/>
                </a:cubicBezTo>
                <a:cubicBezTo>
                  <a:pt x="55" y="79"/>
                  <a:pt x="54" y="78"/>
                  <a:pt x="53" y="78"/>
                </a:cubicBezTo>
                <a:cubicBezTo>
                  <a:pt x="53" y="78"/>
                  <a:pt x="53" y="77"/>
                  <a:pt x="53" y="77"/>
                </a:cubicBezTo>
                <a:cubicBezTo>
                  <a:pt x="51" y="77"/>
                  <a:pt x="50" y="76"/>
                  <a:pt x="49" y="76"/>
                </a:cubicBezTo>
                <a:cubicBezTo>
                  <a:pt x="49" y="76"/>
                  <a:pt x="48" y="75"/>
                  <a:pt x="48" y="75"/>
                </a:cubicBezTo>
                <a:cubicBezTo>
                  <a:pt x="47" y="75"/>
                  <a:pt x="46" y="75"/>
                  <a:pt x="45" y="74"/>
                </a:cubicBezTo>
                <a:cubicBezTo>
                  <a:pt x="45" y="74"/>
                  <a:pt x="44" y="74"/>
                  <a:pt x="44" y="74"/>
                </a:cubicBezTo>
                <a:cubicBezTo>
                  <a:pt x="43" y="74"/>
                  <a:pt x="42" y="74"/>
                  <a:pt x="41" y="73"/>
                </a:cubicBezTo>
                <a:cubicBezTo>
                  <a:pt x="41" y="73"/>
                  <a:pt x="40" y="73"/>
                  <a:pt x="40" y="73"/>
                </a:cubicBezTo>
                <a:cubicBezTo>
                  <a:pt x="38" y="73"/>
                  <a:pt x="37" y="73"/>
                  <a:pt x="36" y="73"/>
                </a:cubicBezTo>
                <a:cubicBezTo>
                  <a:pt x="34" y="73"/>
                  <a:pt x="33" y="73"/>
                  <a:pt x="32" y="73"/>
                </a:cubicBezTo>
                <a:cubicBezTo>
                  <a:pt x="32" y="73"/>
                  <a:pt x="31" y="73"/>
                  <a:pt x="31" y="73"/>
                </a:cubicBezTo>
                <a:cubicBezTo>
                  <a:pt x="30" y="73"/>
                  <a:pt x="30" y="74"/>
                  <a:pt x="29" y="74"/>
                </a:cubicBezTo>
                <a:cubicBezTo>
                  <a:pt x="28" y="74"/>
                  <a:pt x="28" y="74"/>
                  <a:pt x="27" y="74"/>
                </a:cubicBezTo>
                <a:cubicBezTo>
                  <a:pt x="27" y="74"/>
                  <a:pt x="26" y="74"/>
                  <a:pt x="26" y="74"/>
                </a:cubicBezTo>
                <a:cubicBezTo>
                  <a:pt x="25" y="75"/>
                  <a:pt x="25" y="75"/>
                  <a:pt x="24" y="75"/>
                </a:cubicBezTo>
                <a:cubicBezTo>
                  <a:pt x="24" y="75"/>
                  <a:pt x="23" y="75"/>
                  <a:pt x="23" y="75"/>
                </a:cubicBezTo>
                <a:cubicBezTo>
                  <a:pt x="22" y="76"/>
                  <a:pt x="22" y="76"/>
                  <a:pt x="21" y="76"/>
                </a:cubicBezTo>
                <a:cubicBezTo>
                  <a:pt x="21" y="76"/>
                  <a:pt x="20" y="76"/>
                  <a:pt x="20" y="77"/>
                </a:cubicBezTo>
                <a:cubicBezTo>
                  <a:pt x="19" y="77"/>
                  <a:pt x="19" y="77"/>
                  <a:pt x="18" y="78"/>
                </a:cubicBezTo>
                <a:cubicBezTo>
                  <a:pt x="18" y="78"/>
                  <a:pt x="18" y="78"/>
                  <a:pt x="17" y="78"/>
                </a:cubicBezTo>
                <a:cubicBezTo>
                  <a:pt x="17" y="79"/>
                  <a:pt x="16" y="79"/>
                  <a:pt x="15" y="79"/>
                </a:cubicBezTo>
                <a:cubicBezTo>
                  <a:pt x="15" y="79"/>
                  <a:pt x="15" y="79"/>
                  <a:pt x="15" y="80"/>
                </a:cubicBezTo>
                <a:cubicBezTo>
                  <a:pt x="14" y="80"/>
                  <a:pt x="14" y="81"/>
                  <a:pt x="13" y="81"/>
                </a:cubicBezTo>
                <a:cubicBezTo>
                  <a:pt x="28" y="21"/>
                  <a:pt x="28" y="21"/>
                  <a:pt x="28" y="21"/>
                </a:cubicBezTo>
                <a:cubicBezTo>
                  <a:pt x="30" y="13"/>
                  <a:pt x="37" y="6"/>
                  <a:pt x="45" y="6"/>
                </a:cubicBezTo>
                <a:cubicBezTo>
                  <a:pt x="51" y="6"/>
                  <a:pt x="56" y="8"/>
                  <a:pt x="59" y="11"/>
                </a:cubicBezTo>
                <a:cubicBezTo>
                  <a:pt x="63" y="15"/>
                  <a:pt x="65" y="20"/>
                  <a:pt x="65" y="25"/>
                </a:cubicBezTo>
                <a:cubicBezTo>
                  <a:pt x="65" y="40"/>
                  <a:pt x="65" y="40"/>
                  <a:pt x="65" y="40"/>
                </a:cubicBezTo>
                <a:cubicBezTo>
                  <a:pt x="65" y="79"/>
                  <a:pt x="65" y="79"/>
                  <a:pt x="65" y="79"/>
                </a:cubicBezTo>
                <a:cubicBezTo>
                  <a:pt x="65" y="89"/>
                  <a:pt x="65" y="89"/>
                  <a:pt x="65" y="89"/>
                </a:cubicBezTo>
                <a:cubicBezTo>
                  <a:pt x="65" y="89"/>
                  <a:pt x="65" y="89"/>
                  <a:pt x="65" y="89"/>
                </a:cubicBezTo>
                <a:cubicBezTo>
                  <a:pt x="64" y="88"/>
                  <a:pt x="64" y="87"/>
                  <a:pt x="63" y="86"/>
                </a:cubicBezTo>
                <a:close/>
                <a:moveTo>
                  <a:pt x="71" y="76"/>
                </a:moveTo>
                <a:cubicBezTo>
                  <a:pt x="71" y="43"/>
                  <a:pt x="71" y="43"/>
                  <a:pt x="71" y="43"/>
                </a:cubicBezTo>
                <a:cubicBezTo>
                  <a:pt x="89" y="43"/>
                  <a:pt x="89" y="43"/>
                  <a:pt x="89" y="43"/>
                </a:cubicBezTo>
                <a:cubicBezTo>
                  <a:pt x="89" y="76"/>
                  <a:pt x="89" y="76"/>
                  <a:pt x="89" y="76"/>
                </a:cubicBezTo>
                <a:lnTo>
                  <a:pt x="71" y="76"/>
                </a:lnTo>
                <a:close/>
                <a:moveTo>
                  <a:pt x="95" y="89"/>
                </a:moveTo>
                <a:cubicBezTo>
                  <a:pt x="95" y="79"/>
                  <a:pt x="95" y="79"/>
                  <a:pt x="95" y="79"/>
                </a:cubicBezTo>
                <a:cubicBezTo>
                  <a:pt x="95" y="40"/>
                  <a:pt x="95" y="40"/>
                  <a:pt x="95" y="40"/>
                </a:cubicBezTo>
                <a:cubicBezTo>
                  <a:pt x="95" y="25"/>
                  <a:pt x="95" y="25"/>
                  <a:pt x="95" y="25"/>
                </a:cubicBezTo>
                <a:cubicBezTo>
                  <a:pt x="95" y="20"/>
                  <a:pt x="97" y="15"/>
                  <a:pt x="101" y="11"/>
                </a:cubicBezTo>
                <a:cubicBezTo>
                  <a:pt x="104" y="8"/>
                  <a:pt x="109" y="6"/>
                  <a:pt x="114" y="6"/>
                </a:cubicBezTo>
                <a:cubicBezTo>
                  <a:pt x="114" y="6"/>
                  <a:pt x="114" y="6"/>
                  <a:pt x="115" y="6"/>
                </a:cubicBezTo>
                <a:cubicBezTo>
                  <a:pt x="123" y="6"/>
                  <a:pt x="130" y="13"/>
                  <a:pt x="132" y="21"/>
                </a:cubicBezTo>
                <a:cubicBezTo>
                  <a:pt x="147" y="81"/>
                  <a:pt x="147" y="81"/>
                  <a:pt x="147" y="81"/>
                </a:cubicBezTo>
                <a:cubicBezTo>
                  <a:pt x="146" y="80"/>
                  <a:pt x="144" y="79"/>
                  <a:pt x="143" y="78"/>
                </a:cubicBezTo>
                <a:cubicBezTo>
                  <a:pt x="142" y="78"/>
                  <a:pt x="142" y="78"/>
                  <a:pt x="142" y="78"/>
                </a:cubicBezTo>
                <a:cubicBezTo>
                  <a:pt x="141" y="77"/>
                  <a:pt x="141" y="77"/>
                  <a:pt x="140" y="77"/>
                </a:cubicBezTo>
                <a:cubicBezTo>
                  <a:pt x="140" y="76"/>
                  <a:pt x="139" y="76"/>
                  <a:pt x="139" y="76"/>
                </a:cubicBezTo>
                <a:cubicBezTo>
                  <a:pt x="138" y="76"/>
                  <a:pt x="138" y="76"/>
                  <a:pt x="137" y="75"/>
                </a:cubicBezTo>
                <a:cubicBezTo>
                  <a:pt x="137" y="75"/>
                  <a:pt x="136" y="75"/>
                  <a:pt x="136" y="75"/>
                </a:cubicBezTo>
                <a:cubicBezTo>
                  <a:pt x="135" y="75"/>
                  <a:pt x="135" y="75"/>
                  <a:pt x="134" y="74"/>
                </a:cubicBezTo>
                <a:cubicBezTo>
                  <a:pt x="134" y="74"/>
                  <a:pt x="133" y="74"/>
                  <a:pt x="133" y="74"/>
                </a:cubicBezTo>
                <a:cubicBezTo>
                  <a:pt x="132" y="74"/>
                  <a:pt x="132" y="74"/>
                  <a:pt x="131" y="74"/>
                </a:cubicBezTo>
                <a:cubicBezTo>
                  <a:pt x="130" y="74"/>
                  <a:pt x="130" y="73"/>
                  <a:pt x="129" y="73"/>
                </a:cubicBezTo>
                <a:cubicBezTo>
                  <a:pt x="129" y="73"/>
                  <a:pt x="128" y="73"/>
                  <a:pt x="128" y="73"/>
                </a:cubicBezTo>
                <a:cubicBezTo>
                  <a:pt x="127" y="73"/>
                  <a:pt x="126" y="73"/>
                  <a:pt x="124" y="73"/>
                </a:cubicBezTo>
                <a:cubicBezTo>
                  <a:pt x="123" y="73"/>
                  <a:pt x="122" y="73"/>
                  <a:pt x="120" y="73"/>
                </a:cubicBezTo>
                <a:cubicBezTo>
                  <a:pt x="120" y="73"/>
                  <a:pt x="119" y="73"/>
                  <a:pt x="119" y="73"/>
                </a:cubicBezTo>
                <a:cubicBezTo>
                  <a:pt x="118" y="74"/>
                  <a:pt x="117" y="74"/>
                  <a:pt x="116" y="74"/>
                </a:cubicBezTo>
                <a:cubicBezTo>
                  <a:pt x="116" y="74"/>
                  <a:pt x="115" y="74"/>
                  <a:pt x="115" y="74"/>
                </a:cubicBezTo>
                <a:cubicBezTo>
                  <a:pt x="114" y="75"/>
                  <a:pt x="113" y="75"/>
                  <a:pt x="112" y="75"/>
                </a:cubicBezTo>
                <a:cubicBezTo>
                  <a:pt x="112" y="75"/>
                  <a:pt x="111" y="76"/>
                  <a:pt x="111" y="76"/>
                </a:cubicBezTo>
                <a:cubicBezTo>
                  <a:pt x="110" y="76"/>
                  <a:pt x="109" y="77"/>
                  <a:pt x="107" y="77"/>
                </a:cubicBezTo>
                <a:cubicBezTo>
                  <a:pt x="107" y="77"/>
                  <a:pt x="107" y="78"/>
                  <a:pt x="107" y="78"/>
                </a:cubicBezTo>
                <a:cubicBezTo>
                  <a:pt x="106" y="78"/>
                  <a:pt x="105" y="79"/>
                  <a:pt x="104" y="79"/>
                </a:cubicBezTo>
                <a:cubicBezTo>
                  <a:pt x="104" y="80"/>
                  <a:pt x="103" y="80"/>
                  <a:pt x="103" y="80"/>
                </a:cubicBezTo>
                <a:cubicBezTo>
                  <a:pt x="102" y="81"/>
                  <a:pt x="102" y="81"/>
                  <a:pt x="101" y="82"/>
                </a:cubicBezTo>
                <a:cubicBezTo>
                  <a:pt x="101" y="82"/>
                  <a:pt x="100" y="83"/>
                  <a:pt x="100" y="83"/>
                </a:cubicBezTo>
                <a:cubicBezTo>
                  <a:pt x="99" y="83"/>
                  <a:pt x="99" y="84"/>
                  <a:pt x="98" y="85"/>
                </a:cubicBezTo>
                <a:cubicBezTo>
                  <a:pt x="98" y="85"/>
                  <a:pt x="97" y="85"/>
                  <a:pt x="97" y="86"/>
                </a:cubicBezTo>
                <a:cubicBezTo>
                  <a:pt x="96" y="87"/>
                  <a:pt x="96" y="88"/>
                  <a:pt x="95" y="89"/>
                </a:cubicBezTo>
                <a:cubicBezTo>
                  <a:pt x="95" y="89"/>
                  <a:pt x="95" y="89"/>
                  <a:pt x="95" y="89"/>
                </a:cubicBezTo>
                <a:close/>
                <a:moveTo>
                  <a:pt x="124" y="138"/>
                </a:moveTo>
                <a:cubicBezTo>
                  <a:pt x="109" y="138"/>
                  <a:pt x="96" y="126"/>
                  <a:pt x="95" y="110"/>
                </a:cubicBezTo>
                <a:cubicBezTo>
                  <a:pt x="95" y="110"/>
                  <a:pt x="95" y="110"/>
                  <a:pt x="95" y="110"/>
                </a:cubicBezTo>
                <a:cubicBezTo>
                  <a:pt x="95" y="109"/>
                  <a:pt x="95" y="109"/>
                  <a:pt x="95" y="109"/>
                </a:cubicBezTo>
                <a:cubicBezTo>
                  <a:pt x="95" y="109"/>
                  <a:pt x="95" y="109"/>
                  <a:pt x="95" y="109"/>
                </a:cubicBezTo>
                <a:cubicBezTo>
                  <a:pt x="95" y="92"/>
                  <a:pt x="108" y="79"/>
                  <a:pt x="124" y="79"/>
                </a:cubicBezTo>
                <a:cubicBezTo>
                  <a:pt x="126" y="79"/>
                  <a:pt x="127" y="79"/>
                  <a:pt x="128" y="79"/>
                </a:cubicBezTo>
                <a:cubicBezTo>
                  <a:pt x="128" y="79"/>
                  <a:pt x="129" y="79"/>
                  <a:pt x="129" y="79"/>
                </a:cubicBezTo>
                <a:cubicBezTo>
                  <a:pt x="130" y="79"/>
                  <a:pt x="131" y="80"/>
                  <a:pt x="132" y="80"/>
                </a:cubicBezTo>
                <a:cubicBezTo>
                  <a:pt x="132" y="80"/>
                  <a:pt x="132" y="80"/>
                  <a:pt x="132" y="80"/>
                </a:cubicBezTo>
                <a:cubicBezTo>
                  <a:pt x="135" y="81"/>
                  <a:pt x="137" y="82"/>
                  <a:pt x="139" y="83"/>
                </a:cubicBezTo>
                <a:cubicBezTo>
                  <a:pt x="139" y="83"/>
                  <a:pt x="139" y="83"/>
                  <a:pt x="140" y="83"/>
                </a:cubicBezTo>
                <a:cubicBezTo>
                  <a:pt x="141" y="84"/>
                  <a:pt x="141" y="84"/>
                  <a:pt x="142" y="85"/>
                </a:cubicBezTo>
                <a:cubicBezTo>
                  <a:pt x="142" y="85"/>
                  <a:pt x="143" y="85"/>
                  <a:pt x="143" y="85"/>
                </a:cubicBezTo>
                <a:cubicBezTo>
                  <a:pt x="145" y="87"/>
                  <a:pt x="146" y="89"/>
                  <a:pt x="148" y="90"/>
                </a:cubicBezTo>
                <a:cubicBezTo>
                  <a:pt x="148" y="91"/>
                  <a:pt x="148" y="91"/>
                  <a:pt x="148" y="91"/>
                </a:cubicBezTo>
                <a:cubicBezTo>
                  <a:pt x="149" y="92"/>
                  <a:pt x="150" y="93"/>
                  <a:pt x="150" y="94"/>
                </a:cubicBezTo>
                <a:cubicBezTo>
                  <a:pt x="153" y="98"/>
                  <a:pt x="154" y="103"/>
                  <a:pt x="154" y="109"/>
                </a:cubicBezTo>
                <a:cubicBezTo>
                  <a:pt x="154" y="125"/>
                  <a:pt x="141" y="138"/>
                  <a:pt x="124" y="138"/>
                </a:cubicBezTo>
                <a:close/>
              </a:path>
            </a:pathLst>
          </a:custGeom>
          <a:solidFill>
            <a:schemeClr val="tx1"/>
          </a:solidFill>
          <a:ln>
            <a:noFill/>
          </a:ln>
        </p:spPr>
        <p:txBody>
          <a:bodyPr vert="horz" wrap="square" lIns="137160" tIns="68580" rIns="137160" bIns="68580" numCol="1" anchor="t" anchorCtr="0" compatLnSpc="1">
            <a:prstTxWarp prst="textNoShape">
              <a:avLst/>
            </a:prstTxWarp>
          </a:bodyPr>
          <a:lstStyle/>
          <a:p>
            <a:endParaRPr lang="en-US" sz="2700"/>
          </a:p>
        </p:txBody>
      </p:sp>
      <p:sp>
        <p:nvSpPr>
          <p:cNvPr id="19" name="Freeform 1137">
            <a:extLst>
              <a:ext uri="{FF2B5EF4-FFF2-40B4-BE49-F238E27FC236}">
                <a16:creationId xmlns:a16="http://schemas.microsoft.com/office/drawing/2014/main" id="{64414C01-8291-48AB-982B-6CE885C35478}"/>
              </a:ext>
            </a:extLst>
          </p:cNvPr>
          <p:cNvSpPr>
            <a:spLocks noEditPoints="1"/>
          </p:cNvSpPr>
          <p:nvPr/>
        </p:nvSpPr>
        <p:spPr bwMode="auto">
          <a:xfrm>
            <a:off x="14468386" y="5176733"/>
            <a:ext cx="759795" cy="689112"/>
          </a:xfrm>
          <a:custGeom>
            <a:avLst/>
            <a:gdLst>
              <a:gd name="T0" fmla="*/ 160 w 160"/>
              <a:gd name="T1" fmla="*/ 45 h 144"/>
              <a:gd name="T2" fmla="*/ 160 w 160"/>
              <a:gd name="T3" fmla="*/ 45 h 144"/>
              <a:gd name="T4" fmla="*/ 160 w 160"/>
              <a:gd name="T5" fmla="*/ 44 h 144"/>
              <a:gd name="T6" fmla="*/ 160 w 160"/>
              <a:gd name="T7" fmla="*/ 44 h 144"/>
              <a:gd name="T8" fmla="*/ 133 w 160"/>
              <a:gd name="T9" fmla="*/ 1 h 144"/>
              <a:gd name="T10" fmla="*/ 132 w 160"/>
              <a:gd name="T11" fmla="*/ 0 h 144"/>
              <a:gd name="T12" fmla="*/ 132 w 160"/>
              <a:gd name="T13" fmla="*/ 0 h 144"/>
              <a:gd name="T14" fmla="*/ 29 w 160"/>
              <a:gd name="T15" fmla="*/ 0 h 144"/>
              <a:gd name="T16" fmla="*/ 28 w 160"/>
              <a:gd name="T17" fmla="*/ 0 h 144"/>
              <a:gd name="T18" fmla="*/ 28 w 160"/>
              <a:gd name="T19" fmla="*/ 1 h 144"/>
              <a:gd name="T20" fmla="*/ 27 w 160"/>
              <a:gd name="T21" fmla="*/ 1 h 144"/>
              <a:gd name="T22" fmla="*/ 0 w 160"/>
              <a:gd name="T23" fmla="*/ 44 h 144"/>
              <a:gd name="T24" fmla="*/ 0 w 160"/>
              <a:gd name="T25" fmla="*/ 44 h 144"/>
              <a:gd name="T26" fmla="*/ 0 w 160"/>
              <a:gd name="T27" fmla="*/ 45 h 144"/>
              <a:gd name="T28" fmla="*/ 0 w 160"/>
              <a:gd name="T29" fmla="*/ 46 h 144"/>
              <a:gd name="T30" fmla="*/ 0 w 160"/>
              <a:gd name="T31" fmla="*/ 46 h 144"/>
              <a:gd name="T32" fmla="*/ 0 w 160"/>
              <a:gd name="T33" fmla="*/ 47 h 144"/>
              <a:gd name="T34" fmla="*/ 78 w 160"/>
              <a:gd name="T35" fmla="*/ 143 h 144"/>
              <a:gd name="T36" fmla="*/ 78 w 160"/>
              <a:gd name="T37" fmla="*/ 143 h 144"/>
              <a:gd name="T38" fmla="*/ 79 w 160"/>
              <a:gd name="T39" fmla="*/ 144 h 144"/>
              <a:gd name="T40" fmla="*/ 80 w 160"/>
              <a:gd name="T41" fmla="*/ 144 h 144"/>
              <a:gd name="T42" fmla="*/ 81 w 160"/>
              <a:gd name="T43" fmla="*/ 144 h 144"/>
              <a:gd name="T44" fmla="*/ 82 w 160"/>
              <a:gd name="T45" fmla="*/ 143 h 144"/>
              <a:gd name="T46" fmla="*/ 159 w 160"/>
              <a:gd name="T47" fmla="*/ 47 h 144"/>
              <a:gd name="T48" fmla="*/ 160 w 160"/>
              <a:gd name="T49" fmla="*/ 47 h 144"/>
              <a:gd name="T50" fmla="*/ 160 w 160"/>
              <a:gd name="T51" fmla="*/ 46 h 144"/>
              <a:gd name="T52" fmla="*/ 86 w 160"/>
              <a:gd name="T53" fmla="*/ 5 h 144"/>
              <a:gd name="T54" fmla="*/ 114 w 160"/>
              <a:gd name="T55" fmla="*/ 40 h 144"/>
              <a:gd name="T56" fmla="*/ 109 w 160"/>
              <a:gd name="T57" fmla="*/ 43 h 144"/>
              <a:gd name="T58" fmla="*/ 80 w 160"/>
              <a:gd name="T59" fmla="*/ 7 h 144"/>
              <a:gd name="T60" fmla="*/ 46 w 160"/>
              <a:gd name="T61" fmla="*/ 40 h 144"/>
              <a:gd name="T62" fmla="*/ 74 w 160"/>
              <a:gd name="T63" fmla="*/ 5 h 144"/>
              <a:gd name="T64" fmla="*/ 111 w 160"/>
              <a:gd name="T65" fmla="*/ 48 h 144"/>
              <a:gd name="T66" fmla="*/ 49 w 160"/>
              <a:gd name="T67" fmla="*/ 48 h 144"/>
              <a:gd name="T68" fmla="*/ 131 w 160"/>
              <a:gd name="T69" fmla="*/ 9 h 144"/>
              <a:gd name="T70" fmla="*/ 119 w 160"/>
              <a:gd name="T71" fmla="*/ 43 h 144"/>
              <a:gd name="T72" fmla="*/ 29 w 160"/>
              <a:gd name="T73" fmla="*/ 9 h 144"/>
              <a:gd name="T74" fmla="*/ 7 w 160"/>
              <a:gd name="T75" fmla="*/ 43 h 144"/>
              <a:gd name="T76" fmla="*/ 43 w 160"/>
              <a:gd name="T77" fmla="*/ 48 h 144"/>
              <a:gd name="T78" fmla="*/ 8 w 160"/>
              <a:gd name="T79" fmla="*/ 48 h 144"/>
              <a:gd name="T80" fmla="*/ 86 w 160"/>
              <a:gd name="T81" fmla="*/ 129 h 144"/>
              <a:gd name="T82" fmla="*/ 152 w 160"/>
              <a:gd name="T83" fmla="*/ 4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0" h="144">
                <a:moveTo>
                  <a:pt x="160" y="46"/>
                </a:moveTo>
                <a:cubicBezTo>
                  <a:pt x="160" y="46"/>
                  <a:pt x="160" y="46"/>
                  <a:pt x="160" y="45"/>
                </a:cubicBezTo>
                <a:cubicBezTo>
                  <a:pt x="160" y="45"/>
                  <a:pt x="160" y="45"/>
                  <a:pt x="160" y="45"/>
                </a:cubicBezTo>
                <a:cubicBezTo>
                  <a:pt x="160" y="45"/>
                  <a:pt x="160" y="45"/>
                  <a:pt x="160" y="45"/>
                </a:cubicBezTo>
                <a:cubicBezTo>
                  <a:pt x="160" y="45"/>
                  <a:pt x="160" y="45"/>
                  <a:pt x="160" y="44"/>
                </a:cubicBezTo>
                <a:cubicBezTo>
                  <a:pt x="160" y="44"/>
                  <a:pt x="160" y="44"/>
                  <a:pt x="160" y="44"/>
                </a:cubicBezTo>
                <a:cubicBezTo>
                  <a:pt x="160" y="44"/>
                  <a:pt x="160" y="44"/>
                  <a:pt x="160" y="44"/>
                </a:cubicBezTo>
                <a:cubicBezTo>
                  <a:pt x="160" y="44"/>
                  <a:pt x="160" y="44"/>
                  <a:pt x="160" y="44"/>
                </a:cubicBezTo>
                <a:cubicBezTo>
                  <a:pt x="133" y="1"/>
                  <a:pt x="133" y="1"/>
                  <a:pt x="133" y="1"/>
                </a:cubicBezTo>
                <a:cubicBezTo>
                  <a:pt x="133" y="1"/>
                  <a:pt x="133" y="1"/>
                  <a:pt x="133" y="1"/>
                </a:cubicBezTo>
                <a:cubicBezTo>
                  <a:pt x="133" y="1"/>
                  <a:pt x="133" y="1"/>
                  <a:pt x="133" y="1"/>
                </a:cubicBezTo>
                <a:cubicBezTo>
                  <a:pt x="132" y="1"/>
                  <a:pt x="132" y="0"/>
                  <a:pt x="132" y="0"/>
                </a:cubicBezTo>
                <a:cubicBezTo>
                  <a:pt x="132" y="0"/>
                  <a:pt x="132" y="0"/>
                  <a:pt x="132" y="0"/>
                </a:cubicBezTo>
                <a:cubicBezTo>
                  <a:pt x="132" y="0"/>
                  <a:pt x="132" y="0"/>
                  <a:pt x="132" y="0"/>
                </a:cubicBezTo>
                <a:cubicBezTo>
                  <a:pt x="131" y="0"/>
                  <a:pt x="131" y="0"/>
                  <a:pt x="131" y="0"/>
                </a:cubicBezTo>
                <a:cubicBezTo>
                  <a:pt x="29" y="0"/>
                  <a:pt x="29" y="0"/>
                  <a:pt x="29" y="0"/>
                </a:cubicBezTo>
                <a:cubicBezTo>
                  <a:pt x="29" y="0"/>
                  <a:pt x="29" y="0"/>
                  <a:pt x="29" y="0"/>
                </a:cubicBezTo>
                <a:cubicBezTo>
                  <a:pt x="28" y="0"/>
                  <a:pt x="28" y="0"/>
                  <a:pt x="28" y="0"/>
                </a:cubicBezTo>
                <a:cubicBezTo>
                  <a:pt x="28" y="0"/>
                  <a:pt x="28" y="0"/>
                  <a:pt x="28" y="0"/>
                </a:cubicBezTo>
                <a:cubicBezTo>
                  <a:pt x="28" y="0"/>
                  <a:pt x="28" y="0"/>
                  <a:pt x="28" y="1"/>
                </a:cubicBezTo>
                <a:cubicBezTo>
                  <a:pt x="28" y="1"/>
                  <a:pt x="28" y="1"/>
                  <a:pt x="28" y="1"/>
                </a:cubicBezTo>
                <a:cubicBezTo>
                  <a:pt x="27" y="1"/>
                  <a:pt x="27" y="1"/>
                  <a:pt x="27" y="1"/>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0" y="45"/>
                  <a:pt x="0" y="45"/>
                  <a:pt x="0" y="45"/>
                </a:cubicBezTo>
                <a:cubicBezTo>
                  <a:pt x="0" y="45"/>
                  <a:pt x="0" y="45"/>
                  <a:pt x="0" y="45"/>
                </a:cubicBezTo>
                <a:cubicBezTo>
                  <a:pt x="0" y="46"/>
                  <a:pt x="0" y="46"/>
                  <a:pt x="0" y="46"/>
                </a:cubicBezTo>
                <a:cubicBezTo>
                  <a:pt x="0" y="46"/>
                  <a:pt x="0" y="46"/>
                  <a:pt x="0" y="46"/>
                </a:cubicBezTo>
                <a:cubicBezTo>
                  <a:pt x="0" y="46"/>
                  <a:pt x="0" y="46"/>
                  <a:pt x="0" y="46"/>
                </a:cubicBezTo>
                <a:cubicBezTo>
                  <a:pt x="0" y="47"/>
                  <a:pt x="0" y="47"/>
                  <a:pt x="0" y="47"/>
                </a:cubicBezTo>
                <a:cubicBezTo>
                  <a:pt x="0" y="47"/>
                  <a:pt x="0" y="47"/>
                  <a:pt x="0" y="47"/>
                </a:cubicBezTo>
                <a:cubicBezTo>
                  <a:pt x="1" y="47"/>
                  <a:pt x="1" y="47"/>
                  <a:pt x="1" y="47"/>
                </a:cubicBezTo>
                <a:cubicBezTo>
                  <a:pt x="78" y="143"/>
                  <a:pt x="78" y="143"/>
                  <a:pt x="78" y="143"/>
                </a:cubicBezTo>
                <a:cubicBezTo>
                  <a:pt x="78" y="143"/>
                  <a:pt x="78" y="143"/>
                  <a:pt x="78" y="143"/>
                </a:cubicBezTo>
                <a:cubicBezTo>
                  <a:pt x="78" y="143"/>
                  <a:pt x="78" y="143"/>
                  <a:pt x="78" y="143"/>
                </a:cubicBezTo>
                <a:cubicBezTo>
                  <a:pt x="78" y="143"/>
                  <a:pt x="78" y="143"/>
                  <a:pt x="78" y="143"/>
                </a:cubicBezTo>
                <a:cubicBezTo>
                  <a:pt x="78" y="143"/>
                  <a:pt x="78" y="144"/>
                  <a:pt x="79" y="144"/>
                </a:cubicBezTo>
                <a:cubicBezTo>
                  <a:pt x="79" y="144"/>
                  <a:pt x="79" y="144"/>
                  <a:pt x="79" y="144"/>
                </a:cubicBezTo>
                <a:cubicBezTo>
                  <a:pt x="79" y="144"/>
                  <a:pt x="80" y="144"/>
                  <a:pt x="80" y="144"/>
                </a:cubicBezTo>
                <a:cubicBezTo>
                  <a:pt x="80" y="144"/>
                  <a:pt x="81" y="144"/>
                  <a:pt x="81" y="144"/>
                </a:cubicBezTo>
                <a:cubicBezTo>
                  <a:pt x="81" y="144"/>
                  <a:pt x="81" y="144"/>
                  <a:pt x="81" y="144"/>
                </a:cubicBezTo>
                <a:cubicBezTo>
                  <a:pt x="81" y="144"/>
                  <a:pt x="81" y="144"/>
                  <a:pt x="81" y="144"/>
                </a:cubicBezTo>
                <a:cubicBezTo>
                  <a:pt x="82" y="143"/>
                  <a:pt x="82" y="143"/>
                  <a:pt x="82" y="143"/>
                </a:cubicBezTo>
                <a:cubicBezTo>
                  <a:pt x="82" y="143"/>
                  <a:pt x="82" y="143"/>
                  <a:pt x="82" y="143"/>
                </a:cubicBezTo>
                <a:cubicBezTo>
                  <a:pt x="159" y="47"/>
                  <a:pt x="159" y="47"/>
                  <a:pt x="159" y="47"/>
                </a:cubicBezTo>
                <a:cubicBezTo>
                  <a:pt x="159" y="47"/>
                  <a:pt x="159" y="47"/>
                  <a:pt x="160" y="47"/>
                </a:cubicBezTo>
                <a:cubicBezTo>
                  <a:pt x="160" y="47"/>
                  <a:pt x="160" y="47"/>
                  <a:pt x="160" y="47"/>
                </a:cubicBezTo>
                <a:cubicBezTo>
                  <a:pt x="160" y="47"/>
                  <a:pt x="160" y="47"/>
                  <a:pt x="160" y="46"/>
                </a:cubicBezTo>
                <a:cubicBezTo>
                  <a:pt x="160" y="46"/>
                  <a:pt x="160" y="46"/>
                  <a:pt x="160" y="46"/>
                </a:cubicBezTo>
                <a:cubicBezTo>
                  <a:pt x="160" y="46"/>
                  <a:pt x="160" y="46"/>
                  <a:pt x="160" y="46"/>
                </a:cubicBezTo>
                <a:close/>
                <a:moveTo>
                  <a:pt x="86" y="5"/>
                </a:moveTo>
                <a:cubicBezTo>
                  <a:pt x="127" y="5"/>
                  <a:pt x="127" y="5"/>
                  <a:pt x="127" y="5"/>
                </a:cubicBezTo>
                <a:cubicBezTo>
                  <a:pt x="114" y="40"/>
                  <a:pt x="114" y="40"/>
                  <a:pt x="114" y="40"/>
                </a:cubicBezTo>
                <a:lnTo>
                  <a:pt x="86" y="5"/>
                </a:lnTo>
                <a:close/>
                <a:moveTo>
                  <a:pt x="109" y="43"/>
                </a:moveTo>
                <a:cubicBezTo>
                  <a:pt x="51" y="43"/>
                  <a:pt x="51" y="43"/>
                  <a:pt x="51" y="43"/>
                </a:cubicBezTo>
                <a:cubicBezTo>
                  <a:pt x="80" y="7"/>
                  <a:pt x="80" y="7"/>
                  <a:pt x="80" y="7"/>
                </a:cubicBezTo>
                <a:lnTo>
                  <a:pt x="109" y="43"/>
                </a:lnTo>
                <a:close/>
                <a:moveTo>
                  <a:pt x="46" y="40"/>
                </a:moveTo>
                <a:cubicBezTo>
                  <a:pt x="33" y="5"/>
                  <a:pt x="33" y="5"/>
                  <a:pt x="33" y="5"/>
                </a:cubicBezTo>
                <a:cubicBezTo>
                  <a:pt x="74" y="5"/>
                  <a:pt x="74" y="5"/>
                  <a:pt x="74" y="5"/>
                </a:cubicBezTo>
                <a:lnTo>
                  <a:pt x="46" y="40"/>
                </a:lnTo>
                <a:close/>
                <a:moveTo>
                  <a:pt x="111" y="48"/>
                </a:moveTo>
                <a:cubicBezTo>
                  <a:pt x="80" y="132"/>
                  <a:pt x="80" y="132"/>
                  <a:pt x="80" y="132"/>
                </a:cubicBezTo>
                <a:cubicBezTo>
                  <a:pt x="49" y="48"/>
                  <a:pt x="49" y="48"/>
                  <a:pt x="49" y="48"/>
                </a:cubicBezTo>
                <a:lnTo>
                  <a:pt x="111" y="48"/>
                </a:lnTo>
                <a:close/>
                <a:moveTo>
                  <a:pt x="131" y="9"/>
                </a:moveTo>
                <a:cubicBezTo>
                  <a:pt x="153" y="43"/>
                  <a:pt x="153" y="43"/>
                  <a:pt x="153" y="43"/>
                </a:cubicBezTo>
                <a:cubicBezTo>
                  <a:pt x="119" y="43"/>
                  <a:pt x="119" y="43"/>
                  <a:pt x="119" y="43"/>
                </a:cubicBezTo>
                <a:lnTo>
                  <a:pt x="131" y="9"/>
                </a:lnTo>
                <a:close/>
                <a:moveTo>
                  <a:pt x="29" y="9"/>
                </a:moveTo>
                <a:cubicBezTo>
                  <a:pt x="41" y="43"/>
                  <a:pt x="41" y="43"/>
                  <a:pt x="41" y="43"/>
                </a:cubicBezTo>
                <a:cubicBezTo>
                  <a:pt x="7" y="43"/>
                  <a:pt x="7" y="43"/>
                  <a:pt x="7" y="43"/>
                </a:cubicBezTo>
                <a:lnTo>
                  <a:pt x="29" y="9"/>
                </a:lnTo>
                <a:close/>
                <a:moveTo>
                  <a:pt x="43" y="48"/>
                </a:moveTo>
                <a:cubicBezTo>
                  <a:pt x="72" y="127"/>
                  <a:pt x="72" y="127"/>
                  <a:pt x="72" y="127"/>
                </a:cubicBezTo>
                <a:cubicBezTo>
                  <a:pt x="8" y="48"/>
                  <a:pt x="8" y="48"/>
                  <a:pt x="8" y="48"/>
                </a:cubicBezTo>
                <a:lnTo>
                  <a:pt x="43" y="48"/>
                </a:lnTo>
                <a:close/>
                <a:moveTo>
                  <a:pt x="86" y="129"/>
                </a:moveTo>
                <a:cubicBezTo>
                  <a:pt x="117" y="48"/>
                  <a:pt x="117" y="48"/>
                  <a:pt x="117" y="48"/>
                </a:cubicBezTo>
                <a:cubicBezTo>
                  <a:pt x="152" y="48"/>
                  <a:pt x="152" y="48"/>
                  <a:pt x="152" y="48"/>
                </a:cubicBezTo>
                <a:lnTo>
                  <a:pt x="86" y="129"/>
                </a:lnTo>
                <a:close/>
              </a:path>
            </a:pathLst>
          </a:custGeom>
          <a:solidFill>
            <a:schemeClr val="tx1"/>
          </a:solidFill>
          <a:ln>
            <a:noFill/>
          </a:ln>
        </p:spPr>
        <p:txBody>
          <a:bodyPr vert="horz" wrap="square" lIns="137160" tIns="68580" rIns="137160" bIns="68580" numCol="1" anchor="t" anchorCtr="0" compatLnSpc="1">
            <a:prstTxWarp prst="textNoShape">
              <a:avLst/>
            </a:prstTxWarp>
          </a:bodyPr>
          <a:lstStyle/>
          <a:p>
            <a:endParaRPr lang="en-US" sz="2700"/>
          </a:p>
        </p:txBody>
      </p:sp>
      <p:sp>
        <p:nvSpPr>
          <p:cNvPr id="20" name="Freeform 1147">
            <a:extLst>
              <a:ext uri="{FF2B5EF4-FFF2-40B4-BE49-F238E27FC236}">
                <a16:creationId xmlns:a16="http://schemas.microsoft.com/office/drawing/2014/main" id="{B62AAE10-0407-44D9-8BAB-B5562E43D08E}"/>
              </a:ext>
            </a:extLst>
          </p:cNvPr>
          <p:cNvSpPr>
            <a:spLocks noEditPoints="1"/>
          </p:cNvSpPr>
          <p:nvPr/>
        </p:nvSpPr>
        <p:spPr bwMode="auto">
          <a:xfrm>
            <a:off x="11559931" y="5020360"/>
            <a:ext cx="570876" cy="574130"/>
          </a:xfrm>
          <a:custGeom>
            <a:avLst/>
            <a:gdLst>
              <a:gd name="T0" fmla="*/ 116 w 163"/>
              <a:gd name="T1" fmla="*/ 11 h 163"/>
              <a:gd name="T2" fmla="*/ 11 w 163"/>
              <a:gd name="T3" fmla="*/ 115 h 163"/>
              <a:gd name="T4" fmla="*/ 10 w 163"/>
              <a:gd name="T5" fmla="*/ 116 h 163"/>
              <a:gd name="T6" fmla="*/ 10 w 163"/>
              <a:gd name="T7" fmla="*/ 116 h 163"/>
              <a:gd name="T8" fmla="*/ 0 w 163"/>
              <a:gd name="T9" fmla="*/ 160 h 163"/>
              <a:gd name="T10" fmla="*/ 0 w 163"/>
              <a:gd name="T11" fmla="*/ 161 h 163"/>
              <a:gd name="T12" fmla="*/ 1 w 163"/>
              <a:gd name="T13" fmla="*/ 162 h 163"/>
              <a:gd name="T14" fmla="*/ 3 w 163"/>
              <a:gd name="T15" fmla="*/ 163 h 163"/>
              <a:gd name="T16" fmla="*/ 47 w 163"/>
              <a:gd name="T17" fmla="*/ 153 h 163"/>
              <a:gd name="T18" fmla="*/ 47 w 163"/>
              <a:gd name="T19" fmla="*/ 152 h 163"/>
              <a:gd name="T20" fmla="*/ 48 w 163"/>
              <a:gd name="T21" fmla="*/ 152 h 163"/>
              <a:gd name="T22" fmla="*/ 152 w 163"/>
              <a:gd name="T23" fmla="*/ 47 h 163"/>
              <a:gd name="T24" fmla="*/ 148 w 163"/>
              <a:gd name="T25" fmla="*/ 15 h 163"/>
              <a:gd name="T26" fmla="*/ 122 w 163"/>
              <a:gd name="T27" fmla="*/ 13 h 163"/>
              <a:gd name="T28" fmla="*/ 134 w 163"/>
              <a:gd name="T29" fmla="*/ 58 h 163"/>
              <a:gd name="T30" fmla="*/ 109 w 163"/>
              <a:gd name="T31" fmla="*/ 25 h 163"/>
              <a:gd name="T32" fmla="*/ 134 w 163"/>
              <a:gd name="T33" fmla="*/ 58 h 163"/>
              <a:gd name="T34" fmla="*/ 10 w 163"/>
              <a:gd name="T35" fmla="*/ 149 h 163"/>
              <a:gd name="T36" fmla="*/ 15 w 163"/>
              <a:gd name="T37" fmla="*/ 120 h 163"/>
              <a:gd name="T38" fmla="*/ 27 w 163"/>
              <a:gd name="T39" fmla="*/ 133 h 163"/>
              <a:gd name="T40" fmla="*/ 27 w 163"/>
              <a:gd name="T41" fmla="*/ 134 h 163"/>
              <a:gd name="T42" fmla="*/ 27 w 163"/>
              <a:gd name="T43" fmla="*/ 135 h 163"/>
              <a:gd name="T44" fmla="*/ 27 w 163"/>
              <a:gd name="T45" fmla="*/ 135 h 163"/>
              <a:gd name="T46" fmla="*/ 28 w 163"/>
              <a:gd name="T47" fmla="*/ 136 h 163"/>
              <a:gd name="T48" fmla="*/ 29 w 163"/>
              <a:gd name="T49" fmla="*/ 136 h 163"/>
              <a:gd name="T50" fmla="*/ 30 w 163"/>
              <a:gd name="T51" fmla="*/ 136 h 163"/>
              <a:gd name="T52" fmla="*/ 30 w 163"/>
              <a:gd name="T53" fmla="*/ 136 h 163"/>
              <a:gd name="T54" fmla="*/ 30 w 163"/>
              <a:gd name="T55" fmla="*/ 136 h 163"/>
              <a:gd name="T56" fmla="*/ 43 w 163"/>
              <a:gd name="T57" fmla="*/ 148 h 163"/>
              <a:gd name="T58" fmla="*/ 14 w 163"/>
              <a:gd name="T59" fmla="*/ 153 h 163"/>
              <a:gd name="T60" fmla="*/ 51 w 163"/>
              <a:gd name="T61" fmla="*/ 133 h 163"/>
              <a:gd name="T62" fmla="*/ 116 w 163"/>
              <a:gd name="T63" fmla="*/ 64 h 163"/>
              <a:gd name="T64" fmla="*/ 47 w 163"/>
              <a:gd name="T65" fmla="*/ 129 h 163"/>
              <a:gd name="T66" fmla="*/ 34 w 163"/>
              <a:gd name="T67" fmla="*/ 116 h 163"/>
              <a:gd name="T68" fmla="*/ 99 w 163"/>
              <a:gd name="T69" fmla="*/ 47 h 163"/>
              <a:gd name="T70" fmla="*/ 30 w 163"/>
              <a:gd name="T71" fmla="*/ 112 h 163"/>
              <a:gd name="T72" fmla="*/ 101 w 163"/>
              <a:gd name="T73" fmla="*/ 33 h 163"/>
              <a:gd name="T74" fmla="*/ 50 w 163"/>
              <a:gd name="T75" fmla="*/ 142 h 163"/>
              <a:gd name="T76" fmla="*/ 142 w 163"/>
              <a:gd name="T77" fmla="*/ 50 h 163"/>
              <a:gd name="T78" fmla="*/ 118 w 163"/>
              <a:gd name="T79" fmla="*/ 17 h 163"/>
              <a:gd name="T80" fmla="*/ 142 w 163"/>
              <a:gd name="T81"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163">
                <a:moveTo>
                  <a:pt x="152" y="11"/>
                </a:moveTo>
                <a:cubicBezTo>
                  <a:pt x="142" y="0"/>
                  <a:pt x="126" y="0"/>
                  <a:pt x="116" y="11"/>
                </a:cubicBezTo>
                <a:cubicBezTo>
                  <a:pt x="11" y="115"/>
                  <a:pt x="11" y="115"/>
                  <a:pt x="11" y="115"/>
                </a:cubicBezTo>
                <a:cubicBezTo>
                  <a:pt x="11" y="115"/>
                  <a:pt x="11" y="115"/>
                  <a:pt x="11" y="115"/>
                </a:cubicBezTo>
                <a:cubicBezTo>
                  <a:pt x="11" y="115"/>
                  <a:pt x="11" y="115"/>
                  <a:pt x="11" y="115"/>
                </a:cubicBezTo>
                <a:cubicBezTo>
                  <a:pt x="11" y="116"/>
                  <a:pt x="11" y="116"/>
                  <a:pt x="10" y="116"/>
                </a:cubicBezTo>
                <a:cubicBezTo>
                  <a:pt x="10" y="116"/>
                  <a:pt x="10" y="116"/>
                  <a:pt x="10" y="116"/>
                </a:cubicBezTo>
                <a:cubicBezTo>
                  <a:pt x="10" y="116"/>
                  <a:pt x="10" y="116"/>
                  <a:pt x="10" y="116"/>
                </a:cubicBezTo>
                <a:cubicBezTo>
                  <a:pt x="0" y="159"/>
                  <a:pt x="0" y="159"/>
                  <a:pt x="0" y="159"/>
                </a:cubicBezTo>
                <a:cubicBezTo>
                  <a:pt x="0" y="160"/>
                  <a:pt x="0" y="160"/>
                  <a:pt x="0" y="160"/>
                </a:cubicBezTo>
                <a:cubicBezTo>
                  <a:pt x="0" y="160"/>
                  <a:pt x="0" y="160"/>
                  <a:pt x="0" y="160"/>
                </a:cubicBezTo>
                <a:cubicBezTo>
                  <a:pt x="0" y="160"/>
                  <a:pt x="0" y="161"/>
                  <a:pt x="0" y="161"/>
                </a:cubicBezTo>
                <a:cubicBezTo>
                  <a:pt x="0" y="161"/>
                  <a:pt x="0" y="161"/>
                  <a:pt x="0" y="161"/>
                </a:cubicBezTo>
                <a:cubicBezTo>
                  <a:pt x="0" y="162"/>
                  <a:pt x="1" y="162"/>
                  <a:pt x="1" y="162"/>
                </a:cubicBezTo>
                <a:cubicBezTo>
                  <a:pt x="1" y="162"/>
                  <a:pt x="1" y="163"/>
                  <a:pt x="2" y="163"/>
                </a:cubicBezTo>
                <a:cubicBezTo>
                  <a:pt x="2" y="163"/>
                  <a:pt x="3" y="163"/>
                  <a:pt x="3" y="163"/>
                </a:cubicBezTo>
                <a:cubicBezTo>
                  <a:pt x="3" y="163"/>
                  <a:pt x="3" y="163"/>
                  <a:pt x="4" y="163"/>
                </a:cubicBezTo>
                <a:cubicBezTo>
                  <a:pt x="47" y="153"/>
                  <a:pt x="47" y="153"/>
                  <a:pt x="47" y="153"/>
                </a:cubicBezTo>
                <a:cubicBezTo>
                  <a:pt x="47" y="153"/>
                  <a:pt x="47" y="153"/>
                  <a:pt x="47" y="153"/>
                </a:cubicBezTo>
                <a:cubicBezTo>
                  <a:pt x="47" y="153"/>
                  <a:pt x="47" y="153"/>
                  <a:pt x="47" y="152"/>
                </a:cubicBezTo>
                <a:cubicBezTo>
                  <a:pt x="47" y="152"/>
                  <a:pt x="47" y="152"/>
                  <a:pt x="48" y="152"/>
                </a:cubicBezTo>
                <a:cubicBezTo>
                  <a:pt x="48" y="152"/>
                  <a:pt x="48" y="152"/>
                  <a:pt x="48" y="152"/>
                </a:cubicBezTo>
                <a:cubicBezTo>
                  <a:pt x="48" y="152"/>
                  <a:pt x="48" y="152"/>
                  <a:pt x="48" y="152"/>
                </a:cubicBezTo>
                <a:cubicBezTo>
                  <a:pt x="152" y="47"/>
                  <a:pt x="152" y="47"/>
                  <a:pt x="152" y="47"/>
                </a:cubicBezTo>
                <a:cubicBezTo>
                  <a:pt x="163" y="37"/>
                  <a:pt x="163" y="21"/>
                  <a:pt x="152" y="11"/>
                </a:cubicBezTo>
                <a:close/>
                <a:moveTo>
                  <a:pt x="148" y="15"/>
                </a:moveTo>
                <a:cubicBezTo>
                  <a:pt x="155" y="22"/>
                  <a:pt x="156" y="33"/>
                  <a:pt x="150" y="41"/>
                </a:cubicBezTo>
                <a:cubicBezTo>
                  <a:pt x="122" y="13"/>
                  <a:pt x="122" y="13"/>
                  <a:pt x="122" y="13"/>
                </a:cubicBezTo>
                <a:cubicBezTo>
                  <a:pt x="130" y="7"/>
                  <a:pt x="141" y="8"/>
                  <a:pt x="148" y="15"/>
                </a:cubicBezTo>
                <a:close/>
                <a:moveTo>
                  <a:pt x="134" y="58"/>
                </a:moveTo>
                <a:cubicBezTo>
                  <a:pt x="105" y="29"/>
                  <a:pt x="105" y="29"/>
                  <a:pt x="105" y="29"/>
                </a:cubicBezTo>
                <a:cubicBezTo>
                  <a:pt x="109" y="25"/>
                  <a:pt x="109" y="25"/>
                  <a:pt x="109" y="25"/>
                </a:cubicBezTo>
                <a:cubicBezTo>
                  <a:pt x="138" y="54"/>
                  <a:pt x="138" y="54"/>
                  <a:pt x="138" y="54"/>
                </a:cubicBezTo>
                <a:lnTo>
                  <a:pt x="134" y="58"/>
                </a:lnTo>
                <a:close/>
                <a:moveTo>
                  <a:pt x="14" y="149"/>
                </a:moveTo>
                <a:cubicBezTo>
                  <a:pt x="13" y="148"/>
                  <a:pt x="11" y="148"/>
                  <a:pt x="10" y="149"/>
                </a:cubicBezTo>
                <a:cubicBezTo>
                  <a:pt x="8" y="151"/>
                  <a:pt x="8" y="151"/>
                  <a:pt x="8" y="151"/>
                </a:cubicBezTo>
                <a:cubicBezTo>
                  <a:pt x="15" y="120"/>
                  <a:pt x="15" y="120"/>
                  <a:pt x="15" y="120"/>
                </a:cubicBezTo>
                <a:cubicBezTo>
                  <a:pt x="28" y="118"/>
                  <a:pt x="28" y="118"/>
                  <a:pt x="28" y="118"/>
                </a:cubicBezTo>
                <a:cubicBezTo>
                  <a:pt x="27" y="133"/>
                  <a:pt x="27" y="133"/>
                  <a:pt x="27" y="133"/>
                </a:cubicBezTo>
                <a:cubicBezTo>
                  <a:pt x="27" y="133"/>
                  <a:pt x="27" y="133"/>
                  <a:pt x="27" y="133"/>
                </a:cubicBezTo>
                <a:cubicBezTo>
                  <a:pt x="27" y="134"/>
                  <a:pt x="27" y="134"/>
                  <a:pt x="27" y="134"/>
                </a:cubicBezTo>
                <a:cubicBezTo>
                  <a:pt x="27" y="134"/>
                  <a:pt x="27" y="134"/>
                  <a:pt x="27" y="134"/>
                </a:cubicBezTo>
                <a:cubicBezTo>
                  <a:pt x="27" y="134"/>
                  <a:pt x="27" y="134"/>
                  <a:pt x="27" y="135"/>
                </a:cubicBezTo>
                <a:cubicBezTo>
                  <a:pt x="27" y="135"/>
                  <a:pt x="27" y="135"/>
                  <a:pt x="27" y="135"/>
                </a:cubicBezTo>
                <a:cubicBezTo>
                  <a:pt x="27" y="135"/>
                  <a:pt x="27" y="135"/>
                  <a:pt x="27" y="135"/>
                </a:cubicBezTo>
                <a:cubicBezTo>
                  <a:pt x="28" y="136"/>
                  <a:pt x="28" y="136"/>
                  <a:pt x="28" y="136"/>
                </a:cubicBezTo>
                <a:cubicBezTo>
                  <a:pt x="28" y="136"/>
                  <a:pt x="28" y="136"/>
                  <a:pt x="28" y="136"/>
                </a:cubicBezTo>
                <a:cubicBezTo>
                  <a:pt x="28" y="136"/>
                  <a:pt x="29" y="136"/>
                  <a:pt x="29" y="136"/>
                </a:cubicBezTo>
                <a:cubicBezTo>
                  <a:pt x="29" y="136"/>
                  <a:pt x="29" y="136"/>
                  <a:pt x="29" y="136"/>
                </a:cubicBezTo>
                <a:cubicBezTo>
                  <a:pt x="29" y="136"/>
                  <a:pt x="29" y="136"/>
                  <a:pt x="30" y="136"/>
                </a:cubicBezTo>
                <a:cubicBezTo>
                  <a:pt x="30" y="136"/>
                  <a:pt x="30" y="136"/>
                  <a:pt x="30" y="136"/>
                </a:cubicBezTo>
                <a:cubicBezTo>
                  <a:pt x="30" y="136"/>
                  <a:pt x="30" y="136"/>
                  <a:pt x="30" y="136"/>
                </a:cubicBezTo>
                <a:cubicBezTo>
                  <a:pt x="30" y="136"/>
                  <a:pt x="30" y="136"/>
                  <a:pt x="30" y="136"/>
                </a:cubicBezTo>
                <a:cubicBezTo>
                  <a:pt x="30" y="136"/>
                  <a:pt x="30" y="136"/>
                  <a:pt x="30" y="136"/>
                </a:cubicBezTo>
                <a:cubicBezTo>
                  <a:pt x="30" y="136"/>
                  <a:pt x="30" y="136"/>
                  <a:pt x="30" y="136"/>
                </a:cubicBezTo>
                <a:cubicBezTo>
                  <a:pt x="45" y="135"/>
                  <a:pt x="45" y="135"/>
                  <a:pt x="45" y="135"/>
                </a:cubicBezTo>
                <a:cubicBezTo>
                  <a:pt x="43" y="148"/>
                  <a:pt x="43" y="148"/>
                  <a:pt x="43" y="148"/>
                </a:cubicBezTo>
                <a:cubicBezTo>
                  <a:pt x="12" y="155"/>
                  <a:pt x="12" y="155"/>
                  <a:pt x="12" y="155"/>
                </a:cubicBezTo>
                <a:cubicBezTo>
                  <a:pt x="14" y="153"/>
                  <a:pt x="14" y="153"/>
                  <a:pt x="14" y="153"/>
                </a:cubicBezTo>
                <a:cubicBezTo>
                  <a:pt x="15" y="152"/>
                  <a:pt x="15" y="150"/>
                  <a:pt x="14" y="149"/>
                </a:cubicBezTo>
                <a:close/>
                <a:moveTo>
                  <a:pt x="51" y="133"/>
                </a:moveTo>
                <a:cubicBezTo>
                  <a:pt x="116" y="68"/>
                  <a:pt x="116" y="68"/>
                  <a:pt x="116" y="68"/>
                </a:cubicBezTo>
                <a:cubicBezTo>
                  <a:pt x="117" y="67"/>
                  <a:pt x="117" y="65"/>
                  <a:pt x="116" y="64"/>
                </a:cubicBezTo>
                <a:cubicBezTo>
                  <a:pt x="114" y="63"/>
                  <a:pt x="113" y="63"/>
                  <a:pt x="111" y="64"/>
                </a:cubicBezTo>
                <a:cubicBezTo>
                  <a:pt x="47" y="129"/>
                  <a:pt x="47" y="129"/>
                  <a:pt x="47" y="129"/>
                </a:cubicBezTo>
                <a:cubicBezTo>
                  <a:pt x="33" y="130"/>
                  <a:pt x="33" y="130"/>
                  <a:pt x="33" y="130"/>
                </a:cubicBezTo>
                <a:cubicBezTo>
                  <a:pt x="34" y="116"/>
                  <a:pt x="34" y="116"/>
                  <a:pt x="34" y="116"/>
                </a:cubicBezTo>
                <a:cubicBezTo>
                  <a:pt x="99" y="52"/>
                  <a:pt x="99" y="52"/>
                  <a:pt x="99" y="52"/>
                </a:cubicBezTo>
                <a:cubicBezTo>
                  <a:pt x="100" y="50"/>
                  <a:pt x="100" y="49"/>
                  <a:pt x="99" y="47"/>
                </a:cubicBezTo>
                <a:cubicBezTo>
                  <a:pt x="98" y="46"/>
                  <a:pt x="96" y="46"/>
                  <a:pt x="95" y="47"/>
                </a:cubicBezTo>
                <a:cubicBezTo>
                  <a:pt x="30" y="112"/>
                  <a:pt x="30" y="112"/>
                  <a:pt x="30" y="112"/>
                </a:cubicBezTo>
                <a:cubicBezTo>
                  <a:pt x="21" y="113"/>
                  <a:pt x="21" y="113"/>
                  <a:pt x="21" y="113"/>
                </a:cubicBezTo>
                <a:cubicBezTo>
                  <a:pt x="101" y="33"/>
                  <a:pt x="101" y="33"/>
                  <a:pt x="101" y="33"/>
                </a:cubicBezTo>
                <a:cubicBezTo>
                  <a:pt x="130" y="62"/>
                  <a:pt x="130" y="62"/>
                  <a:pt x="130" y="62"/>
                </a:cubicBezTo>
                <a:cubicBezTo>
                  <a:pt x="50" y="142"/>
                  <a:pt x="50" y="142"/>
                  <a:pt x="50" y="142"/>
                </a:cubicBezTo>
                <a:lnTo>
                  <a:pt x="51" y="133"/>
                </a:lnTo>
                <a:close/>
                <a:moveTo>
                  <a:pt x="142" y="50"/>
                </a:moveTo>
                <a:cubicBezTo>
                  <a:pt x="113" y="21"/>
                  <a:pt x="113" y="21"/>
                  <a:pt x="113" y="21"/>
                </a:cubicBezTo>
                <a:cubicBezTo>
                  <a:pt x="118" y="17"/>
                  <a:pt x="118" y="17"/>
                  <a:pt x="118" y="17"/>
                </a:cubicBezTo>
                <a:cubicBezTo>
                  <a:pt x="146" y="45"/>
                  <a:pt x="146" y="45"/>
                  <a:pt x="146" y="45"/>
                </a:cubicBezTo>
                <a:lnTo>
                  <a:pt x="142" y="50"/>
                </a:lnTo>
                <a:close/>
              </a:path>
            </a:pathLst>
          </a:custGeom>
          <a:solidFill>
            <a:schemeClr val="tx1"/>
          </a:solidFill>
          <a:ln>
            <a:noFill/>
          </a:ln>
        </p:spPr>
        <p:txBody>
          <a:bodyPr vert="horz" wrap="square" lIns="137160" tIns="68580" rIns="137160" bIns="68580" numCol="1" anchor="t" anchorCtr="0" compatLnSpc="1">
            <a:prstTxWarp prst="textNoShape">
              <a:avLst/>
            </a:prstTxWarp>
          </a:bodyPr>
          <a:lstStyle/>
          <a:p>
            <a:endParaRPr lang="en-US" sz="2700"/>
          </a:p>
        </p:txBody>
      </p:sp>
      <p:sp>
        <p:nvSpPr>
          <p:cNvPr id="25" name="Title 24">
            <a:extLst>
              <a:ext uri="{FF2B5EF4-FFF2-40B4-BE49-F238E27FC236}">
                <a16:creationId xmlns:a16="http://schemas.microsoft.com/office/drawing/2014/main" id="{29689553-67AB-4FFA-A9D3-905164B9D451}"/>
              </a:ext>
            </a:extLst>
          </p:cNvPr>
          <p:cNvSpPr>
            <a:spLocks noGrp="1"/>
          </p:cNvSpPr>
          <p:nvPr>
            <p:ph type="title"/>
          </p:nvPr>
        </p:nvSpPr>
        <p:spPr>
          <a:xfrm>
            <a:off x="3144378" y="993003"/>
            <a:ext cx="6100764" cy="1874768"/>
          </a:xfrm>
        </p:spPr>
        <p:txBody>
          <a:bodyPr/>
          <a:lstStyle/>
          <a:p>
            <a:r>
              <a:rPr lang="en-US" dirty="0">
                <a:latin typeface="Open Sans" panose="020B0604020202020204" charset="0"/>
                <a:ea typeface="Open Sans" panose="020B0604020202020204" charset="0"/>
                <a:cs typeface="Open Sans" panose="020B0604020202020204" charset="0"/>
              </a:rPr>
              <a:t>Relevant Work Experience</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grpSp>
        <p:nvGrpSpPr>
          <p:cNvPr id="2" name="Group 1">
            <a:extLst>
              <a:ext uri="{FF2B5EF4-FFF2-40B4-BE49-F238E27FC236}">
                <a16:creationId xmlns:a16="http://schemas.microsoft.com/office/drawing/2014/main" id="{3F289654-5D33-4BAF-B130-5EE9D48322B5}"/>
              </a:ext>
            </a:extLst>
          </p:cNvPr>
          <p:cNvGrpSpPr/>
          <p:nvPr/>
        </p:nvGrpSpPr>
        <p:grpSpPr>
          <a:xfrm>
            <a:off x="1902651" y="4022416"/>
            <a:ext cx="7342491" cy="1532727"/>
            <a:chOff x="2093814" y="3018120"/>
            <a:chExt cx="3207580" cy="1021817"/>
          </a:xfrm>
        </p:grpSpPr>
        <p:sp>
          <p:nvSpPr>
            <p:cNvPr id="27" name="TextBox 26">
              <a:extLst>
                <a:ext uri="{FF2B5EF4-FFF2-40B4-BE49-F238E27FC236}">
                  <a16:creationId xmlns:a16="http://schemas.microsoft.com/office/drawing/2014/main" id="{EA931576-AFBF-421D-9B8E-648B7C8C7B18}"/>
                </a:ext>
              </a:extLst>
            </p:cNvPr>
            <p:cNvSpPr txBox="1"/>
            <p:nvPr/>
          </p:nvSpPr>
          <p:spPr>
            <a:xfrm>
              <a:off x="2426389" y="3018120"/>
              <a:ext cx="2875005" cy="1021817"/>
            </a:xfrm>
            <a:prstGeom prst="rect">
              <a:avLst/>
            </a:prstGeom>
            <a:noFill/>
          </p:spPr>
          <p:txBody>
            <a:bodyPr wrap="square" lIns="0" rIns="0" rtlCol="0">
              <a:spAutoFit/>
            </a:bodyPr>
            <a:lstStyle/>
            <a:p>
              <a:pPr>
                <a:lnSpc>
                  <a:spcPct val="130000"/>
                </a:lnSpc>
                <a:spcBef>
                  <a:spcPts val="900"/>
                </a:spcBef>
              </a:pPr>
              <a:r>
                <a:rPr lang="en-US" sz="2400" dirty="0">
                  <a:latin typeface="Open Sans" panose="020B0604020202020204" charset="0"/>
                  <a:ea typeface="Open Sans" panose="020B0604020202020204" charset="0"/>
                  <a:cs typeface="Open Sans" panose="020B0604020202020204" charset="0"/>
                </a:rPr>
                <a:t>Operator experience must be relevant to the classification. It can’t be managerial and it has to be operational in nature.</a:t>
              </a:r>
            </a:p>
          </p:txBody>
        </p:sp>
        <p:sp>
          <p:nvSpPr>
            <p:cNvPr id="39" name="Oval 38">
              <a:extLst>
                <a:ext uri="{FF2B5EF4-FFF2-40B4-BE49-F238E27FC236}">
                  <a16:creationId xmlns:a16="http://schemas.microsoft.com/office/drawing/2014/main" id="{4565577A-83E4-49E8-AFB8-FF2BDC0351FF}"/>
                </a:ext>
              </a:extLst>
            </p:cNvPr>
            <p:cNvSpPr/>
            <p:nvPr/>
          </p:nvSpPr>
          <p:spPr>
            <a:xfrm>
              <a:off x="2093814" y="3082874"/>
              <a:ext cx="233017" cy="329913"/>
            </a:xfrm>
            <a:prstGeom prst="ellipse">
              <a:avLst/>
            </a:prstGeom>
            <a:solidFill>
              <a:srgbClr val="0E3960"/>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1200" b="1" dirty="0">
                  <a:solidFill>
                    <a:srgbClr val="FFFFFF"/>
                  </a:solidFill>
                </a:rPr>
                <a:t>01</a:t>
              </a:r>
            </a:p>
          </p:txBody>
        </p:sp>
      </p:grpSp>
      <p:grpSp>
        <p:nvGrpSpPr>
          <p:cNvPr id="3" name="Group 2">
            <a:extLst>
              <a:ext uri="{FF2B5EF4-FFF2-40B4-BE49-F238E27FC236}">
                <a16:creationId xmlns:a16="http://schemas.microsoft.com/office/drawing/2014/main" id="{96D246A9-B52F-42F9-8015-E96C7B47A590}"/>
              </a:ext>
            </a:extLst>
          </p:cNvPr>
          <p:cNvGrpSpPr/>
          <p:nvPr/>
        </p:nvGrpSpPr>
        <p:grpSpPr>
          <a:xfrm>
            <a:off x="1902651" y="5708760"/>
            <a:ext cx="7342492" cy="1492140"/>
            <a:chOff x="2088707" y="3868511"/>
            <a:chExt cx="3212687" cy="994759"/>
          </a:xfrm>
        </p:grpSpPr>
        <p:sp>
          <p:nvSpPr>
            <p:cNvPr id="29" name="TextBox 28">
              <a:extLst>
                <a:ext uri="{FF2B5EF4-FFF2-40B4-BE49-F238E27FC236}">
                  <a16:creationId xmlns:a16="http://schemas.microsoft.com/office/drawing/2014/main" id="{6202FA69-2534-4CC6-9A19-BACF177AAF01}"/>
                </a:ext>
              </a:extLst>
            </p:cNvPr>
            <p:cNvSpPr txBox="1"/>
            <p:nvPr/>
          </p:nvSpPr>
          <p:spPr>
            <a:xfrm>
              <a:off x="2426389" y="3868511"/>
              <a:ext cx="2875005" cy="994759"/>
            </a:xfrm>
            <a:prstGeom prst="rect">
              <a:avLst/>
            </a:prstGeom>
            <a:noFill/>
          </p:spPr>
          <p:txBody>
            <a:bodyPr wrap="square" lIns="0" rIns="0" rtlCol="0">
              <a:spAutoFit/>
            </a:bodyPr>
            <a:lstStyle/>
            <a:p>
              <a:pPr>
                <a:lnSpc>
                  <a:spcPct val="130000"/>
                </a:lnSpc>
                <a:spcBef>
                  <a:spcPts val="900"/>
                </a:spcBef>
              </a:pPr>
              <a:r>
                <a:rPr lang="en-US" sz="2400" dirty="0">
                  <a:latin typeface="Open Sans" panose="020B0604020202020204" charset="0"/>
                  <a:ea typeface="Open Sans" panose="020B0604020202020204" charset="0"/>
                  <a:cs typeface="Open Sans" panose="020B0604020202020204" charset="0"/>
                </a:rPr>
                <a:t>Does not necessarily have to be at a facility as long as it is relevant and related.</a:t>
              </a:r>
              <a:endParaRPr lang="en-US" dirty="0">
                <a:solidFill>
                  <a:schemeClr val="tx1">
                    <a:alpha val="70000"/>
                  </a:schemeClr>
                </a:solidFill>
                <a:latin typeface="Open Sans" panose="020B0604020202020204" charset="0"/>
                <a:ea typeface="Open Sans" panose="020B0604020202020204" charset="0"/>
                <a:cs typeface="Open Sans" panose="020B0604020202020204" charset="0"/>
              </a:endParaRPr>
            </a:p>
          </p:txBody>
        </p:sp>
        <p:sp>
          <p:nvSpPr>
            <p:cNvPr id="40" name="Oval 39">
              <a:extLst>
                <a:ext uri="{FF2B5EF4-FFF2-40B4-BE49-F238E27FC236}">
                  <a16:creationId xmlns:a16="http://schemas.microsoft.com/office/drawing/2014/main" id="{90E25EC7-DB5C-4C4B-AA71-F8A7175B5CCD}"/>
                </a:ext>
              </a:extLst>
            </p:cNvPr>
            <p:cNvSpPr/>
            <p:nvPr/>
          </p:nvSpPr>
          <p:spPr>
            <a:xfrm>
              <a:off x="2088707" y="3924557"/>
              <a:ext cx="233388" cy="351326"/>
            </a:xfrm>
            <a:prstGeom prst="ellipse">
              <a:avLst/>
            </a:prstGeom>
            <a:solidFill>
              <a:srgbClr val="376092"/>
            </a:solidFill>
            <a:ln w="3175" cap="rnd" cmpd="sng">
              <a:solidFill>
                <a:schemeClr val="accent1">
                  <a:lumMod val="60000"/>
                  <a:lumOff val="40000"/>
                </a:schemeClr>
              </a:solid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1200" b="1" dirty="0">
                  <a:solidFill>
                    <a:srgbClr val="FFFFFF"/>
                  </a:solidFill>
                </a:rPr>
                <a:t>02</a:t>
              </a:r>
            </a:p>
          </p:txBody>
        </p:sp>
      </p:grpSp>
      <p:grpSp>
        <p:nvGrpSpPr>
          <p:cNvPr id="4" name="Group 3">
            <a:extLst>
              <a:ext uri="{FF2B5EF4-FFF2-40B4-BE49-F238E27FC236}">
                <a16:creationId xmlns:a16="http://schemas.microsoft.com/office/drawing/2014/main" id="{47A6F3E0-F334-4E87-AEA3-5EB057533113}"/>
              </a:ext>
            </a:extLst>
          </p:cNvPr>
          <p:cNvGrpSpPr/>
          <p:nvPr/>
        </p:nvGrpSpPr>
        <p:grpSpPr>
          <a:xfrm>
            <a:off x="1902651" y="7004161"/>
            <a:ext cx="7342492" cy="1492139"/>
            <a:chOff x="2088707" y="4718807"/>
            <a:chExt cx="3212687" cy="994759"/>
          </a:xfrm>
        </p:grpSpPr>
        <p:sp>
          <p:nvSpPr>
            <p:cNvPr id="31" name="TextBox 30">
              <a:extLst>
                <a:ext uri="{FF2B5EF4-FFF2-40B4-BE49-F238E27FC236}">
                  <a16:creationId xmlns:a16="http://schemas.microsoft.com/office/drawing/2014/main" id="{C1F164B7-F4F9-4C64-8065-71915CA8EA71}"/>
                </a:ext>
              </a:extLst>
            </p:cNvPr>
            <p:cNvSpPr txBox="1"/>
            <p:nvPr/>
          </p:nvSpPr>
          <p:spPr>
            <a:xfrm>
              <a:off x="2426389" y="4718807"/>
              <a:ext cx="2875005" cy="994759"/>
            </a:xfrm>
            <a:prstGeom prst="rect">
              <a:avLst/>
            </a:prstGeom>
            <a:noFill/>
          </p:spPr>
          <p:txBody>
            <a:bodyPr wrap="square" lIns="0" rIns="0" rtlCol="0">
              <a:spAutoFit/>
            </a:bodyPr>
            <a:lstStyle/>
            <a:p>
              <a:pPr>
                <a:lnSpc>
                  <a:spcPct val="130000"/>
                </a:lnSpc>
                <a:spcBef>
                  <a:spcPts val="900"/>
                </a:spcBef>
              </a:pPr>
              <a:r>
                <a:rPr lang="en-US" sz="2400" dirty="0">
                  <a:latin typeface="Open Sans" panose="020B0604020202020204" charset="0"/>
                  <a:ea typeface="Open Sans" panose="020B0604020202020204" charset="0"/>
                  <a:cs typeface="Open Sans" panose="020B0604020202020204" charset="0"/>
                </a:rPr>
                <a:t>Whatever the experience, be clear and detailed on the form.</a:t>
              </a:r>
              <a:endParaRPr lang="en-US" dirty="0">
                <a:solidFill>
                  <a:schemeClr val="tx1">
                    <a:alpha val="70000"/>
                  </a:schemeClr>
                </a:solidFill>
                <a:latin typeface="Open Sans" panose="020B0604020202020204" charset="0"/>
                <a:ea typeface="Open Sans" panose="020B0604020202020204" charset="0"/>
                <a:cs typeface="Open Sans" panose="020B0604020202020204" charset="0"/>
              </a:endParaRPr>
            </a:p>
          </p:txBody>
        </p:sp>
        <p:sp>
          <p:nvSpPr>
            <p:cNvPr id="41" name="Oval 40">
              <a:extLst>
                <a:ext uri="{FF2B5EF4-FFF2-40B4-BE49-F238E27FC236}">
                  <a16:creationId xmlns:a16="http://schemas.microsoft.com/office/drawing/2014/main" id="{B60BD995-E84D-4A9A-9648-66FB6507BB22}"/>
                </a:ext>
              </a:extLst>
            </p:cNvPr>
            <p:cNvSpPr/>
            <p:nvPr/>
          </p:nvSpPr>
          <p:spPr>
            <a:xfrm>
              <a:off x="2088707" y="4766240"/>
              <a:ext cx="233388" cy="322445"/>
            </a:xfrm>
            <a:prstGeom prst="ellipse">
              <a:avLst/>
            </a:prstGeom>
            <a:solidFill>
              <a:srgbClr val="1B6FBB"/>
            </a:solidFill>
            <a:ln w="3175" cap="rnd" cmpd="sng">
              <a:solidFill>
                <a:srgbClr val="0E3960"/>
              </a:solid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1200" b="1" dirty="0">
                  <a:solidFill>
                    <a:srgbClr val="FFFFFF"/>
                  </a:solidFill>
                </a:rPr>
                <a:t>03</a:t>
              </a:r>
            </a:p>
          </p:txBody>
        </p:sp>
      </p:grpSp>
      <p:sp>
        <p:nvSpPr>
          <p:cNvPr id="33" name="TextBox 32">
            <a:extLst>
              <a:ext uri="{FF2B5EF4-FFF2-40B4-BE49-F238E27FC236}">
                <a16:creationId xmlns:a16="http://schemas.microsoft.com/office/drawing/2014/main" id="{C1F164B7-F4F9-4C64-8065-71915CA8EA71}"/>
              </a:ext>
            </a:extLst>
          </p:cNvPr>
          <p:cNvSpPr txBox="1"/>
          <p:nvPr/>
        </p:nvSpPr>
        <p:spPr>
          <a:xfrm>
            <a:off x="2674412" y="8299562"/>
            <a:ext cx="6570731" cy="1532727"/>
          </a:xfrm>
          <a:prstGeom prst="rect">
            <a:avLst/>
          </a:prstGeom>
          <a:noFill/>
        </p:spPr>
        <p:txBody>
          <a:bodyPr wrap="square" lIns="0" rIns="0" rtlCol="0">
            <a:spAutoFit/>
          </a:bodyPr>
          <a:lstStyle/>
          <a:p>
            <a:pPr>
              <a:lnSpc>
                <a:spcPct val="130000"/>
              </a:lnSpc>
              <a:spcBef>
                <a:spcPts val="900"/>
              </a:spcBef>
            </a:pPr>
            <a:r>
              <a:rPr lang="en-US" sz="2400" dirty="0">
                <a:latin typeface="Open Sans" panose="020B0604020202020204" charset="0"/>
                <a:ea typeface="Open Sans" panose="020B0604020202020204" charset="0"/>
                <a:cs typeface="Open Sans" panose="020B0604020202020204" charset="0"/>
              </a:rPr>
              <a:t>If operator holds multiple certifications, describe the percentage of time worked at each certification.</a:t>
            </a:r>
            <a:endParaRPr lang="en-US" dirty="0">
              <a:solidFill>
                <a:schemeClr val="tx1">
                  <a:alpha val="70000"/>
                </a:schemeClr>
              </a:solidFill>
              <a:latin typeface="Open Sans" panose="020B0604020202020204" charset="0"/>
              <a:ea typeface="Open Sans" panose="020B0604020202020204" charset="0"/>
              <a:cs typeface="Open Sans" panose="020B0604020202020204" charset="0"/>
            </a:endParaRPr>
          </a:p>
        </p:txBody>
      </p:sp>
      <p:sp>
        <p:nvSpPr>
          <p:cNvPr id="36" name="Oval 35">
            <a:extLst>
              <a:ext uri="{FF2B5EF4-FFF2-40B4-BE49-F238E27FC236}">
                <a16:creationId xmlns:a16="http://schemas.microsoft.com/office/drawing/2014/main" id="{B60BD995-E84D-4A9A-9648-66FB6507BB22}"/>
              </a:ext>
            </a:extLst>
          </p:cNvPr>
          <p:cNvSpPr/>
          <p:nvPr/>
        </p:nvSpPr>
        <p:spPr>
          <a:xfrm>
            <a:off x="1902650" y="8506484"/>
            <a:ext cx="533401" cy="483668"/>
          </a:xfrm>
          <a:prstGeom prst="ellipse">
            <a:avLst/>
          </a:prstGeom>
          <a:solidFill>
            <a:srgbClr val="6397D7"/>
          </a:solidFill>
          <a:ln w="3175" cap="rnd" cmpd="sng">
            <a:solidFill>
              <a:srgbClr val="0E3960"/>
            </a:solid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1200" b="1" dirty="0">
                <a:solidFill>
                  <a:srgbClr val="FFFFFF"/>
                </a:solidFill>
              </a:rPr>
              <a:t>03</a:t>
            </a:r>
          </a:p>
        </p:txBody>
      </p:sp>
    </p:spTree>
    <p:extLst>
      <p:ext uri="{BB962C8B-B14F-4D97-AF65-F5344CB8AC3E}">
        <p14:creationId xmlns:p14="http://schemas.microsoft.com/office/powerpoint/2010/main" val="23179221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500"/>
                                        <p:tgtEl>
                                          <p:spTgt spid="7"/>
                                        </p:tgtEl>
                                      </p:cBhvr>
                                    </p:animEffect>
                                  </p:childTnLst>
                                </p:cTn>
                              </p:par>
                              <p:par>
                                <p:cTn id="11" presetID="6" presetClass="emph" presetSubtype="0" accel="50000" decel="50000" autoRev="1" fill="hold" grpId="1" nodeType="withEffect">
                                  <p:stCondLst>
                                    <p:cond delay="500"/>
                                  </p:stCondLst>
                                  <p:childTnLst>
                                    <p:animScale>
                                      <p:cBhvr>
                                        <p:cTn id="12" dur="500" fill="hold"/>
                                        <p:tgtEl>
                                          <p:spTgt spid="7"/>
                                        </p:tgtEl>
                                      </p:cBhvr>
                                      <p:by x="110000" y="110000"/>
                                    </p:animScale>
                                  </p:childTnLst>
                                </p:cTn>
                              </p:par>
                              <p:par>
                                <p:cTn id="13" presetID="10" presetClass="entr" presetSubtype="0" fill="hold" grpId="0" nodeType="withEffect">
                                  <p:stCondLst>
                                    <p:cond delay="90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21" presetClass="entr" presetSubtype="1" fill="hold" grpId="0" nodeType="withEffect">
                                  <p:stCondLst>
                                    <p:cond delay="800"/>
                                  </p:stCondLst>
                                  <p:childTnLst>
                                    <p:set>
                                      <p:cBhvr>
                                        <p:cTn id="17" dur="1" fill="hold">
                                          <p:stCondLst>
                                            <p:cond delay="0"/>
                                          </p:stCondLst>
                                        </p:cTn>
                                        <p:tgtEl>
                                          <p:spTgt spid="13"/>
                                        </p:tgtEl>
                                        <p:attrNameLst>
                                          <p:attrName>style.visibility</p:attrName>
                                        </p:attrNameLst>
                                      </p:cBhvr>
                                      <p:to>
                                        <p:strVal val="visible"/>
                                      </p:to>
                                    </p:set>
                                    <p:animEffect transition="in" filter="wheel(1)">
                                      <p:cBhvr>
                                        <p:cTn id="18" dur="500"/>
                                        <p:tgtEl>
                                          <p:spTgt spid="13"/>
                                        </p:tgtEl>
                                      </p:cBhvr>
                                    </p:animEffect>
                                  </p:childTnLst>
                                </p:cTn>
                              </p:par>
                              <p:par>
                                <p:cTn id="19" presetID="6" presetClass="emph" presetSubtype="0" accel="50000" decel="50000" autoRev="1" fill="hold" grpId="1" nodeType="withEffect">
                                  <p:stCondLst>
                                    <p:cond delay="800"/>
                                  </p:stCondLst>
                                  <p:childTnLst>
                                    <p:animScale>
                                      <p:cBhvr>
                                        <p:cTn id="20" dur="500" fill="hold"/>
                                        <p:tgtEl>
                                          <p:spTgt spid="13"/>
                                        </p:tgtEl>
                                      </p:cBhvr>
                                      <p:by x="110000" y="110000"/>
                                    </p:animScale>
                                  </p:childTnLst>
                                </p:cTn>
                              </p:par>
                              <p:par>
                                <p:cTn id="21" presetID="10" presetClass="entr" presetSubtype="0" fill="hold" grpId="0" nodeType="withEffect">
                                  <p:stCondLst>
                                    <p:cond delay="11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21" presetClass="entr" presetSubtype="1" fill="hold" grpId="0" nodeType="withEffect">
                                  <p:stCondLst>
                                    <p:cond delay="1400"/>
                                  </p:stCondLst>
                                  <p:childTnLst>
                                    <p:set>
                                      <p:cBhvr>
                                        <p:cTn id="25" dur="1" fill="hold">
                                          <p:stCondLst>
                                            <p:cond delay="0"/>
                                          </p:stCondLst>
                                        </p:cTn>
                                        <p:tgtEl>
                                          <p:spTgt spid="14"/>
                                        </p:tgtEl>
                                        <p:attrNameLst>
                                          <p:attrName>style.visibility</p:attrName>
                                        </p:attrNameLst>
                                      </p:cBhvr>
                                      <p:to>
                                        <p:strVal val="visible"/>
                                      </p:to>
                                    </p:set>
                                    <p:animEffect transition="in" filter="wheel(1)">
                                      <p:cBhvr>
                                        <p:cTn id="26" dur="500"/>
                                        <p:tgtEl>
                                          <p:spTgt spid="14"/>
                                        </p:tgtEl>
                                      </p:cBhvr>
                                    </p:animEffect>
                                  </p:childTnLst>
                                </p:cTn>
                              </p:par>
                              <p:par>
                                <p:cTn id="27" presetID="6" presetClass="emph" presetSubtype="0" accel="50000" decel="50000" autoRev="1" fill="hold" grpId="1" nodeType="withEffect">
                                  <p:stCondLst>
                                    <p:cond delay="1400"/>
                                  </p:stCondLst>
                                  <p:childTnLst>
                                    <p:animScale>
                                      <p:cBhvr>
                                        <p:cTn id="28" dur="500" fill="hold"/>
                                        <p:tgtEl>
                                          <p:spTgt spid="14"/>
                                        </p:tgtEl>
                                      </p:cBhvr>
                                      <p:by x="110000" y="110000"/>
                                    </p:animScale>
                                  </p:childTnLst>
                                </p:cTn>
                              </p:par>
                              <p:par>
                                <p:cTn id="29" presetID="10" presetClass="entr" presetSubtype="0" fill="hold" grpId="0" nodeType="withEffect">
                                  <p:stCondLst>
                                    <p:cond delay="170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21" presetClass="entr" presetSubtype="1" fill="hold" grpId="0" nodeType="withEffect">
                                  <p:stCondLst>
                                    <p:cond delay="1900"/>
                                  </p:stCondLst>
                                  <p:childTnLst>
                                    <p:set>
                                      <p:cBhvr>
                                        <p:cTn id="33" dur="1" fill="hold">
                                          <p:stCondLst>
                                            <p:cond delay="0"/>
                                          </p:stCondLst>
                                        </p:cTn>
                                        <p:tgtEl>
                                          <p:spTgt spid="12"/>
                                        </p:tgtEl>
                                        <p:attrNameLst>
                                          <p:attrName>style.visibility</p:attrName>
                                        </p:attrNameLst>
                                      </p:cBhvr>
                                      <p:to>
                                        <p:strVal val="visible"/>
                                      </p:to>
                                    </p:set>
                                    <p:animEffect transition="in" filter="wheel(1)">
                                      <p:cBhvr>
                                        <p:cTn id="34" dur="500"/>
                                        <p:tgtEl>
                                          <p:spTgt spid="12"/>
                                        </p:tgtEl>
                                      </p:cBhvr>
                                    </p:animEffect>
                                  </p:childTnLst>
                                </p:cTn>
                              </p:par>
                              <p:par>
                                <p:cTn id="35" presetID="6" presetClass="emph" presetSubtype="0" accel="50000" decel="50000" autoRev="1" fill="hold" grpId="1" nodeType="withEffect">
                                  <p:stCondLst>
                                    <p:cond delay="1900"/>
                                  </p:stCondLst>
                                  <p:childTnLst>
                                    <p:animScale>
                                      <p:cBhvr>
                                        <p:cTn id="36" dur="500" fill="hold"/>
                                        <p:tgtEl>
                                          <p:spTgt spid="12"/>
                                        </p:tgtEl>
                                      </p:cBhvr>
                                      <p:by x="110000" y="110000"/>
                                    </p:animScale>
                                  </p:childTnLst>
                                </p:cTn>
                              </p:par>
                              <p:par>
                                <p:cTn id="37" presetID="10" presetClass="entr" presetSubtype="0" fill="hold" grpId="0" nodeType="withEffect">
                                  <p:stCondLst>
                                    <p:cond delay="21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21" presetClass="entr" presetSubtype="1" fill="hold" grpId="0" nodeType="withEffect">
                                  <p:stCondLst>
                                    <p:cond delay="2400"/>
                                  </p:stCondLst>
                                  <p:childTnLst>
                                    <p:set>
                                      <p:cBhvr>
                                        <p:cTn id="41" dur="1" fill="hold">
                                          <p:stCondLst>
                                            <p:cond delay="0"/>
                                          </p:stCondLst>
                                        </p:cTn>
                                        <p:tgtEl>
                                          <p:spTgt spid="6"/>
                                        </p:tgtEl>
                                        <p:attrNameLst>
                                          <p:attrName>style.visibility</p:attrName>
                                        </p:attrNameLst>
                                      </p:cBhvr>
                                      <p:to>
                                        <p:strVal val="visible"/>
                                      </p:to>
                                    </p:set>
                                    <p:animEffect transition="in" filter="wheel(1)">
                                      <p:cBhvr>
                                        <p:cTn id="42" dur="500"/>
                                        <p:tgtEl>
                                          <p:spTgt spid="6"/>
                                        </p:tgtEl>
                                      </p:cBhvr>
                                    </p:animEffect>
                                  </p:childTnLst>
                                </p:cTn>
                              </p:par>
                              <p:par>
                                <p:cTn id="43" presetID="6" presetClass="emph" presetSubtype="0" accel="50000" decel="50000" autoRev="1" fill="hold" grpId="1" nodeType="withEffect">
                                  <p:stCondLst>
                                    <p:cond delay="2400"/>
                                  </p:stCondLst>
                                  <p:childTnLst>
                                    <p:animScale>
                                      <p:cBhvr>
                                        <p:cTn id="44" dur="500" fill="hold"/>
                                        <p:tgtEl>
                                          <p:spTgt spid="6"/>
                                        </p:tgtEl>
                                      </p:cBhvr>
                                      <p:by x="110000" y="110000"/>
                                    </p:animScale>
                                  </p:childTnLst>
                                </p:cTn>
                              </p:par>
                              <p:par>
                                <p:cTn id="45" presetID="22" presetClass="entr" presetSubtype="2" fill="hold" grpId="0" nodeType="withEffect">
                                  <p:stCondLst>
                                    <p:cond delay="270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2" presetClass="entr" presetSubtype="4" fill="hold" nodeType="withEffect">
                                  <p:stCondLst>
                                    <p:cond delay="500"/>
                                  </p:stCondLst>
                                  <p:childTnLst>
                                    <p:set>
                                      <p:cBhvr>
                                        <p:cTn id="49" dur="1" fill="hold">
                                          <p:stCondLst>
                                            <p:cond delay="0"/>
                                          </p:stCondLst>
                                        </p:cTn>
                                        <p:tgtEl>
                                          <p:spTgt spid="2"/>
                                        </p:tgtEl>
                                        <p:attrNameLst>
                                          <p:attrName>style.visibility</p:attrName>
                                        </p:attrNameLst>
                                      </p:cBhvr>
                                      <p:to>
                                        <p:strVal val="visible"/>
                                      </p:to>
                                    </p:set>
                                    <p:anim calcmode="lin" valueType="num">
                                      <p:cBhvr additive="base">
                                        <p:cTn id="50" dur="1000" fill="hold"/>
                                        <p:tgtEl>
                                          <p:spTgt spid="2"/>
                                        </p:tgtEl>
                                        <p:attrNameLst>
                                          <p:attrName>ppt_x</p:attrName>
                                        </p:attrNameLst>
                                      </p:cBhvr>
                                      <p:tavLst>
                                        <p:tav tm="0">
                                          <p:val>
                                            <p:strVal val="#ppt_x"/>
                                          </p:val>
                                        </p:tav>
                                        <p:tav tm="100000">
                                          <p:val>
                                            <p:strVal val="#ppt_x"/>
                                          </p:val>
                                        </p:tav>
                                      </p:tavLst>
                                    </p:anim>
                                    <p:anim calcmode="lin" valueType="num">
                                      <p:cBhvr additive="base">
                                        <p:cTn id="51" dur="1000" fill="hold"/>
                                        <p:tgtEl>
                                          <p:spTgt spid="2"/>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900"/>
                                  </p:stCondLst>
                                  <p:childTnLst>
                                    <p:set>
                                      <p:cBhvr>
                                        <p:cTn id="53" dur="1" fill="hold">
                                          <p:stCondLst>
                                            <p:cond delay="0"/>
                                          </p:stCondLst>
                                        </p:cTn>
                                        <p:tgtEl>
                                          <p:spTgt spid="3"/>
                                        </p:tgtEl>
                                        <p:attrNameLst>
                                          <p:attrName>style.visibility</p:attrName>
                                        </p:attrNameLst>
                                      </p:cBhvr>
                                      <p:to>
                                        <p:strVal val="visible"/>
                                      </p:to>
                                    </p:set>
                                    <p:anim calcmode="lin" valueType="num">
                                      <p:cBhvr additive="base">
                                        <p:cTn id="54" dur="1000" fill="hold"/>
                                        <p:tgtEl>
                                          <p:spTgt spid="3"/>
                                        </p:tgtEl>
                                        <p:attrNameLst>
                                          <p:attrName>ppt_x</p:attrName>
                                        </p:attrNameLst>
                                      </p:cBhvr>
                                      <p:tavLst>
                                        <p:tav tm="0">
                                          <p:val>
                                            <p:strVal val="#ppt_x"/>
                                          </p:val>
                                        </p:tav>
                                        <p:tav tm="100000">
                                          <p:val>
                                            <p:strVal val="#ppt_x"/>
                                          </p:val>
                                        </p:tav>
                                      </p:tavLst>
                                    </p:anim>
                                    <p:anim calcmode="lin" valueType="num">
                                      <p:cBhvr additive="base">
                                        <p:cTn id="55" dur="1000" fill="hold"/>
                                        <p:tgtEl>
                                          <p:spTgt spid="3"/>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1400"/>
                                  </p:stCondLst>
                                  <p:childTnLst>
                                    <p:set>
                                      <p:cBhvr>
                                        <p:cTn id="57" dur="1" fill="hold">
                                          <p:stCondLst>
                                            <p:cond delay="0"/>
                                          </p:stCondLst>
                                        </p:cTn>
                                        <p:tgtEl>
                                          <p:spTgt spid="4"/>
                                        </p:tgtEl>
                                        <p:attrNameLst>
                                          <p:attrName>style.visibility</p:attrName>
                                        </p:attrNameLst>
                                      </p:cBhvr>
                                      <p:to>
                                        <p:strVal val="visible"/>
                                      </p:to>
                                    </p:set>
                                    <p:anim calcmode="lin" valueType="num">
                                      <p:cBhvr additive="base">
                                        <p:cTn id="58" dur="1000" fill="hold"/>
                                        <p:tgtEl>
                                          <p:spTgt spid="4"/>
                                        </p:tgtEl>
                                        <p:attrNameLst>
                                          <p:attrName>ppt_x</p:attrName>
                                        </p:attrNameLst>
                                      </p:cBhvr>
                                      <p:tavLst>
                                        <p:tav tm="0">
                                          <p:val>
                                            <p:strVal val="#ppt_x"/>
                                          </p:val>
                                        </p:tav>
                                        <p:tav tm="100000">
                                          <p:val>
                                            <p:strVal val="#ppt_x"/>
                                          </p:val>
                                        </p:tav>
                                      </p:tavLst>
                                    </p:anim>
                                    <p:anim calcmode="lin" valueType="num">
                                      <p:cBhvr additive="base">
                                        <p:cTn id="59" dur="1000" fill="hold"/>
                                        <p:tgtEl>
                                          <p:spTgt spid="4"/>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800"/>
                                  </p:stCondLst>
                                  <p:childTnLst>
                                    <p:set>
                                      <p:cBhvr>
                                        <p:cTn id="61" dur="1" fill="hold">
                                          <p:stCondLst>
                                            <p:cond delay="0"/>
                                          </p:stCondLst>
                                        </p:cTn>
                                        <p:tgtEl>
                                          <p:spTgt spid="33"/>
                                        </p:tgtEl>
                                        <p:attrNameLst>
                                          <p:attrName>style.visibility</p:attrName>
                                        </p:attrNameLst>
                                      </p:cBhvr>
                                      <p:to>
                                        <p:strVal val="visible"/>
                                      </p:to>
                                    </p:set>
                                    <p:anim calcmode="lin" valueType="num">
                                      <p:cBhvr additive="base">
                                        <p:cTn id="62" dur="800" fill="hold"/>
                                        <p:tgtEl>
                                          <p:spTgt spid="33"/>
                                        </p:tgtEl>
                                        <p:attrNameLst>
                                          <p:attrName>ppt_x</p:attrName>
                                        </p:attrNameLst>
                                      </p:cBhvr>
                                      <p:tavLst>
                                        <p:tav tm="0">
                                          <p:val>
                                            <p:strVal val="#ppt_x"/>
                                          </p:val>
                                        </p:tav>
                                        <p:tav tm="100000">
                                          <p:val>
                                            <p:strVal val="#ppt_x"/>
                                          </p:val>
                                        </p:tav>
                                      </p:tavLst>
                                    </p:anim>
                                    <p:anim calcmode="lin" valueType="num">
                                      <p:cBhvr additive="base">
                                        <p:cTn id="63" dur="800" fill="hold"/>
                                        <p:tgtEl>
                                          <p:spTgt spid="33"/>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1800"/>
                                  </p:stCondLst>
                                  <p:childTnLst>
                                    <p:set>
                                      <p:cBhvr>
                                        <p:cTn id="65" dur="1" fill="hold">
                                          <p:stCondLst>
                                            <p:cond delay="0"/>
                                          </p:stCondLst>
                                        </p:cTn>
                                        <p:tgtEl>
                                          <p:spTgt spid="36"/>
                                        </p:tgtEl>
                                        <p:attrNameLst>
                                          <p:attrName>style.visibility</p:attrName>
                                        </p:attrNameLst>
                                      </p:cBhvr>
                                      <p:to>
                                        <p:strVal val="visible"/>
                                      </p:to>
                                    </p:set>
                                    <p:anim calcmode="lin" valueType="num">
                                      <p:cBhvr additive="base">
                                        <p:cTn id="66" dur="700" fill="hold"/>
                                        <p:tgtEl>
                                          <p:spTgt spid="36"/>
                                        </p:tgtEl>
                                        <p:attrNameLst>
                                          <p:attrName>ppt_x</p:attrName>
                                        </p:attrNameLst>
                                      </p:cBhvr>
                                      <p:tavLst>
                                        <p:tav tm="0">
                                          <p:val>
                                            <p:strVal val="#ppt_x"/>
                                          </p:val>
                                        </p:tav>
                                        <p:tav tm="100000">
                                          <p:val>
                                            <p:strVal val="#ppt_x"/>
                                          </p:val>
                                        </p:tav>
                                      </p:tavLst>
                                    </p:anim>
                                    <p:anim calcmode="lin" valueType="num">
                                      <p:cBhvr additive="base">
                                        <p:cTn id="67" dur="7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12" grpId="0" animBg="1"/>
      <p:bldP spid="12" grpId="1" animBg="1"/>
      <p:bldP spid="13" grpId="0" animBg="1"/>
      <p:bldP spid="13" grpId="1" animBg="1"/>
      <p:bldP spid="14" grpId="0" animBg="1"/>
      <p:bldP spid="14" grpId="1" animBg="1"/>
      <p:bldP spid="15" grpId="0" animBg="1"/>
      <p:bldP spid="16" grpId="0" animBg="1"/>
      <p:bldP spid="17" grpId="0" animBg="1"/>
      <p:bldP spid="18" grpId="0" animBg="1"/>
      <p:bldP spid="19" grpId="0" animBg="1"/>
      <p:bldP spid="20" grpId="0" animBg="1"/>
      <p:bldP spid="33" grpId="0"/>
      <p:bldP spid="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736"/>
            <a:ext cx="8001000" cy="2080384"/>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28D063-9D12-4A49-9882-9A0607275758}"/>
              </a:ext>
            </a:extLst>
          </p:cNvPr>
          <p:cNvSpPr>
            <a:spLocks noGrp="1"/>
          </p:cNvSpPr>
          <p:nvPr>
            <p:ph type="title"/>
          </p:nvPr>
        </p:nvSpPr>
        <p:spPr>
          <a:xfrm>
            <a:off x="0" y="233352"/>
            <a:ext cx="8001000" cy="1874768"/>
          </a:xfrm>
        </p:spPr>
        <p:txBody>
          <a:bodyPr/>
          <a:lstStyle/>
          <a:p>
            <a:r>
              <a:rPr lang="en-US" dirty="0">
                <a:latin typeface="Open Sans" panose="020B0604020202020204" charset="0"/>
                <a:ea typeface="Open Sans" panose="020B0604020202020204" charset="0"/>
                <a:cs typeface="Open Sans" panose="020B0604020202020204" charset="0"/>
              </a:rPr>
              <a:t>Water Treatment Operator Certification Requirements</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sp>
        <p:nvSpPr>
          <p:cNvPr id="6" name="Rounded Rectangle 5"/>
          <p:cNvSpPr/>
          <p:nvPr/>
        </p:nvSpPr>
        <p:spPr>
          <a:xfrm>
            <a:off x="1981828" y="2552579"/>
            <a:ext cx="9085327" cy="1325880"/>
          </a:xfrm>
          <a:prstGeom prst="roundRect">
            <a:avLst>
              <a:gd name="adj" fmla="val 50000"/>
            </a:avLst>
          </a:prstGeom>
          <a:solidFill>
            <a:srgbClr val="0E3960">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a:spcBef>
                <a:spcPts val="1000"/>
              </a:spcBef>
            </a:pPr>
            <a:r>
              <a:rPr lang="en-US" sz="2000" dirty="0">
                <a:latin typeface="Open Sans" panose="020B0604020202020204" charset="0"/>
                <a:ea typeface="Open Sans" panose="020B0604020202020204" charset="0"/>
                <a:cs typeface="Open Sans" panose="020B0604020202020204" charset="0"/>
              </a:rPr>
              <a:t>DW Limited</a:t>
            </a:r>
          </a:p>
        </p:txBody>
      </p:sp>
      <p:sp>
        <p:nvSpPr>
          <p:cNvPr id="8" name="Rounded Rectangle 7"/>
          <p:cNvSpPr/>
          <p:nvPr/>
        </p:nvSpPr>
        <p:spPr>
          <a:xfrm>
            <a:off x="4724403" y="2552579"/>
            <a:ext cx="12496800"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Minimal level of education is not required. Minimal level of experience is not required.</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9" name="Flowchart: Connector 8"/>
          <p:cNvSpPr/>
          <p:nvPr/>
        </p:nvSpPr>
        <p:spPr>
          <a:xfrm>
            <a:off x="4572003" y="2552579"/>
            <a:ext cx="1231636" cy="1325880"/>
          </a:xfrm>
          <a:prstGeom prst="flowChartConnector">
            <a:avLst/>
          </a:prstGeom>
          <a:solidFill>
            <a:srgbClr val="0E3960"/>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0" name="Rounded Rectangle 9"/>
          <p:cNvSpPr/>
          <p:nvPr/>
        </p:nvSpPr>
        <p:spPr>
          <a:xfrm>
            <a:off x="1985839" y="4076700"/>
            <a:ext cx="9085328" cy="1325880"/>
          </a:xfrm>
          <a:prstGeom prst="roundRect">
            <a:avLst>
              <a:gd name="adj" fmla="val 50000"/>
            </a:avLst>
          </a:prstGeom>
          <a:solidFill>
            <a:srgbClr val="1B6FBB">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DW Treatment</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I-AD</a:t>
            </a:r>
          </a:p>
        </p:txBody>
      </p:sp>
      <p:sp>
        <p:nvSpPr>
          <p:cNvPr id="11" name="Rounded Rectangle 10"/>
          <p:cNvSpPr/>
          <p:nvPr/>
        </p:nvSpPr>
        <p:spPr>
          <a:xfrm>
            <a:off x="4724400" y="4076700"/>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One (1) year of experience running a class I-AD or higher public water system.</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2" name="Flowchart: Connector 11"/>
          <p:cNvSpPr/>
          <p:nvPr/>
        </p:nvSpPr>
        <p:spPr>
          <a:xfrm>
            <a:off x="4576014" y="4076700"/>
            <a:ext cx="1231637" cy="1325880"/>
          </a:xfrm>
          <a:prstGeom prst="flowChartConnector">
            <a:avLst/>
          </a:prstGeom>
          <a:solidFill>
            <a:srgbClr val="1B6FBB"/>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3" name="Rounded Rectangle 12"/>
          <p:cNvSpPr/>
          <p:nvPr/>
        </p:nvSpPr>
        <p:spPr>
          <a:xfrm>
            <a:off x="1981826" y="5600821"/>
            <a:ext cx="9085328" cy="1325880"/>
          </a:xfrm>
          <a:prstGeom prst="roundRect">
            <a:avLst>
              <a:gd name="adj" fmla="val 50000"/>
            </a:avLst>
          </a:prstGeom>
          <a:solidFill>
            <a:srgbClr val="6397D7">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DW Treatment</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II-A</a:t>
            </a:r>
          </a:p>
        </p:txBody>
      </p:sp>
      <p:sp>
        <p:nvSpPr>
          <p:cNvPr id="14" name="Rounded Rectangle 13"/>
          <p:cNvSpPr/>
          <p:nvPr/>
        </p:nvSpPr>
        <p:spPr>
          <a:xfrm>
            <a:off x="4724400" y="5600821"/>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Two (2) years of experience running a public water treatment plant, with six (6) months of that experience in a class II-A, III-A or IV-A treatment plant.</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5" name="Flowchart: Connector 14"/>
          <p:cNvSpPr/>
          <p:nvPr/>
        </p:nvSpPr>
        <p:spPr>
          <a:xfrm>
            <a:off x="4572000" y="5600821"/>
            <a:ext cx="1231637" cy="1325880"/>
          </a:xfrm>
          <a:prstGeom prst="flowChartConnector">
            <a:avLst/>
          </a:prstGeom>
          <a:solidFill>
            <a:srgbClr val="6397D7"/>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6" name="Rounded Rectangle 15"/>
          <p:cNvSpPr/>
          <p:nvPr/>
        </p:nvSpPr>
        <p:spPr>
          <a:xfrm>
            <a:off x="1981826" y="7124942"/>
            <a:ext cx="9085328" cy="1325880"/>
          </a:xfrm>
          <a:prstGeom prst="roundRect">
            <a:avLst>
              <a:gd name="adj" fmla="val 50000"/>
            </a:avLst>
          </a:prstGeom>
          <a:solidFill>
            <a:srgbClr val="4184C1"/>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DW Treatment</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III-A</a:t>
            </a:r>
          </a:p>
        </p:txBody>
      </p:sp>
      <p:sp>
        <p:nvSpPr>
          <p:cNvPr id="17" name="Rounded Rectangle 16"/>
          <p:cNvSpPr/>
          <p:nvPr/>
        </p:nvSpPr>
        <p:spPr>
          <a:xfrm>
            <a:off x="4724400" y="7124942"/>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Three (3) years of experience running a public water treatment plant, with one (1) year of that experience in a class II-A, III-A or IV-A treatment plant.</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8" name="Flowchart: Connector 17"/>
          <p:cNvSpPr/>
          <p:nvPr/>
        </p:nvSpPr>
        <p:spPr>
          <a:xfrm>
            <a:off x="4572000" y="7124942"/>
            <a:ext cx="1231637" cy="1325880"/>
          </a:xfrm>
          <a:prstGeom prst="flowChartConnector">
            <a:avLst/>
          </a:prstGeom>
          <a:solidFill>
            <a:srgbClr val="1B6FBB"/>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83" name="Rounded Rectangle 82"/>
          <p:cNvSpPr/>
          <p:nvPr/>
        </p:nvSpPr>
        <p:spPr>
          <a:xfrm>
            <a:off x="1981826" y="8649063"/>
            <a:ext cx="9085328" cy="1325880"/>
          </a:xfrm>
          <a:prstGeom prst="roundRect">
            <a:avLst>
              <a:gd name="adj" fmla="val 50000"/>
            </a:avLst>
          </a:prstGeom>
          <a:solidFill>
            <a:srgbClr val="365978"/>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DW Treatment</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IV-A</a:t>
            </a:r>
          </a:p>
        </p:txBody>
      </p:sp>
      <p:sp>
        <p:nvSpPr>
          <p:cNvPr id="84" name="Rounded Rectangle 83"/>
          <p:cNvSpPr/>
          <p:nvPr/>
        </p:nvSpPr>
        <p:spPr>
          <a:xfrm>
            <a:off x="4724400" y="8649063"/>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Baccalaureate degree in engineering, science, or equivalent from an accredited college or university. One (1) year of experience operating a class III-A or IV-A water treatment plant.</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85" name="Flowchart: Connector 84"/>
          <p:cNvSpPr/>
          <p:nvPr/>
        </p:nvSpPr>
        <p:spPr>
          <a:xfrm>
            <a:off x="4547937" y="8649063"/>
            <a:ext cx="1231637" cy="1325880"/>
          </a:xfrm>
          <a:prstGeom prst="flowChartConnector">
            <a:avLst/>
          </a:prstGeom>
          <a:solidFill>
            <a:srgbClr val="0E3960"/>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Tree>
    <p:extLst>
      <p:ext uri="{BB962C8B-B14F-4D97-AF65-F5344CB8AC3E}">
        <p14:creationId xmlns:p14="http://schemas.microsoft.com/office/powerpoint/2010/main" val="34086793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6" presetClass="emph" presetSubtype="0" accel="50000" decel="50000" autoRev="1" fill="hold" grpId="1" nodeType="withEffect">
                                  <p:stCondLst>
                                    <p:cond delay="0"/>
                                  </p:stCondLst>
                                  <p:childTnLst>
                                    <p:animScale>
                                      <p:cBhvr>
                                        <p:cTn id="9" dur="500" fill="hold"/>
                                        <p:tgtEl>
                                          <p:spTgt spid="6"/>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10"/>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1000"/>
                                        <p:tgtEl>
                                          <p:spTgt spid="13"/>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3"/>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1000"/>
                                        <p:tgtEl>
                                          <p:spTgt spid="16"/>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16"/>
                                        </p:tgtEl>
                                      </p:cBhvr>
                                      <p:by x="105000" y="105000"/>
                                    </p:animScale>
                                  </p:childTnLst>
                                </p:cTn>
                              </p:par>
                              <p:par>
                                <p:cTn id="25" presetID="22" presetClass="entr" presetSubtype="8" fill="hold" grpId="0" nodeType="withEffect">
                                  <p:stCondLst>
                                    <p:cond delay="10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par>
                                <p:cTn id="28" presetID="6" presetClass="emph" presetSubtype="0" accel="50000" decel="50000" autoRev="1" fill="hold" grpId="1" nodeType="withEffect">
                                  <p:stCondLst>
                                    <p:cond delay="1000"/>
                                  </p:stCondLst>
                                  <p:childTnLst>
                                    <p:animScale>
                                      <p:cBhvr>
                                        <p:cTn id="29" dur="500" fill="hold"/>
                                        <p:tgtEl>
                                          <p:spTgt spid="8"/>
                                        </p:tgtEl>
                                      </p:cBhvr>
                                      <p:by x="105000" y="105000"/>
                                    </p:animScale>
                                  </p:childTnLst>
                                </p:cTn>
                              </p:par>
                              <p:par>
                                <p:cTn id="30" presetID="22" presetClass="entr" presetSubtype="8" fill="hold" grpId="0" nodeType="withEffect">
                                  <p:stCondLst>
                                    <p:cond delay="125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1000"/>
                                        <p:tgtEl>
                                          <p:spTgt spid="11"/>
                                        </p:tgtEl>
                                      </p:cBhvr>
                                    </p:animEffect>
                                  </p:childTnLst>
                                </p:cTn>
                              </p:par>
                              <p:par>
                                <p:cTn id="33" presetID="6" presetClass="emph" presetSubtype="0" accel="50000" decel="50000" autoRev="1" fill="hold" grpId="1" nodeType="withEffect">
                                  <p:stCondLst>
                                    <p:cond delay="1250"/>
                                  </p:stCondLst>
                                  <p:childTnLst>
                                    <p:animScale>
                                      <p:cBhvr>
                                        <p:cTn id="34" dur="500" fill="hold"/>
                                        <p:tgtEl>
                                          <p:spTgt spid="11"/>
                                        </p:tgtEl>
                                      </p:cBhvr>
                                      <p:by x="105000" y="105000"/>
                                    </p:animScale>
                                  </p:childTnLst>
                                </p:cTn>
                              </p:par>
                              <p:par>
                                <p:cTn id="35" presetID="22" presetClass="entr" presetSubtype="8" fill="hold" grpId="0" nodeType="withEffect">
                                  <p:stCondLst>
                                    <p:cond delay="150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par>
                                <p:cTn id="38" presetID="6" presetClass="emph" presetSubtype="0" accel="50000" decel="50000" autoRev="1" fill="hold" grpId="1" nodeType="withEffect">
                                  <p:stCondLst>
                                    <p:cond delay="1500"/>
                                  </p:stCondLst>
                                  <p:childTnLst>
                                    <p:animScale>
                                      <p:cBhvr>
                                        <p:cTn id="39" dur="500" fill="hold"/>
                                        <p:tgtEl>
                                          <p:spTgt spid="14"/>
                                        </p:tgtEl>
                                      </p:cBhvr>
                                      <p:by x="105000" y="105000"/>
                                    </p:animScale>
                                  </p:childTnLst>
                                </p:cTn>
                              </p:par>
                              <p:par>
                                <p:cTn id="40" presetID="22" presetClass="entr" presetSubtype="8" fill="hold" grpId="0" nodeType="withEffect">
                                  <p:stCondLst>
                                    <p:cond delay="175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1000"/>
                                        <p:tgtEl>
                                          <p:spTgt spid="17"/>
                                        </p:tgtEl>
                                      </p:cBhvr>
                                    </p:animEffect>
                                  </p:childTnLst>
                                </p:cTn>
                              </p:par>
                              <p:par>
                                <p:cTn id="43" presetID="6" presetClass="emph" presetSubtype="0" accel="50000" decel="50000" autoRev="1" fill="hold" grpId="1" nodeType="withEffect">
                                  <p:stCondLst>
                                    <p:cond delay="1750"/>
                                  </p:stCondLst>
                                  <p:childTnLst>
                                    <p:animScale>
                                      <p:cBhvr>
                                        <p:cTn id="44" dur="500" fill="hold"/>
                                        <p:tgtEl>
                                          <p:spTgt spid="17"/>
                                        </p:tgtEl>
                                      </p:cBhvr>
                                      <p:by x="105000" y="105000"/>
                                    </p:animScale>
                                  </p:childTnLst>
                                </p:cTn>
                              </p:par>
                              <p:par>
                                <p:cTn id="45" presetID="53" presetClass="entr" presetSubtype="16" fill="hold" grpId="0" nodeType="withEffect">
                                  <p:stCondLst>
                                    <p:cond delay="2000"/>
                                  </p:stCondLst>
                                  <p:childTnLst>
                                    <p:set>
                                      <p:cBhvr>
                                        <p:cTn id="46" dur="1" fill="hold">
                                          <p:stCondLst>
                                            <p:cond delay="0"/>
                                          </p:stCondLst>
                                        </p:cTn>
                                        <p:tgtEl>
                                          <p:spTgt spid="9"/>
                                        </p:tgtEl>
                                        <p:attrNameLst>
                                          <p:attrName>style.visibility</p:attrName>
                                        </p:attrNameLst>
                                      </p:cBhvr>
                                      <p:to>
                                        <p:strVal val="visible"/>
                                      </p:to>
                                    </p:set>
                                    <p:anim calcmode="lin" valueType="num">
                                      <p:cBhvr>
                                        <p:cTn id="47" dur="750" fill="hold"/>
                                        <p:tgtEl>
                                          <p:spTgt spid="9"/>
                                        </p:tgtEl>
                                        <p:attrNameLst>
                                          <p:attrName>ppt_w</p:attrName>
                                        </p:attrNameLst>
                                      </p:cBhvr>
                                      <p:tavLst>
                                        <p:tav tm="0">
                                          <p:val>
                                            <p:fltVal val="0"/>
                                          </p:val>
                                        </p:tav>
                                        <p:tav tm="100000">
                                          <p:val>
                                            <p:strVal val="#ppt_w"/>
                                          </p:val>
                                        </p:tav>
                                      </p:tavLst>
                                    </p:anim>
                                    <p:anim calcmode="lin" valueType="num">
                                      <p:cBhvr>
                                        <p:cTn id="48" dur="750" fill="hold"/>
                                        <p:tgtEl>
                                          <p:spTgt spid="9"/>
                                        </p:tgtEl>
                                        <p:attrNameLst>
                                          <p:attrName>ppt_h</p:attrName>
                                        </p:attrNameLst>
                                      </p:cBhvr>
                                      <p:tavLst>
                                        <p:tav tm="0">
                                          <p:val>
                                            <p:fltVal val="0"/>
                                          </p:val>
                                        </p:tav>
                                        <p:tav tm="100000">
                                          <p:val>
                                            <p:strVal val="#ppt_h"/>
                                          </p:val>
                                        </p:tav>
                                      </p:tavLst>
                                    </p:anim>
                                    <p:animEffect transition="in" filter="fade">
                                      <p:cBhvr>
                                        <p:cTn id="49" dur="750"/>
                                        <p:tgtEl>
                                          <p:spTgt spid="9"/>
                                        </p:tgtEl>
                                      </p:cBhvr>
                                    </p:animEffect>
                                  </p:childTnLst>
                                </p:cTn>
                              </p:par>
                              <p:par>
                                <p:cTn id="50" presetID="53" presetClass="entr" presetSubtype="16" fill="hold" grpId="0" nodeType="withEffect">
                                  <p:stCondLst>
                                    <p:cond delay="2250"/>
                                  </p:stCondLst>
                                  <p:childTnLst>
                                    <p:set>
                                      <p:cBhvr>
                                        <p:cTn id="51" dur="1" fill="hold">
                                          <p:stCondLst>
                                            <p:cond delay="0"/>
                                          </p:stCondLst>
                                        </p:cTn>
                                        <p:tgtEl>
                                          <p:spTgt spid="12"/>
                                        </p:tgtEl>
                                        <p:attrNameLst>
                                          <p:attrName>style.visibility</p:attrName>
                                        </p:attrNameLst>
                                      </p:cBhvr>
                                      <p:to>
                                        <p:strVal val="visible"/>
                                      </p:to>
                                    </p:set>
                                    <p:anim calcmode="lin" valueType="num">
                                      <p:cBhvr>
                                        <p:cTn id="52" dur="750" fill="hold"/>
                                        <p:tgtEl>
                                          <p:spTgt spid="12"/>
                                        </p:tgtEl>
                                        <p:attrNameLst>
                                          <p:attrName>ppt_w</p:attrName>
                                        </p:attrNameLst>
                                      </p:cBhvr>
                                      <p:tavLst>
                                        <p:tav tm="0">
                                          <p:val>
                                            <p:fltVal val="0"/>
                                          </p:val>
                                        </p:tav>
                                        <p:tav tm="100000">
                                          <p:val>
                                            <p:strVal val="#ppt_w"/>
                                          </p:val>
                                        </p:tav>
                                      </p:tavLst>
                                    </p:anim>
                                    <p:anim calcmode="lin" valueType="num">
                                      <p:cBhvr>
                                        <p:cTn id="53" dur="750" fill="hold"/>
                                        <p:tgtEl>
                                          <p:spTgt spid="12"/>
                                        </p:tgtEl>
                                        <p:attrNameLst>
                                          <p:attrName>ppt_h</p:attrName>
                                        </p:attrNameLst>
                                      </p:cBhvr>
                                      <p:tavLst>
                                        <p:tav tm="0">
                                          <p:val>
                                            <p:fltVal val="0"/>
                                          </p:val>
                                        </p:tav>
                                        <p:tav tm="100000">
                                          <p:val>
                                            <p:strVal val="#ppt_h"/>
                                          </p:val>
                                        </p:tav>
                                      </p:tavLst>
                                    </p:anim>
                                    <p:animEffect transition="in" filter="fade">
                                      <p:cBhvr>
                                        <p:cTn id="54" dur="750"/>
                                        <p:tgtEl>
                                          <p:spTgt spid="12"/>
                                        </p:tgtEl>
                                      </p:cBhvr>
                                    </p:animEffect>
                                  </p:childTnLst>
                                </p:cTn>
                              </p:par>
                              <p:par>
                                <p:cTn id="55" presetID="53" presetClass="entr" presetSubtype="16" fill="hold" grpId="0" nodeType="withEffect">
                                  <p:stCondLst>
                                    <p:cond delay="2500"/>
                                  </p:stCondLst>
                                  <p:childTnLst>
                                    <p:set>
                                      <p:cBhvr>
                                        <p:cTn id="56" dur="1" fill="hold">
                                          <p:stCondLst>
                                            <p:cond delay="0"/>
                                          </p:stCondLst>
                                        </p:cTn>
                                        <p:tgtEl>
                                          <p:spTgt spid="15"/>
                                        </p:tgtEl>
                                        <p:attrNameLst>
                                          <p:attrName>style.visibility</p:attrName>
                                        </p:attrNameLst>
                                      </p:cBhvr>
                                      <p:to>
                                        <p:strVal val="visible"/>
                                      </p:to>
                                    </p:set>
                                    <p:anim calcmode="lin" valueType="num">
                                      <p:cBhvr>
                                        <p:cTn id="57" dur="750" fill="hold"/>
                                        <p:tgtEl>
                                          <p:spTgt spid="15"/>
                                        </p:tgtEl>
                                        <p:attrNameLst>
                                          <p:attrName>ppt_w</p:attrName>
                                        </p:attrNameLst>
                                      </p:cBhvr>
                                      <p:tavLst>
                                        <p:tav tm="0">
                                          <p:val>
                                            <p:fltVal val="0"/>
                                          </p:val>
                                        </p:tav>
                                        <p:tav tm="100000">
                                          <p:val>
                                            <p:strVal val="#ppt_w"/>
                                          </p:val>
                                        </p:tav>
                                      </p:tavLst>
                                    </p:anim>
                                    <p:anim calcmode="lin" valueType="num">
                                      <p:cBhvr>
                                        <p:cTn id="58" dur="750" fill="hold"/>
                                        <p:tgtEl>
                                          <p:spTgt spid="15"/>
                                        </p:tgtEl>
                                        <p:attrNameLst>
                                          <p:attrName>ppt_h</p:attrName>
                                        </p:attrNameLst>
                                      </p:cBhvr>
                                      <p:tavLst>
                                        <p:tav tm="0">
                                          <p:val>
                                            <p:fltVal val="0"/>
                                          </p:val>
                                        </p:tav>
                                        <p:tav tm="100000">
                                          <p:val>
                                            <p:strVal val="#ppt_h"/>
                                          </p:val>
                                        </p:tav>
                                      </p:tavLst>
                                    </p:anim>
                                    <p:animEffect transition="in" filter="fade">
                                      <p:cBhvr>
                                        <p:cTn id="59" dur="750"/>
                                        <p:tgtEl>
                                          <p:spTgt spid="15"/>
                                        </p:tgtEl>
                                      </p:cBhvr>
                                    </p:animEffect>
                                  </p:childTnLst>
                                </p:cTn>
                              </p:par>
                              <p:par>
                                <p:cTn id="60" presetID="53" presetClass="entr" presetSubtype="16" fill="hold" grpId="0" nodeType="withEffect">
                                  <p:stCondLst>
                                    <p:cond delay="2750"/>
                                  </p:stCondLst>
                                  <p:childTnLst>
                                    <p:set>
                                      <p:cBhvr>
                                        <p:cTn id="61" dur="1" fill="hold">
                                          <p:stCondLst>
                                            <p:cond delay="0"/>
                                          </p:stCondLst>
                                        </p:cTn>
                                        <p:tgtEl>
                                          <p:spTgt spid="18"/>
                                        </p:tgtEl>
                                        <p:attrNameLst>
                                          <p:attrName>style.visibility</p:attrName>
                                        </p:attrNameLst>
                                      </p:cBhvr>
                                      <p:to>
                                        <p:strVal val="visible"/>
                                      </p:to>
                                    </p:set>
                                    <p:anim calcmode="lin" valueType="num">
                                      <p:cBhvr>
                                        <p:cTn id="62" dur="750" fill="hold"/>
                                        <p:tgtEl>
                                          <p:spTgt spid="18"/>
                                        </p:tgtEl>
                                        <p:attrNameLst>
                                          <p:attrName>ppt_w</p:attrName>
                                        </p:attrNameLst>
                                      </p:cBhvr>
                                      <p:tavLst>
                                        <p:tav tm="0">
                                          <p:val>
                                            <p:fltVal val="0"/>
                                          </p:val>
                                        </p:tav>
                                        <p:tav tm="100000">
                                          <p:val>
                                            <p:strVal val="#ppt_w"/>
                                          </p:val>
                                        </p:tav>
                                      </p:tavLst>
                                    </p:anim>
                                    <p:anim calcmode="lin" valueType="num">
                                      <p:cBhvr>
                                        <p:cTn id="63" dur="750" fill="hold"/>
                                        <p:tgtEl>
                                          <p:spTgt spid="18"/>
                                        </p:tgtEl>
                                        <p:attrNameLst>
                                          <p:attrName>ppt_h</p:attrName>
                                        </p:attrNameLst>
                                      </p:cBhvr>
                                      <p:tavLst>
                                        <p:tav tm="0">
                                          <p:val>
                                            <p:fltVal val="0"/>
                                          </p:val>
                                        </p:tav>
                                        <p:tav tm="100000">
                                          <p:val>
                                            <p:strVal val="#ppt_h"/>
                                          </p:val>
                                        </p:tav>
                                      </p:tavLst>
                                    </p:anim>
                                    <p:animEffect transition="in" filter="fade">
                                      <p:cBhvr>
                                        <p:cTn id="64" dur="750"/>
                                        <p:tgtEl>
                                          <p:spTgt spid="18"/>
                                        </p:tgtEl>
                                      </p:cBhvr>
                                    </p:animEffect>
                                  </p:childTnLst>
                                </p:cTn>
                              </p:par>
                              <p:par>
                                <p:cTn id="65" presetID="22" presetClass="entr" presetSubtype="8" fill="hold" grpId="0" nodeType="withEffect">
                                  <p:stCondLst>
                                    <p:cond delay="100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1000"/>
                                        <p:tgtEl>
                                          <p:spTgt spid="83"/>
                                        </p:tgtEl>
                                      </p:cBhvr>
                                    </p:animEffect>
                                  </p:childTnLst>
                                </p:cTn>
                              </p:par>
                              <p:par>
                                <p:cTn id="68" presetID="6" presetClass="emph" presetSubtype="0" accel="50000" decel="50000" autoRev="1" fill="hold" grpId="1" nodeType="withEffect">
                                  <p:stCondLst>
                                    <p:cond delay="1000"/>
                                  </p:stCondLst>
                                  <p:childTnLst>
                                    <p:animScale>
                                      <p:cBhvr>
                                        <p:cTn id="69" dur="500" fill="hold"/>
                                        <p:tgtEl>
                                          <p:spTgt spid="83"/>
                                        </p:tgtEl>
                                      </p:cBhvr>
                                      <p:by x="105000" y="105000"/>
                                    </p:animScale>
                                  </p:childTnLst>
                                </p:cTn>
                              </p:par>
                              <p:par>
                                <p:cTn id="70" presetID="22" presetClass="entr" presetSubtype="8" fill="hold" grpId="0" nodeType="withEffect">
                                  <p:stCondLst>
                                    <p:cond delay="2000"/>
                                  </p:stCondLst>
                                  <p:childTnLst>
                                    <p:set>
                                      <p:cBhvr>
                                        <p:cTn id="71" dur="1" fill="hold">
                                          <p:stCondLst>
                                            <p:cond delay="0"/>
                                          </p:stCondLst>
                                        </p:cTn>
                                        <p:tgtEl>
                                          <p:spTgt spid="84"/>
                                        </p:tgtEl>
                                        <p:attrNameLst>
                                          <p:attrName>style.visibility</p:attrName>
                                        </p:attrNameLst>
                                      </p:cBhvr>
                                      <p:to>
                                        <p:strVal val="visible"/>
                                      </p:to>
                                    </p:set>
                                    <p:animEffect transition="in" filter="wipe(left)">
                                      <p:cBhvr>
                                        <p:cTn id="72" dur="1000"/>
                                        <p:tgtEl>
                                          <p:spTgt spid="84"/>
                                        </p:tgtEl>
                                      </p:cBhvr>
                                    </p:animEffect>
                                  </p:childTnLst>
                                </p:cTn>
                              </p:par>
                              <p:par>
                                <p:cTn id="73" presetID="6" presetClass="emph" presetSubtype="0" accel="50000" decel="50000" autoRev="1" fill="hold" grpId="1" nodeType="withEffect">
                                  <p:stCondLst>
                                    <p:cond delay="2000"/>
                                  </p:stCondLst>
                                  <p:childTnLst>
                                    <p:animScale>
                                      <p:cBhvr>
                                        <p:cTn id="74" dur="500" fill="hold"/>
                                        <p:tgtEl>
                                          <p:spTgt spid="84"/>
                                        </p:tgtEl>
                                      </p:cBhvr>
                                      <p:by x="105000" y="105000"/>
                                    </p:animScale>
                                  </p:childTnLst>
                                </p:cTn>
                              </p:par>
                              <p:par>
                                <p:cTn id="75" presetID="53" presetClass="entr" presetSubtype="16" fill="hold" grpId="0" nodeType="withEffect">
                                  <p:stCondLst>
                                    <p:cond delay="3000"/>
                                  </p:stCondLst>
                                  <p:childTnLst>
                                    <p:set>
                                      <p:cBhvr>
                                        <p:cTn id="76" dur="1" fill="hold">
                                          <p:stCondLst>
                                            <p:cond delay="0"/>
                                          </p:stCondLst>
                                        </p:cTn>
                                        <p:tgtEl>
                                          <p:spTgt spid="85"/>
                                        </p:tgtEl>
                                        <p:attrNameLst>
                                          <p:attrName>style.visibility</p:attrName>
                                        </p:attrNameLst>
                                      </p:cBhvr>
                                      <p:to>
                                        <p:strVal val="visible"/>
                                      </p:to>
                                    </p:set>
                                    <p:anim calcmode="lin" valueType="num">
                                      <p:cBhvr>
                                        <p:cTn id="77" dur="750" fill="hold"/>
                                        <p:tgtEl>
                                          <p:spTgt spid="85"/>
                                        </p:tgtEl>
                                        <p:attrNameLst>
                                          <p:attrName>ppt_w</p:attrName>
                                        </p:attrNameLst>
                                      </p:cBhvr>
                                      <p:tavLst>
                                        <p:tav tm="0">
                                          <p:val>
                                            <p:fltVal val="0"/>
                                          </p:val>
                                        </p:tav>
                                        <p:tav tm="100000">
                                          <p:val>
                                            <p:strVal val="#ppt_w"/>
                                          </p:val>
                                        </p:tav>
                                      </p:tavLst>
                                    </p:anim>
                                    <p:anim calcmode="lin" valueType="num">
                                      <p:cBhvr>
                                        <p:cTn id="78" dur="750" fill="hold"/>
                                        <p:tgtEl>
                                          <p:spTgt spid="85"/>
                                        </p:tgtEl>
                                        <p:attrNameLst>
                                          <p:attrName>ppt_h</p:attrName>
                                        </p:attrNameLst>
                                      </p:cBhvr>
                                      <p:tavLst>
                                        <p:tav tm="0">
                                          <p:val>
                                            <p:fltVal val="0"/>
                                          </p:val>
                                        </p:tav>
                                        <p:tav tm="100000">
                                          <p:val>
                                            <p:strVal val="#ppt_h"/>
                                          </p:val>
                                        </p:tav>
                                      </p:tavLst>
                                    </p:anim>
                                    <p:animEffect transition="in" filter="fade">
                                      <p:cBhvr>
                                        <p:cTn id="79" dur="75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animBg="1"/>
      <p:bldP spid="10" grpId="0" animBg="1"/>
      <p:bldP spid="10" grpId="1" animBg="1"/>
      <p:bldP spid="11" grpId="0" animBg="1"/>
      <p:bldP spid="11" grpId="1" animBg="1"/>
      <p:bldP spid="12" grpId="0" animBg="1"/>
      <p:bldP spid="13" grpId="0" animBg="1"/>
      <p:bldP spid="13" grpId="1" animBg="1"/>
      <p:bldP spid="14" grpId="0" animBg="1"/>
      <p:bldP spid="14" grpId="1" animBg="1"/>
      <p:bldP spid="15" grpId="0" animBg="1"/>
      <p:bldP spid="16" grpId="0" animBg="1"/>
      <p:bldP spid="16" grpId="1" animBg="1"/>
      <p:bldP spid="17" grpId="0" animBg="1"/>
      <p:bldP spid="17" grpId="1" animBg="1"/>
      <p:bldP spid="18" grpId="0" animBg="1"/>
      <p:bldP spid="83" grpId="0" animBg="1"/>
      <p:bldP spid="83" grpId="1" animBg="1"/>
      <p:bldP spid="84" grpId="0" animBg="1"/>
      <p:bldP spid="84" grpId="1" animBg="1"/>
      <p:bldP spid="8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736"/>
            <a:ext cx="8001000" cy="2080384"/>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28D063-9D12-4A49-9882-9A0607275758}"/>
              </a:ext>
            </a:extLst>
          </p:cNvPr>
          <p:cNvSpPr>
            <a:spLocks noGrp="1"/>
          </p:cNvSpPr>
          <p:nvPr>
            <p:ph type="title"/>
          </p:nvPr>
        </p:nvSpPr>
        <p:spPr>
          <a:xfrm>
            <a:off x="0" y="233352"/>
            <a:ext cx="8001000" cy="1874768"/>
          </a:xfrm>
        </p:spPr>
        <p:txBody>
          <a:bodyPr/>
          <a:lstStyle/>
          <a:p>
            <a:r>
              <a:rPr lang="en-US" dirty="0">
                <a:latin typeface="Open Sans" panose="020B0604020202020204" charset="0"/>
                <a:ea typeface="Open Sans" panose="020B0604020202020204" charset="0"/>
                <a:cs typeface="Open Sans" panose="020B0604020202020204" charset="0"/>
              </a:rPr>
              <a:t>Water Treatment Operator Certification Requirements</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sp>
        <p:nvSpPr>
          <p:cNvPr id="6" name="Rounded Rectangle 5"/>
          <p:cNvSpPr/>
          <p:nvPr/>
        </p:nvSpPr>
        <p:spPr>
          <a:xfrm>
            <a:off x="1981828" y="3131457"/>
            <a:ext cx="9085327" cy="1325880"/>
          </a:xfrm>
          <a:prstGeom prst="roundRect">
            <a:avLst>
              <a:gd name="adj" fmla="val 50000"/>
            </a:avLst>
          </a:prstGeom>
          <a:solidFill>
            <a:srgbClr val="0E3960">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DW Treatment</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I-BD</a:t>
            </a:r>
          </a:p>
        </p:txBody>
      </p:sp>
      <p:sp>
        <p:nvSpPr>
          <p:cNvPr id="8" name="Rounded Rectangle 7"/>
          <p:cNvSpPr/>
          <p:nvPr/>
        </p:nvSpPr>
        <p:spPr>
          <a:xfrm>
            <a:off x="4724403" y="3131457"/>
            <a:ext cx="12496800"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One (1) year of experience running a class I-BD or higher public water system.</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9" name="Flowchart: Connector 8"/>
          <p:cNvSpPr/>
          <p:nvPr/>
        </p:nvSpPr>
        <p:spPr>
          <a:xfrm>
            <a:off x="4572003" y="3131457"/>
            <a:ext cx="1231636" cy="1325880"/>
          </a:xfrm>
          <a:prstGeom prst="flowChartConnector">
            <a:avLst/>
          </a:prstGeom>
          <a:solidFill>
            <a:srgbClr val="0E3960"/>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0" name="Rounded Rectangle 9"/>
          <p:cNvSpPr/>
          <p:nvPr/>
        </p:nvSpPr>
        <p:spPr>
          <a:xfrm>
            <a:off x="1985839" y="4655578"/>
            <a:ext cx="9085328" cy="1325880"/>
          </a:xfrm>
          <a:prstGeom prst="roundRect">
            <a:avLst>
              <a:gd name="adj" fmla="val 50000"/>
            </a:avLst>
          </a:prstGeom>
          <a:solidFill>
            <a:srgbClr val="1B6FBB">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DW Treatment</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II-BD</a:t>
            </a:r>
          </a:p>
        </p:txBody>
      </p:sp>
      <p:sp>
        <p:nvSpPr>
          <p:cNvPr id="11" name="Rounded Rectangle 10"/>
          <p:cNvSpPr/>
          <p:nvPr/>
        </p:nvSpPr>
        <p:spPr>
          <a:xfrm>
            <a:off x="4724400" y="4655578"/>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Two (2) years of experience running a public water treatment plant, with six (6) months of that experience in a class II-A, II-BD or higher treatment plant.</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2" name="Flowchart: Connector 11"/>
          <p:cNvSpPr/>
          <p:nvPr/>
        </p:nvSpPr>
        <p:spPr>
          <a:xfrm>
            <a:off x="4576014" y="4655578"/>
            <a:ext cx="1231637" cy="1325880"/>
          </a:xfrm>
          <a:prstGeom prst="flowChartConnector">
            <a:avLst/>
          </a:prstGeom>
          <a:solidFill>
            <a:srgbClr val="1B6FBB"/>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3" name="Rounded Rectangle 12"/>
          <p:cNvSpPr/>
          <p:nvPr/>
        </p:nvSpPr>
        <p:spPr>
          <a:xfrm>
            <a:off x="1981826" y="6179699"/>
            <a:ext cx="9085328" cy="1325880"/>
          </a:xfrm>
          <a:prstGeom prst="roundRect">
            <a:avLst>
              <a:gd name="adj" fmla="val 50000"/>
            </a:avLst>
          </a:prstGeom>
          <a:solidFill>
            <a:srgbClr val="6397D7">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DW Treatment</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III-B</a:t>
            </a:r>
          </a:p>
        </p:txBody>
      </p:sp>
      <p:sp>
        <p:nvSpPr>
          <p:cNvPr id="14" name="Rounded Rectangle 13"/>
          <p:cNvSpPr/>
          <p:nvPr/>
        </p:nvSpPr>
        <p:spPr>
          <a:xfrm>
            <a:off x="4724400" y="6179699"/>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Three (3) years of experience running a public water treatment plant, with one (1) year of that experience in a class II-A, II-BD, III-A, III-B, IV-A or IV-B water treatment plant.</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5" name="Flowchart: Connector 14"/>
          <p:cNvSpPr/>
          <p:nvPr/>
        </p:nvSpPr>
        <p:spPr>
          <a:xfrm>
            <a:off x="4572000" y="6179699"/>
            <a:ext cx="1231637" cy="1325880"/>
          </a:xfrm>
          <a:prstGeom prst="flowChartConnector">
            <a:avLst/>
          </a:prstGeom>
          <a:solidFill>
            <a:srgbClr val="6397D7"/>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6" name="Rounded Rectangle 15"/>
          <p:cNvSpPr/>
          <p:nvPr/>
        </p:nvSpPr>
        <p:spPr>
          <a:xfrm>
            <a:off x="1981826" y="7703820"/>
            <a:ext cx="9085328" cy="1325880"/>
          </a:xfrm>
          <a:prstGeom prst="roundRect">
            <a:avLst>
              <a:gd name="adj" fmla="val 50000"/>
            </a:avLst>
          </a:prstGeom>
          <a:solidFill>
            <a:srgbClr val="7EA9DE">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DW Treatment</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IV-B</a:t>
            </a:r>
          </a:p>
        </p:txBody>
      </p:sp>
      <p:sp>
        <p:nvSpPr>
          <p:cNvPr id="17" name="Rounded Rectangle 16"/>
          <p:cNvSpPr/>
          <p:nvPr/>
        </p:nvSpPr>
        <p:spPr>
          <a:xfrm>
            <a:off x="4724400" y="7703820"/>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Baccalaureate degree in engineering, science, or equivalent from an accredited college or university. One (1) year of experience operating a class III-A, III-B, IV-A or IV-B water treatment plant.</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8" name="Flowchart: Connector 17"/>
          <p:cNvSpPr/>
          <p:nvPr/>
        </p:nvSpPr>
        <p:spPr>
          <a:xfrm>
            <a:off x="4572000" y="7703820"/>
            <a:ext cx="1231637" cy="1325880"/>
          </a:xfrm>
          <a:prstGeom prst="flowChartConnector">
            <a:avLst/>
          </a:prstGeom>
          <a:solidFill>
            <a:srgbClr val="7EA9DE"/>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Tree>
    <p:extLst>
      <p:ext uri="{BB962C8B-B14F-4D97-AF65-F5344CB8AC3E}">
        <p14:creationId xmlns:p14="http://schemas.microsoft.com/office/powerpoint/2010/main" val="82059266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6" presetClass="emph" presetSubtype="0" accel="50000" decel="50000" autoRev="1" fill="hold" grpId="1" nodeType="withEffect">
                                  <p:stCondLst>
                                    <p:cond delay="0"/>
                                  </p:stCondLst>
                                  <p:childTnLst>
                                    <p:animScale>
                                      <p:cBhvr>
                                        <p:cTn id="9" dur="500" fill="hold"/>
                                        <p:tgtEl>
                                          <p:spTgt spid="6"/>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10"/>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1000"/>
                                        <p:tgtEl>
                                          <p:spTgt spid="13"/>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3"/>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1000"/>
                                        <p:tgtEl>
                                          <p:spTgt spid="16"/>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16"/>
                                        </p:tgtEl>
                                      </p:cBhvr>
                                      <p:by x="105000" y="105000"/>
                                    </p:animScale>
                                  </p:childTnLst>
                                </p:cTn>
                              </p:par>
                              <p:par>
                                <p:cTn id="25" presetID="22" presetClass="entr" presetSubtype="8" fill="hold" grpId="0" nodeType="withEffect">
                                  <p:stCondLst>
                                    <p:cond delay="10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par>
                                <p:cTn id="28" presetID="6" presetClass="emph" presetSubtype="0" accel="50000" decel="50000" autoRev="1" fill="hold" grpId="1" nodeType="withEffect">
                                  <p:stCondLst>
                                    <p:cond delay="1000"/>
                                  </p:stCondLst>
                                  <p:childTnLst>
                                    <p:animScale>
                                      <p:cBhvr>
                                        <p:cTn id="29" dur="500" fill="hold"/>
                                        <p:tgtEl>
                                          <p:spTgt spid="8"/>
                                        </p:tgtEl>
                                      </p:cBhvr>
                                      <p:by x="105000" y="105000"/>
                                    </p:animScale>
                                  </p:childTnLst>
                                </p:cTn>
                              </p:par>
                              <p:par>
                                <p:cTn id="30" presetID="22" presetClass="entr" presetSubtype="8" fill="hold" grpId="0" nodeType="withEffect">
                                  <p:stCondLst>
                                    <p:cond delay="125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1000"/>
                                        <p:tgtEl>
                                          <p:spTgt spid="11"/>
                                        </p:tgtEl>
                                      </p:cBhvr>
                                    </p:animEffect>
                                  </p:childTnLst>
                                </p:cTn>
                              </p:par>
                              <p:par>
                                <p:cTn id="33" presetID="6" presetClass="emph" presetSubtype="0" accel="50000" decel="50000" autoRev="1" fill="hold" grpId="1" nodeType="withEffect">
                                  <p:stCondLst>
                                    <p:cond delay="1250"/>
                                  </p:stCondLst>
                                  <p:childTnLst>
                                    <p:animScale>
                                      <p:cBhvr>
                                        <p:cTn id="34" dur="500" fill="hold"/>
                                        <p:tgtEl>
                                          <p:spTgt spid="11"/>
                                        </p:tgtEl>
                                      </p:cBhvr>
                                      <p:by x="105000" y="105000"/>
                                    </p:animScale>
                                  </p:childTnLst>
                                </p:cTn>
                              </p:par>
                              <p:par>
                                <p:cTn id="35" presetID="22" presetClass="entr" presetSubtype="8" fill="hold" grpId="0" nodeType="withEffect">
                                  <p:stCondLst>
                                    <p:cond delay="150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par>
                                <p:cTn id="38" presetID="6" presetClass="emph" presetSubtype="0" accel="50000" decel="50000" autoRev="1" fill="hold" grpId="1" nodeType="withEffect">
                                  <p:stCondLst>
                                    <p:cond delay="1500"/>
                                  </p:stCondLst>
                                  <p:childTnLst>
                                    <p:animScale>
                                      <p:cBhvr>
                                        <p:cTn id="39" dur="500" fill="hold"/>
                                        <p:tgtEl>
                                          <p:spTgt spid="14"/>
                                        </p:tgtEl>
                                      </p:cBhvr>
                                      <p:by x="105000" y="105000"/>
                                    </p:animScale>
                                  </p:childTnLst>
                                </p:cTn>
                              </p:par>
                              <p:par>
                                <p:cTn id="40" presetID="22" presetClass="entr" presetSubtype="8" fill="hold" grpId="0" nodeType="withEffect">
                                  <p:stCondLst>
                                    <p:cond delay="175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1000"/>
                                        <p:tgtEl>
                                          <p:spTgt spid="17"/>
                                        </p:tgtEl>
                                      </p:cBhvr>
                                    </p:animEffect>
                                  </p:childTnLst>
                                </p:cTn>
                              </p:par>
                              <p:par>
                                <p:cTn id="43" presetID="6" presetClass="emph" presetSubtype="0" accel="50000" decel="50000" autoRev="1" fill="hold" grpId="1" nodeType="withEffect">
                                  <p:stCondLst>
                                    <p:cond delay="1750"/>
                                  </p:stCondLst>
                                  <p:childTnLst>
                                    <p:animScale>
                                      <p:cBhvr>
                                        <p:cTn id="44" dur="500" fill="hold"/>
                                        <p:tgtEl>
                                          <p:spTgt spid="17"/>
                                        </p:tgtEl>
                                      </p:cBhvr>
                                      <p:by x="105000" y="105000"/>
                                    </p:animScale>
                                  </p:childTnLst>
                                </p:cTn>
                              </p:par>
                              <p:par>
                                <p:cTn id="45" presetID="53" presetClass="entr" presetSubtype="16" fill="hold" grpId="0" nodeType="withEffect">
                                  <p:stCondLst>
                                    <p:cond delay="2000"/>
                                  </p:stCondLst>
                                  <p:childTnLst>
                                    <p:set>
                                      <p:cBhvr>
                                        <p:cTn id="46" dur="1" fill="hold">
                                          <p:stCondLst>
                                            <p:cond delay="0"/>
                                          </p:stCondLst>
                                        </p:cTn>
                                        <p:tgtEl>
                                          <p:spTgt spid="9"/>
                                        </p:tgtEl>
                                        <p:attrNameLst>
                                          <p:attrName>style.visibility</p:attrName>
                                        </p:attrNameLst>
                                      </p:cBhvr>
                                      <p:to>
                                        <p:strVal val="visible"/>
                                      </p:to>
                                    </p:set>
                                    <p:anim calcmode="lin" valueType="num">
                                      <p:cBhvr>
                                        <p:cTn id="47" dur="750" fill="hold"/>
                                        <p:tgtEl>
                                          <p:spTgt spid="9"/>
                                        </p:tgtEl>
                                        <p:attrNameLst>
                                          <p:attrName>ppt_w</p:attrName>
                                        </p:attrNameLst>
                                      </p:cBhvr>
                                      <p:tavLst>
                                        <p:tav tm="0">
                                          <p:val>
                                            <p:fltVal val="0"/>
                                          </p:val>
                                        </p:tav>
                                        <p:tav tm="100000">
                                          <p:val>
                                            <p:strVal val="#ppt_w"/>
                                          </p:val>
                                        </p:tav>
                                      </p:tavLst>
                                    </p:anim>
                                    <p:anim calcmode="lin" valueType="num">
                                      <p:cBhvr>
                                        <p:cTn id="48" dur="750" fill="hold"/>
                                        <p:tgtEl>
                                          <p:spTgt spid="9"/>
                                        </p:tgtEl>
                                        <p:attrNameLst>
                                          <p:attrName>ppt_h</p:attrName>
                                        </p:attrNameLst>
                                      </p:cBhvr>
                                      <p:tavLst>
                                        <p:tav tm="0">
                                          <p:val>
                                            <p:fltVal val="0"/>
                                          </p:val>
                                        </p:tav>
                                        <p:tav tm="100000">
                                          <p:val>
                                            <p:strVal val="#ppt_h"/>
                                          </p:val>
                                        </p:tav>
                                      </p:tavLst>
                                    </p:anim>
                                    <p:animEffect transition="in" filter="fade">
                                      <p:cBhvr>
                                        <p:cTn id="49" dur="750"/>
                                        <p:tgtEl>
                                          <p:spTgt spid="9"/>
                                        </p:tgtEl>
                                      </p:cBhvr>
                                    </p:animEffect>
                                  </p:childTnLst>
                                </p:cTn>
                              </p:par>
                              <p:par>
                                <p:cTn id="50" presetID="53" presetClass="entr" presetSubtype="16" fill="hold" grpId="0" nodeType="withEffect">
                                  <p:stCondLst>
                                    <p:cond delay="2250"/>
                                  </p:stCondLst>
                                  <p:childTnLst>
                                    <p:set>
                                      <p:cBhvr>
                                        <p:cTn id="51" dur="1" fill="hold">
                                          <p:stCondLst>
                                            <p:cond delay="0"/>
                                          </p:stCondLst>
                                        </p:cTn>
                                        <p:tgtEl>
                                          <p:spTgt spid="12"/>
                                        </p:tgtEl>
                                        <p:attrNameLst>
                                          <p:attrName>style.visibility</p:attrName>
                                        </p:attrNameLst>
                                      </p:cBhvr>
                                      <p:to>
                                        <p:strVal val="visible"/>
                                      </p:to>
                                    </p:set>
                                    <p:anim calcmode="lin" valueType="num">
                                      <p:cBhvr>
                                        <p:cTn id="52" dur="750" fill="hold"/>
                                        <p:tgtEl>
                                          <p:spTgt spid="12"/>
                                        </p:tgtEl>
                                        <p:attrNameLst>
                                          <p:attrName>ppt_w</p:attrName>
                                        </p:attrNameLst>
                                      </p:cBhvr>
                                      <p:tavLst>
                                        <p:tav tm="0">
                                          <p:val>
                                            <p:fltVal val="0"/>
                                          </p:val>
                                        </p:tav>
                                        <p:tav tm="100000">
                                          <p:val>
                                            <p:strVal val="#ppt_w"/>
                                          </p:val>
                                        </p:tav>
                                      </p:tavLst>
                                    </p:anim>
                                    <p:anim calcmode="lin" valueType="num">
                                      <p:cBhvr>
                                        <p:cTn id="53" dur="750" fill="hold"/>
                                        <p:tgtEl>
                                          <p:spTgt spid="12"/>
                                        </p:tgtEl>
                                        <p:attrNameLst>
                                          <p:attrName>ppt_h</p:attrName>
                                        </p:attrNameLst>
                                      </p:cBhvr>
                                      <p:tavLst>
                                        <p:tav tm="0">
                                          <p:val>
                                            <p:fltVal val="0"/>
                                          </p:val>
                                        </p:tav>
                                        <p:tav tm="100000">
                                          <p:val>
                                            <p:strVal val="#ppt_h"/>
                                          </p:val>
                                        </p:tav>
                                      </p:tavLst>
                                    </p:anim>
                                    <p:animEffect transition="in" filter="fade">
                                      <p:cBhvr>
                                        <p:cTn id="54" dur="750"/>
                                        <p:tgtEl>
                                          <p:spTgt spid="12"/>
                                        </p:tgtEl>
                                      </p:cBhvr>
                                    </p:animEffect>
                                  </p:childTnLst>
                                </p:cTn>
                              </p:par>
                              <p:par>
                                <p:cTn id="55" presetID="53" presetClass="entr" presetSubtype="16" fill="hold" grpId="0" nodeType="withEffect">
                                  <p:stCondLst>
                                    <p:cond delay="2500"/>
                                  </p:stCondLst>
                                  <p:childTnLst>
                                    <p:set>
                                      <p:cBhvr>
                                        <p:cTn id="56" dur="1" fill="hold">
                                          <p:stCondLst>
                                            <p:cond delay="0"/>
                                          </p:stCondLst>
                                        </p:cTn>
                                        <p:tgtEl>
                                          <p:spTgt spid="15"/>
                                        </p:tgtEl>
                                        <p:attrNameLst>
                                          <p:attrName>style.visibility</p:attrName>
                                        </p:attrNameLst>
                                      </p:cBhvr>
                                      <p:to>
                                        <p:strVal val="visible"/>
                                      </p:to>
                                    </p:set>
                                    <p:anim calcmode="lin" valueType="num">
                                      <p:cBhvr>
                                        <p:cTn id="57" dur="750" fill="hold"/>
                                        <p:tgtEl>
                                          <p:spTgt spid="15"/>
                                        </p:tgtEl>
                                        <p:attrNameLst>
                                          <p:attrName>ppt_w</p:attrName>
                                        </p:attrNameLst>
                                      </p:cBhvr>
                                      <p:tavLst>
                                        <p:tav tm="0">
                                          <p:val>
                                            <p:fltVal val="0"/>
                                          </p:val>
                                        </p:tav>
                                        <p:tav tm="100000">
                                          <p:val>
                                            <p:strVal val="#ppt_w"/>
                                          </p:val>
                                        </p:tav>
                                      </p:tavLst>
                                    </p:anim>
                                    <p:anim calcmode="lin" valueType="num">
                                      <p:cBhvr>
                                        <p:cTn id="58" dur="750" fill="hold"/>
                                        <p:tgtEl>
                                          <p:spTgt spid="15"/>
                                        </p:tgtEl>
                                        <p:attrNameLst>
                                          <p:attrName>ppt_h</p:attrName>
                                        </p:attrNameLst>
                                      </p:cBhvr>
                                      <p:tavLst>
                                        <p:tav tm="0">
                                          <p:val>
                                            <p:fltVal val="0"/>
                                          </p:val>
                                        </p:tav>
                                        <p:tav tm="100000">
                                          <p:val>
                                            <p:strVal val="#ppt_h"/>
                                          </p:val>
                                        </p:tav>
                                      </p:tavLst>
                                    </p:anim>
                                    <p:animEffect transition="in" filter="fade">
                                      <p:cBhvr>
                                        <p:cTn id="59" dur="750"/>
                                        <p:tgtEl>
                                          <p:spTgt spid="15"/>
                                        </p:tgtEl>
                                      </p:cBhvr>
                                    </p:animEffect>
                                  </p:childTnLst>
                                </p:cTn>
                              </p:par>
                              <p:par>
                                <p:cTn id="60" presetID="53" presetClass="entr" presetSubtype="16" fill="hold" grpId="0" nodeType="withEffect">
                                  <p:stCondLst>
                                    <p:cond delay="2750"/>
                                  </p:stCondLst>
                                  <p:childTnLst>
                                    <p:set>
                                      <p:cBhvr>
                                        <p:cTn id="61" dur="1" fill="hold">
                                          <p:stCondLst>
                                            <p:cond delay="0"/>
                                          </p:stCondLst>
                                        </p:cTn>
                                        <p:tgtEl>
                                          <p:spTgt spid="18"/>
                                        </p:tgtEl>
                                        <p:attrNameLst>
                                          <p:attrName>style.visibility</p:attrName>
                                        </p:attrNameLst>
                                      </p:cBhvr>
                                      <p:to>
                                        <p:strVal val="visible"/>
                                      </p:to>
                                    </p:set>
                                    <p:anim calcmode="lin" valueType="num">
                                      <p:cBhvr>
                                        <p:cTn id="62" dur="750" fill="hold"/>
                                        <p:tgtEl>
                                          <p:spTgt spid="18"/>
                                        </p:tgtEl>
                                        <p:attrNameLst>
                                          <p:attrName>ppt_w</p:attrName>
                                        </p:attrNameLst>
                                      </p:cBhvr>
                                      <p:tavLst>
                                        <p:tav tm="0">
                                          <p:val>
                                            <p:fltVal val="0"/>
                                          </p:val>
                                        </p:tav>
                                        <p:tav tm="100000">
                                          <p:val>
                                            <p:strVal val="#ppt_w"/>
                                          </p:val>
                                        </p:tav>
                                      </p:tavLst>
                                    </p:anim>
                                    <p:anim calcmode="lin" valueType="num">
                                      <p:cBhvr>
                                        <p:cTn id="63" dur="750" fill="hold"/>
                                        <p:tgtEl>
                                          <p:spTgt spid="18"/>
                                        </p:tgtEl>
                                        <p:attrNameLst>
                                          <p:attrName>ppt_h</p:attrName>
                                        </p:attrNameLst>
                                      </p:cBhvr>
                                      <p:tavLst>
                                        <p:tav tm="0">
                                          <p:val>
                                            <p:fltVal val="0"/>
                                          </p:val>
                                        </p:tav>
                                        <p:tav tm="100000">
                                          <p:val>
                                            <p:strVal val="#ppt_h"/>
                                          </p:val>
                                        </p:tav>
                                      </p:tavLst>
                                    </p:anim>
                                    <p:animEffect transition="in" filter="fade">
                                      <p:cBhvr>
                                        <p:cTn id="64"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animBg="1"/>
      <p:bldP spid="10" grpId="0" animBg="1"/>
      <p:bldP spid="10" grpId="1" animBg="1"/>
      <p:bldP spid="11" grpId="0" animBg="1"/>
      <p:bldP spid="11" grpId="1" animBg="1"/>
      <p:bldP spid="12" grpId="0" animBg="1"/>
      <p:bldP spid="13" grpId="0" animBg="1"/>
      <p:bldP spid="13" grpId="1" animBg="1"/>
      <p:bldP spid="14" grpId="0" animBg="1"/>
      <p:bldP spid="14" grpId="1" animBg="1"/>
      <p:bldP spid="15" grpId="0" animBg="1"/>
      <p:bldP spid="16" grpId="0" animBg="1"/>
      <p:bldP spid="16" grpId="1" animBg="1"/>
      <p:bldP spid="17" grpId="0" animBg="1"/>
      <p:bldP spid="17" grpId="1"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736"/>
            <a:ext cx="8001000" cy="2080384"/>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28D063-9D12-4A49-9882-9A0607275758}"/>
              </a:ext>
            </a:extLst>
          </p:cNvPr>
          <p:cNvSpPr>
            <a:spLocks noGrp="1"/>
          </p:cNvSpPr>
          <p:nvPr>
            <p:ph type="title"/>
          </p:nvPr>
        </p:nvSpPr>
        <p:spPr>
          <a:xfrm>
            <a:off x="0" y="233352"/>
            <a:ext cx="8001000" cy="1874768"/>
          </a:xfrm>
        </p:spPr>
        <p:txBody>
          <a:bodyPr/>
          <a:lstStyle/>
          <a:p>
            <a:r>
              <a:rPr lang="en-US" dirty="0">
                <a:latin typeface="Open Sans" panose="020B0604020202020204" charset="0"/>
                <a:ea typeface="Open Sans" panose="020B0604020202020204" charset="0"/>
                <a:cs typeface="Open Sans" panose="020B0604020202020204" charset="0"/>
              </a:rPr>
              <a:t>Water Distribution Operator Certification Requirements</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sp>
        <p:nvSpPr>
          <p:cNvPr id="6" name="Rounded Rectangle 5"/>
          <p:cNvSpPr/>
          <p:nvPr/>
        </p:nvSpPr>
        <p:spPr>
          <a:xfrm>
            <a:off x="1981828" y="3131457"/>
            <a:ext cx="9085327" cy="1325880"/>
          </a:xfrm>
          <a:prstGeom prst="roundRect">
            <a:avLst>
              <a:gd name="adj" fmla="val 50000"/>
            </a:avLst>
          </a:prstGeom>
          <a:solidFill>
            <a:srgbClr val="0E3960">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DW Distribution</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I-D</a:t>
            </a:r>
          </a:p>
        </p:txBody>
      </p:sp>
      <p:sp>
        <p:nvSpPr>
          <p:cNvPr id="8" name="Rounded Rectangle 7"/>
          <p:cNvSpPr/>
          <p:nvPr/>
        </p:nvSpPr>
        <p:spPr>
          <a:xfrm>
            <a:off x="4724403" y="3131457"/>
            <a:ext cx="12496800"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One (1) year of experience running a distribution system.</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9" name="Flowchart: Connector 8"/>
          <p:cNvSpPr/>
          <p:nvPr/>
        </p:nvSpPr>
        <p:spPr>
          <a:xfrm>
            <a:off x="4572003" y="3131457"/>
            <a:ext cx="1231636" cy="1325880"/>
          </a:xfrm>
          <a:prstGeom prst="flowChartConnector">
            <a:avLst/>
          </a:prstGeom>
          <a:solidFill>
            <a:srgbClr val="0E3960"/>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0" name="Rounded Rectangle 9"/>
          <p:cNvSpPr/>
          <p:nvPr/>
        </p:nvSpPr>
        <p:spPr>
          <a:xfrm>
            <a:off x="1985839" y="4655578"/>
            <a:ext cx="9085328" cy="1325880"/>
          </a:xfrm>
          <a:prstGeom prst="roundRect">
            <a:avLst>
              <a:gd name="adj" fmla="val 50000"/>
            </a:avLst>
          </a:prstGeom>
          <a:solidFill>
            <a:srgbClr val="1B6FBB">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DW Distribution</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II-D</a:t>
            </a:r>
          </a:p>
        </p:txBody>
      </p:sp>
      <p:sp>
        <p:nvSpPr>
          <p:cNvPr id="11" name="Rounded Rectangle 10"/>
          <p:cNvSpPr/>
          <p:nvPr/>
        </p:nvSpPr>
        <p:spPr>
          <a:xfrm>
            <a:off x="4724400" y="4655578"/>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Two (2) years of experience running a distribution system, with six (6) months of that experience in a class II-D, III-D or IV-D distribution system.</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2" name="Flowchart: Connector 11"/>
          <p:cNvSpPr/>
          <p:nvPr/>
        </p:nvSpPr>
        <p:spPr>
          <a:xfrm>
            <a:off x="4576014" y="4655578"/>
            <a:ext cx="1231637" cy="1325880"/>
          </a:xfrm>
          <a:prstGeom prst="flowChartConnector">
            <a:avLst/>
          </a:prstGeom>
          <a:solidFill>
            <a:srgbClr val="1B6FBB"/>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3" name="Rounded Rectangle 12"/>
          <p:cNvSpPr/>
          <p:nvPr/>
        </p:nvSpPr>
        <p:spPr>
          <a:xfrm>
            <a:off x="1981826" y="6179699"/>
            <a:ext cx="9085328" cy="1325880"/>
          </a:xfrm>
          <a:prstGeom prst="roundRect">
            <a:avLst>
              <a:gd name="adj" fmla="val 50000"/>
            </a:avLst>
          </a:prstGeom>
          <a:solidFill>
            <a:srgbClr val="6397D7">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DW Distribution</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III-D</a:t>
            </a:r>
          </a:p>
        </p:txBody>
      </p:sp>
      <p:sp>
        <p:nvSpPr>
          <p:cNvPr id="14" name="Rounded Rectangle 13"/>
          <p:cNvSpPr/>
          <p:nvPr/>
        </p:nvSpPr>
        <p:spPr>
          <a:xfrm>
            <a:off x="4724400" y="6179699"/>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Three (3) years of experience operating a distribution system, with one (1) year of that experience in a class II-D, III-D or IV-D distribution system.</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5" name="Flowchart: Connector 14"/>
          <p:cNvSpPr/>
          <p:nvPr/>
        </p:nvSpPr>
        <p:spPr>
          <a:xfrm>
            <a:off x="4572000" y="6179699"/>
            <a:ext cx="1231637" cy="1325880"/>
          </a:xfrm>
          <a:prstGeom prst="flowChartConnector">
            <a:avLst/>
          </a:prstGeom>
          <a:solidFill>
            <a:srgbClr val="6397D7"/>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6" name="Rounded Rectangle 15"/>
          <p:cNvSpPr/>
          <p:nvPr/>
        </p:nvSpPr>
        <p:spPr>
          <a:xfrm>
            <a:off x="1981826" y="7703820"/>
            <a:ext cx="9085328" cy="1325880"/>
          </a:xfrm>
          <a:prstGeom prst="roundRect">
            <a:avLst>
              <a:gd name="adj" fmla="val 50000"/>
            </a:avLst>
          </a:prstGeom>
          <a:solidFill>
            <a:srgbClr val="7EA9DE">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DW Distribution</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IV-D</a:t>
            </a:r>
          </a:p>
        </p:txBody>
      </p:sp>
      <p:sp>
        <p:nvSpPr>
          <p:cNvPr id="17" name="Rounded Rectangle 16"/>
          <p:cNvSpPr/>
          <p:nvPr/>
        </p:nvSpPr>
        <p:spPr>
          <a:xfrm>
            <a:off x="4724400" y="7703820"/>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Baccalaureate degree in engineering, science, or equivalent from an accredited college or university. One (1) year of experience operating a class III-D or IV-D distribution system.</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8" name="Flowchart: Connector 17"/>
          <p:cNvSpPr/>
          <p:nvPr/>
        </p:nvSpPr>
        <p:spPr>
          <a:xfrm>
            <a:off x="4572000" y="7703820"/>
            <a:ext cx="1231637" cy="1325880"/>
          </a:xfrm>
          <a:prstGeom prst="flowChartConnector">
            <a:avLst/>
          </a:prstGeom>
          <a:solidFill>
            <a:srgbClr val="7EA9DE"/>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Tree>
    <p:extLst>
      <p:ext uri="{BB962C8B-B14F-4D97-AF65-F5344CB8AC3E}">
        <p14:creationId xmlns:p14="http://schemas.microsoft.com/office/powerpoint/2010/main" val="53837843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6" presetClass="emph" presetSubtype="0" accel="50000" decel="50000" autoRev="1" fill="hold" grpId="1" nodeType="withEffect">
                                  <p:stCondLst>
                                    <p:cond delay="0"/>
                                  </p:stCondLst>
                                  <p:childTnLst>
                                    <p:animScale>
                                      <p:cBhvr>
                                        <p:cTn id="9" dur="500" fill="hold"/>
                                        <p:tgtEl>
                                          <p:spTgt spid="6"/>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10"/>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1000"/>
                                        <p:tgtEl>
                                          <p:spTgt spid="13"/>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3"/>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1000"/>
                                        <p:tgtEl>
                                          <p:spTgt spid="16"/>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16"/>
                                        </p:tgtEl>
                                      </p:cBhvr>
                                      <p:by x="105000" y="105000"/>
                                    </p:animScale>
                                  </p:childTnLst>
                                </p:cTn>
                              </p:par>
                              <p:par>
                                <p:cTn id="25" presetID="22" presetClass="entr" presetSubtype="8" fill="hold" grpId="0" nodeType="withEffect">
                                  <p:stCondLst>
                                    <p:cond delay="10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par>
                                <p:cTn id="28" presetID="6" presetClass="emph" presetSubtype="0" accel="50000" decel="50000" autoRev="1" fill="hold" grpId="1" nodeType="withEffect">
                                  <p:stCondLst>
                                    <p:cond delay="1000"/>
                                  </p:stCondLst>
                                  <p:childTnLst>
                                    <p:animScale>
                                      <p:cBhvr>
                                        <p:cTn id="29" dur="500" fill="hold"/>
                                        <p:tgtEl>
                                          <p:spTgt spid="8"/>
                                        </p:tgtEl>
                                      </p:cBhvr>
                                      <p:by x="105000" y="105000"/>
                                    </p:animScale>
                                  </p:childTnLst>
                                </p:cTn>
                              </p:par>
                              <p:par>
                                <p:cTn id="30" presetID="22" presetClass="entr" presetSubtype="8" fill="hold" grpId="0" nodeType="withEffect">
                                  <p:stCondLst>
                                    <p:cond delay="125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1000"/>
                                        <p:tgtEl>
                                          <p:spTgt spid="11"/>
                                        </p:tgtEl>
                                      </p:cBhvr>
                                    </p:animEffect>
                                  </p:childTnLst>
                                </p:cTn>
                              </p:par>
                              <p:par>
                                <p:cTn id="33" presetID="6" presetClass="emph" presetSubtype="0" accel="50000" decel="50000" autoRev="1" fill="hold" grpId="1" nodeType="withEffect">
                                  <p:stCondLst>
                                    <p:cond delay="1250"/>
                                  </p:stCondLst>
                                  <p:childTnLst>
                                    <p:animScale>
                                      <p:cBhvr>
                                        <p:cTn id="34" dur="500" fill="hold"/>
                                        <p:tgtEl>
                                          <p:spTgt spid="11"/>
                                        </p:tgtEl>
                                      </p:cBhvr>
                                      <p:by x="105000" y="105000"/>
                                    </p:animScale>
                                  </p:childTnLst>
                                </p:cTn>
                              </p:par>
                              <p:par>
                                <p:cTn id="35" presetID="22" presetClass="entr" presetSubtype="8" fill="hold" grpId="0" nodeType="withEffect">
                                  <p:stCondLst>
                                    <p:cond delay="150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par>
                                <p:cTn id="38" presetID="6" presetClass="emph" presetSubtype="0" accel="50000" decel="50000" autoRev="1" fill="hold" grpId="1" nodeType="withEffect">
                                  <p:stCondLst>
                                    <p:cond delay="1500"/>
                                  </p:stCondLst>
                                  <p:childTnLst>
                                    <p:animScale>
                                      <p:cBhvr>
                                        <p:cTn id="39" dur="500" fill="hold"/>
                                        <p:tgtEl>
                                          <p:spTgt spid="14"/>
                                        </p:tgtEl>
                                      </p:cBhvr>
                                      <p:by x="105000" y="105000"/>
                                    </p:animScale>
                                  </p:childTnLst>
                                </p:cTn>
                              </p:par>
                              <p:par>
                                <p:cTn id="40" presetID="22" presetClass="entr" presetSubtype="8" fill="hold" grpId="0" nodeType="withEffect">
                                  <p:stCondLst>
                                    <p:cond delay="175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1000"/>
                                        <p:tgtEl>
                                          <p:spTgt spid="17"/>
                                        </p:tgtEl>
                                      </p:cBhvr>
                                    </p:animEffect>
                                  </p:childTnLst>
                                </p:cTn>
                              </p:par>
                              <p:par>
                                <p:cTn id="43" presetID="6" presetClass="emph" presetSubtype="0" accel="50000" decel="50000" autoRev="1" fill="hold" grpId="1" nodeType="withEffect">
                                  <p:stCondLst>
                                    <p:cond delay="1750"/>
                                  </p:stCondLst>
                                  <p:childTnLst>
                                    <p:animScale>
                                      <p:cBhvr>
                                        <p:cTn id="44" dur="500" fill="hold"/>
                                        <p:tgtEl>
                                          <p:spTgt spid="17"/>
                                        </p:tgtEl>
                                      </p:cBhvr>
                                      <p:by x="105000" y="105000"/>
                                    </p:animScale>
                                  </p:childTnLst>
                                </p:cTn>
                              </p:par>
                              <p:par>
                                <p:cTn id="45" presetID="53" presetClass="entr" presetSubtype="16" fill="hold" grpId="0" nodeType="withEffect">
                                  <p:stCondLst>
                                    <p:cond delay="2000"/>
                                  </p:stCondLst>
                                  <p:childTnLst>
                                    <p:set>
                                      <p:cBhvr>
                                        <p:cTn id="46" dur="1" fill="hold">
                                          <p:stCondLst>
                                            <p:cond delay="0"/>
                                          </p:stCondLst>
                                        </p:cTn>
                                        <p:tgtEl>
                                          <p:spTgt spid="9"/>
                                        </p:tgtEl>
                                        <p:attrNameLst>
                                          <p:attrName>style.visibility</p:attrName>
                                        </p:attrNameLst>
                                      </p:cBhvr>
                                      <p:to>
                                        <p:strVal val="visible"/>
                                      </p:to>
                                    </p:set>
                                    <p:anim calcmode="lin" valueType="num">
                                      <p:cBhvr>
                                        <p:cTn id="47" dur="750" fill="hold"/>
                                        <p:tgtEl>
                                          <p:spTgt spid="9"/>
                                        </p:tgtEl>
                                        <p:attrNameLst>
                                          <p:attrName>ppt_w</p:attrName>
                                        </p:attrNameLst>
                                      </p:cBhvr>
                                      <p:tavLst>
                                        <p:tav tm="0">
                                          <p:val>
                                            <p:fltVal val="0"/>
                                          </p:val>
                                        </p:tav>
                                        <p:tav tm="100000">
                                          <p:val>
                                            <p:strVal val="#ppt_w"/>
                                          </p:val>
                                        </p:tav>
                                      </p:tavLst>
                                    </p:anim>
                                    <p:anim calcmode="lin" valueType="num">
                                      <p:cBhvr>
                                        <p:cTn id="48" dur="750" fill="hold"/>
                                        <p:tgtEl>
                                          <p:spTgt spid="9"/>
                                        </p:tgtEl>
                                        <p:attrNameLst>
                                          <p:attrName>ppt_h</p:attrName>
                                        </p:attrNameLst>
                                      </p:cBhvr>
                                      <p:tavLst>
                                        <p:tav tm="0">
                                          <p:val>
                                            <p:fltVal val="0"/>
                                          </p:val>
                                        </p:tav>
                                        <p:tav tm="100000">
                                          <p:val>
                                            <p:strVal val="#ppt_h"/>
                                          </p:val>
                                        </p:tav>
                                      </p:tavLst>
                                    </p:anim>
                                    <p:animEffect transition="in" filter="fade">
                                      <p:cBhvr>
                                        <p:cTn id="49" dur="750"/>
                                        <p:tgtEl>
                                          <p:spTgt spid="9"/>
                                        </p:tgtEl>
                                      </p:cBhvr>
                                    </p:animEffect>
                                  </p:childTnLst>
                                </p:cTn>
                              </p:par>
                              <p:par>
                                <p:cTn id="50" presetID="53" presetClass="entr" presetSubtype="16" fill="hold" grpId="0" nodeType="withEffect">
                                  <p:stCondLst>
                                    <p:cond delay="2250"/>
                                  </p:stCondLst>
                                  <p:childTnLst>
                                    <p:set>
                                      <p:cBhvr>
                                        <p:cTn id="51" dur="1" fill="hold">
                                          <p:stCondLst>
                                            <p:cond delay="0"/>
                                          </p:stCondLst>
                                        </p:cTn>
                                        <p:tgtEl>
                                          <p:spTgt spid="12"/>
                                        </p:tgtEl>
                                        <p:attrNameLst>
                                          <p:attrName>style.visibility</p:attrName>
                                        </p:attrNameLst>
                                      </p:cBhvr>
                                      <p:to>
                                        <p:strVal val="visible"/>
                                      </p:to>
                                    </p:set>
                                    <p:anim calcmode="lin" valueType="num">
                                      <p:cBhvr>
                                        <p:cTn id="52" dur="750" fill="hold"/>
                                        <p:tgtEl>
                                          <p:spTgt spid="12"/>
                                        </p:tgtEl>
                                        <p:attrNameLst>
                                          <p:attrName>ppt_w</p:attrName>
                                        </p:attrNameLst>
                                      </p:cBhvr>
                                      <p:tavLst>
                                        <p:tav tm="0">
                                          <p:val>
                                            <p:fltVal val="0"/>
                                          </p:val>
                                        </p:tav>
                                        <p:tav tm="100000">
                                          <p:val>
                                            <p:strVal val="#ppt_w"/>
                                          </p:val>
                                        </p:tav>
                                      </p:tavLst>
                                    </p:anim>
                                    <p:anim calcmode="lin" valueType="num">
                                      <p:cBhvr>
                                        <p:cTn id="53" dur="750" fill="hold"/>
                                        <p:tgtEl>
                                          <p:spTgt spid="12"/>
                                        </p:tgtEl>
                                        <p:attrNameLst>
                                          <p:attrName>ppt_h</p:attrName>
                                        </p:attrNameLst>
                                      </p:cBhvr>
                                      <p:tavLst>
                                        <p:tav tm="0">
                                          <p:val>
                                            <p:fltVal val="0"/>
                                          </p:val>
                                        </p:tav>
                                        <p:tav tm="100000">
                                          <p:val>
                                            <p:strVal val="#ppt_h"/>
                                          </p:val>
                                        </p:tav>
                                      </p:tavLst>
                                    </p:anim>
                                    <p:animEffect transition="in" filter="fade">
                                      <p:cBhvr>
                                        <p:cTn id="54" dur="750"/>
                                        <p:tgtEl>
                                          <p:spTgt spid="12"/>
                                        </p:tgtEl>
                                      </p:cBhvr>
                                    </p:animEffect>
                                  </p:childTnLst>
                                </p:cTn>
                              </p:par>
                              <p:par>
                                <p:cTn id="55" presetID="53" presetClass="entr" presetSubtype="16" fill="hold" grpId="0" nodeType="withEffect">
                                  <p:stCondLst>
                                    <p:cond delay="2500"/>
                                  </p:stCondLst>
                                  <p:childTnLst>
                                    <p:set>
                                      <p:cBhvr>
                                        <p:cTn id="56" dur="1" fill="hold">
                                          <p:stCondLst>
                                            <p:cond delay="0"/>
                                          </p:stCondLst>
                                        </p:cTn>
                                        <p:tgtEl>
                                          <p:spTgt spid="15"/>
                                        </p:tgtEl>
                                        <p:attrNameLst>
                                          <p:attrName>style.visibility</p:attrName>
                                        </p:attrNameLst>
                                      </p:cBhvr>
                                      <p:to>
                                        <p:strVal val="visible"/>
                                      </p:to>
                                    </p:set>
                                    <p:anim calcmode="lin" valueType="num">
                                      <p:cBhvr>
                                        <p:cTn id="57" dur="750" fill="hold"/>
                                        <p:tgtEl>
                                          <p:spTgt spid="15"/>
                                        </p:tgtEl>
                                        <p:attrNameLst>
                                          <p:attrName>ppt_w</p:attrName>
                                        </p:attrNameLst>
                                      </p:cBhvr>
                                      <p:tavLst>
                                        <p:tav tm="0">
                                          <p:val>
                                            <p:fltVal val="0"/>
                                          </p:val>
                                        </p:tav>
                                        <p:tav tm="100000">
                                          <p:val>
                                            <p:strVal val="#ppt_w"/>
                                          </p:val>
                                        </p:tav>
                                      </p:tavLst>
                                    </p:anim>
                                    <p:anim calcmode="lin" valueType="num">
                                      <p:cBhvr>
                                        <p:cTn id="58" dur="750" fill="hold"/>
                                        <p:tgtEl>
                                          <p:spTgt spid="15"/>
                                        </p:tgtEl>
                                        <p:attrNameLst>
                                          <p:attrName>ppt_h</p:attrName>
                                        </p:attrNameLst>
                                      </p:cBhvr>
                                      <p:tavLst>
                                        <p:tav tm="0">
                                          <p:val>
                                            <p:fltVal val="0"/>
                                          </p:val>
                                        </p:tav>
                                        <p:tav tm="100000">
                                          <p:val>
                                            <p:strVal val="#ppt_h"/>
                                          </p:val>
                                        </p:tav>
                                      </p:tavLst>
                                    </p:anim>
                                    <p:animEffect transition="in" filter="fade">
                                      <p:cBhvr>
                                        <p:cTn id="59" dur="750"/>
                                        <p:tgtEl>
                                          <p:spTgt spid="15"/>
                                        </p:tgtEl>
                                      </p:cBhvr>
                                    </p:animEffect>
                                  </p:childTnLst>
                                </p:cTn>
                              </p:par>
                              <p:par>
                                <p:cTn id="60" presetID="53" presetClass="entr" presetSubtype="16" fill="hold" grpId="0" nodeType="withEffect">
                                  <p:stCondLst>
                                    <p:cond delay="2750"/>
                                  </p:stCondLst>
                                  <p:childTnLst>
                                    <p:set>
                                      <p:cBhvr>
                                        <p:cTn id="61" dur="1" fill="hold">
                                          <p:stCondLst>
                                            <p:cond delay="0"/>
                                          </p:stCondLst>
                                        </p:cTn>
                                        <p:tgtEl>
                                          <p:spTgt spid="18"/>
                                        </p:tgtEl>
                                        <p:attrNameLst>
                                          <p:attrName>style.visibility</p:attrName>
                                        </p:attrNameLst>
                                      </p:cBhvr>
                                      <p:to>
                                        <p:strVal val="visible"/>
                                      </p:to>
                                    </p:set>
                                    <p:anim calcmode="lin" valueType="num">
                                      <p:cBhvr>
                                        <p:cTn id="62" dur="750" fill="hold"/>
                                        <p:tgtEl>
                                          <p:spTgt spid="18"/>
                                        </p:tgtEl>
                                        <p:attrNameLst>
                                          <p:attrName>ppt_w</p:attrName>
                                        </p:attrNameLst>
                                      </p:cBhvr>
                                      <p:tavLst>
                                        <p:tav tm="0">
                                          <p:val>
                                            <p:fltVal val="0"/>
                                          </p:val>
                                        </p:tav>
                                        <p:tav tm="100000">
                                          <p:val>
                                            <p:strVal val="#ppt_w"/>
                                          </p:val>
                                        </p:tav>
                                      </p:tavLst>
                                    </p:anim>
                                    <p:anim calcmode="lin" valueType="num">
                                      <p:cBhvr>
                                        <p:cTn id="63" dur="750" fill="hold"/>
                                        <p:tgtEl>
                                          <p:spTgt spid="18"/>
                                        </p:tgtEl>
                                        <p:attrNameLst>
                                          <p:attrName>ppt_h</p:attrName>
                                        </p:attrNameLst>
                                      </p:cBhvr>
                                      <p:tavLst>
                                        <p:tav tm="0">
                                          <p:val>
                                            <p:fltVal val="0"/>
                                          </p:val>
                                        </p:tav>
                                        <p:tav tm="100000">
                                          <p:val>
                                            <p:strVal val="#ppt_h"/>
                                          </p:val>
                                        </p:tav>
                                      </p:tavLst>
                                    </p:anim>
                                    <p:animEffect transition="in" filter="fade">
                                      <p:cBhvr>
                                        <p:cTn id="64"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animBg="1"/>
      <p:bldP spid="10" grpId="0" animBg="1"/>
      <p:bldP spid="10" grpId="1" animBg="1"/>
      <p:bldP spid="11" grpId="0" animBg="1"/>
      <p:bldP spid="11" grpId="1" animBg="1"/>
      <p:bldP spid="12" grpId="0" animBg="1"/>
      <p:bldP spid="13" grpId="0" animBg="1"/>
      <p:bldP spid="13" grpId="1" animBg="1"/>
      <p:bldP spid="14" grpId="0" animBg="1"/>
      <p:bldP spid="14" grpId="1" animBg="1"/>
      <p:bldP spid="15" grpId="0" animBg="1"/>
      <p:bldP spid="16" grpId="0" animBg="1"/>
      <p:bldP spid="16" grpId="1" animBg="1"/>
      <p:bldP spid="17" grpId="0" animBg="1"/>
      <p:bldP spid="17" grpId="1"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736"/>
            <a:ext cx="8001000" cy="2080384"/>
          </a:xfrm>
          <a:prstGeom prst="rect">
            <a:avLst/>
          </a:prstGeom>
          <a:solidFill>
            <a:schemeClr val="accent3">
              <a:lumMod val="40000"/>
              <a:lumOff val="60000"/>
            </a:schemeClr>
          </a:solidFill>
          <a:ln>
            <a:solidFill>
              <a:schemeClr val="accent3">
                <a:lumMod val="40000"/>
                <a:lumOff val="6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28D063-9D12-4A49-9882-9A0607275758}"/>
              </a:ext>
            </a:extLst>
          </p:cNvPr>
          <p:cNvSpPr>
            <a:spLocks noGrp="1"/>
          </p:cNvSpPr>
          <p:nvPr>
            <p:ph type="title"/>
          </p:nvPr>
        </p:nvSpPr>
        <p:spPr>
          <a:xfrm>
            <a:off x="0" y="233352"/>
            <a:ext cx="8001000" cy="1874768"/>
          </a:xfrm>
        </p:spPr>
        <p:txBody>
          <a:bodyPr>
            <a:normAutofit fontScale="90000"/>
          </a:bodyPr>
          <a:lstStyle/>
          <a:p>
            <a:r>
              <a:rPr lang="en-US" dirty="0">
                <a:latin typeface="Open Sans" panose="020B0604020202020204" charset="0"/>
                <a:ea typeface="Open Sans" panose="020B0604020202020204" charset="0"/>
                <a:cs typeface="Open Sans" panose="020B0604020202020204" charset="0"/>
              </a:rPr>
              <a:t>Wastewater Treatment Operator Certification Requirements</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sp>
        <p:nvSpPr>
          <p:cNvPr id="6" name="Rounded Rectangle 5"/>
          <p:cNvSpPr/>
          <p:nvPr/>
        </p:nvSpPr>
        <p:spPr>
          <a:xfrm>
            <a:off x="1981827" y="2542553"/>
            <a:ext cx="9085327" cy="1325880"/>
          </a:xfrm>
          <a:prstGeom prst="roundRect">
            <a:avLst>
              <a:gd name="adj" fmla="val 50000"/>
            </a:avLst>
          </a:prstGeom>
          <a:solidFill>
            <a:schemeClr val="accent3">
              <a:lumMod val="50000"/>
              <a:alpha val="8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a:spcBef>
                <a:spcPts val="1000"/>
              </a:spcBef>
            </a:pPr>
            <a:r>
              <a:rPr lang="en-US" sz="2000" dirty="0">
                <a:latin typeface="Open Sans" panose="020B0604020202020204" charset="0"/>
                <a:ea typeface="Open Sans" panose="020B0604020202020204" charset="0"/>
                <a:cs typeface="Open Sans" panose="020B0604020202020204" charset="0"/>
              </a:rPr>
              <a:t>WW Limited</a:t>
            </a:r>
          </a:p>
        </p:txBody>
      </p:sp>
      <p:sp>
        <p:nvSpPr>
          <p:cNvPr id="8" name="Rounded Rectangle 7"/>
          <p:cNvSpPr/>
          <p:nvPr/>
        </p:nvSpPr>
        <p:spPr>
          <a:xfrm>
            <a:off x="4724403" y="2542553"/>
            <a:ext cx="12496800" cy="1335906"/>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Minimal level of education is not required. Minimal level of experience is not required.</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9" name="Flowchart: Connector 8"/>
          <p:cNvSpPr/>
          <p:nvPr/>
        </p:nvSpPr>
        <p:spPr>
          <a:xfrm>
            <a:off x="4572003" y="2552579"/>
            <a:ext cx="1231636" cy="1325880"/>
          </a:xfrm>
          <a:prstGeom prst="flowChartConnector">
            <a:avLst/>
          </a:prstGeom>
          <a:solidFill>
            <a:schemeClr val="accent3">
              <a:lumMod val="5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0" name="Rounded Rectangle 9"/>
          <p:cNvSpPr/>
          <p:nvPr/>
        </p:nvSpPr>
        <p:spPr>
          <a:xfrm>
            <a:off x="1985839" y="4076700"/>
            <a:ext cx="9085328" cy="1325880"/>
          </a:xfrm>
          <a:prstGeom prst="roundRect">
            <a:avLst>
              <a:gd name="adj" fmla="val 50000"/>
            </a:avLst>
          </a:prstGeom>
          <a:solidFill>
            <a:schemeClr val="accent3">
              <a:lumMod val="75000"/>
              <a:alpha val="8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WW Treatment</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a:t>
            </a:r>
          </a:p>
        </p:txBody>
      </p:sp>
      <p:sp>
        <p:nvSpPr>
          <p:cNvPr id="11" name="Rounded Rectangle 10"/>
          <p:cNvSpPr/>
          <p:nvPr/>
        </p:nvSpPr>
        <p:spPr>
          <a:xfrm>
            <a:off x="4724400" y="4076700"/>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One (1) year of experience running a WW treatment plant.</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2" name="Flowchart: Connector 11"/>
          <p:cNvSpPr/>
          <p:nvPr/>
        </p:nvSpPr>
        <p:spPr>
          <a:xfrm>
            <a:off x="4576014" y="4076700"/>
            <a:ext cx="1231637" cy="1325880"/>
          </a:xfrm>
          <a:prstGeom prst="flowChartConnector">
            <a:avLst/>
          </a:prstGeom>
          <a:solidFill>
            <a:schemeClr val="accent3">
              <a:lumMod val="75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3" name="Rounded Rectangle 12"/>
          <p:cNvSpPr/>
          <p:nvPr/>
        </p:nvSpPr>
        <p:spPr>
          <a:xfrm>
            <a:off x="1981826" y="5600821"/>
            <a:ext cx="9085328" cy="1325880"/>
          </a:xfrm>
          <a:prstGeom prst="roundRect">
            <a:avLst>
              <a:gd name="adj" fmla="val 50000"/>
            </a:avLst>
          </a:prstGeom>
          <a:solidFill>
            <a:srgbClr val="88A945">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WW Treatment</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II</a:t>
            </a:r>
          </a:p>
        </p:txBody>
      </p:sp>
      <p:sp>
        <p:nvSpPr>
          <p:cNvPr id="14" name="Rounded Rectangle 13"/>
          <p:cNvSpPr/>
          <p:nvPr/>
        </p:nvSpPr>
        <p:spPr>
          <a:xfrm>
            <a:off x="4724400" y="5600821"/>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Two (2) years of experience running a WW treatment plant.</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5" name="Flowchart: Connector 14"/>
          <p:cNvSpPr/>
          <p:nvPr/>
        </p:nvSpPr>
        <p:spPr>
          <a:xfrm>
            <a:off x="4572000" y="5600821"/>
            <a:ext cx="1231637" cy="1325880"/>
          </a:xfrm>
          <a:prstGeom prst="flowChartConnector">
            <a:avLst/>
          </a:prstGeom>
          <a:solidFill>
            <a:srgbClr val="88A945"/>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6" name="Rounded Rectangle 15"/>
          <p:cNvSpPr/>
          <p:nvPr/>
        </p:nvSpPr>
        <p:spPr>
          <a:xfrm>
            <a:off x="1981826" y="7124942"/>
            <a:ext cx="9085328" cy="1325880"/>
          </a:xfrm>
          <a:prstGeom prst="roundRect">
            <a:avLst>
              <a:gd name="adj" fmla="val 50000"/>
            </a:avLst>
          </a:prstGeom>
          <a:solidFill>
            <a:srgbClr val="8AA15B"/>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WW Treatment</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III</a:t>
            </a:r>
          </a:p>
        </p:txBody>
      </p:sp>
      <p:sp>
        <p:nvSpPr>
          <p:cNvPr id="17" name="Rounded Rectangle 16"/>
          <p:cNvSpPr/>
          <p:nvPr/>
        </p:nvSpPr>
        <p:spPr>
          <a:xfrm>
            <a:off x="4724400" y="7124942"/>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Three (3) years of experience running a WW treatment plant, with one (1) year of that experience in a WW treatment plant with a design capacity greater than 50,000 gallons per day.</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8" name="Flowchart: Connector 17"/>
          <p:cNvSpPr/>
          <p:nvPr/>
        </p:nvSpPr>
        <p:spPr>
          <a:xfrm>
            <a:off x="4572000" y="7124942"/>
            <a:ext cx="1231637" cy="1325880"/>
          </a:xfrm>
          <a:prstGeom prst="flowChartConnector">
            <a:avLst/>
          </a:prstGeom>
          <a:solidFill>
            <a:srgbClr val="77933C"/>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83" name="Rounded Rectangle 82"/>
          <p:cNvSpPr/>
          <p:nvPr/>
        </p:nvSpPr>
        <p:spPr>
          <a:xfrm>
            <a:off x="1981826" y="8649063"/>
            <a:ext cx="9085328" cy="1325880"/>
          </a:xfrm>
          <a:prstGeom prst="roundRect">
            <a:avLst>
              <a:gd name="adj" fmla="val 50000"/>
            </a:avLst>
          </a:prstGeom>
          <a:solidFill>
            <a:srgbClr val="6A794B"/>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WW Treatment</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IV</a:t>
            </a:r>
          </a:p>
        </p:txBody>
      </p:sp>
      <p:sp>
        <p:nvSpPr>
          <p:cNvPr id="84" name="Rounded Rectangle 83"/>
          <p:cNvSpPr/>
          <p:nvPr/>
        </p:nvSpPr>
        <p:spPr>
          <a:xfrm>
            <a:off x="4724400" y="8649063"/>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1500" dirty="0">
                <a:solidFill>
                  <a:srgbClr val="262626">
                    <a:alpha val="70000"/>
                  </a:srgbClr>
                </a:solidFill>
                <a:latin typeface="Open Sans" panose="020B0604020202020204" charset="0"/>
                <a:ea typeface="Open Sans" panose="020B0604020202020204" charset="0"/>
                <a:cs typeface="Open Sans" panose="020B0604020202020204" charset="0"/>
              </a:rPr>
              <a:t>Baccalaureate degree in engineering, science, or equivalent from an accredited college or university. At least three (3) years of acceptable operation of a WW treatment plant. Two (2) years of the required experience shall be in a WW treatment plant with a design capacity greater than (2) million gallons per day. At least one (1) year of primary responsibility in a WW treatment plant with a design capacity greater than two (2) million gallons per day.</a:t>
            </a:r>
            <a:endParaRPr lang="en-US" sz="15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85" name="Flowchart: Connector 84"/>
          <p:cNvSpPr/>
          <p:nvPr/>
        </p:nvSpPr>
        <p:spPr>
          <a:xfrm>
            <a:off x="4547937" y="8649063"/>
            <a:ext cx="1231637" cy="1325880"/>
          </a:xfrm>
          <a:prstGeom prst="flowChartConnector">
            <a:avLst/>
          </a:prstGeom>
          <a:solidFill>
            <a:srgbClr val="4F6228"/>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Tree>
    <p:extLst>
      <p:ext uri="{BB962C8B-B14F-4D97-AF65-F5344CB8AC3E}">
        <p14:creationId xmlns:p14="http://schemas.microsoft.com/office/powerpoint/2010/main" val="81856108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6" presetClass="emph" presetSubtype="0" accel="50000" decel="50000" autoRev="1" fill="hold" grpId="1" nodeType="withEffect">
                                  <p:stCondLst>
                                    <p:cond delay="0"/>
                                  </p:stCondLst>
                                  <p:childTnLst>
                                    <p:animScale>
                                      <p:cBhvr>
                                        <p:cTn id="9" dur="500" fill="hold"/>
                                        <p:tgtEl>
                                          <p:spTgt spid="6"/>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10"/>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1000"/>
                                        <p:tgtEl>
                                          <p:spTgt spid="13"/>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3"/>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1000"/>
                                        <p:tgtEl>
                                          <p:spTgt spid="16"/>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16"/>
                                        </p:tgtEl>
                                      </p:cBhvr>
                                      <p:by x="105000" y="105000"/>
                                    </p:animScale>
                                  </p:childTnLst>
                                </p:cTn>
                              </p:par>
                              <p:par>
                                <p:cTn id="25" presetID="22" presetClass="entr" presetSubtype="8" fill="hold" grpId="0" nodeType="withEffect">
                                  <p:stCondLst>
                                    <p:cond delay="10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par>
                                <p:cTn id="28" presetID="6" presetClass="emph" presetSubtype="0" accel="50000" decel="50000" autoRev="1" fill="hold" grpId="1" nodeType="withEffect">
                                  <p:stCondLst>
                                    <p:cond delay="1000"/>
                                  </p:stCondLst>
                                  <p:childTnLst>
                                    <p:animScale>
                                      <p:cBhvr>
                                        <p:cTn id="29" dur="500" fill="hold"/>
                                        <p:tgtEl>
                                          <p:spTgt spid="8"/>
                                        </p:tgtEl>
                                      </p:cBhvr>
                                      <p:by x="105000" y="105000"/>
                                    </p:animScale>
                                  </p:childTnLst>
                                </p:cTn>
                              </p:par>
                              <p:par>
                                <p:cTn id="30" presetID="22" presetClass="entr" presetSubtype="8" fill="hold" grpId="0" nodeType="withEffect">
                                  <p:stCondLst>
                                    <p:cond delay="125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1000"/>
                                        <p:tgtEl>
                                          <p:spTgt spid="11"/>
                                        </p:tgtEl>
                                      </p:cBhvr>
                                    </p:animEffect>
                                  </p:childTnLst>
                                </p:cTn>
                              </p:par>
                              <p:par>
                                <p:cTn id="33" presetID="6" presetClass="emph" presetSubtype="0" accel="50000" decel="50000" autoRev="1" fill="hold" grpId="1" nodeType="withEffect">
                                  <p:stCondLst>
                                    <p:cond delay="1250"/>
                                  </p:stCondLst>
                                  <p:childTnLst>
                                    <p:animScale>
                                      <p:cBhvr>
                                        <p:cTn id="34" dur="500" fill="hold"/>
                                        <p:tgtEl>
                                          <p:spTgt spid="11"/>
                                        </p:tgtEl>
                                      </p:cBhvr>
                                      <p:by x="105000" y="105000"/>
                                    </p:animScale>
                                  </p:childTnLst>
                                </p:cTn>
                              </p:par>
                              <p:par>
                                <p:cTn id="35" presetID="22" presetClass="entr" presetSubtype="8" fill="hold" grpId="0" nodeType="withEffect">
                                  <p:stCondLst>
                                    <p:cond delay="150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par>
                                <p:cTn id="38" presetID="6" presetClass="emph" presetSubtype="0" accel="50000" decel="50000" autoRev="1" fill="hold" grpId="1" nodeType="withEffect">
                                  <p:stCondLst>
                                    <p:cond delay="1500"/>
                                  </p:stCondLst>
                                  <p:childTnLst>
                                    <p:animScale>
                                      <p:cBhvr>
                                        <p:cTn id="39" dur="500" fill="hold"/>
                                        <p:tgtEl>
                                          <p:spTgt spid="14"/>
                                        </p:tgtEl>
                                      </p:cBhvr>
                                      <p:by x="105000" y="105000"/>
                                    </p:animScale>
                                  </p:childTnLst>
                                </p:cTn>
                              </p:par>
                              <p:par>
                                <p:cTn id="40" presetID="22" presetClass="entr" presetSubtype="8" fill="hold" grpId="0" nodeType="withEffect">
                                  <p:stCondLst>
                                    <p:cond delay="175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1000"/>
                                        <p:tgtEl>
                                          <p:spTgt spid="17"/>
                                        </p:tgtEl>
                                      </p:cBhvr>
                                    </p:animEffect>
                                  </p:childTnLst>
                                </p:cTn>
                              </p:par>
                              <p:par>
                                <p:cTn id="43" presetID="6" presetClass="emph" presetSubtype="0" accel="50000" decel="50000" autoRev="1" fill="hold" grpId="1" nodeType="withEffect">
                                  <p:stCondLst>
                                    <p:cond delay="1750"/>
                                  </p:stCondLst>
                                  <p:childTnLst>
                                    <p:animScale>
                                      <p:cBhvr>
                                        <p:cTn id="44" dur="500" fill="hold"/>
                                        <p:tgtEl>
                                          <p:spTgt spid="17"/>
                                        </p:tgtEl>
                                      </p:cBhvr>
                                      <p:by x="105000" y="105000"/>
                                    </p:animScale>
                                  </p:childTnLst>
                                </p:cTn>
                              </p:par>
                              <p:par>
                                <p:cTn id="45" presetID="53" presetClass="entr" presetSubtype="16" fill="hold" grpId="0" nodeType="withEffect">
                                  <p:stCondLst>
                                    <p:cond delay="2000"/>
                                  </p:stCondLst>
                                  <p:childTnLst>
                                    <p:set>
                                      <p:cBhvr>
                                        <p:cTn id="46" dur="1" fill="hold">
                                          <p:stCondLst>
                                            <p:cond delay="0"/>
                                          </p:stCondLst>
                                        </p:cTn>
                                        <p:tgtEl>
                                          <p:spTgt spid="9"/>
                                        </p:tgtEl>
                                        <p:attrNameLst>
                                          <p:attrName>style.visibility</p:attrName>
                                        </p:attrNameLst>
                                      </p:cBhvr>
                                      <p:to>
                                        <p:strVal val="visible"/>
                                      </p:to>
                                    </p:set>
                                    <p:anim calcmode="lin" valueType="num">
                                      <p:cBhvr>
                                        <p:cTn id="47" dur="750" fill="hold"/>
                                        <p:tgtEl>
                                          <p:spTgt spid="9"/>
                                        </p:tgtEl>
                                        <p:attrNameLst>
                                          <p:attrName>ppt_w</p:attrName>
                                        </p:attrNameLst>
                                      </p:cBhvr>
                                      <p:tavLst>
                                        <p:tav tm="0">
                                          <p:val>
                                            <p:fltVal val="0"/>
                                          </p:val>
                                        </p:tav>
                                        <p:tav tm="100000">
                                          <p:val>
                                            <p:strVal val="#ppt_w"/>
                                          </p:val>
                                        </p:tav>
                                      </p:tavLst>
                                    </p:anim>
                                    <p:anim calcmode="lin" valueType="num">
                                      <p:cBhvr>
                                        <p:cTn id="48" dur="750" fill="hold"/>
                                        <p:tgtEl>
                                          <p:spTgt spid="9"/>
                                        </p:tgtEl>
                                        <p:attrNameLst>
                                          <p:attrName>ppt_h</p:attrName>
                                        </p:attrNameLst>
                                      </p:cBhvr>
                                      <p:tavLst>
                                        <p:tav tm="0">
                                          <p:val>
                                            <p:fltVal val="0"/>
                                          </p:val>
                                        </p:tav>
                                        <p:tav tm="100000">
                                          <p:val>
                                            <p:strVal val="#ppt_h"/>
                                          </p:val>
                                        </p:tav>
                                      </p:tavLst>
                                    </p:anim>
                                    <p:animEffect transition="in" filter="fade">
                                      <p:cBhvr>
                                        <p:cTn id="49" dur="750"/>
                                        <p:tgtEl>
                                          <p:spTgt spid="9"/>
                                        </p:tgtEl>
                                      </p:cBhvr>
                                    </p:animEffect>
                                  </p:childTnLst>
                                </p:cTn>
                              </p:par>
                              <p:par>
                                <p:cTn id="50" presetID="53" presetClass="entr" presetSubtype="16" fill="hold" grpId="0" nodeType="withEffect">
                                  <p:stCondLst>
                                    <p:cond delay="2250"/>
                                  </p:stCondLst>
                                  <p:childTnLst>
                                    <p:set>
                                      <p:cBhvr>
                                        <p:cTn id="51" dur="1" fill="hold">
                                          <p:stCondLst>
                                            <p:cond delay="0"/>
                                          </p:stCondLst>
                                        </p:cTn>
                                        <p:tgtEl>
                                          <p:spTgt spid="12"/>
                                        </p:tgtEl>
                                        <p:attrNameLst>
                                          <p:attrName>style.visibility</p:attrName>
                                        </p:attrNameLst>
                                      </p:cBhvr>
                                      <p:to>
                                        <p:strVal val="visible"/>
                                      </p:to>
                                    </p:set>
                                    <p:anim calcmode="lin" valueType="num">
                                      <p:cBhvr>
                                        <p:cTn id="52" dur="750" fill="hold"/>
                                        <p:tgtEl>
                                          <p:spTgt spid="12"/>
                                        </p:tgtEl>
                                        <p:attrNameLst>
                                          <p:attrName>ppt_w</p:attrName>
                                        </p:attrNameLst>
                                      </p:cBhvr>
                                      <p:tavLst>
                                        <p:tav tm="0">
                                          <p:val>
                                            <p:fltVal val="0"/>
                                          </p:val>
                                        </p:tav>
                                        <p:tav tm="100000">
                                          <p:val>
                                            <p:strVal val="#ppt_w"/>
                                          </p:val>
                                        </p:tav>
                                      </p:tavLst>
                                    </p:anim>
                                    <p:anim calcmode="lin" valueType="num">
                                      <p:cBhvr>
                                        <p:cTn id="53" dur="750" fill="hold"/>
                                        <p:tgtEl>
                                          <p:spTgt spid="12"/>
                                        </p:tgtEl>
                                        <p:attrNameLst>
                                          <p:attrName>ppt_h</p:attrName>
                                        </p:attrNameLst>
                                      </p:cBhvr>
                                      <p:tavLst>
                                        <p:tav tm="0">
                                          <p:val>
                                            <p:fltVal val="0"/>
                                          </p:val>
                                        </p:tav>
                                        <p:tav tm="100000">
                                          <p:val>
                                            <p:strVal val="#ppt_h"/>
                                          </p:val>
                                        </p:tav>
                                      </p:tavLst>
                                    </p:anim>
                                    <p:animEffect transition="in" filter="fade">
                                      <p:cBhvr>
                                        <p:cTn id="54" dur="750"/>
                                        <p:tgtEl>
                                          <p:spTgt spid="12"/>
                                        </p:tgtEl>
                                      </p:cBhvr>
                                    </p:animEffect>
                                  </p:childTnLst>
                                </p:cTn>
                              </p:par>
                              <p:par>
                                <p:cTn id="55" presetID="53" presetClass="entr" presetSubtype="16" fill="hold" grpId="0" nodeType="withEffect">
                                  <p:stCondLst>
                                    <p:cond delay="2500"/>
                                  </p:stCondLst>
                                  <p:childTnLst>
                                    <p:set>
                                      <p:cBhvr>
                                        <p:cTn id="56" dur="1" fill="hold">
                                          <p:stCondLst>
                                            <p:cond delay="0"/>
                                          </p:stCondLst>
                                        </p:cTn>
                                        <p:tgtEl>
                                          <p:spTgt spid="15"/>
                                        </p:tgtEl>
                                        <p:attrNameLst>
                                          <p:attrName>style.visibility</p:attrName>
                                        </p:attrNameLst>
                                      </p:cBhvr>
                                      <p:to>
                                        <p:strVal val="visible"/>
                                      </p:to>
                                    </p:set>
                                    <p:anim calcmode="lin" valueType="num">
                                      <p:cBhvr>
                                        <p:cTn id="57" dur="750" fill="hold"/>
                                        <p:tgtEl>
                                          <p:spTgt spid="15"/>
                                        </p:tgtEl>
                                        <p:attrNameLst>
                                          <p:attrName>ppt_w</p:attrName>
                                        </p:attrNameLst>
                                      </p:cBhvr>
                                      <p:tavLst>
                                        <p:tav tm="0">
                                          <p:val>
                                            <p:fltVal val="0"/>
                                          </p:val>
                                        </p:tav>
                                        <p:tav tm="100000">
                                          <p:val>
                                            <p:strVal val="#ppt_w"/>
                                          </p:val>
                                        </p:tav>
                                      </p:tavLst>
                                    </p:anim>
                                    <p:anim calcmode="lin" valueType="num">
                                      <p:cBhvr>
                                        <p:cTn id="58" dur="750" fill="hold"/>
                                        <p:tgtEl>
                                          <p:spTgt spid="15"/>
                                        </p:tgtEl>
                                        <p:attrNameLst>
                                          <p:attrName>ppt_h</p:attrName>
                                        </p:attrNameLst>
                                      </p:cBhvr>
                                      <p:tavLst>
                                        <p:tav tm="0">
                                          <p:val>
                                            <p:fltVal val="0"/>
                                          </p:val>
                                        </p:tav>
                                        <p:tav tm="100000">
                                          <p:val>
                                            <p:strVal val="#ppt_h"/>
                                          </p:val>
                                        </p:tav>
                                      </p:tavLst>
                                    </p:anim>
                                    <p:animEffect transition="in" filter="fade">
                                      <p:cBhvr>
                                        <p:cTn id="59" dur="750"/>
                                        <p:tgtEl>
                                          <p:spTgt spid="15"/>
                                        </p:tgtEl>
                                      </p:cBhvr>
                                    </p:animEffect>
                                  </p:childTnLst>
                                </p:cTn>
                              </p:par>
                              <p:par>
                                <p:cTn id="60" presetID="53" presetClass="entr" presetSubtype="16" fill="hold" grpId="0" nodeType="withEffect">
                                  <p:stCondLst>
                                    <p:cond delay="2750"/>
                                  </p:stCondLst>
                                  <p:childTnLst>
                                    <p:set>
                                      <p:cBhvr>
                                        <p:cTn id="61" dur="1" fill="hold">
                                          <p:stCondLst>
                                            <p:cond delay="0"/>
                                          </p:stCondLst>
                                        </p:cTn>
                                        <p:tgtEl>
                                          <p:spTgt spid="18"/>
                                        </p:tgtEl>
                                        <p:attrNameLst>
                                          <p:attrName>style.visibility</p:attrName>
                                        </p:attrNameLst>
                                      </p:cBhvr>
                                      <p:to>
                                        <p:strVal val="visible"/>
                                      </p:to>
                                    </p:set>
                                    <p:anim calcmode="lin" valueType="num">
                                      <p:cBhvr>
                                        <p:cTn id="62" dur="750" fill="hold"/>
                                        <p:tgtEl>
                                          <p:spTgt spid="18"/>
                                        </p:tgtEl>
                                        <p:attrNameLst>
                                          <p:attrName>ppt_w</p:attrName>
                                        </p:attrNameLst>
                                      </p:cBhvr>
                                      <p:tavLst>
                                        <p:tav tm="0">
                                          <p:val>
                                            <p:fltVal val="0"/>
                                          </p:val>
                                        </p:tav>
                                        <p:tav tm="100000">
                                          <p:val>
                                            <p:strVal val="#ppt_w"/>
                                          </p:val>
                                        </p:tav>
                                      </p:tavLst>
                                    </p:anim>
                                    <p:anim calcmode="lin" valueType="num">
                                      <p:cBhvr>
                                        <p:cTn id="63" dur="750" fill="hold"/>
                                        <p:tgtEl>
                                          <p:spTgt spid="18"/>
                                        </p:tgtEl>
                                        <p:attrNameLst>
                                          <p:attrName>ppt_h</p:attrName>
                                        </p:attrNameLst>
                                      </p:cBhvr>
                                      <p:tavLst>
                                        <p:tav tm="0">
                                          <p:val>
                                            <p:fltVal val="0"/>
                                          </p:val>
                                        </p:tav>
                                        <p:tav tm="100000">
                                          <p:val>
                                            <p:strVal val="#ppt_h"/>
                                          </p:val>
                                        </p:tav>
                                      </p:tavLst>
                                    </p:anim>
                                    <p:animEffect transition="in" filter="fade">
                                      <p:cBhvr>
                                        <p:cTn id="64" dur="750"/>
                                        <p:tgtEl>
                                          <p:spTgt spid="18"/>
                                        </p:tgtEl>
                                      </p:cBhvr>
                                    </p:animEffect>
                                  </p:childTnLst>
                                </p:cTn>
                              </p:par>
                              <p:par>
                                <p:cTn id="65" presetID="22" presetClass="entr" presetSubtype="8" fill="hold" grpId="0" nodeType="withEffect">
                                  <p:stCondLst>
                                    <p:cond delay="100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1000"/>
                                        <p:tgtEl>
                                          <p:spTgt spid="83"/>
                                        </p:tgtEl>
                                      </p:cBhvr>
                                    </p:animEffect>
                                  </p:childTnLst>
                                </p:cTn>
                              </p:par>
                              <p:par>
                                <p:cTn id="68" presetID="6" presetClass="emph" presetSubtype="0" accel="50000" decel="50000" autoRev="1" fill="hold" grpId="1" nodeType="withEffect">
                                  <p:stCondLst>
                                    <p:cond delay="1000"/>
                                  </p:stCondLst>
                                  <p:childTnLst>
                                    <p:animScale>
                                      <p:cBhvr>
                                        <p:cTn id="69" dur="500" fill="hold"/>
                                        <p:tgtEl>
                                          <p:spTgt spid="83"/>
                                        </p:tgtEl>
                                      </p:cBhvr>
                                      <p:by x="105000" y="105000"/>
                                    </p:animScale>
                                  </p:childTnLst>
                                </p:cTn>
                              </p:par>
                              <p:par>
                                <p:cTn id="70" presetID="22" presetClass="entr" presetSubtype="8" fill="hold" grpId="0" nodeType="withEffect">
                                  <p:stCondLst>
                                    <p:cond delay="2000"/>
                                  </p:stCondLst>
                                  <p:childTnLst>
                                    <p:set>
                                      <p:cBhvr>
                                        <p:cTn id="71" dur="1" fill="hold">
                                          <p:stCondLst>
                                            <p:cond delay="0"/>
                                          </p:stCondLst>
                                        </p:cTn>
                                        <p:tgtEl>
                                          <p:spTgt spid="84"/>
                                        </p:tgtEl>
                                        <p:attrNameLst>
                                          <p:attrName>style.visibility</p:attrName>
                                        </p:attrNameLst>
                                      </p:cBhvr>
                                      <p:to>
                                        <p:strVal val="visible"/>
                                      </p:to>
                                    </p:set>
                                    <p:animEffect transition="in" filter="wipe(left)">
                                      <p:cBhvr>
                                        <p:cTn id="72" dur="1000"/>
                                        <p:tgtEl>
                                          <p:spTgt spid="84"/>
                                        </p:tgtEl>
                                      </p:cBhvr>
                                    </p:animEffect>
                                  </p:childTnLst>
                                </p:cTn>
                              </p:par>
                              <p:par>
                                <p:cTn id="73" presetID="6" presetClass="emph" presetSubtype="0" accel="50000" decel="50000" autoRev="1" fill="hold" grpId="1" nodeType="withEffect">
                                  <p:stCondLst>
                                    <p:cond delay="2000"/>
                                  </p:stCondLst>
                                  <p:childTnLst>
                                    <p:animScale>
                                      <p:cBhvr>
                                        <p:cTn id="74" dur="500" fill="hold"/>
                                        <p:tgtEl>
                                          <p:spTgt spid="84"/>
                                        </p:tgtEl>
                                      </p:cBhvr>
                                      <p:by x="105000" y="105000"/>
                                    </p:animScale>
                                  </p:childTnLst>
                                </p:cTn>
                              </p:par>
                              <p:par>
                                <p:cTn id="75" presetID="53" presetClass="entr" presetSubtype="16" fill="hold" grpId="0" nodeType="withEffect">
                                  <p:stCondLst>
                                    <p:cond delay="3000"/>
                                  </p:stCondLst>
                                  <p:childTnLst>
                                    <p:set>
                                      <p:cBhvr>
                                        <p:cTn id="76" dur="1" fill="hold">
                                          <p:stCondLst>
                                            <p:cond delay="0"/>
                                          </p:stCondLst>
                                        </p:cTn>
                                        <p:tgtEl>
                                          <p:spTgt spid="85"/>
                                        </p:tgtEl>
                                        <p:attrNameLst>
                                          <p:attrName>style.visibility</p:attrName>
                                        </p:attrNameLst>
                                      </p:cBhvr>
                                      <p:to>
                                        <p:strVal val="visible"/>
                                      </p:to>
                                    </p:set>
                                    <p:anim calcmode="lin" valueType="num">
                                      <p:cBhvr>
                                        <p:cTn id="77" dur="750" fill="hold"/>
                                        <p:tgtEl>
                                          <p:spTgt spid="85"/>
                                        </p:tgtEl>
                                        <p:attrNameLst>
                                          <p:attrName>ppt_w</p:attrName>
                                        </p:attrNameLst>
                                      </p:cBhvr>
                                      <p:tavLst>
                                        <p:tav tm="0">
                                          <p:val>
                                            <p:fltVal val="0"/>
                                          </p:val>
                                        </p:tav>
                                        <p:tav tm="100000">
                                          <p:val>
                                            <p:strVal val="#ppt_w"/>
                                          </p:val>
                                        </p:tav>
                                      </p:tavLst>
                                    </p:anim>
                                    <p:anim calcmode="lin" valueType="num">
                                      <p:cBhvr>
                                        <p:cTn id="78" dur="750" fill="hold"/>
                                        <p:tgtEl>
                                          <p:spTgt spid="85"/>
                                        </p:tgtEl>
                                        <p:attrNameLst>
                                          <p:attrName>ppt_h</p:attrName>
                                        </p:attrNameLst>
                                      </p:cBhvr>
                                      <p:tavLst>
                                        <p:tav tm="0">
                                          <p:val>
                                            <p:fltVal val="0"/>
                                          </p:val>
                                        </p:tav>
                                        <p:tav tm="100000">
                                          <p:val>
                                            <p:strVal val="#ppt_h"/>
                                          </p:val>
                                        </p:tav>
                                      </p:tavLst>
                                    </p:anim>
                                    <p:animEffect transition="in" filter="fade">
                                      <p:cBhvr>
                                        <p:cTn id="79" dur="75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animBg="1"/>
      <p:bldP spid="10" grpId="0" animBg="1"/>
      <p:bldP spid="10" grpId="1" animBg="1"/>
      <p:bldP spid="11" grpId="0" animBg="1"/>
      <p:bldP spid="11" grpId="1" animBg="1"/>
      <p:bldP spid="12" grpId="0" animBg="1"/>
      <p:bldP spid="13" grpId="0" animBg="1"/>
      <p:bldP spid="13" grpId="1" animBg="1"/>
      <p:bldP spid="14" grpId="0" animBg="1"/>
      <p:bldP spid="14" grpId="1" animBg="1"/>
      <p:bldP spid="15" grpId="0" animBg="1"/>
      <p:bldP spid="16" grpId="0" animBg="1"/>
      <p:bldP spid="16" grpId="1" animBg="1"/>
      <p:bldP spid="17" grpId="0" animBg="1"/>
      <p:bldP spid="17" grpId="1" animBg="1"/>
      <p:bldP spid="18" grpId="0" animBg="1"/>
      <p:bldP spid="83" grpId="0" animBg="1"/>
      <p:bldP spid="83" grpId="1" animBg="1"/>
      <p:bldP spid="84" grpId="0" animBg="1"/>
      <p:bldP spid="84" grpId="1" animBg="1"/>
      <p:bldP spid="8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736"/>
            <a:ext cx="8001000" cy="2080384"/>
          </a:xfrm>
          <a:prstGeom prst="rect">
            <a:avLst/>
          </a:prstGeom>
          <a:solidFill>
            <a:schemeClr val="accent3">
              <a:lumMod val="40000"/>
              <a:lumOff val="60000"/>
            </a:schemeClr>
          </a:solidFill>
          <a:ln>
            <a:solidFill>
              <a:schemeClr val="accent3">
                <a:lumMod val="40000"/>
                <a:lumOff val="6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28D063-9D12-4A49-9882-9A0607275758}"/>
              </a:ext>
            </a:extLst>
          </p:cNvPr>
          <p:cNvSpPr>
            <a:spLocks noGrp="1"/>
          </p:cNvSpPr>
          <p:nvPr>
            <p:ph type="title"/>
          </p:nvPr>
        </p:nvSpPr>
        <p:spPr>
          <a:xfrm>
            <a:off x="0" y="233352"/>
            <a:ext cx="8001000" cy="1874768"/>
          </a:xfrm>
        </p:spPr>
        <p:txBody>
          <a:bodyPr>
            <a:normAutofit fontScale="90000"/>
          </a:bodyPr>
          <a:lstStyle/>
          <a:p>
            <a:r>
              <a:rPr lang="en-US" dirty="0">
                <a:latin typeface="Open Sans" panose="020B0604020202020204" charset="0"/>
                <a:ea typeface="Open Sans" panose="020B0604020202020204" charset="0"/>
                <a:cs typeface="Open Sans" panose="020B0604020202020204" charset="0"/>
              </a:rPr>
              <a:t>Wastewater Collection Operator Certification Requirements</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sp>
        <p:nvSpPr>
          <p:cNvPr id="6" name="Rounded Rectangle 5"/>
          <p:cNvSpPr/>
          <p:nvPr/>
        </p:nvSpPr>
        <p:spPr>
          <a:xfrm>
            <a:off x="1981828" y="3131457"/>
            <a:ext cx="9085327" cy="1325880"/>
          </a:xfrm>
          <a:prstGeom prst="roundRect">
            <a:avLst>
              <a:gd name="adj" fmla="val 50000"/>
            </a:avLst>
          </a:prstGeom>
          <a:solidFill>
            <a:schemeClr val="accent3">
              <a:lumMod val="50000"/>
              <a:alpha val="8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WW Collection</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a:t>
            </a:r>
          </a:p>
        </p:txBody>
      </p:sp>
      <p:sp>
        <p:nvSpPr>
          <p:cNvPr id="8" name="Rounded Rectangle 7"/>
          <p:cNvSpPr/>
          <p:nvPr/>
        </p:nvSpPr>
        <p:spPr>
          <a:xfrm>
            <a:off x="4724403" y="3131457"/>
            <a:ext cx="12496800"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One (1) year of acceptable operation of a WW collection system shall be required.</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9" name="Flowchart: Connector 8"/>
          <p:cNvSpPr/>
          <p:nvPr/>
        </p:nvSpPr>
        <p:spPr>
          <a:xfrm>
            <a:off x="4572003" y="3131457"/>
            <a:ext cx="1231636" cy="1325880"/>
          </a:xfrm>
          <a:prstGeom prst="flowChartConnector">
            <a:avLst/>
          </a:prstGeom>
          <a:solidFill>
            <a:schemeClr val="accent3">
              <a:lumMod val="5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0" name="Rounded Rectangle 9"/>
          <p:cNvSpPr/>
          <p:nvPr/>
        </p:nvSpPr>
        <p:spPr>
          <a:xfrm>
            <a:off x="1985839" y="4655578"/>
            <a:ext cx="9085328" cy="1325880"/>
          </a:xfrm>
          <a:prstGeom prst="roundRect">
            <a:avLst>
              <a:gd name="adj" fmla="val 50000"/>
            </a:avLst>
          </a:prstGeom>
          <a:solidFill>
            <a:schemeClr val="accent3">
              <a:lumMod val="75000"/>
              <a:alpha val="8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WW Collection</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II</a:t>
            </a:r>
          </a:p>
        </p:txBody>
      </p:sp>
      <p:sp>
        <p:nvSpPr>
          <p:cNvPr id="11" name="Rounded Rectangle 10"/>
          <p:cNvSpPr/>
          <p:nvPr/>
        </p:nvSpPr>
        <p:spPr>
          <a:xfrm>
            <a:off x="4724400" y="4655578"/>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Two (2) years of acceptable operation of a WW collection system shall be required.</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2" name="Flowchart: Connector 11"/>
          <p:cNvSpPr/>
          <p:nvPr/>
        </p:nvSpPr>
        <p:spPr>
          <a:xfrm>
            <a:off x="4576014" y="4655578"/>
            <a:ext cx="1231637" cy="1325880"/>
          </a:xfrm>
          <a:prstGeom prst="flowChartConnector">
            <a:avLst/>
          </a:prstGeom>
          <a:solidFill>
            <a:schemeClr val="accent3">
              <a:lumMod val="75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3" name="Rounded Rectangle 12"/>
          <p:cNvSpPr/>
          <p:nvPr/>
        </p:nvSpPr>
        <p:spPr>
          <a:xfrm>
            <a:off x="1981826" y="6179699"/>
            <a:ext cx="9085328" cy="1325880"/>
          </a:xfrm>
          <a:prstGeom prst="roundRect">
            <a:avLst>
              <a:gd name="adj" fmla="val 50000"/>
            </a:avLst>
          </a:prstGeom>
          <a:solidFill>
            <a:srgbClr val="88A945">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WW Collection</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III</a:t>
            </a:r>
          </a:p>
        </p:txBody>
      </p:sp>
      <p:sp>
        <p:nvSpPr>
          <p:cNvPr id="14" name="Rounded Rectangle 13"/>
          <p:cNvSpPr/>
          <p:nvPr/>
        </p:nvSpPr>
        <p:spPr>
          <a:xfrm>
            <a:off x="4724400" y="6179699"/>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High school diploma or GED is required. Three (3) years of experience running a WW collection system with one (1) year of that experience in a WW collection system with a design capacity greater than 50,000 gallons per day.</a:t>
            </a:r>
            <a:endParaRPr lang="en-US" sz="2000"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5" name="Flowchart: Connector 14"/>
          <p:cNvSpPr/>
          <p:nvPr/>
        </p:nvSpPr>
        <p:spPr>
          <a:xfrm>
            <a:off x="4572000" y="6179699"/>
            <a:ext cx="1231637" cy="1325880"/>
          </a:xfrm>
          <a:prstGeom prst="flowChartConnector">
            <a:avLst/>
          </a:prstGeom>
          <a:solidFill>
            <a:srgbClr val="88A945"/>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6" name="Rounded Rectangle 15"/>
          <p:cNvSpPr/>
          <p:nvPr/>
        </p:nvSpPr>
        <p:spPr>
          <a:xfrm>
            <a:off x="1981826" y="7703820"/>
            <a:ext cx="9085328" cy="1325880"/>
          </a:xfrm>
          <a:prstGeom prst="roundRect">
            <a:avLst>
              <a:gd name="adj" fmla="val 50000"/>
            </a:avLst>
          </a:prstGeom>
          <a:solidFill>
            <a:srgbClr val="A0BF61">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WW Collection</a:t>
            </a:r>
          </a:p>
          <a:p>
            <a:pPr lvl="0">
              <a:spcBef>
                <a:spcPts val="1000"/>
              </a:spcBef>
            </a:pPr>
            <a:r>
              <a:rPr lang="en-US" sz="2000" dirty="0">
                <a:solidFill>
                  <a:prstClr val="white"/>
                </a:solidFill>
                <a:latin typeface="Open Sans" panose="020B0604020202020204" charset="0"/>
                <a:ea typeface="Open Sans" panose="020B0604020202020204" charset="0"/>
                <a:cs typeface="Open Sans" panose="020B0604020202020204" charset="0"/>
              </a:rPr>
              <a:t>Class IV</a:t>
            </a:r>
          </a:p>
        </p:txBody>
      </p:sp>
      <p:sp>
        <p:nvSpPr>
          <p:cNvPr id="17" name="Rounded Rectangle 16"/>
          <p:cNvSpPr/>
          <p:nvPr/>
        </p:nvSpPr>
        <p:spPr>
          <a:xfrm>
            <a:off x="4724400" y="7703820"/>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dirty="0">
                <a:solidFill>
                  <a:srgbClr val="262626">
                    <a:alpha val="70000"/>
                  </a:srgbClr>
                </a:solidFill>
                <a:latin typeface="Open Sans" panose="020B0604020202020204" charset="0"/>
                <a:ea typeface="Open Sans" panose="020B0604020202020204" charset="0"/>
                <a:cs typeface="Open Sans" panose="020B0604020202020204" charset="0"/>
              </a:rPr>
              <a:t>Baccalaureate degree in engineering, science, or equivalent from an accredited college or university. At least three (3) years of acceptable operation of a WW collection system. Two (2) years of the required experience shall be in a WW collection system with a design capacity greater than two (2) million gallons per day.</a:t>
            </a:r>
            <a:endParaRPr lang="en-US" b="1" dirty="0">
              <a:solidFill>
                <a:srgbClr val="262626">
                  <a:alpha val="70000"/>
                </a:srgbClr>
              </a:solidFill>
              <a:latin typeface="Open Sans" panose="020B0604020202020204" charset="0"/>
              <a:ea typeface="Open Sans" panose="020B0604020202020204" charset="0"/>
              <a:cs typeface="Open Sans" panose="020B0604020202020204" charset="0"/>
            </a:endParaRPr>
          </a:p>
        </p:txBody>
      </p:sp>
      <p:sp>
        <p:nvSpPr>
          <p:cNvPr id="18" name="Flowchart: Connector 17"/>
          <p:cNvSpPr/>
          <p:nvPr/>
        </p:nvSpPr>
        <p:spPr>
          <a:xfrm>
            <a:off x="4572000" y="7703820"/>
            <a:ext cx="1231637" cy="1325880"/>
          </a:xfrm>
          <a:prstGeom prst="flowChartConnector">
            <a:avLst/>
          </a:prstGeom>
          <a:solidFill>
            <a:srgbClr val="A0BF61"/>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Tree>
    <p:extLst>
      <p:ext uri="{BB962C8B-B14F-4D97-AF65-F5344CB8AC3E}">
        <p14:creationId xmlns:p14="http://schemas.microsoft.com/office/powerpoint/2010/main" val="144130688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6" presetClass="emph" presetSubtype="0" accel="50000" decel="50000" autoRev="1" fill="hold" grpId="1" nodeType="withEffect">
                                  <p:stCondLst>
                                    <p:cond delay="0"/>
                                  </p:stCondLst>
                                  <p:childTnLst>
                                    <p:animScale>
                                      <p:cBhvr>
                                        <p:cTn id="9" dur="500" fill="hold"/>
                                        <p:tgtEl>
                                          <p:spTgt spid="6"/>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10"/>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1000"/>
                                        <p:tgtEl>
                                          <p:spTgt spid="13"/>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3"/>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1000"/>
                                        <p:tgtEl>
                                          <p:spTgt spid="16"/>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16"/>
                                        </p:tgtEl>
                                      </p:cBhvr>
                                      <p:by x="105000" y="105000"/>
                                    </p:animScale>
                                  </p:childTnLst>
                                </p:cTn>
                              </p:par>
                              <p:par>
                                <p:cTn id="25" presetID="22" presetClass="entr" presetSubtype="8" fill="hold" grpId="0" nodeType="withEffect">
                                  <p:stCondLst>
                                    <p:cond delay="10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par>
                                <p:cTn id="28" presetID="6" presetClass="emph" presetSubtype="0" accel="50000" decel="50000" autoRev="1" fill="hold" grpId="1" nodeType="withEffect">
                                  <p:stCondLst>
                                    <p:cond delay="1000"/>
                                  </p:stCondLst>
                                  <p:childTnLst>
                                    <p:animScale>
                                      <p:cBhvr>
                                        <p:cTn id="29" dur="500" fill="hold"/>
                                        <p:tgtEl>
                                          <p:spTgt spid="8"/>
                                        </p:tgtEl>
                                      </p:cBhvr>
                                      <p:by x="105000" y="105000"/>
                                    </p:animScale>
                                  </p:childTnLst>
                                </p:cTn>
                              </p:par>
                              <p:par>
                                <p:cTn id="30" presetID="22" presetClass="entr" presetSubtype="8" fill="hold" grpId="0" nodeType="withEffect">
                                  <p:stCondLst>
                                    <p:cond delay="125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1000"/>
                                        <p:tgtEl>
                                          <p:spTgt spid="11"/>
                                        </p:tgtEl>
                                      </p:cBhvr>
                                    </p:animEffect>
                                  </p:childTnLst>
                                </p:cTn>
                              </p:par>
                              <p:par>
                                <p:cTn id="33" presetID="6" presetClass="emph" presetSubtype="0" accel="50000" decel="50000" autoRev="1" fill="hold" grpId="1" nodeType="withEffect">
                                  <p:stCondLst>
                                    <p:cond delay="1250"/>
                                  </p:stCondLst>
                                  <p:childTnLst>
                                    <p:animScale>
                                      <p:cBhvr>
                                        <p:cTn id="34" dur="500" fill="hold"/>
                                        <p:tgtEl>
                                          <p:spTgt spid="11"/>
                                        </p:tgtEl>
                                      </p:cBhvr>
                                      <p:by x="105000" y="105000"/>
                                    </p:animScale>
                                  </p:childTnLst>
                                </p:cTn>
                              </p:par>
                              <p:par>
                                <p:cTn id="35" presetID="22" presetClass="entr" presetSubtype="8" fill="hold" grpId="0" nodeType="withEffect">
                                  <p:stCondLst>
                                    <p:cond delay="150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par>
                                <p:cTn id="38" presetID="6" presetClass="emph" presetSubtype="0" accel="50000" decel="50000" autoRev="1" fill="hold" grpId="1" nodeType="withEffect">
                                  <p:stCondLst>
                                    <p:cond delay="1500"/>
                                  </p:stCondLst>
                                  <p:childTnLst>
                                    <p:animScale>
                                      <p:cBhvr>
                                        <p:cTn id="39" dur="500" fill="hold"/>
                                        <p:tgtEl>
                                          <p:spTgt spid="14"/>
                                        </p:tgtEl>
                                      </p:cBhvr>
                                      <p:by x="105000" y="105000"/>
                                    </p:animScale>
                                  </p:childTnLst>
                                </p:cTn>
                              </p:par>
                              <p:par>
                                <p:cTn id="40" presetID="22" presetClass="entr" presetSubtype="8" fill="hold" grpId="0" nodeType="withEffect">
                                  <p:stCondLst>
                                    <p:cond delay="175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1000"/>
                                        <p:tgtEl>
                                          <p:spTgt spid="17"/>
                                        </p:tgtEl>
                                      </p:cBhvr>
                                    </p:animEffect>
                                  </p:childTnLst>
                                </p:cTn>
                              </p:par>
                              <p:par>
                                <p:cTn id="43" presetID="6" presetClass="emph" presetSubtype="0" accel="50000" decel="50000" autoRev="1" fill="hold" grpId="1" nodeType="withEffect">
                                  <p:stCondLst>
                                    <p:cond delay="1750"/>
                                  </p:stCondLst>
                                  <p:childTnLst>
                                    <p:animScale>
                                      <p:cBhvr>
                                        <p:cTn id="44" dur="500" fill="hold"/>
                                        <p:tgtEl>
                                          <p:spTgt spid="17"/>
                                        </p:tgtEl>
                                      </p:cBhvr>
                                      <p:by x="105000" y="105000"/>
                                    </p:animScale>
                                  </p:childTnLst>
                                </p:cTn>
                              </p:par>
                              <p:par>
                                <p:cTn id="45" presetID="53" presetClass="entr" presetSubtype="16" fill="hold" grpId="0" nodeType="withEffect">
                                  <p:stCondLst>
                                    <p:cond delay="2000"/>
                                  </p:stCondLst>
                                  <p:childTnLst>
                                    <p:set>
                                      <p:cBhvr>
                                        <p:cTn id="46" dur="1" fill="hold">
                                          <p:stCondLst>
                                            <p:cond delay="0"/>
                                          </p:stCondLst>
                                        </p:cTn>
                                        <p:tgtEl>
                                          <p:spTgt spid="9"/>
                                        </p:tgtEl>
                                        <p:attrNameLst>
                                          <p:attrName>style.visibility</p:attrName>
                                        </p:attrNameLst>
                                      </p:cBhvr>
                                      <p:to>
                                        <p:strVal val="visible"/>
                                      </p:to>
                                    </p:set>
                                    <p:anim calcmode="lin" valueType="num">
                                      <p:cBhvr>
                                        <p:cTn id="47" dur="750" fill="hold"/>
                                        <p:tgtEl>
                                          <p:spTgt spid="9"/>
                                        </p:tgtEl>
                                        <p:attrNameLst>
                                          <p:attrName>ppt_w</p:attrName>
                                        </p:attrNameLst>
                                      </p:cBhvr>
                                      <p:tavLst>
                                        <p:tav tm="0">
                                          <p:val>
                                            <p:fltVal val="0"/>
                                          </p:val>
                                        </p:tav>
                                        <p:tav tm="100000">
                                          <p:val>
                                            <p:strVal val="#ppt_w"/>
                                          </p:val>
                                        </p:tav>
                                      </p:tavLst>
                                    </p:anim>
                                    <p:anim calcmode="lin" valueType="num">
                                      <p:cBhvr>
                                        <p:cTn id="48" dur="750" fill="hold"/>
                                        <p:tgtEl>
                                          <p:spTgt spid="9"/>
                                        </p:tgtEl>
                                        <p:attrNameLst>
                                          <p:attrName>ppt_h</p:attrName>
                                        </p:attrNameLst>
                                      </p:cBhvr>
                                      <p:tavLst>
                                        <p:tav tm="0">
                                          <p:val>
                                            <p:fltVal val="0"/>
                                          </p:val>
                                        </p:tav>
                                        <p:tav tm="100000">
                                          <p:val>
                                            <p:strVal val="#ppt_h"/>
                                          </p:val>
                                        </p:tav>
                                      </p:tavLst>
                                    </p:anim>
                                    <p:animEffect transition="in" filter="fade">
                                      <p:cBhvr>
                                        <p:cTn id="49" dur="750"/>
                                        <p:tgtEl>
                                          <p:spTgt spid="9"/>
                                        </p:tgtEl>
                                      </p:cBhvr>
                                    </p:animEffect>
                                  </p:childTnLst>
                                </p:cTn>
                              </p:par>
                              <p:par>
                                <p:cTn id="50" presetID="53" presetClass="entr" presetSubtype="16" fill="hold" grpId="0" nodeType="withEffect">
                                  <p:stCondLst>
                                    <p:cond delay="2250"/>
                                  </p:stCondLst>
                                  <p:childTnLst>
                                    <p:set>
                                      <p:cBhvr>
                                        <p:cTn id="51" dur="1" fill="hold">
                                          <p:stCondLst>
                                            <p:cond delay="0"/>
                                          </p:stCondLst>
                                        </p:cTn>
                                        <p:tgtEl>
                                          <p:spTgt spid="12"/>
                                        </p:tgtEl>
                                        <p:attrNameLst>
                                          <p:attrName>style.visibility</p:attrName>
                                        </p:attrNameLst>
                                      </p:cBhvr>
                                      <p:to>
                                        <p:strVal val="visible"/>
                                      </p:to>
                                    </p:set>
                                    <p:anim calcmode="lin" valueType="num">
                                      <p:cBhvr>
                                        <p:cTn id="52" dur="750" fill="hold"/>
                                        <p:tgtEl>
                                          <p:spTgt spid="12"/>
                                        </p:tgtEl>
                                        <p:attrNameLst>
                                          <p:attrName>ppt_w</p:attrName>
                                        </p:attrNameLst>
                                      </p:cBhvr>
                                      <p:tavLst>
                                        <p:tav tm="0">
                                          <p:val>
                                            <p:fltVal val="0"/>
                                          </p:val>
                                        </p:tav>
                                        <p:tav tm="100000">
                                          <p:val>
                                            <p:strVal val="#ppt_w"/>
                                          </p:val>
                                        </p:tav>
                                      </p:tavLst>
                                    </p:anim>
                                    <p:anim calcmode="lin" valueType="num">
                                      <p:cBhvr>
                                        <p:cTn id="53" dur="750" fill="hold"/>
                                        <p:tgtEl>
                                          <p:spTgt spid="12"/>
                                        </p:tgtEl>
                                        <p:attrNameLst>
                                          <p:attrName>ppt_h</p:attrName>
                                        </p:attrNameLst>
                                      </p:cBhvr>
                                      <p:tavLst>
                                        <p:tav tm="0">
                                          <p:val>
                                            <p:fltVal val="0"/>
                                          </p:val>
                                        </p:tav>
                                        <p:tav tm="100000">
                                          <p:val>
                                            <p:strVal val="#ppt_h"/>
                                          </p:val>
                                        </p:tav>
                                      </p:tavLst>
                                    </p:anim>
                                    <p:animEffect transition="in" filter="fade">
                                      <p:cBhvr>
                                        <p:cTn id="54" dur="750"/>
                                        <p:tgtEl>
                                          <p:spTgt spid="12"/>
                                        </p:tgtEl>
                                      </p:cBhvr>
                                    </p:animEffect>
                                  </p:childTnLst>
                                </p:cTn>
                              </p:par>
                              <p:par>
                                <p:cTn id="55" presetID="53" presetClass="entr" presetSubtype="16" fill="hold" grpId="0" nodeType="withEffect">
                                  <p:stCondLst>
                                    <p:cond delay="2500"/>
                                  </p:stCondLst>
                                  <p:childTnLst>
                                    <p:set>
                                      <p:cBhvr>
                                        <p:cTn id="56" dur="1" fill="hold">
                                          <p:stCondLst>
                                            <p:cond delay="0"/>
                                          </p:stCondLst>
                                        </p:cTn>
                                        <p:tgtEl>
                                          <p:spTgt spid="15"/>
                                        </p:tgtEl>
                                        <p:attrNameLst>
                                          <p:attrName>style.visibility</p:attrName>
                                        </p:attrNameLst>
                                      </p:cBhvr>
                                      <p:to>
                                        <p:strVal val="visible"/>
                                      </p:to>
                                    </p:set>
                                    <p:anim calcmode="lin" valueType="num">
                                      <p:cBhvr>
                                        <p:cTn id="57" dur="750" fill="hold"/>
                                        <p:tgtEl>
                                          <p:spTgt spid="15"/>
                                        </p:tgtEl>
                                        <p:attrNameLst>
                                          <p:attrName>ppt_w</p:attrName>
                                        </p:attrNameLst>
                                      </p:cBhvr>
                                      <p:tavLst>
                                        <p:tav tm="0">
                                          <p:val>
                                            <p:fltVal val="0"/>
                                          </p:val>
                                        </p:tav>
                                        <p:tav tm="100000">
                                          <p:val>
                                            <p:strVal val="#ppt_w"/>
                                          </p:val>
                                        </p:tav>
                                      </p:tavLst>
                                    </p:anim>
                                    <p:anim calcmode="lin" valueType="num">
                                      <p:cBhvr>
                                        <p:cTn id="58" dur="750" fill="hold"/>
                                        <p:tgtEl>
                                          <p:spTgt spid="15"/>
                                        </p:tgtEl>
                                        <p:attrNameLst>
                                          <p:attrName>ppt_h</p:attrName>
                                        </p:attrNameLst>
                                      </p:cBhvr>
                                      <p:tavLst>
                                        <p:tav tm="0">
                                          <p:val>
                                            <p:fltVal val="0"/>
                                          </p:val>
                                        </p:tav>
                                        <p:tav tm="100000">
                                          <p:val>
                                            <p:strVal val="#ppt_h"/>
                                          </p:val>
                                        </p:tav>
                                      </p:tavLst>
                                    </p:anim>
                                    <p:animEffect transition="in" filter="fade">
                                      <p:cBhvr>
                                        <p:cTn id="59" dur="750"/>
                                        <p:tgtEl>
                                          <p:spTgt spid="15"/>
                                        </p:tgtEl>
                                      </p:cBhvr>
                                    </p:animEffect>
                                  </p:childTnLst>
                                </p:cTn>
                              </p:par>
                              <p:par>
                                <p:cTn id="60" presetID="53" presetClass="entr" presetSubtype="16" fill="hold" grpId="0" nodeType="withEffect">
                                  <p:stCondLst>
                                    <p:cond delay="2750"/>
                                  </p:stCondLst>
                                  <p:childTnLst>
                                    <p:set>
                                      <p:cBhvr>
                                        <p:cTn id="61" dur="1" fill="hold">
                                          <p:stCondLst>
                                            <p:cond delay="0"/>
                                          </p:stCondLst>
                                        </p:cTn>
                                        <p:tgtEl>
                                          <p:spTgt spid="18"/>
                                        </p:tgtEl>
                                        <p:attrNameLst>
                                          <p:attrName>style.visibility</p:attrName>
                                        </p:attrNameLst>
                                      </p:cBhvr>
                                      <p:to>
                                        <p:strVal val="visible"/>
                                      </p:to>
                                    </p:set>
                                    <p:anim calcmode="lin" valueType="num">
                                      <p:cBhvr>
                                        <p:cTn id="62" dur="750" fill="hold"/>
                                        <p:tgtEl>
                                          <p:spTgt spid="18"/>
                                        </p:tgtEl>
                                        <p:attrNameLst>
                                          <p:attrName>ppt_w</p:attrName>
                                        </p:attrNameLst>
                                      </p:cBhvr>
                                      <p:tavLst>
                                        <p:tav tm="0">
                                          <p:val>
                                            <p:fltVal val="0"/>
                                          </p:val>
                                        </p:tav>
                                        <p:tav tm="100000">
                                          <p:val>
                                            <p:strVal val="#ppt_w"/>
                                          </p:val>
                                        </p:tav>
                                      </p:tavLst>
                                    </p:anim>
                                    <p:anim calcmode="lin" valueType="num">
                                      <p:cBhvr>
                                        <p:cTn id="63" dur="750" fill="hold"/>
                                        <p:tgtEl>
                                          <p:spTgt spid="18"/>
                                        </p:tgtEl>
                                        <p:attrNameLst>
                                          <p:attrName>ppt_h</p:attrName>
                                        </p:attrNameLst>
                                      </p:cBhvr>
                                      <p:tavLst>
                                        <p:tav tm="0">
                                          <p:val>
                                            <p:fltVal val="0"/>
                                          </p:val>
                                        </p:tav>
                                        <p:tav tm="100000">
                                          <p:val>
                                            <p:strVal val="#ppt_h"/>
                                          </p:val>
                                        </p:tav>
                                      </p:tavLst>
                                    </p:anim>
                                    <p:animEffect transition="in" filter="fade">
                                      <p:cBhvr>
                                        <p:cTn id="64"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animBg="1"/>
      <p:bldP spid="10" grpId="0" animBg="1"/>
      <p:bldP spid="10" grpId="1" animBg="1"/>
      <p:bldP spid="11" grpId="0" animBg="1"/>
      <p:bldP spid="11" grpId="1" animBg="1"/>
      <p:bldP spid="12" grpId="0" animBg="1"/>
      <p:bldP spid="13" grpId="0" animBg="1"/>
      <p:bldP spid="13" grpId="1" animBg="1"/>
      <p:bldP spid="14" grpId="0" animBg="1"/>
      <p:bldP spid="14" grpId="1" animBg="1"/>
      <p:bldP spid="15" grpId="0" animBg="1"/>
      <p:bldP spid="16" grpId="0" animBg="1"/>
      <p:bldP spid="16" grpId="1" animBg="1"/>
      <p:bldP spid="17" grpId="0" animBg="1"/>
      <p:bldP spid="17" grpId="1"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867400" y="2229438"/>
            <a:ext cx="11455584" cy="5200062"/>
            <a:chOff x="2771694" y="1933280"/>
            <a:chExt cx="7637056" cy="3466708"/>
          </a:xfrm>
        </p:grpSpPr>
        <p:sp>
          <p:nvSpPr>
            <p:cNvPr id="68" name="Arc 67">
              <a:extLst>
                <a:ext uri="{FF2B5EF4-FFF2-40B4-BE49-F238E27FC236}">
                  <a16:creationId xmlns:a16="http://schemas.microsoft.com/office/drawing/2014/main" id="{681D6194-707E-4EB8-AC18-3EFD083447DA}"/>
                </a:ext>
              </a:extLst>
            </p:cNvPr>
            <p:cNvSpPr/>
            <p:nvPr/>
          </p:nvSpPr>
          <p:spPr>
            <a:xfrm>
              <a:off x="2773730" y="1937325"/>
              <a:ext cx="1908354" cy="1908354"/>
            </a:xfrm>
            <a:prstGeom prst="arc">
              <a:avLst>
                <a:gd name="adj1" fmla="val 10765527"/>
                <a:gd name="adj2" fmla="val 0"/>
              </a:avLst>
            </a:prstGeom>
            <a:ln w="38100" cap="rnd">
              <a:solidFill>
                <a:schemeClr val="accent1"/>
              </a:solidFill>
              <a:prstDash val="sysDot"/>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00"/>
            </a:p>
          </p:txBody>
        </p:sp>
        <p:cxnSp>
          <p:nvCxnSpPr>
            <p:cNvPr id="69" name="Straight Connector 68">
              <a:extLst>
                <a:ext uri="{FF2B5EF4-FFF2-40B4-BE49-F238E27FC236}">
                  <a16:creationId xmlns:a16="http://schemas.microsoft.com/office/drawing/2014/main" id="{DAB19E07-368C-4BAD-8E69-56D3653616FB}"/>
                </a:ext>
              </a:extLst>
            </p:cNvPr>
            <p:cNvCxnSpPr>
              <a:cxnSpLocks/>
              <a:stCxn id="68" idx="2"/>
              <a:endCxn id="70" idx="2"/>
            </p:cNvCxnSpPr>
            <p:nvPr/>
          </p:nvCxnSpPr>
          <p:spPr>
            <a:xfrm>
              <a:off x="4682084" y="2891502"/>
              <a:ext cx="831" cy="1554309"/>
            </a:xfrm>
            <a:prstGeom prst="line">
              <a:avLst/>
            </a:prstGeom>
            <a:ln w="38100" cap="rnd">
              <a:gradFill>
                <a:gsLst>
                  <a:gs pos="0">
                    <a:schemeClr val="accent1"/>
                  </a:gs>
                  <a:gs pos="100000">
                    <a:schemeClr val="accent2"/>
                  </a:gs>
                </a:gsLst>
                <a:lin ang="5400000" scaled="1"/>
              </a:gradFill>
              <a:prstDash val="sysDot"/>
            </a:ln>
          </p:spPr>
          <p:style>
            <a:lnRef idx="1">
              <a:schemeClr val="accent1"/>
            </a:lnRef>
            <a:fillRef idx="0">
              <a:schemeClr val="accent1"/>
            </a:fillRef>
            <a:effectRef idx="0">
              <a:schemeClr val="accent1"/>
            </a:effectRef>
            <a:fontRef idx="minor">
              <a:schemeClr val="tx1"/>
            </a:fontRef>
          </p:style>
        </p:cxnSp>
        <p:sp>
          <p:nvSpPr>
            <p:cNvPr id="70" name="Arc 69">
              <a:extLst>
                <a:ext uri="{FF2B5EF4-FFF2-40B4-BE49-F238E27FC236}">
                  <a16:creationId xmlns:a16="http://schemas.microsoft.com/office/drawing/2014/main" id="{98991056-147A-46DB-84C3-D1A573F4EA5A}"/>
                </a:ext>
              </a:extLst>
            </p:cNvPr>
            <p:cNvSpPr/>
            <p:nvPr/>
          </p:nvSpPr>
          <p:spPr>
            <a:xfrm flipH="1" flipV="1">
              <a:off x="4682915" y="3491634"/>
              <a:ext cx="1908354" cy="1908354"/>
            </a:xfrm>
            <a:prstGeom prst="arc">
              <a:avLst>
                <a:gd name="adj1" fmla="val 10792910"/>
                <a:gd name="adj2" fmla="val 0"/>
              </a:avLst>
            </a:prstGeom>
            <a:ln w="38100" cap="rnd">
              <a:solidFill>
                <a:schemeClr val="accent2"/>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00"/>
            </a:p>
          </p:txBody>
        </p:sp>
        <p:cxnSp>
          <p:nvCxnSpPr>
            <p:cNvPr id="71" name="Straight Connector 70">
              <a:extLst>
                <a:ext uri="{FF2B5EF4-FFF2-40B4-BE49-F238E27FC236}">
                  <a16:creationId xmlns:a16="http://schemas.microsoft.com/office/drawing/2014/main" id="{2DD37060-5125-4BF2-AB40-2C25EDCF65CB}"/>
                </a:ext>
              </a:extLst>
            </p:cNvPr>
            <p:cNvCxnSpPr>
              <a:cxnSpLocks/>
              <a:stCxn id="72" idx="0"/>
              <a:endCxn id="70" idx="0"/>
            </p:cNvCxnSpPr>
            <p:nvPr/>
          </p:nvCxnSpPr>
          <p:spPr>
            <a:xfrm flipH="1">
              <a:off x="6591267" y="2889425"/>
              <a:ext cx="4" cy="1554418"/>
            </a:xfrm>
            <a:prstGeom prst="line">
              <a:avLst/>
            </a:prstGeom>
            <a:ln w="38100" cap="rnd">
              <a:gradFill flip="none" rotWithShape="1">
                <a:gsLst>
                  <a:gs pos="0">
                    <a:schemeClr val="accent3"/>
                  </a:gs>
                  <a:gs pos="100000">
                    <a:schemeClr val="accent2"/>
                  </a:gs>
                </a:gsLst>
                <a:lin ang="5400000" scaled="1"/>
                <a:tileRect/>
              </a:gradFill>
              <a:prstDash val="sysDot"/>
            </a:ln>
          </p:spPr>
          <p:style>
            <a:lnRef idx="1">
              <a:schemeClr val="accent1"/>
            </a:lnRef>
            <a:fillRef idx="0">
              <a:schemeClr val="accent1"/>
            </a:fillRef>
            <a:effectRef idx="0">
              <a:schemeClr val="accent1"/>
            </a:effectRef>
            <a:fontRef idx="minor">
              <a:schemeClr val="tx1"/>
            </a:fontRef>
          </p:style>
        </p:cxnSp>
        <p:sp>
          <p:nvSpPr>
            <p:cNvPr id="72" name="Arc 71">
              <a:extLst>
                <a:ext uri="{FF2B5EF4-FFF2-40B4-BE49-F238E27FC236}">
                  <a16:creationId xmlns:a16="http://schemas.microsoft.com/office/drawing/2014/main" id="{EE1009FB-431B-4D82-AD7F-9B933E4A4AC0}"/>
                </a:ext>
              </a:extLst>
            </p:cNvPr>
            <p:cNvSpPr/>
            <p:nvPr/>
          </p:nvSpPr>
          <p:spPr>
            <a:xfrm rot="10800000" flipH="1" flipV="1">
              <a:off x="6591269" y="1933280"/>
              <a:ext cx="1908354" cy="1908354"/>
            </a:xfrm>
            <a:prstGeom prst="arc">
              <a:avLst>
                <a:gd name="adj1" fmla="val 10792910"/>
                <a:gd name="adj2" fmla="val 0"/>
              </a:avLst>
            </a:prstGeom>
            <a:ln w="38100" cap="rnd">
              <a:solidFill>
                <a:schemeClr val="accent3"/>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00"/>
            </a:p>
          </p:txBody>
        </p:sp>
        <p:cxnSp>
          <p:nvCxnSpPr>
            <p:cNvPr id="73" name="Straight Connector 72">
              <a:extLst>
                <a:ext uri="{FF2B5EF4-FFF2-40B4-BE49-F238E27FC236}">
                  <a16:creationId xmlns:a16="http://schemas.microsoft.com/office/drawing/2014/main" id="{864C7C65-CFBD-486C-8B57-F1C725744A62}"/>
                </a:ext>
              </a:extLst>
            </p:cNvPr>
            <p:cNvCxnSpPr>
              <a:cxnSpLocks/>
              <a:stCxn id="72" idx="2"/>
              <a:endCxn id="74" idx="2"/>
            </p:cNvCxnSpPr>
            <p:nvPr/>
          </p:nvCxnSpPr>
          <p:spPr>
            <a:xfrm flipH="1">
              <a:off x="8498360" y="2887457"/>
              <a:ext cx="1263" cy="1558354"/>
            </a:xfrm>
            <a:prstGeom prst="line">
              <a:avLst/>
            </a:prstGeom>
            <a:ln w="38100" cap="rnd">
              <a:gradFill>
                <a:gsLst>
                  <a:gs pos="0">
                    <a:schemeClr val="accent3"/>
                  </a:gs>
                  <a:gs pos="100000">
                    <a:schemeClr val="accent4"/>
                  </a:gs>
                </a:gsLst>
                <a:lin ang="5400000" scaled="1"/>
              </a:gradFill>
              <a:prstDash val="sysDot"/>
            </a:ln>
          </p:spPr>
          <p:style>
            <a:lnRef idx="1">
              <a:schemeClr val="accent1"/>
            </a:lnRef>
            <a:fillRef idx="0">
              <a:schemeClr val="accent1"/>
            </a:fillRef>
            <a:effectRef idx="0">
              <a:schemeClr val="accent1"/>
            </a:effectRef>
            <a:fontRef idx="minor">
              <a:schemeClr val="tx1"/>
            </a:fontRef>
          </p:style>
        </p:cxnSp>
        <p:sp>
          <p:nvSpPr>
            <p:cNvPr id="74" name="Arc 73">
              <a:extLst>
                <a:ext uri="{FF2B5EF4-FFF2-40B4-BE49-F238E27FC236}">
                  <a16:creationId xmlns:a16="http://schemas.microsoft.com/office/drawing/2014/main" id="{633B19A0-71E5-4666-9DB3-BCADDCB0A899}"/>
                </a:ext>
              </a:extLst>
            </p:cNvPr>
            <p:cNvSpPr/>
            <p:nvPr/>
          </p:nvSpPr>
          <p:spPr>
            <a:xfrm flipH="1" flipV="1">
              <a:off x="8498360" y="3491634"/>
              <a:ext cx="1908354" cy="1908354"/>
            </a:xfrm>
            <a:prstGeom prst="arc">
              <a:avLst>
                <a:gd name="adj1" fmla="val 10792910"/>
                <a:gd name="adj2" fmla="val 0"/>
              </a:avLst>
            </a:prstGeom>
            <a:ln w="38100" cap="rnd">
              <a:solidFill>
                <a:schemeClr val="accent4"/>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00"/>
            </a:p>
          </p:txBody>
        </p:sp>
        <p:cxnSp>
          <p:nvCxnSpPr>
            <p:cNvPr id="75" name="Straight Connector 74">
              <a:extLst>
                <a:ext uri="{FF2B5EF4-FFF2-40B4-BE49-F238E27FC236}">
                  <a16:creationId xmlns:a16="http://schemas.microsoft.com/office/drawing/2014/main" id="{EE9B2F76-48E8-4942-AF8F-5E5796E70840}"/>
                </a:ext>
              </a:extLst>
            </p:cNvPr>
            <p:cNvCxnSpPr>
              <a:cxnSpLocks/>
              <a:endCxn id="74" idx="0"/>
            </p:cNvCxnSpPr>
            <p:nvPr/>
          </p:nvCxnSpPr>
          <p:spPr>
            <a:xfrm flipH="1">
              <a:off x="10406712" y="2889425"/>
              <a:ext cx="2038" cy="1554418"/>
            </a:xfrm>
            <a:prstGeom prst="line">
              <a:avLst/>
            </a:prstGeom>
            <a:ln w="38100" cap="rnd">
              <a:gradFill>
                <a:gsLst>
                  <a:gs pos="0">
                    <a:schemeClr val="accent5"/>
                  </a:gs>
                  <a:gs pos="100000">
                    <a:schemeClr val="accent4"/>
                  </a:gs>
                </a:gsLst>
                <a:lin ang="5400000" scaled="1"/>
              </a:gra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AB19E07-368C-4BAD-8E69-56D3653616FB}"/>
                </a:ext>
              </a:extLst>
            </p:cNvPr>
            <p:cNvCxnSpPr>
              <a:cxnSpLocks/>
            </p:cNvCxnSpPr>
            <p:nvPr/>
          </p:nvCxnSpPr>
          <p:spPr>
            <a:xfrm>
              <a:off x="2771694" y="2891502"/>
              <a:ext cx="831" cy="1554309"/>
            </a:xfrm>
            <a:prstGeom prst="line">
              <a:avLst/>
            </a:prstGeom>
            <a:ln w="38100" cap="rnd">
              <a:solidFill>
                <a:schemeClr val="accent1"/>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60" name="Rectangle 59"/>
          <p:cNvSpPr/>
          <p:nvPr/>
        </p:nvSpPr>
        <p:spPr>
          <a:xfrm>
            <a:off x="-21154" y="2036963"/>
            <a:ext cx="5027514" cy="4969576"/>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itle 1"/>
          <p:cNvSpPr txBox="1">
            <a:spLocks/>
          </p:cNvSpPr>
          <p:nvPr/>
        </p:nvSpPr>
        <p:spPr>
          <a:xfrm>
            <a:off x="-53651" y="2036963"/>
            <a:ext cx="5022842" cy="4969577"/>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latin typeface="Open Sans" panose="020B0604020202020204" charset="0"/>
                <a:ea typeface="Open Sans" panose="020B0604020202020204" charset="0"/>
                <a:cs typeface="Open Sans" panose="020B0604020202020204" charset="0"/>
              </a:rPr>
              <a:t>Educational Substitution</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grpSp>
        <p:nvGrpSpPr>
          <p:cNvPr id="38" name="Group 37"/>
          <p:cNvGrpSpPr/>
          <p:nvPr/>
        </p:nvGrpSpPr>
        <p:grpSpPr>
          <a:xfrm>
            <a:off x="6199996" y="2552054"/>
            <a:ext cx="2168510" cy="4527725"/>
            <a:chOff x="6199996" y="2552054"/>
            <a:chExt cx="2168510" cy="4527725"/>
          </a:xfrm>
        </p:grpSpPr>
        <p:sp>
          <p:nvSpPr>
            <p:cNvPr id="31" name="Rounded Rectangle 30"/>
            <p:cNvSpPr/>
            <p:nvPr/>
          </p:nvSpPr>
          <p:spPr>
            <a:xfrm>
              <a:off x="6199996" y="2552054"/>
              <a:ext cx="2168510" cy="4527725"/>
            </a:xfrm>
            <a:prstGeom prst="roundRect">
              <a:avLst>
                <a:gd name="adj" fmla="val 50000"/>
              </a:avLst>
            </a:prstGeom>
            <a:solidFill>
              <a:srgbClr val="0E3960"/>
            </a:solidFill>
            <a:ln>
              <a:noFill/>
            </a:ln>
            <a:effectLst>
              <a:outerShdw blurRad="762000" dist="2540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0" rIns="0" bIns="0" rtlCol="0" anchor="t"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Education</a:t>
              </a:r>
            </a:p>
            <a:p>
              <a:pPr algn="ctr">
                <a:lnSpc>
                  <a:spcPct val="130000"/>
                </a:lnSpc>
                <a:spcBef>
                  <a:spcPts val="1500"/>
                </a:spcBef>
              </a:pPr>
              <a:r>
                <a:rPr lang="en-US" sz="1600" b="1" dirty="0">
                  <a:solidFill>
                    <a:srgbClr val="FFFFFF">
                      <a:alpha val="70000"/>
                    </a:srgbClr>
                  </a:solidFill>
                  <a:latin typeface="Open Sans" panose="020B0604020202020204" charset="0"/>
                  <a:ea typeface="Open Sans" panose="020B0604020202020204" charset="0"/>
                  <a:cs typeface="Open Sans" panose="020B0604020202020204" charset="0"/>
                </a:rPr>
                <a:t>In an approved field can be substituted for up to 50% of the required experience</a:t>
              </a:r>
              <a:r>
                <a:rPr lang="en-US" sz="1600" b="1" dirty="0">
                  <a:solidFill>
                    <a:srgbClr val="FFFFFF">
                      <a:alpha val="70000"/>
                    </a:srgbClr>
                  </a:solidFill>
                </a:rPr>
                <a:t>.</a:t>
              </a:r>
              <a:endParaRPr lang="en-US" sz="1600" dirty="0">
                <a:solidFill>
                  <a:srgbClr val="FFFFFF">
                    <a:alpha val="70000"/>
                  </a:srgbClr>
                </a:solidFill>
              </a:endParaRPr>
            </a:p>
          </p:txBody>
        </p:sp>
        <p:pic>
          <p:nvPicPr>
            <p:cNvPr id="2" name="Picture 1"/>
            <p:cNvPicPr>
              <a:picLocks noChangeAspect="1"/>
            </p:cNvPicPr>
            <p:nvPr/>
          </p:nvPicPr>
          <p:blipFill>
            <a:blip r:embed="rId3">
              <a:lum bright="70000" contrast="-70000"/>
            </a:blip>
            <a:stretch>
              <a:fillRect/>
            </a:stretch>
          </p:blipFill>
          <p:spPr>
            <a:xfrm>
              <a:off x="7029240" y="3169591"/>
              <a:ext cx="542591" cy="548688"/>
            </a:xfrm>
            <a:prstGeom prst="rect">
              <a:avLst/>
            </a:prstGeom>
          </p:spPr>
        </p:pic>
      </p:grpSp>
      <p:grpSp>
        <p:nvGrpSpPr>
          <p:cNvPr id="40" name="Group 39"/>
          <p:cNvGrpSpPr/>
          <p:nvPr/>
        </p:nvGrpSpPr>
        <p:grpSpPr>
          <a:xfrm>
            <a:off x="11967274" y="2552054"/>
            <a:ext cx="2168510" cy="4527725"/>
            <a:chOff x="11967274" y="2552054"/>
            <a:chExt cx="2168510" cy="4527725"/>
          </a:xfrm>
        </p:grpSpPr>
        <p:sp>
          <p:nvSpPr>
            <p:cNvPr id="34" name="Rounded Rectangle 3">
              <a:extLst>
                <a:ext uri="{FF2B5EF4-FFF2-40B4-BE49-F238E27FC236}">
                  <a16:creationId xmlns:a16="http://schemas.microsoft.com/office/drawing/2014/main" id="{1E53D5A9-8ED7-484A-A2BC-0C3A0D8A12FD}"/>
                </a:ext>
              </a:extLst>
            </p:cNvPr>
            <p:cNvSpPr/>
            <p:nvPr/>
          </p:nvSpPr>
          <p:spPr>
            <a:xfrm>
              <a:off x="11967274" y="2552054"/>
              <a:ext cx="2168510" cy="4527725"/>
            </a:xfrm>
            <a:prstGeom prst="roundRect">
              <a:avLst>
                <a:gd name="adj" fmla="val 50000"/>
              </a:avLst>
            </a:prstGeom>
            <a:solidFill>
              <a:schemeClr val="accent1">
                <a:lumMod val="60000"/>
                <a:lumOff val="40000"/>
              </a:schemeClr>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0" rIns="0" bIns="0" rtlCol="0" anchor="t" anchorCtr="0">
              <a:noAutofit/>
            </a:bodyPr>
            <a:lstStyle/>
            <a:p>
              <a:pPr algn="ctr"/>
              <a:r>
                <a:rPr lang="en-US" b="1" dirty="0">
                  <a:solidFill>
                    <a:schemeClr val="tx1"/>
                  </a:solidFill>
                  <a:latin typeface="Open Sans" panose="020B0604020202020204" charset="0"/>
                  <a:ea typeface="Open Sans" panose="020B0604020202020204" charset="0"/>
                  <a:cs typeface="Open Sans" panose="020B0604020202020204" charset="0"/>
                </a:rPr>
                <a:t>STEM Baccalaureate</a:t>
              </a:r>
            </a:p>
            <a:p>
              <a:pPr algn="ctr"/>
              <a:r>
                <a:rPr lang="en-US" b="1" dirty="0">
                  <a:solidFill>
                    <a:schemeClr val="tx1"/>
                  </a:solidFill>
                  <a:latin typeface="Open Sans" panose="020B0604020202020204" charset="0"/>
                  <a:ea typeface="Open Sans" panose="020B0604020202020204" charset="0"/>
                  <a:cs typeface="Open Sans" panose="020B0604020202020204" charset="0"/>
                </a:rPr>
                <a:t>Degree</a:t>
              </a:r>
            </a:p>
            <a:p>
              <a:pPr algn="ctr">
                <a:lnSpc>
                  <a:spcPct val="130000"/>
                </a:lnSpc>
                <a:spcBef>
                  <a:spcPts val="1500"/>
                </a:spcBef>
              </a:pPr>
              <a:r>
                <a:rPr lang="en-US" sz="1600" b="1" dirty="0">
                  <a:solidFill>
                    <a:srgbClr val="262626">
                      <a:alpha val="70000"/>
                    </a:srgbClr>
                  </a:solidFill>
                  <a:latin typeface="Open Sans" panose="020B0604020202020204" charset="0"/>
                  <a:ea typeface="Open Sans" panose="020B0604020202020204" charset="0"/>
                  <a:cs typeface="Open Sans" panose="020B0604020202020204" charset="0"/>
                </a:rPr>
                <a:t>Can substitute up to 4 years of experience.</a:t>
              </a:r>
              <a:endParaRPr lang="en-US" sz="1600" dirty="0">
                <a:solidFill>
                  <a:srgbClr val="262626">
                    <a:alpha val="70000"/>
                  </a:srgbClr>
                </a:solidFill>
                <a:latin typeface="Open Sans" panose="020B0604020202020204" charset="0"/>
                <a:ea typeface="Open Sans" panose="020B0604020202020204" charset="0"/>
                <a:cs typeface="Open Sans" panose="020B0604020202020204" charset="0"/>
              </a:endParaRPr>
            </a:p>
          </p:txBody>
        </p:sp>
        <p:pic>
          <p:nvPicPr>
            <p:cNvPr id="32" name="Picture 31"/>
            <p:cNvPicPr>
              <a:picLocks noChangeAspect="1"/>
            </p:cNvPicPr>
            <p:nvPr/>
          </p:nvPicPr>
          <p:blipFill>
            <a:blip r:embed="rId4"/>
            <a:stretch>
              <a:fillRect/>
            </a:stretch>
          </p:blipFill>
          <p:spPr>
            <a:xfrm>
              <a:off x="12715090" y="3097439"/>
              <a:ext cx="620840" cy="620840"/>
            </a:xfrm>
            <a:prstGeom prst="rect">
              <a:avLst/>
            </a:prstGeom>
          </p:spPr>
        </p:pic>
      </p:grpSp>
      <p:grpSp>
        <p:nvGrpSpPr>
          <p:cNvPr id="39" name="Group 38"/>
          <p:cNvGrpSpPr/>
          <p:nvPr/>
        </p:nvGrpSpPr>
        <p:grpSpPr>
          <a:xfrm>
            <a:off x="9083635" y="2552054"/>
            <a:ext cx="2168510" cy="4527725"/>
            <a:chOff x="9083635" y="2552054"/>
            <a:chExt cx="2168510" cy="4527725"/>
          </a:xfrm>
        </p:grpSpPr>
        <p:sp>
          <p:nvSpPr>
            <p:cNvPr id="3" name="Rounded Rectangle 2"/>
            <p:cNvSpPr/>
            <p:nvPr/>
          </p:nvSpPr>
          <p:spPr>
            <a:xfrm>
              <a:off x="9083635" y="2552054"/>
              <a:ext cx="2168510" cy="4527725"/>
            </a:xfrm>
            <a:prstGeom prst="roundRect">
              <a:avLst>
                <a:gd name="adj" fmla="val 50000"/>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411480" rIns="0" bIns="0" rtlCol="0" anchor="t" anchorCtr="0">
              <a:noAutofit/>
            </a:bodyPr>
            <a:lstStyle/>
            <a:p>
              <a:pPr algn="ctr"/>
              <a:r>
                <a:rPr lang="en-US" b="1" dirty="0">
                  <a:solidFill>
                    <a:schemeClr val="tx2"/>
                  </a:solidFill>
                  <a:latin typeface="Open Sans" panose="020B0604020202020204" charset="0"/>
                  <a:ea typeface="Open Sans" panose="020B0604020202020204" charset="0"/>
                  <a:cs typeface="Open Sans" panose="020B0604020202020204" charset="0"/>
                </a:rPr>
                <a:t>STEM Associates</a:t>
              </a:r>
            </a:p>
            <a:p>
              <a:pPr algn="ctr"/>
              <a:r>
                <a:rPr lang="en-US" b="1" dirty="0">
                  <a:solidFill>
                    <a:schemeClr val="tx2"/>
                  </a:solidFill>
                  <a:latin typeface="Open Sans" panose="020B0604020202020204" charset="0"/>
                  <a:ea typeface="Open Sans" panose="020B0604020202020204" charset="0"/>
                  <a:cs typeface="Open Sans" panose="020B0604020202020204" charset="0"/>
                </a:rPr>
                <a:t>Degree</a:t>
              </a:r>
            </a:p>
            <a:p>
              <a:pPr algn="ctr">
                <a:lnSpc>
                  <a:spcPct val="130000"/>
                </a:lnSpc>
                <a:spcBef>
                  <a:spcPts val="1500"/>
                </a:spcBef>
              </a:pPr>
              <a:r>
                <a:rPr lang="en-US" sz="1600" b="1" dirty="0">
                  <a:solidFill>
                    <a:srgbClr val="262626">
                      <a:alpha val="70000"/>
                    </a:srgbClr>
                  </a:solidFill>
                  <a:latin typeface="Open Sans" panose="020B0604020202020204" charset="0"/>
                  <a:ea typeface="Open Sans" panose="020B0604020202020204" charset="0"/>
                  <a:cs typeface="Open Sans" panose="020B0604020202020204" charset="0"/>
                </a:rPr>
                <a:t>Can substitute for 2 years of experience</a:t>
              </a:r>
              <a:r>
                <a:rPr lang="en-US" sz="1600" b="1" dirty="0">
                  <a:solidFill>
                    <a:srgbClr val="262626">
                      <a:alpha val="70000"/>
                    </a:srgbClr>
                  </a:solidFill>
                </a:rPr>
                <a:t>.</a:t>
              </a:r>
              <a:endParaRPr lang="en-US" sz="1600" dirty="0">
                <a:solidFill>
                  <a:srgbClr val="262626">
                    <a:alpha val="70000"/>
                  </a:srgbClr>
                </a:solidFill>
              </a:endParaRPr>
            </a:p>
          </p:txBody>
        </p:sp>
        <p:pic>
          <p:nvPicPr>
            <p:cNvPr id="35" name="Picture 34"/>
            <p:cNvPicPr>
              <a:picLocks noChangeAspect="1"/>
            </p:cNvPicPr>
            <p:nvPr/>
          </p:nvPicPr>
          <p:blipFill>
            <a:blip r:embed="rId5"/>
            <a:stretch>
              <a:fillRect/>
            </a:stretch>
          </p:blipFill>
          <p:spPr>
            <a:xfrm>
              <a:off x="9844446" y="5994397"/>
              <a:ext cx="642101" cy="642101"/>
            </a:xfrm>
            <a:prstGeom prst="rect">
              <a:avLst/>
            </a:prstGeom>
          </p:spPr>
        </p:pic>
      </p:grpSp>
      <p:grpSp>
        <p:nvGrpSpPr>
          <p:cNvPr id="41" name="Group 40"/>
          <p:cNvGrpSpPr/>
          <p:nvPr/>
        </p:nvGrpSpPr>
        <p:grpSpPr>
          <a:xfrm>
            <a:off x="14850913" y="2552054"/>
            <a:ext cx="2168510" cy="4527725"/>
            <a:chOff x="14850913" y="2552054"/>
            <a:chExt cx="2168510" cy="4527725"/>
          </a:xfrm>
        </p:grpSpPr>
        <p:sp>
          <p:nvSpPr>
            <p:cNvPr id="37" name="Rounded Rectangle 5">
              <a:extLst>
                <a:ext uri="{FF2B5EF4-FFF2-40B4-BE49-F238E27FC236}">
                  <a16:creationId xmlns:a16="http://schemas.microsoft.com/office/drawing/2014/main" id="{87CB1C90-3DBD-4155-AF7B-47443BCB7947}"/>
                </a:ext>
              </a:extLst>
            </p:cNvPr>
            <p:cNvSpPr/>
            <p:nvPr/>
          </p:nvSpPr>
          <p:spPr>
            <a:xfrm>
              <a:off x="14850913" y="2552054"/>
              <a:ext cx="2168510" cy="4527725"/>
            </a:xfrm>
            <a:prstGeom prst="roundRect">
              <a:avLst>
                <a:gd name="adj" fmla="val 50000"/>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411480" rIns="0" bIns="0" rtlCol="0" anchor="t" anchorCtr="0">
              <a:noAutofit/>
            </a:bodyPr>
            <a:lstStyle/>
            <a:p>
              <a:pPr algn="ctr">
                <a:lnSpc>
                  <a:spcPct val="130000"/>
                </a:lnSpc>
                <a:spcBef>
                  <a:spcPts val="900"/>
                </a:spcBef>
              </a:pPr>
              <a:r>
                <a:rPr lang="en-US" b="1" dirty="0">
                  <a:solidFill>
                    <a:schemeClr val="tx2"/>
                  </a:solidFill>
                  <a:latin typeface="Open Sans" panose="020B0604020202020204" charset="0"/>
                  <a:ea typeface="Open Sans" panose="020B0604020202020204" charset="0"/>
                  <a:cs typeface="Open Sans" panose="020B0604020202020204" charset="0"/>
                </a:rPr>
                <a:t>Transcripts</a:t>
              </a:r>
            </a:p>
            <a:p>
              <a:pPr algn="ctr">
                <a:lnSpc>
                  <a:spcPct val="130000"/>
                </a:lnSpc>
                <a:spcBef>
                  <a:spcPts val="1500"/>
                </a:spcBef>
              </a:pPr>
              <a:r>
                <a:rPr lang="en-US" sz="1600" b="1" dirty="0">
                  <a:solidFill>
                    <a:srgbClr val="262626">
                      <a:alpha val="70000"/>
                    </a:srgbClr>
                  </a:solidFill>
                  <a:latin typeface="Open Sans" panose="020B0604020202020204" charset="0"/>
                  <a:ea typeface="Open Sans" panose="020B0604020202020204" charset="0"/>
                  <a:cs typeface="Open Sans" panose="020B0604020202020204" charset="0"/>
                </a:rPr>
                <a:t>If a degree was not completed, submit transcripts for class by class review.</a:t>
              </a:r>
              <a:endParaRPr lang="en-US" sz="1600" dirty="0">
                <a:solidFill>
                  <a:srgbClr val="262626">
                    <a:alpha val="70000"/>
                  </a:srgbClr>
                </a:solidFill>
                <a:latin typeface="Open Sans" panose="020B0604020202020204" charset="0"/>
                <a:ea typeface="Open Sans" panose="020B0604020202020204" charset="0"/>
                <a:cs typeface="Open Sans" panose="020B0604020202020204" charset="0"/>
              </a:endParaRPr>
            </a:p>
          </p:txBody>
        </p:sp>
        <p:pic>
          <p:nvPicPr>
            <p:cNvPr id="36" name="Picture 35"/>
            <p:cNvPicPr>
              <a:picLocks noChangeAspect="1"/>
            </p:cNvPicPr>
            <p:nvPr/>
          </p:nvPicPr>
          <p:blipFill>
            <a:blip r:embed="rId6"/>
            <a:stretch>
              <a:fillRect/>
            </a:stretch>
          </p:blipFill>
          <p:spPr>
            <a:xfrm>
              <a:off x="15672937" y="6122524"/>
              <a:ext cx="524462" cy="513974"/>
            </a:xfrm>
            <a:prstGeom prst="rect">
              <a:avLst/>
            </a:prstGeom>
          </p:spPr>
        </p:pic>
      </p:grpSp>
    </p:spTree>
    <p:extLst>
      <p:ext uri="{BB962C8B-B14F-4D97-AF65-F5344CB8AC3E}">
        <p14:creationId xmlns:p14="http://schemas.microsoft.com/office/powerpoint/2010/main" val="3747956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75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ppt_x"/>
                                          </p:val>
                                        </p:tav>
                                        <p:tav tm="100000">
                                          <p:val>
                                            <p:strVal val="#ppt_x"/>
                                          </p:val>
                                        </p:tav>
                                      </p:tavLst>
                                    </p:anim>
                                    <p:anim calcmode="lin" valueType="num">
                                      <p:cBhvr additive="base">
                                        <p:cTn id="16" dur="500" fill="hold"/>
                                        <p:tgtEl>
                                          <p:spTgt spid="4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00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ppt_x"/>
                                          </p:val>
                                        </p:tav>
                                        <p:tav tm="100000">
                                          <p:val>
                                            <p:strVal val="#ppt_x"/>
                                          </p:val>
                                        </p:tav>
                                      </p:tavLst>
                                    </p:anim>
                                    <p:anim calcmode="lin" valueType="num">
                                      <p:cBhvr additive="base">
                                        <p:cTn id="20" dur="500" fill="hold"/>
                                        <p:tgtEl>
                                          <p:spTgt spid="41"/>
                                        </p:tgtEl>
                                        <p:attrNameLst>
                                          <p:attrName>ppt_y</p:attrName>
                                        </p:attrNameLst>
                                      </p:cBhvr>
                                      <p:tavLst>
                                        <p:tav tm="0">
                                          <p:val>
                                            <p:strVal val="1+#ppt_h/2"/>
                                          </p:val>
                                        </p:tav>
                                        <p:tav tm="100000">
                                          <p:val>
                                            <p:strVal val="#ppt_y"/>
                                          </p:val>
                                        </p:tav>
                                      </p:tavLst>
                                    </p:anim>
                                  </p:childTnLst>
                                </p:cTn>
                              </p:par>
                              <p:par>
                                <p:cTn id="21" presetID="22" presetClass="entr" presetSubtype="8" fill="hold" nodeType="withEffect">
                                  <p:stCondLst>
                                    <p:cond delay="200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cxnSp>
        <p:nvCxnSpPr>
          <p:cNvPr id="16" name="Straight Connector 15"/>
          <p:cNvCxnSpPr/>
          <p:nvPr/>
        </p:nvCxnSpPr>
        <p:spPr>
          <a:xfrm>
            <a:off x="7568608" y="6636130"/>
            <a:ext cx="1587926" cy="0"/>
          </a:xfrm>
          <a:prstGeom prst="line">
            <a:avLst/>
          </a:prstGeom>
          <a:ln w="19050" cap="rnd">
            <a:gradFill>
              <a:gsLst>
                <a:gs pos="100000">
                  <a:schemeClr val="bg2"/>
                </a:gs>
                <a:gs pos="0">
                  <a:schemeClr val="accent4"/>
                </a:gs>
              </a:gsLst>
              <a:lin ang="0" scaled="0"/>
            </a:gra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113761" y="5143500"/>
            <a:ext cx="1587926" cy="0"/>
          </a:xfrm>
          <a:prstGeom prst="line">
            <a:avLst/>
          </a:prstGeom>
          <a:ln w="19050" cap="rnd">
            <a:gradFill>
              <a:gsLst>
                <a:gs pos="100000">
                  <a:schemeClr val="bg2"/>
                </a:gs>
                <a:gs pos="0">
                  <a:schemeClr val="accent5"/>
                </a:gs>
              </a:gsLst>
              <a:lin ang="0" scaled="0"/>
            </a:gra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9129186" y="6687034"/>
            <a:ext cx="1587926" cy="0"/>
          </a:xfrm>
          <a:prstGeom prst="line">
            <a:avLst/>
          </a:prstGeom>
          <a:ln w="19050" cap="rnd">
            <a:gradFill>
              <a:gsLst>
                <a:gs pos="100000">
                  <a:schemeClr val="bg2"/>
                </a:gs>
                <a:gs pos="0">
                  <a:schemeClr val="accent3"/>
                </a:gs>
              </a:gsLst>
              <a:lin ang="0" scaled="0"/>
            </a:gra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9129186" y="3673457"/>
            <a:ext cx="1587926" cy="0"/>
          </a:xfrm>
          <a:prstGeom prst="line">
            <a:avLst/>
          </a:prstGeom>
          <a:ln w="19050" cap="rnd">
            <a:gradFill>
              <a:gsLst>
                <a:gs pos="100000">
                  <a:schemeClr val="bg2"/>
                </a:gs>
                <a:gs pos="0">
                  <a:schemeClr val="accent1"/>
                </a:gs>
              </a:gsLst>
              <a:lin ang="0" scaled="0"/>
            </a:gra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10515600" y="5143500"/>
            <a:ext cx="1587926" cy="0"/>
          </a:xfrm>
          <a:prstGeom prst="line">
            <a:avLst/>
          </a:prstGeom>
          <a:ln w="19050" cap="rnd">
            <a:gradFill>
              <a:gsLst>
                <a:gs pos="100000">
                  <a:schemeClr val="bg2"/>
                </a:gs>
                <a:gs pos="0">
                  <a:schemeClr val="accent2"/>
                </a:gs>
              </a:gsLst>
              <a:lin ang="0" scaled="0"/>
            </a:gradFill>
            <a:prstDash val="sysDot"/>
            <a:headEnd type="triangle"/>
            <a:tailEnd type="none"/>
          </a:ln>
        </p:spPr>
        <p:style>
          <a:lnRef idx="1">
            <a:schemeClr val="accent1"/>
          </a:lnRef>
          <a:fillRef idx="0">
            <a:schemeClr val="accent1"/>
          </a:fillRef>
          <a:effectRef idx="0">
            <a:schemeClr val="accent1"/>
          </a:effectRef>
          <a:fontRef idx="minor">
            <a:schemeClr val="tx1"/>
          </a:fontRef>
        </p:style>
      </p:cxnSp>
      <p:sp>
        <p:nvSpPr>
          <p:cNvPr id="4" name="Diamond 3"/>
          <p:cNvSpPr>
            <a:spLocks noChangeAspect="1"/>
          </p:cNvSpPr>
          <p:nvPr/>
        </p:nvSpPr>
        <p:spPr>
          <a:xfrm>
            <a:off x="4681891" y="2295233"/>
            <a:ext cx="2743200" cy="2743200"/>
          </a:xfrm>
          <a:prstGeom prst="diamond">
            <a:avLst/>
          </a:prstGeom>
          <a:solidFill>
            <a:srgbClr val="0E3960"/>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sz="1400" b="1" dirty="0">
                <a:solidFill>
                  <a:srgbClr val="FFFFFF"/>
                </a:solidFill>
                <a:latin typeface="Open Sans" panose="020B0604020202020204" charset="0"/>
                <a:ea typeface="Open Sans" panose="020B0604020202020204" charset="0"/>
                <a:cs typeface="Open Sans" panose="020B0604020202020204" charset="0"/>
              </a:rPr>
              <a:t>Bioengineering</a:t>
            </a:r>
            <a:endParaRPr lang="en-US" sz="1200" b="1"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5" name="Diamond 4"/>
          <p:cNvSpPr/>
          <p:nvPr/>
        </p:nvSpPr>
        <p:spPr>
          <a:xfrm>
            <a:off x="4669812" y="5240565"/>
            <a:ext cx="2743200" cy="2743200"/>
          </a:xfrm>
          <a:prstGeom prst="diamond">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sz="1400" b="1" dirty="0">
                <a:solidFill>
                  <a:srgbClr val="FFFFFF"/>
                </a:solidFill>
                <a:latin typeface="Open Sans" panose="020B0604020202020204" charset="0"/>
                <a:ea typeface="Open Sans" panose="020B0604020202020204" charset="0"/>
                <a:cs typeface="Open Sans" panose="020B0604020202020204" charset="0"/>
              </a:rPr>
              <a:t>Environmental Heath</a:t>
            </a:r>
            <a:endParaRPr lang="en-US" sz="12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6" name="Diamond 5"/>
          <p:cNvSpPr/>
          <p:nvPr/>
        </p:nvSpPr>
        <p:spPr>
          <a:xfrm>
            <a:off x="3210557" y="3771900"/>
            <a:ext cx="2743200" cy="2743200"/>
          </a:xfrm>
          <a:prstGeom prst="diamond">
            <a:avLst/>
          </a:prstGeom>
          <a:solidFill>
            <a:schemeClr val="accent5"/>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Chemistry</a:t>
            </a:r>
            <a:endParaRPr lang="en-US" sz="15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7" name="Diamond 6"/>
          <p:cNvSpPr/>
          <p:nvPr/>
        </p:nvSpPr>
        <p:spPr>
          <a:xfrm>
            <a:off x="10802639" y="2302743"/>
            <a:ext cx="2743200" cy="2743200"/>
          </a:xfrm>
          <a:prstGeom prst="diamond">
            <a:avLst/>
          </a:prstGeom>
          <a:solidFill>
            <a:srgbClr val="0E3960"/>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r>
              <a:rPr lang="en-US" b="1" dirty="0">
                <a:solidFill>
                  <a:srgbClr val="FFFFFF"/>
                </a:solidFill>
                <a:latin typeface="Open Sans" panose="020B0604020202020204" charset="0"/>
                <a:ea typeface="Open Sans" panose="020B0604020202020204" charset="0"/>
                <a:cs typeface="Open Sans" panose="020B0604020202020204" charset="0"/>
              </a:rPr>
              <a:t>Horticulture</a:t>
            </a:r>
          </a:p>
          <a:p>
            <a:pPr algn="ctr"/>
            <a:r>
              <a:rPr lang="en-US" b="1" dirty="0">
                <a:solidFill>
                  <a:srgbClr val="FFFFFF"/>
                </a:solidFill>
                <a:latin typeface="Open Sans" panose="020B0604020202020204" charset="0"/>
                <a:ea typeface="Open Sans" panose="020B0604020202020204" charset="0"/>
                <a:cs typeface="Open Sans" panose="020B0604020202020204" charset="0"/>
              </a:rPr>
              <a:t>Plant and Soil Science</a:t>
            </a:r>
            <a:endParaRPr lang="en-US"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8" name="Diamond 7"/>
          <p:cNvSpPr/>
          <p:nvPr/>
        </p:nvSpPr>
        <p:spPr>
          <a:xfrm>
            <a:off x="10834296" y="5257514"/>
            <a:ext cx="2743200" cy="2743200"/>
          </a:xfrm>
          <a:prstGeom prst="diamond">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Physics</a:t>
            </a:r>
            <a:endParaRPr lang="en-US" sz="15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9" name="Diamond 8"/>
          <p:cNvSpPr/>
          <p:nvPr/>
        </p:nvSpPr>
        <p:spPr>
          <a:xfrm>
            <a:off x="12259265" y="3771900"/>
            <a:ext cx="2743200" cy="2743200"/>
          </a:xfrm>
          <a:prstGeom prst="diamond">
            <a:avLst/>
          </a:prstGeom>
          <a:solidFill>
            <a:srgbClr val="4BACC6"/>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sz="1600" b="1" dirty="0">
                <a:solidFill>
                  <a:srgbClr val="FFFFFF"/>
                </a:solidFill>
                <a:latin typeface="Open Sans" panose="020B0604020202020204" charset="0"/>
                <a:ea typeface="Open Sans" panose="020B0604020202020204" charset="0"/>
                <a:cs typeface="Open Sans" panose="020B0604020202020204" charset="0"/>
              </a:rPr>
              <a:t>Microbiology</a:t>
            </a:r>
            <a:endParaRPr lang="en-US" sz="1400" b="1"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10" name="Diamond 9"/>
          <p:cNvSpPr/>
          <p:nvPr/>
        </p:nvSpPr>
        <p:spPr>
          <a:xfrm>
            <a:off x="7122090" y="3109056"/>
            <a:ext cx="4068888" cy="4068888"/>
          </a:xfrm>
          <a:prstGeom prst="diamond">
            <a:avLst/>
          </a:prstGeom>
          <a:solidFill>
            <a:schemeClr val="bg2"/>
          </a:solidFill>
          <a:ln>
            <a:noFill/>
          </a:ln>
          <a:effectLst>
            <a:outerShdw blurRad="762000" dist="2540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822960" rIns="0" bIns="0" rtlCol="0" anchor="ctr" anchorCtr="1">
            <a:noAutofit/>
          </a:bodyPr>
          <a:lstStyle/>
          <a:p>
            <a:pPr algn="ctr">
              <a:lnSpc>
                <a:spcPct val="130000"/>
              </a:lnSpc>
              <a:spcBef>
                <a:spcPts val="900"/>
              </a:spcBef>
            </a:pPr>
            <a:r>
              <a:rPr lang="en-US" b="1" dirty="0">
                <a:solidFill>
                  <a:schemeClr val="tx2"/>
                </a:solidFill>
                <a:latin typeface="Open Sans" panose="020B0604020202020204" charset="0"/>
                <a:ea typeface="Open Sans" panose="020B0604020202020204" charset="0"/>
                <a:cs typeface="Open Sans" panose="020B0604020202020204" charset="0"/>
              </a:rPr>
              <a:t>Approved STEM Degrees</a:t>
            </a:r>
            <a:endParaRPr lang="en-US" dirty="0">
              <a:solidFill>
                <a:schemeClr val="tx2">
                  <a:alpha val="70000"/>
                </a:schemeClr>
              </a:solidFill>
              <a:latin typeface="Open Sans" panose="020B0604020202020204" charset="0"/>
              <a:ea typeface="Open Sans" panose="020B0604020202020204" charset="0"/>
              <a:cs typeface="Open Sans" panose="020B0604020202020204" charset="0"/>
            </a:endParaRPr>
          </a:p>
        </p:txBody>
      </p:sp>
      <p:sp>
        <p:nvSpPr>
          <p:cNvPr id="12" name="Freeform 2130">
            <a:extLst>
              <a:ext uri="{FF2B5EF4-FFF2-40B4-BE49-F238E27FC236}">
                <a16:creationId xmlns:a16="http://schemas.microsoft.com/office/drawing/2014/main" id="{1A622EE9-7FBB-4D84-861F-F472C002555A}"/>
              </a:ext>
            </a:extLst>
          </p:cNvPr>
          <p:cNvSpPr>
            <a:spLocks noEditPoints="1"/>
          </p:cNvSpPr>
          <p:nvPr/>
        </p:nvSpPr>
        <p:spPr bwMode="auto">
          <a:xfrm>
            <a:off x="8771394" y="4566004"/>
            <a:ext cx="770280" cy="752367"/>
          </a:xfrm>
          <a:custGeom>
            <a:avLst/>
            <a:gdLst>
              <a:gd name="T0" fmla="*/ 131 w 160"/>
              <a:gd name="T1" fmla="*/ 76 h 155"/>
              <a:gd name="T2" fmla="*/ 23 w 160"/>
              <a:gd name="T3" fmla="*/ 73 h 155"/>
              <a:gd name="T4" fmla="*/ 26 w 160"/>
              <a:gd name="T5" fmla="*/ 70 h 155"/>
              <a:gd name="T6" fmla="*/ 35 w 160"/>
              <a:gd name="T7" fmla="*/ 85 h 155"/>
              <a:gd name="T8" fmla="*/ 32 w 160"/>
              <a:gd name="T9" fmla="*/ 82 h 155"/>
              <a:gd name="T10" fmla="*/ 55 w 160"/>
              <a:gd name="T11" fmla="*/ 82 h 155"/>
              <a:gd name="T12" fmla="*/ 41 w 160"/>
              <a:gd name="T13" fmla="*/ 91 h 155"/>
              <a:gd name="T14" fmla="*/ 44 w 160"/>
              <a:gd name="T15" fmla="*/ 88 h 155"/>
              <a:gd name="T16" fmla="*/ 61 w 160"/>
              <a:gd name="T17" fmla="*/ 94 h 155"/>
              <a:gd name="T18" fmla="*/ 58 w 160"/>
              <a:gd name="T19" fmla="*/ 91 h 155"/>
              <a:gd name="T20" fmla="*/ 73 w 160"/>
              <a:gd name="T21" fmla="*/ 99 h 155"/>
              <a:gd name="T22" fmla="*/ 84 w 160"/>
              <a:gd name="T23" fmla="*/ 99 h 155"/>
              <a:gd name="T24" fmla="*/ 87 w 160"/>
              <a:gd name="T25" fmla="*/ 97 h 155"/>
              <a:gd name="T26" fmla="*/ 96 w 160"/>
              <a:gd name="T27" fmla="*/ 94 h 155"/>
              <a:gd name="T28" fmla="*/ 93 w 160"/>
              <a:gd name="T29" fmla="*/ 91 h 155"/>
              <a:gd name="T30" fmla="*/ 82 w 160"/>
              <a:gd name="T31" fmla="*/ 108 h 155"/>
              <a:gd name="T32" fmla="*/ 102 w 160"/>
              <a:gd name="T33" fmla="*/ 82 h 155"/>
              <a:gd name="T34" fmla="*/ 105 w 160"/>
              <a:gd name="T35" fmla="*/ 79 h 155"/>
              <a:gd name="T36" fmla="*/ 122 w 160"/>
              <a:gd name="T37" fmla="*/ 85 h 155"/>
              <a:gd name="T38" fmla="*/ 119 w 160"/>
              <a:gd name="T39" fmla="*/ 82 h 155"/>
              <a:gd name="T40" fmla="*/ 117 w 160"/>
              <a:gd name="T41" fmla="*/ 91 h 155"/>
              <a:gd name="T42" fmla="*/ 132 w 160"/>
              <a:gd name="T43" fmla="*/ 93 h 155"/>
              <a:gd name="T44" fmla="*/ 80 w 160"/>
              <a:gd name="T45" fmla="*/ 155 h 155"/>
              <a:gd name="T46" fmla="*/ 0 w 160"/>
              <a:gd name="T47" fmla="*/ 77 h 155"/>
              <a:gd name="T48" fmla="*/ 80 w 160"/>
              <a:gd name="T49" fmla="*/ 0 h 155"/>
              <a:gd name="T50" fmla="*/ 160 w 160"/>
              <a:gd name="T51" fmla="*/ 77 h 155"/>
              <a:gd name="T52" fmla="*/ 12 w 160"/>
              <a:gd name="T53" fmla="*/ 45 h 155"/>
              <a:gd name="T54" fmla="*/ 126 w 160"/>
              <a:gd name="T55" fmla="*/ 58 h 155"/>
              <a:gd name="T56" fmla="*/ 12 w 160"/>
              <a:gd name="T57" fmla="*/ 45 h 155"/>
              <a:gd name="T58" fmla="*/ 18 w 160"/>
              <a:gd name="T59" fmla="*/ 79 h 155"/>
              <a:gd name="T60" fmla="*/ 50 w 160"/>
              <a:gd name="T61" fmla="*/ 99 h 155"/>
              <a:gd name="T62" fmla="*/ 54 w 160"/>
              <a:gd name="T63" fmla="*/ 102 h 155"/>
              <a:gd name="T64" fmla="*/ 64 w 160"/>
              <a:gd name="T65" fmla="*/ 107 h 155"/>
              <a:gd name="T66" fmla="*/ 93 w 160"/>
              <a:gd name="T67" fmla="*/ 108 h 155"/>
              <a:gd name="T68" fmla="*/ 105 w 160"/>
              <a:gd name="T69" fmla="*/ 102 h 155"/>
              <a:gd name="T70" fmla="*/ 108 w 160"/>
              <a:gd name="T71" fmla="*/ 99 h 155"/>
              <a:gd name="T72" fmla="*/ 126 w 160"/>
              <a:gd name="T73" fmla="*/ 90 h 155"/>
              <a:gd name="T74" fmla="*/ 140 w 160"/>
              <a:gd name="T75" fmla="*/ 79 h 155"/>
              <a:gd name="T76" fmla="*/ 126 w 160"/>
              <a:gd name="T77" fmla="*/ 65 h 155"/>
              <a:gd name="T78" fmla="*/ 122 w 160"/>
              <a:gd name="T79" fmla="*/ 67 h 155"/>
              <a:gd name="T80" fmla="*/ 114 w 160"/>
              <a:gd name="T81" fmla="*/ 76 h 155"/>
              <a:gd name="T82" fmla="*/ 82 w 160"/>
              <a:gd name="T83" fmla="*/ 91 h 155"/>
              <a:gd name="T84" fmla="*/ 76 w 160"/>
              <a:gd name="T85" fmla="*/ 89 h 155"/>
              <a:gd name="T86" fmla="*/ 44 w 160"/>
              <a:gd name="T87" fmla="*/ 76 h 155"/>
              <a:gd name="T88" fmla="*/ 37 w 160"/>
              <a:gd name="T89" fmla="*/ 67 h 155"/>
              <a:gd name="T90" fmla="*/ 12 w 160"/>
              <a:gd name="T91" fmla="*/ 77 h 155"/>
              <a:gd name="T92" fmla="*/ 34 w 160"/>
              <a:gd name="T93" fmla="*/ 97 h 155"/>
              <a:gd name="T94" fmla="*/ 148 w 160"/>
              <a:gd name="T95" fmla="*/ 11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55">
                <a:moveTo>
                  <a:pt x="131" y="70"/>
                </a:moveTo>
                <a:cubicBezTo>
                  <a:pt x="133" y="70"/>
                  <a:pt x="134" y="72"/>
                  <a:pt x="134" y="73"/>
                </a:cubicBezTo>
                <a:cubicBezTo>
                  <a:pt x="134" y="75"/>
                  <a:pt x="133" y="76"/>
                  <a:pt x="131" y="76"/>
                </a:cubicBezTo>
                <a:cubicBezTo>
                  <a:pt x="129" y="76"/>
                  <a:pt x="128" y="75"/>
                  <a:pt x="128" y="73"/>
                </a:cubicBezTo>
                <a:cubicBezTo>
                  <a:pt x="128" y="72"/>
                  <a:pt x="129" y="70"/>
                  <a:pt x="131" y="70"/>
                </a:cubicBezTo>
                <a:close/>
                <a:moveTo>
                  <a:pt x="23" y="73"/>
                </a:moveTo>
                <a:cubicBezTo>
                  <a:pt x="23" y="75"/>
                  <a:pt x="25" y="76"/>
                  <a:pt x="26" y="76"/>
                </a:cubicBezTo>
                <a:cubicBezTo>
                  <a:pt x="28" y="76"/>
                  <a:pt x="29" y="75"/>
                  <a:pt x="29" y="73"/>
                </a:cubicBezTo>
                <a:cubicBezTo>
                  <a:pt x="29" y="72"/>
                  <a:pt x="28" y="70"/>
                  <a:pt x="26" y="70"/>
                </a:cubicBezTo>
                <a:cubicBezTo>
                  <a:pt x="25" y="70"/>
                  <a:pt x="23" y="72"/>
                  <a:pt x="23" y="73"/>
                </a:cubicBezTo>
                <a:close/>
                <a:moveTo>
                  <a:pt x="32" y="82"/>
                </a:moveTo>
                <a:cubicBezTo>
                  <a:pt x="32" y="84"/>
                  <a:pt x="33" y="85"/>
                  <a:pt x="35" y="85"/>
                </a:cubicBezTo>
                <a:cubicBezTo>
                  <a:pt x="37" y="85"/>
                  <a:pt x="38" y="84"/>
                  <a:pt x="38" y="82"/>
                </a:cubicBezTo>
                <a:cubicBezTo>
                  <a:pt x="38" y="80"/>
                  <a:pt x="37" y="79"/>
                  <a:pt x="35" y="79"/>
                </a:cubicBezTo>
                <a:cubicBezTo>
                  <a:pt x="33" y="79"/>
                  <a:pt x="32" y="80"/>
                  <a:pt x="32" y="82"/>
                </a:cubicBezTo>
                <a:close/>
                <a:moveTo>
                  <a:pt x="50" y="82"/>
                </a:moveTo>
                <a:cubicBezTo>
                  <a:pt x="50" y="84"/>
                  <a:pt x="51" y="85"/>
                  <a:pt x="52" y="85"/>
                </a:cubicBezTo>
                <a:cubicBezTo>
                  <a:pt x="54" y="85"/>
                  <a:pt x="55" y="84"/>
                  <a:pt x="55" y="82"/>
                </a:cubicBezTo>
                <a:cubicBezTo>
                  <a:pt x="55" y="80"/>
                  <a:pt x="54" y="79"/>
                  <a:pt x="52" y="79"/>
                </a:cubicBezTo>
                <a:cubicBezTo>
                  <a:pt x="51" y="79"/>
                  <a:pt x="50" y="80"/>
                  <a:pt x="50" y="82"/>
                </a:cubicBezTo>
                <a:close/>
                <a:moveTo>
                  <a:pt x="41" y="91"/>
                </a:moveTo>
                <a:cubicBezTo>
                  <a:pt x="41" y="92"/>
                  <a:pt x="42" y="94"/>
                  <a:pt x="44" y="94"/>
                </a:cubicBezTo>
                <a:cubicBezTo>
                  <a:pt x="45" y="94"/>
                  <a:pt x="47" y="92"/>
                  <a:pt x="47" y="91"/>
                </a:cubicBezTo>
                <a:cubicBezTo>
                  <a:pt x="47" y="89"/>
                  <a:pt x="45" y="88"/>
                  <a:pt x="44" y="88"/>
                </a:cubicBezTo>
                <a:cubicBezTo>
                  <a:pt x="42" y="88"/>
                  <a:pt x="41" y="89"/>
                  <a:pt x="41" y="91"/>
                </a:cubicBezTo>
                <a:close/>
                <a:moveTo>
                  <a:pt x="58" y="91"/>
                </a:moveTo>
                <a:cubicBezTo>
                  <a:pt x="58" y="92"/>
                  <a:pt x="60" y="94"/>
                  <a:pt x="61" y="94"/>
                </a:cubicBezTo>
                <a:cubicBezTo>
                  <a:pt x="63" y="94"/>
                  <a:pt x="64" y="92"/>
                  <a:pt x="64" y="91"/>
                </a:cubicBezTo>
                <a:cubicBezTo>
                  <a:pt x="64" y="89"/>
                  <a:pt x="63" y="88"/>
                  <a:pt x="61" y="88"/>
                </a:cubicBezTo>
                <a:cubicBezTo>
                  <a:pt x="60" y="88"/>
                  <a:pt x="58" y="89"/>
                  <a:pt x="58" y="91"/>
                </a:cubicBezTo>
                <a:close/>
                <a:moveTo>
                  <a:pt x="67" y="99"/>
                </a:moveTo>
                <a:cubicBezTo>
                  <a:pt x="67" y="101"/>
                  <a:pt x="68" y="102"/>
                  <a:pt x="70" y="102"/>
                </a:cubicBezTo>
                <a:cubicBezTo>
                  <a:pt x="72" y="102"/>
                  <a:pt x="73" y="101"/>
                  <a:pt x="73" y="99"/>
                </a:cubicBezTo>
                <a:cubicBezTo>
                  <a:pt x="73" y="98"/>
                  <a:pt x="72" y="97"/>
                  <a:pt x="70" y="97"/>
                </a:cubicBezTo>
                <a:cubicBezTo>
                  <a:pt x="68" y="97"/>
                  <a:pt x="67" y="98"/>
                  <a:pt x="67" y="99"/>
                </a:cubicBezTo>
                <a:close/>
                <a:moveTo>
                  <a:pt x="84" y="99"/>
                </a:moveTo>
                <a:cubicBezTo>
                  <a:pt x="84" y="101"/>
                  <a:pt x="86" y="102"/>
                  <a:pt x="87" y="102"/>
                </a:cubicBezTo>
                <a:cubicBezTo>
                  <a:pt x="89" y="102"/>
                  <a:pt x="90" y="101"/>
                  <a:pt x="90" y="99"/>
                </a:cubicBezTo>
                <a:cubicBezTo>
                  <a:pt x="90" y="98"/>
                  <a:pt x="89" y="97"/>
                  <a:pt x="87" y="97"/>
                </a:cubicBezTo>
                <a:cubicBezTo>
                  <a:pt x="86" y="97"/>
                  <a:pt x="84" y="98"/>
                  <a:pt x="84" y="99"/>
                </a:cubicBezTo>
                <a:close/>
                <a:moveTo>
                  <a:pt x="93" y="91"/>
                </a:moveTo>
                <a:cubicBezTo>
                  <a:pt x="93" y="92"/>
                  <a:pt x="95" y="94"/>
                  <a:pt x="96" y="94"/>
                </a:cubicBezTo>
                <a:cubicBezTo>
                  <a:pt x="98" y="94"/>
                  <a:pt x="99" y="92"/>
                  <a:pt x="99" y="91"/>
                </a:cubicBezTo>
                <a:cubicBezTo>
                  <a:pt x="99" y="89"/>
                  <a:pt x="98" y="88"/>
                  <a:pt x="96" y="88"/>
                </a:cubicBezTo>
                <a:cubicBezTo>
                  <a:pt x="95" y="88"/>
                  <a:pt x="93" y="89"/>
                  <a:pt x="93" y="91"/>
                </a:cubicBezTo>
                <a:close/>
                <a:moveTo>
                  <a:pt x="76" y="108"/>
                </a:moveTo>
                <a:cubicBezTo>
                  <a:pt x="76" y="110"/>
                  <a:pt x="77" y="111"/>
                  <a:pt x="79" y="111"/>
                </a:cubicBezTo>
                <a:cubicBezTo>
                  <a:pt x="80" y="111"/>
                  <a:pt x="82" y="110"/>
                  <a:pt x="82" y="108"/>
                </a:cubicBezTo>
                <a:cubicBezTo>
                  <a:pt x="82" y="107"/>
                  <a:pt x="80" y="105"/>
                  <a:pt x="79" y="105"/>
                </a:cubicBezTo>
                <a:cubicBezTo>
                  <a:pt x="77" y="105"/>
                  <a:pt x="76" y="107"/>
                  <a:pt x="76" y="108"/>
                </a:cubicBezTo>
                <a:close/>
                <a:moveTo>
                  <a:pt x="102" y="82"/>
                </a:moveTo>
                <a:cubicBezTo>
                  <a:pt x="102" y="84"/>
                  <a:pt x="103" y="85"/>
                  <a:pt x="105" y="85"/>
                </a:cubicBezTo>
                <a:cubicBezTo>
                  <a:pt x="106" y="85"/>
                  <a:pt x="108" y="84"/>
                  <a:pt x="108" y="82"/>
                </a:cubicBezTo>
                <a:cubicBezTo>
                  <a:pt x="108" y="80"/>
                  <a:pt x="106" y="79"/>
                  <a:pt x="105" y="79"/>
                </a:cubicBezTo>
                <a:cubicBezTo>
                  <a:pt x="103" y="79"/>
                  <a:pt x="102" y="80"/>
                  <a:pt x="102" y="82"/>
                </a:cubicBezTo>
                <a:close/>
                <a:moveTo>
                  <a:pt x="119" y="82"/>
                </a:moveTo>
                <a:cubicBezTo>
                  <a:pt x="119" y="84"/>
                  <a:pt x="121" y="85"/>
                  <a:pt x="122" y="85"/>
                </a:cubicBezTo>
                <a:cubicBezTo>
                  <a:pt x="124" y="85"/>
                  <a:pt x="125" y="84"/>
                  <a:pt x="125" y="82"/>
                </a:cubicBezTo>
                <a:cubicBezTo>
                  <a:pt x="125" y="80"/>
                  <a:pt x="124" y="79"/>
                  <a:pt x="122" y="79"/>
                </a:cubicBezTo>
                <a:cubicBezTo>
                  <a:pt x="121" y="79"/>
                  <a:pt x="119" y="80"/>
                  <a:pt x="119" y="82"/>
                </a:cubicBezTo>
                <a:close/>
                <a:moveTo>
                  <a:pt x="111" y="91"/>
                </a:moveTo>
                <a:cubicBezTo>
                  <a:pt x="111" y="92"/>
                  <a:pt x="112" y="94"/>
                  <a:pt x="114" y="94"/>
                </a:cubicBezTo>
                <a:cubicBezTo>
                  <a:pt x="115" y="94"/>
                  <a:pt x="117" y="92"/>
                  <a:pt x="117" y="91"/>
                </a:cubicBezTo>
                <a:cubicBezTo>
                  <a:pt x="117" y="89"/>
                  <a:pt x="115" y="88"/>
                  <a:pt x="114" y="88"/>
                </a:cubicBezTo>
                <a:cubicBezTo>
                  <a:pt x="112" y="88"/>
                  <a:pt x="111" y="89"/>
                  <a:pt x="111" y="91"/>
                </a:cubicBezTo>
                <a:close/>
                <a:moveTo>
                  <a:pt x="132" y="93"/>
                </a:moveTo>
                <a:cubicBezTo>
                  <a:pt x="132" y="94"/>
                  <a:pt x="132" y="94"/>
                  <a:pt x="132" y="94"/>
                </a:cubicBezTo>
                <a:cubicBezTo>
                  <a:pt x="160" y="109"/>
                  <a:pt x="160" y="109"/>
                  <a:pt x="160" y="109"/>
                </a:cubicBezTo>
                <a:cubicBezTo>
                  <a:pt x="80" y="155"/>
                  <a:pt x="80" y="155"/>
                  <a:pt x="80" y="155"/>
                </a:cubicBezTo>
                <a:cubicBezTo>
                  <a:pt x="0" y="109"/>
                  <a:pt x="0" y="109"/>
                  <a:pt x="0" y="109"/>
                </a:cubicBezTo>
                <a:cubicBezTo>
                  <a:pt x="28" y="94"/>
                  <a:pt x="28" y="94"/>
                  <a:pt x="28" y="94"/>
                </a:cubicBezTo>
                <a:cubicBezTo>
                  <a:pt x="0" y="77"/>
                  <a:pt x="0" y="77"/>
                  <a:pt x="0" y="77"/>
                </a:cubicBezTo>
                <a:cubicBezTo>
                  <a:pt x="28" y="61"/>
                  <a:pt x="28" y="61"/>
                  <a:pt x="28" y="61"/>
                </a:cubicBezTo>
                <a:cubicBezTo>
                  <a:pt x="0" y="45"/>
                  <a:pt x="0" y="45"/>
                  <a:pt x="0" y="45"/>
                </a:cubicBezTo>
                <a:cubicBezTo>
                  <a:pt x="80" y="0"/>
                  <a:pt x="80" y="0"/>
                  <a:pt x="80" y="0"/>
                </a:cubicBezTo>
                <a:cubicBezTo>
                  <a:pt x="160" y="45"/>
                  <a:pt x="160" y="45"/>
                  <a:pt x="160" y="45"/>
                </a:cubicBezTo>
                <a:cubicBezTo>
                  <a:pt x="132" y="61"/>
                  <a:pt x="132" y="61"/>
                  <a:pt x="132" y="61"/>
                </a:cubicBezTo>
                <a:cubicBezTo>
                  <a:pt x="160" y="77"/>
                  <a:pt x="160" y="77"/>
                  <a:pt x="160" y="77"/>
                </a:cubicBezTo>
                <a:cubicBezTo>
                  <a:pt x="133" y="93"/>
                  <a:pt x="133" y="93"/>
                  <a:pt x="133" y="93"/>
                </a:cubicBezTo>
                <a:cubicBezTo>
                  <a:pt x="132" y="93"/>
                  <a:pt x="132" y="93"/>
                  <a:pt x="132" y="93"/>
                </a:cubicBezTo>
                <a:close/>
                <a:moveTo>
                  <a:pt x="12" y="45"/>
                </a:moveTo>
                <a:cubicBezTo>
                  <a:pt x="80" y="84"/>
                  <a:pt x="80" y="84"/>
                  <a:pt x="80" y="84"/>
                </a:cubicBezTo>
                <a:cubicBezTo>
                  <a:pt x="126" y="58"/>
                  <a:pt x="126" y="58"/>
                  <a:pt x="126" y="58"/>
                </a:cubicBezTo>
                <a:cubicBezTo>
                  <a:pt x="126" y="58"/>
                  <a:pt x="126" y="58"/>
                  <a:pt x="126" y="58"/>
                </a:cubicBezTo>
                <a:cubicBezTo>
                  <a:pt x="148" y="45"/>
                  <a:pt x="148" y="45"/>
                  <a:pt x="148" y="45"/>
                </a:cubicBezTo>
                <a:cubicBezTo>
                  <a:pt x="80" y="7"/>
                  <a:pt x="80" y="7"/>
                  <a:pt x="80" y="7"/>
                </a:cubicBezTo>
                <a:lnTo>
                  <a:pt x="12" y="45"/>
                </a:lnTo>
                <a:close/>
                <a:moveTo>
                  <a:pt x="12" y="77"/>
                </a:moveTo>
                <a:cubicBezTo>
                  <a:pt x="16" y="80"/>
                  <a:pt x="16" y="80"/>
                  <a:pt x="16" y="80"/>
                </a:cubicBezTo>
                <a:cubicBezTo>
                  <a:pt x="16" y="79"/>
                  <a:pt x="17" y="79"/>
                  <a:pt x="18" y="79"/>
                </a:cubicBezTo>
                <a:cubicBezTo>
                  <a:pt x="19" y="79"/>
                  <a:pt x="20" y="80"/>
                  <a:pt x="20" y="82"/>
                </a:cubicBezTo>
                <a:cubicBezTo>
                  <a:pt x="20" y="82"/>
                  <a:pt x="20" y="82"/>
                  <a:pt x="20" y="82"/>
                </a:cubicBezTo>
                <a:cubicBezTo>
                  <a:pt x="50" y="99"/>
                  <a:pt x="50" y="99"/>
                  <a:pt x="50" y="99"/>
                </a:cubicBezTo>
                <a:cubicBezTo>
                  <a:pt x="50" y="98"/>
                  <a:pt x="51" y="97"/>
                  <a:pt x="52" y="97"/>
                </a:cubicBezTo>
                <a:cubicBezTo>
                  <a:pt x="54" y="97"/>
                  <a:pt x="55" y="98"/>
                  <a:pt x="55" y="99"/>
                </a:cubicBezTo>
                <a:cubicBezTo>
                  <a:pt x="55" y="100"/>
                  <a:pt x="55" y="101"/>
                  <a:pt x="54" y="102"/>
                </a:cubicBezTo>
                <a:cubicBezTo>
                  <a:pt x="61" y="105"/>
                  <a:pt x="61" y="105"/>
                  <a:pt x="61" y="105"/>
                </a:cubicBezTo>
                <a:cubicBezTo>
                  <a:pt x="61" y="105"/>
                  <a:pt x="61" y="105"/>
                  <a:pt x="61" y="105"/>
                </a:cubicBezTo>
                <a:cubicBezTo>
                  <a:pt x="63" y="105"/>
                  <a:pt x="64" y="106"/>
                  <a:pt x="64" y="107"/>
                </a:cubicBezTo>
                <a:cubicBezTo>
                  <a:pt x="80" y="116"/>
                  <a:pt x="80" y="116"/>
                  <a:pt x="80" y="116"/>
                </a:cubicBezTo>
                <a:cubicBezTo>
                  <a:pt x="93" y="109"/>
                  <a:pt x="93" y="109"/>
                  <a:pt x="93" y="109"/>
                </a:cubicBezTo>
                <a:cubicBezTo>
                  <a:pt x="93" y="109"/>
                  <a:pt x="93" y="108"/>
                  <a:pt x="93" y="108"/>
                </a:cubicBezTo>
                <a:cubicBezTo>
                  <a:pt x="93" y="107"/>
                  <a:pt x="95" y="105"/>
                  <a:pt x="96" y="105"/>
                </a:cubicBezTo>
                <a:cubicBezTo>
                  <a:pt x="97" y="105"/>
                  <a:pt x="98" y="106"/>
                  <a:pt x="98" y="106"/>
                </a:cubicBezTo>
                <a:cubicBezTo>
                  <a:pt x="105" y="102"/>
                  <a:pt x="105" y="102"/>
                  <a:pt x="105" y="102"/>
                </a:cubicBezTo>
                <a:cubicBezTo>
                  <a:pt x="103" y="102"/>
                  <a:pt x="102" y="101"/>
                  <a:pt x="102" y="99"/>
                </a:cubicBezTo>
                <a:cubicBezTo>
                  <a:pt x="102" y="98"/>
                  <a:pt x="103" y="97"/>
                  <a:pt x="105" y="97"/>
                </a:cubicBezTo>
                <a:cubicBezTo>
                  <a:pt x="106" y="97"/>
                  <a:pt x="108" y="98"/>
                  <a:pt x="108" y="99"/>
                </a:cubicBezTo>
                <a:cubicBezTo>
                  <a:pt x="108" y="100"/>
                  <a:pt x="108" y="100"/>
                  <a:pt x="107" y="101"/>
                </a:cubicBezTo>
                <a:cubicBezTo>
                  <a:pt x="126" y="90"/>
                  <a:pt x="126" y="90"/>
                  <a:pt x="126" y="90"/>
                </a:cubicBezTo>
                <a:cubicBezTo>
                  <a:pt x="126" y="90"/>
                  <a:pt x="126" y="90"/>
                  <a:pt x="126" y="90"/>
                </a:cubicBezTo>
                <a:cubicBezTo>
                  <a:pt x="137" y="84"/>
                  <a:pt x="137" y="84"/>
                  <a:pt x="137" y="84"/>
                </a:cubicBezTo>
                <a:cubicBezTo>
                  <a:pt x="137" y="83"/>
                  <a:pt x="137" y="83"/>
                  <a:pt x="137" y="82"/>
                </a:cubicBezTo>
                <a:cubicBezTo>
                  <a:pt x="137" y="80"/>
                  <a:pt x="138" y="79"/>
                  <a:pt x="140" y="79"/>
                </a:cubicBezTo>
                <a:cubicBezTo>
                  <a:pt x="141" y="79"/>
                  <a:pt x="142" y="80"/>
                  <a:pt x="142" y="81"/>
                </a:cubicBezTo>
                <a:cubicBezTo>
                  <a:pt x="148" y="77"/>
                  <a:pt x="148" y="77"/>
                  <a:pt x="148" y="77"/>
                </a:cubicBezTo>
                <a:cubicBezTo>
                  <a:pt x="126" y="65"/>
                  <a:pt x="126" y="65"/>
                  <a:pt x="126" y="65"/>
                </a:cubicBezTo>
                <a:cubicBezTo>
                  <a:pt x="125" y="65"/>
                  <a:pt x="125" y="65"/>
                  <a:pt x="125" y="65"/>
                </a:cubicBezTo>
                <a:cubicBezTo>
                  <a:pt x="125" y="67"/>
                  <a:pt x="124" y="67"/>
                  <a:pt x="122" y="67"/>
                </a:cubicBezTo>
                <a:cubicBezTo>
                  <a:pt x="122" y="67"/>
                  <a:pt x="122" y="67"/>
                  <a:pt x="122" y="67"/>
                </a:cubicBezTo>
                <a:cubicBezTo>
                  <a:pt x="115" y="71"/>
                  <a:pt x="115" y="71"/>
                  <a:pt x="115" y="71"/>
                </a:cubicBezTo>
                <a:cubicBezTo>
                  <a:pt x="116" y="71"/>
                  <a:pt x="117" y="72"/>
                  <a:pt x="117" y="73"/>
                </a:cubicBezTo>
                <a:cubicBezTo>
                  <a:pt x="117" y="75"/>
                  <a:pt x="115" y="76"/>
                  <a:pt x="114" y="76"/>
                </a:cubicBezTo>
                <a:cubicBezTo>
                  <a:pt x="112" y="76"/>
                  <a:pt x="111" y="75"/>
                  <a:pt x="111" y="74"/>
                </a:cubicBezTo>
                <a:cubicBezTo>
                  <a:pt x="82" y="90"/>
                  <a:pt x="82" y="90"/>
                  <a:pt x="82" y="90"/>
                </a:cubicBezTo>
                <a:cubicBezTo>
                  <a:pt x="82" y="90"/>
                  <a:pt x="82" y="91"/>
                  <a:pt x="82" y="91"/>
                </a:cubicBezTo>
                <a:cubicBezTo>
                  <a:pt x="82" y="92"/>
                  <a:pt x="80" y="94"/>
                  <a:pt x="79" y="94"/>
                </a:cubicBezTo>
                <a:cubicBezTo>
                  <a:pt x="77" y="94"/>
                  <a:pt x="76" y="92"/>
                  <a:pt x="76" y="91"/>
                </a:cubicBezTo>
                <a:cubicBezTo>
                  <a:pt x="76" y="90"/>
                  <a:pt x="76" y="90"/>
                  <a:pt x="76" y="89"/>
                </a:cubicBezTo>
                <a:cubicBezTo>
                  <a:pt x="46" y="72"/>
                  <a:pt x="46" y="72"/>
                  <a:pt x="46" y="72"/>
                </a:cubicBezTo>
                <a:cubicBezTo>
                  <a:pt x="46" y="72"/>
                  <a:pt x="47" y="73"/>
                  <a:pt x="47" y="73"/>
                </a:cubicBezTo>
                <a:cubicBezTo>
                  <a:pt x="47" y="75"/>
                  <a:pt x="45" y="76"/>
                  <a:pt x="44" y="76"/>
                </a:cubicBezTo>
                <a:cubicBezTo>
                  <a:pt x="42" y="76"/>
                  <a:pt x="41" y="75"/>
                  <a:pt x="41" y="73"/>
                </a:cubicBezTo>
                <a:cubicBezTo>
                  <a:pt x="41" y="72"/>
                  <a:pt x="42" y="70"/>
                  <a:pt x="44" y="70"/>
                </a:cubicBezTo>
                <a:cubicBezTo>
                  <a:pt x="37" y="67"/>
                  <a:pt x="37" y="67"/>
                  <a:pt x="37" y="67"/>
                </a:cubicBezTo>
                <a:cubicBezTo>
                  <a:pt x="36" y="67"/>
                  <a:pt x="36" y="67"/>
                  <a:pt x="35" y="67"/>
                </a:cubicBezTo>
                <a:cubicBezTo>
                  <a:pt x="34" y="67"/>
                  <a:pt x="33" y="67"/>
                  <a:pt x="32" y="66"/>
                </a:cubicBezTo>
                <a:lnTo>
                  <a:pt x="12" y="77"/>
                </a:lnTo>
                <a:close/>
                <a:moveTo>
                  <a:pt x="126" y="97"/>
                </a:moveTo>
                <a:cubicBezTo>
                  <a:pt x="80" y="123"/>
                  <a:pt x="80" y="123"/>
                  <a:pt x="80" y="123"/>
                </a:cubicBezTo>
                <a:cubicBezTo>
                  <a:pt x="34" y="97"/>
                  <a:pt x="34" y="97"/>
                  <a:pt x="34" y="97"/>
                </a:cubicBezTo>
                <a:cubicBezTo>
                  <a:pt x="12" y="110"/>
                  <a:pt x="12" y="110"/>
                  <a:pt x="12" y="110"/>
                </a:cubicBezTo>
                <a:cubicBezTo>
                  <a:pt x="80" y="148"/>
                  <a:pt x="80" y="148"/>
                  <a:pt x="80" y="148"/>
                </a:cubicBezTo>
                <a:cubicBezTo>
                  <a:pt x="148" y="110"/>
                  <a:pt x="148" y="110"/>
                  <a:pt x="148" y="110"/>
                </a:cubicBezTo>
                <a:lnTo>
                  <a:pt x="126" y="97"/>
                </a:lnTo>
                <a:close/>
              </a:path>
            </a:pathLst>
          </a:custGeom>
          <a:solidFill>
            <a:srgbClr val="0E3960"/>
          </a:solidFill>
          <a:ln>
            <a:noFill/>
          </a:ln>
        </p:spPr>
        <p:txBody>
          <a:bodyPr vert="horz" wrap="square" lIns="137160" tIns="68580" rIns="137160" bIns="68580" numCol="1" anchor="t" anchorCtr="0" compatLnSpc="1">
            <a:prstTxWarp prst="textNoShape">
              <a:avLst/>
            </a:prstTxWarp>
          </a:bodyPr>
          <a:lstStyle/>
          <a:p>
            <a:endParaRPr lang="en-US" sz="2700">
              <a:solidFill>
                <a:srgbClr val="262626"/>
              </a:solidFill>
            </a:endParaRPr>
          </a:p>
        </p:txBody>
      </p:sp>
      <p:sp>
        <p:nvSpPr>
          <p:cNvPr id="24" name="Diamond 23"/>
          <p:cNvSpPr/>
          <p:nvPr/>
        </p:nvSpPr>
        <p:spPr>
          <a:xfrm>
            <a:off x="1713334" y="5257514"/>
            <a:ext cx="2743200" cy="2743200"/>
          </a:xfrm>
          <a:prstGeom prst="diamond">
            <a:avLst/>
          </a:prstGeom>
          <a:solidFill>
            <a:srgbClr val="0E3960"/>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Engineering</a:t>
            </a:r>
            <a:endParaRPr lang="en-US" sz="15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25" name="Diamond 24"/>
          <p:cNvSpPr/>
          <p:nvPr/>
        </p:nvSpPr>
        <p:spPr>
          <a:xfrm>
            <a:off x="13713396" y="2301857"/>
            <a:ext cx="2743200" cy="2743200"/>
          </a:xfrm>
          <a:prstGeom prst="diamond">
            <a:avLst/>
          </a:prstGeom>
          <a:solidFill>
            <a:srgbClr val="1B6FBB"/>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sz="1600" b="1" dirty="0">
                <a:solidFill>
                  <a:srgbClr val="FFFFFF"/>
                </a:solidFill>
                <a:latin typeface="Open Sans" panose="020B0604020202020204" charset="0"/>
                <a:ea typeface="Open Sans" panose="020B0604020202020204" charset="0"/>
                <a:cs typeface="Open Sans" panose="020B0604020202020204" charset="0"/>
              </a:rPr>
              <a:t>Mathematics</a:t>
            </a:r>
            <a:endParaRPr lang="en-US" sz="1400" b="1"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26" name="Diamond 25"/>
          <p:cNvSpPr/>
          <p:nvPr/>
        </p:nvSpPr>
        <p:spPr>
          <a:xfrm>
            <a:off x="13710815" y="5240565"/>
            <a:ext cx="2743200" cy="2743200"/>
          </a:xfrm>
          <a:prstGeom prst="diamond">
            <a:avLst/>
          </a:prstGeom>
          <a:solidFill>
            <a:srgbClr val="0E3960"/>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Public Health</a:t>
            </a:r>
            <a:endParaRPr lang="en-US" sz="15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28" name="Diamond 27"/>
          <p:cNvSpPr/>
          <p:nvPr/>
        </p:nvSpPr>
        <p:spPr>
          <a:xfrm>
            <a:off x="12234509" y="831813"/>
            <a:ext cx="2743200" cy="2743200"/>
          </a:xfrm>
          <a:prstGeom prst="diamond">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Geoscience</a:t>
            </a:r>
            <a:endParaRPr lang="en-US" sz="15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29" name="Diamond 28"/>
          <p:cNvSpPr/>
          <p:nvPr/>
        </p:nvSpPr>
        <p:spPr>
          <a:xfrm>
            <a:off x="3198479" y="6722548"/>
            <a:ext cx="2743200" cy="2743200"/>
          </a:xfrm>
          <a:prstGeom prst="diamond">
            <a:avLst/>
          </a:prstGeom>
          <a:solidFill>
            <a:srgbClr val="1B6FBB"/>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Geology</a:t>
            </a:r>
            <a:endParaRPr lang="en-US" sz="15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30" name="Diamond 29"/>
          <p:cNvSpPr/>
          <p:nvPr/>
        </p:nvSpPr>
        <p:spPr>
          <a:xfrm>
            <a:off x="12259265" y="6711987"/>
            <a:ext cx="2743200" cy="2743200"/>
          </a:xfrm>
          <a:prstGeom prst="diamond">
            <a:avLst/>
          </a:prstGeom>
          <a:solidFill>
            <a:srgbClr val="1B6FBB"/>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sz="1600" b="1" dirty="0">
                <a:solidFill>
                  <a:srgbClr val="FFFFFF"/>
                </a:solidFill>
                <a:latin typeface="Open Sans" panose="020B0604020202020204" charset="0"/>
                <a:ea typeface="Open Sans" panose="020B0604020202020204" charset="0"/>
                <a:cs typeface="Open Sans" panose="020B0604020202020204" charset="0"/>
              </a:rPr>
              <a:t>Water Resource Management</a:t>
            </a:r>
            <a:endParaRPr lang="en-US" sz="14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32" name="Diamond 31"/>
          <p:cNvSpPr/>
          <p:nvPr/>
        </p:nvSpPr>
        <p:spPr>
          <a:xfrm>
            <a:off x="15175494" y="3792480"/>
            <a:ext cx="2743200" cy="2743200"/>
          </a:xfrm>
          <a:prstGeom prst="diamond">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sz="1400" b="1" dirty="0">
                <a:solidFill>
                  <a:srgbClr val="FFFFFF"/>
                </a:solidFill>
                <a:latin typeface="Open Sans" panose="020B0604020202020204" charset="0"/>
                <a:ea typeface="Open Sans" panose="020B0604020202020204" charset="0"/>
                <a:cs typeface="Open Sans" panose="020B0604020202020204" charset="0"/>
              </a:rPr>
              <a:t>Natural Resources and Environmental Science</a:t>
            </a:r>
            <a:endParaRPr lang="en-US" sz="12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33" name="Diamond 32"/>
          <p:cNvSpPr/>
          <p:nvPr/>
        </p:nvSpPr>
        <p:spPr>
          <a:xfrm>
            <a:off x="1724117" y="2309524"/>
            <a:ext cx="2743200" cy="2743200"/>
          </a:xfrm>
          <a:prstGeom prst="diamond">
            <a:avLst/>
          </a:prstGeom>
          <a:solidFill>
            <a:srgbClr val="1B6FBB"/>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Applied Geography </a:t>
            </a:r>
            <a:endParaRPr lang="en-US" sz="15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34" name="Diamond 33"/>
          <p:cNvSpPr/>
          <p:nvPr/>
        </p:nvSpPr>
        <p:spPr>
          <a:xfrm>
            <a:off x="3203004" y="826568"/>
            <a:ext cx="2743200" cy="2743200"/>
          </a:xfrm>
          <a:prstGeom prst="diamond">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Agricultural</a:t>
            </a:r>
            <a:endParaRPr lang="en-US" sz="15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35" name="Diamond 34"/>
          <p:cNvSpPr/>
          <p:nvPr/>
        </p:nvSpPr>
        <p:spPr>
          <a:xfrm>
            <a:off x="267890" y="3792480"/>
            <a:ext cx="2743200" cy="2743200"/>
          </a:xfrm>
          <a:prstGeom prst="diamond">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Biology</a:t>
            </a:r>
            <a:endParaRPr lang="en-US" sz="15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cxnSp>
        <p:nvCxnSpPr>
          <p:cNvPr id="36" name="Straight Connector 35"/>
          <p:cNvCxnSpPr/>
          <p:nvPr/>
        </p:nvCxnSpPr>
        <p:spPr>
          <a:xfrm>
            <a:off x="7541260" y="3666833"/>
            <a:ext cx="1587926" cy="0"/>
          </a:xfrm>
          <a:prstGeom prst="line">
            <a:avLst/>
          </a:prstGeom>
          <a:ln w="19050" cap="rnd">
            <a:gradFill>
              <a:gsLst>
                <a:gs pos="100000">
                  <a:schemeClr val="bg2"/>
                </a:gs>
                <a:gs pos="0">
                  <a:schemeClr val="accent4"/>
                </a:gs>
              </a:gsLst>
              <a:lin ang="0" scaled="0"/>
            </a:gradFill>
            <a:prstDash val="sysDot"/>
            <a:headEnd type="triangle"/>
            <a:tailEnd type="non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114454" y="8152099"/>
            <a:ext cx="6144811" cy="1200329"/>
          </a:xfrm>
          <a:prstGeom prst="rect">
            <a:avLst/>
          </a:prstGeom>
        </p:spPr>
        <p:txBody>
          <a:bodyPr wrap="square">
            <a:spAutoFit/>
          </a:bodyPr>
          <a:lstStyle/>
          <a:p>
            <a:pPr algn="ctr"/>
            <a:r>
              <a:rPr lang="en-US" dirty="0">
                <a:latin typeface="Open Sans" panose="020B0604020202020204" charset="0"/>
                <a:ea typeface="Open Sans" panose="020B0604020202020204" charset="0"/>
                <a:cs typeface="Open Sans" panose="020B0604020202020204" charset="0"/>
              </a:rPr>
              <a:t>Baccalaureate Degrees which meets the education requirements established in 401 KAR 11:030 and 401 KAR 11:040.  Additional degrees may be considered on a case-by-case basis.   </a:t>
            </a:r>
          </a:p>
        </p:txBody>
      </p:sp>
    </p:spTree>
    <p:extLst>
      <p:ext uri="{BB962C8B-B14F-4D97-AF65-F5344CB8AC3E}">
        <p14:creationId xmlns:p14="http://schemas.microsoft.com/office/powerpoint/2010/main" val="202400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withEffect">
                                  <p:stCondLst>
                                    <p:cond delay="750"/>
                                  </p:stCondLst>
                                  <p:childTnLst>
                                    <p:set>
                                      <p:cBhvr>
                                        <p:cTn id="6" dur="1" fill="hold">
                                          <p:stCondLst>
                                            <p:cond delay="0"/>
                                          </p:stCondLst>
                                        </p:cTn>
                                        <p:tgtEl>
                                          <p:spTgt spid="10"/>
                                        </p:tgtEl>
                                        <p:attrNameLst>
                                          <p:attrName>style.visibility</p:attrName>
                                        </p:attrNameLst>
                                      </p:cBhvr>
                                      <p:to>
                                        <p:strVal val="visible"/>
                                      </p:to>
                                    </p:set>
                                    <p:animEffect transition="in" filter="diamond(out)">
                                      <p:cBhvr>
                                        <p:cTn id="7" dur="1500"/>
                                        <p:tgtEl>
                                          <p:spTgt spid="10"/>
                                        </p:tgtEl>
                                      </p:cBhvr>
                                    </p:animEffect>
                                  </p:childTnLst>
                                </p:cTn>
                              </p:par>
                              <p:par>
                                <p:cTn id="8" presetID="2" presetClass="entr" presetSubtype="8" decel="100000" fill="hold" grpId="0" nodeType="withEffect">
                                  <p:stCondLst>
                                    <p:cond delay="75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1000" fill="hold"/>
                                        <p:tgtEl>
                                          <p:spTgt spid="34"/>
                                        </p:tgtEl>
                                        <p:attrNameLst>
                                          <p:attrName>ppt_x</p:attrName>
                                        </p:attrNameLst>
                                      </p:cBhvr>
                                      <p:tavLst>
                                        <p:tav tm="0">
                                          <p:val>
                                            <p:strVal val="0-#ppt_w/2"/>
                                          </p:val>
                                        </p:tav>
                                        <p:tav tm="100000">
                                          <p:val>
                                            <p:strVal val="#ppt_x"/>
                                          </p:val>
                                        </p:tav>
                                      </p:tavLst>
                                    </p:anim>
                                    <p:anim calcmode="lin" valueType="num">
                                      <p:cBhvr additive="base">
                                        <p:cTn id="11" dur="1000" fill="hold"/>
                                        <p:tgtEl>
                                          <p:spTgt spid="34"/>
                                        </p:tgtEl>
                                        <p:attrNameLst>
                                          <p:attrName>ppt_y</p:attrName>
                                        </p:attrNameLst>
                                      </p:cBhvr>
                                      <p:tavLst>
                                        <p:tav tm="0">
                                          <p:val>
                                            <p:strVal val="#ppt_y"/>
                                          </p:val>
                                        </p:tav>
                                        <p:tav tm="100000">
                                          <p:val>
                                            <p:strVal val="#ppt_y"/>
                                          </p:val>
                                        </p:tav>
                                      </p:tavLst>
                                    </p:anim>
                                  </p:childTnLst>
                                </p:cTn>
                              </p:par>
                              <p:par>
                                <p:cTn id="12" presetID="2" presetClass="entr" presetSubtype="8" decel="100000" fill="hold" grpId="0" nodeType="withEffect">
                                  <p:stCondLst>
                                    <p:cond delay="75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1000" fill="hold"/>
                                        <p:tgtEl>
                                          <p:spTgt spid="33"/>
                                        </p:tgtEl>
                                        <p:attrNameLst>
                                          <p:attrName>ppt_x</p:attrName>
                                        </p:attrNameLst>
                                      </p:cBhvr>
                                      <p:tavLst>
                                        <p:tav tm="0">
                                          <p:val>
                                            <p:strVal val="0-#ppt_w/2"/>
                                          </p:val>
                                        </p:tav>
                                        <p:tav tm="100000">
                                          <p:val>
                                            <p:strVal val="#ppt_x"/>
                                          </p:val>
                                        </p:tav>
                                      </p:tavLst>
                                    </p:anim>
                                    <p:anim calcmode="lin" valueType="num">
                                      <p:cBhvr additive="base">
                                        <p:cTn id="15" dur="1000" fill="hold"/>
                                        <p:tgtEl>
                                          <p:spTgt spid="33"/>
                                        </p:tgtEl>
                                        <p:attrNameLst>
                                          <p:attrName>ppt_y</p:attrName>
                                        </p:attrNameLst>
                                      </p:cBhvr>
                                      <p:tavLst>
                                        <p:tav tm="0">
                                          <p:val>
                                            <p:strVal val="#ppt_y"/>
                                          </p:val>
                                        </p:tav>
                                        <p:tav tm="100000">
                                          <p:val>
                                            <p:strVal val="#ppt_y"/>
                                          </p:val>
                                        </p:tav>
                                      </p:tavLst>
                                    </p:anim>
                                  </p:childTnLst>
                                </p:cTn>
                              </p:par>
                              <p:par>
                                <p:cTn id="16" presetID="2" presetClass="entr" presetSubtype="8" decel="100000" fill="hold" grpId="0" nodeType="withEffect">
                                  <p:stCondLst>
                                    <p:cond delay="75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1000" fill="hold"/>
                                        <p:tgtEl>
                                          <p:spTgt spid="4"/>
                                        </p:tgtEl>
                                        <p:attrNameLst>
                                          <p:attrName>ppt_x</p:attrName>
                                        </p:attrNameLst>
                                      </p:cBhvr>
                                      <p:tavLst>
                                        <p:tav tm="0">
                                          <p:val>
                                            <p:strVal val="0-#ppt_w/2"/>
                                          </p:val>
                                        </p:tav>
                                        <p:tav tm="100000">
                                          <p:val>
                                            <p:strVal val="#ppt_x"/>
                                          </p:val>
                                        </p:tav>
                                      </p:tavLst>
                                    </p:anim>
                                    <p:anim calcmode="lin" valueType="num">
                                      <p:cBhvr additive="base">
                                        <p:cTn id="19" dur="10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8" decel="100000" fill="hold" grpId="0" nodeType="withEffect">
                                  <p:stCondLst>
                                    <p:cond delay="75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1000" fill="hold"/>
                                        <p:tgtEl>
                                          <p:spTgt spid="35"/>
                                        </p:tgtEl>
                                        <p:attrNameLst>
                                          <p:attrName>ppt_x</p:attrName>
                                        </p:attrNameLst>
                                      </p:cBhvr>
                                      <p:tavLst>
                                        <p:tav tm="0">
                                          <p:val>
                                            <p:strVal val="0-#ppt_w/2"/>
                                          </p:val>
                                        </p:tav>
                                        <p:tav tm="100000">
                                          <p:val>
                                            <p:strVal val="#ppt_x"/>
                                          </p:val>
                                        </p:tav>
                                      </p:tavLst>
                                    </p:anim>
                                    <p:anim calcmode="lin" valueType="num">
                                      <p:cBhvr additive="base">
                                        <p:cTn id="23" dur="1000" fill="hold"/>
                                        <p:tgtEl>
                                          <p:spTgt spid="35"/>
                                        </p:tgtEl>
                                        <p:attrNameLst>
                                          <p:attrName>ppt_y</p:attrName>
                                        </p:attrNameLst>
                                      </p:cBhvr>
                                      <p:tavLst>
                                        <p:tav tm="0">
                                          <p:val>
                                            <p:strVal val="#ppt_y"/>
                                          </p:val>
                                        </p:tav>
                                        <p:tav tm="100000">
                                          <p:val>
                                            <p:strVal val="#ppt_y"/>
                                          </p:val>
                                        </p:tav>
                                      </p:tavLst>
                                    </p:anim>
                                  </p:childTnLst>
                                </p:cTn>
                              </p:par>
                              <p:par>
                                <p:cTn id="24" presetID="2" presetClass="entr" presetSubtype="8" decel="100000" fill="hold" grpId="0" nodeType="withEffect">
                                  <p:stCondLst>
                                    <p:cond delay="75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1000" fill="hold"/>
                                        <p:tgtEl>
                                          <p:spTgt spid="6"/>
                                        </p:tgtEl>
                                        <p:attrNameLst>
                                          <p:attrName>ppt_x</p:attrName>
                                        </p:attrNameLst>
                                      </p:cBhvr>
                                      <p:tavLst>
                                        <p:tav tm="0">
                                          <p:val>
                                            <p:strVal val="0-#ppt_w/2"/>
                                          </p:val>
                                        </p:tav>
                                        <p:tav tm="100000">
                                          <p:val>
                                            <p:strVal val="#ppt_x"/>
                                          </p:val>
                                        </p:tav>
                                      </p:tavLst>
                                    </p:anim>
                                    <p:anim calcmode="lin" valueType="num">
                                      <p:cBhvr additive="base">
                                        <p:cTn id="27" dur="10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8" decel="100000" fill="hold" grpId="0" nodeType="withEffect">
                                  <p:stCondLst>
                                    <p:cond delay="75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1000" fill="hold"/>
                                        <p:tgtEl>
                                          <p:spTgt spid="5"/>
                                        </p:tgtEl>
                                        <p:attrNameLst>
                                          <p:attrName>ppt_x</p:attrName>
                                        </p:attrNameLst>
                                      </p:cBhvr>
                                      <p:tavLst>
                                        <p:tav tm="0">
                                          <p:val>
                                            <p:strVal val="0-#ppt_w/2"/>
                                          </p:val>
                                        </p:tav>
                                        <p:tav tm="100000">
                                          <p:val>
                                            <p:strVal val="#ppt_x"/>
                                          </p:val>
                                        </p:tav>
                                      </p:tavLst>
                                    </p:anim>
                                    <p:anim calcmode="lin" valueType="num">
                                      <p:cBhvr additive="base">
                                        <p:cTn id="31" dur="1000" fill="hold"/>
                                        <p:tgtEl>
                                          <p:spTgt spid="5"/>
                                        </p:tgtEl>
                                        <p:attrNameLst>
                                          <p:attrName>ppt_y</p:attrName>
                                        </p:attrNameLst>
                                      </p:cBhvr>
                                      <p:tavLst>
                                        <p:tav tm="0">
                                          <p:val>
                                            <p:strVal val="#ppt_y"/>
                                          </p:val>
                                        </p:tav>
                                        <p:tav tm="100000">
                                          <p:val>
                                            <p:strVal val="#ppt_y"/>
                                          </p:val>
                                        </p:tav>
                                      </p:tavLst>
                                    </p:anim>
                                  </p:childTnLst>
                                </p:cTn>
                              </p:par>
                              <p:par>
                                <p:cTn id="32" presetID="2" presetClass="entr" presetSubtype="8" decel="100000" fill="hold" grpId="0" nodeType="withEffect">
                                  <p:stCondLst>
                                    <p:cond delay="75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1000" fill="hold"/>
                                        <p:tgtEl>
                                          <p:spTgt spid="28"/>
                                        </p:tgtEl>
                                        <p:attrNameLst>
                                          <p:attrName>ppt_x</p:attrName>
                                        </p:attrNameLst>
                                      </p:cBhvr>
                                      <p:tavLst>
                                        <p:tav tm="0">
                                          <p:val>
                                            <p:strVal val="0-#ppt_w/2"/>
                                          </p:val>
                                        </p:tav>
                                        <p:tav tm="100000">
                                          <p:val>
                                            <p:strVal val="#ppt_x"/>
                                          </p:val>
                                        </p:tav>
                                      </p:tavLst>
                                    </p:anim>
                                    <p:anim calcmode="lin" valueType="num">
                                      <p:cBhvr additive="base">
                                        <p:cTn id="35" dur="1000" fill="hold"/>
                                        <p:tgtEl>
                                          <p:spTgt spid="28"/>
                                        </p:tgtEl>
                                        <p:attrNameLst>
                                          <p:attrName>ppt_y</p:attrName>
                                        </p:attrNameLst>
                                      </p:cBhvr>
                                      <p:tavLst>
                                        <p:tav tm="0">
                                          <p:val>
                                            <p:strVal val="#ppt_y"/>
                                          </p:val>
                                        </p:tav>
                                        <p:tav tm="100000">
                                          <p:val>
                                            <p:strVal val="#ppt_y"/>
                                          </p:val>
                                        </p:tav>
                                      </p:tavLst>
                                    </p:anim>
                                  </p:childTnLst>
                                </p:cTn>
                              </p:par>
                              <p:par>
                                <p:cTn id="36" presetID="2" presetClass="entr" presetSubtype="2" decel="100000" fill="hold" grpId="0" nodeType="withEffect">
                                  <p:stCondLst>
                                    <p:cond delay="75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1000" fill="hold"/>
                                        <p:tgtEl>
                                          <p:spTgt spid="7"/>
                                        </p:tgtEl>
                                        <p:attrNameLst>
                                          <p:attrName>ppt_x</p:attrName>
                                        </p:attrNameLst>
                                      </p:cBhvr>
                                      <p:tavLst>
                                        <p:tav tm="0">
                                          <p:val>
                                            <p:strVal val="1+#ppt_w/2"/>
                                          </p:val>
                                        </p:tav>
                                        <p:tav tm="100000">
                                          <p:val>
                                            <p:strVal val="#ppt_x"/>
                                          </p:val>
                                        </p:tav>
                                      </p:tavLst>
                                    </p:anim>
                                    <p:anim calcmode="lin" valueType="num">
                                      <p:cBhvr additive="base">
                                        <p:cTn id="39" dur="1000" fill="hold"/>
                                        <p:tgtEl>
                                          <p:spTgt spid="7"/>
                                        </p:tgtEl>
                                        <p:attrNameLst>
                                          <p:attrName>ppt_y</p:attrName>
                                        </p:attrNameLst>
                                      </p:cBhvr>
                                      <p:tavLst>
                                        <p:tav tm="0">
                                          <p:val>
                                            <p:strVal val="#ppt_y"/>
                                          </p:val>
                                        </p:tav>
                                        <p:tav tm="100000">
                                          <p:val>
                                            <p:strVal val="#ppt_y"/>
                                          </p:val>
                                        </p:tav>
                                      </p:tavLst>
                                    </p:anim>
                                  </p:childTnLst>
                                </p:cTn>
                              </p:par>
                              <p:par>
                                <p:cTn id="40" presetID="2" presetClass="entr" presetSubtype="8" decel="100000" fill="hold" grpId="0" nodeType="withEffect">
                                  <p:stCondLst>
                                    <p:cond delay="75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1000" fill="hold"/>
                                        <p:tgtEl>
                                          <p:spTgt spid="25"/>
                                        </p:tgtEl>
                                        <p:attrNameLst>
                                          <p:attrName>ppt_x</p:attrName>
                                        </p:attrNameLst>
                                      </p:cBhvr>
                                      <p:tavLst>
                                        <p:tav tm="0">
                                          <p:val>
                                            <p:strVal val="0-#ppt_w/2"/>
                                          </p:val>
                                        </p:tav>
                                        <p:tav tm="100000">
                                          <p:val>
                                            <p:strVal val="#ppt_x"/>
                                          </p:val>
                                        </p:tav>
                                      </p:tavLst>
                                    </p:anim>
                                    <p:anim calcmode="lin" valueType="num">
                                      <p:cBhvr additive="base">
                                        <p:cTn id="43" dur="1000" fill="hold"/>
                                        <p:tgtEl>
                                          <p:spTgt spid="25"/>
                                        </p:tgtEl>
                                        <p:attrNameLst>
                                          <p:attrName>ppt_y</p:attrName>
                                        </p:attrNameLst>
                                      </p:cBhvr>
                                      <p:tavLst>
                                        <p:tav tm="0">
                                          <p:val>
                                            <p:strVal val="#ppt_y"/>
                                          </p:val>
                                        </p:tav>
                                        <p:tav tm="100000">
                                          <p:val>
                                            <p:strVal val="#ppt_y"/>
                                          </p:val>
                                        </p:tav>
                                      </p:tavLst>
                                    </p:anim>
                                  </p:childTnLst>
                                </p:cTn>
                              </p:par>
                              <p:par>
                                <p:cTn id="44" presetID="2" presetClass="entr" presetSubtype="2" decel="100000" fill="hold" grpId="0" nodeType="withEffect">
                                  <p:stCondLst>
                                    <p:cond delay="75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1000" fill="hold"/>
                                        <p:tgtEl>
                                          <p:spTgt spid="9"/>
                                        </p:tgtEl>
                                        <p:attrNameLst>
                                          <p:attrName>ppt_x</p:attrName>
                                        </p:attrNameLst>
                                      </p:cBhvr>
                                      <p:tavLst>
                                        <p:tav tm="0">
                                          <p:val>
                                            <p:strVal val="1+#ppt_w/2"/>
                                          </p:val>
                                        </p:tav>
                                        <p:tav tm="100000">
                                          <p:val>
                                            <p:strVal val="#ppt_x"/>
                                          </p:val>
                                        </p:tav>
                                      </p:tavLst>
                                    </p:anim>
                                    <p:anim calcmode="lin" valueType="num">
                                      <p:cBhvr additive="base">
                                        <p:cTn id="47" dur="1000" fill="hold"/>
                                        <p:tgtEl>
                                          <p:spTgt spid="9"/>
                                        </p:tgtEl>
                                        <p:attrNameLst>
                                          <p:attrName>ppt_y</p:attrName>
                                        </p:attrNameLst>
                                      </p:cBhvr>
                                      <p:tavLst>
                                        <p:tav tm="0">
                                          <p:val>
                                            <p:strVal val="#ppt_y"/>
                                          </p:val>
                                        </p:tav>
                                        <p:tav tm="100000">
                                          <p:val>
                                            <p:strVal val="#ppt_y"/>
                                          </p:val>
                                        </p:tav>
                                      </p:tavLst>
                                    </p:anim>
                                  </p:childTnLst>
                                </p:cTn>
                              </p:par>
                              <p:par>
                                <p:cTn id="48" presetID="2" presetClass="entr" presetSubtype="8" decel="100000" fill="hold" grpId="0" nodeType="withEffect">
                                  <p:stCondLst>
                                    <p:cond delay="75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1000" fill="hold"/>
                                        <p:tgtEl>
                                          <p:spTgt spid="32"/>
                                        </p:tgtEl>
                                        <p:attrNameLst>
                                          <p:attrName>ppt_x</p:attrName>
                                        </p:attrNameLst>
                                      </p:cBhvr>
                                      <p:tavLst>
                                        <p:tav tm="0">
                                          <p:val>
                                            <p:strVal val="0-#ppt_w/2"/>
                                          </p:val>
                                        </p:tav>
                                        <p:tav tm="100000">
                                          <p:val>
                                            <p:strVal val="#ppt_x"/>
                                          </p:val>
                                        </p:tav>
                                      </p:tavLst>
                                    </p:anim>
                                    <p:anim calcmode="lin" valueType="num">
                                      <p:cBhvr additive="base">
                                        <p:cTn id="51" dur="1000" fill="hold"/>
                                        <p:tgtEl>
                                          <p:spTgt spid="32"/>
                                        </p:tgtEl>
                                        <p:attrNameLst>
                                          <p:attrName>ppt_y</p:attrName>
                                        </p:attrNameLst>
                                      </p:cBhvr>
                                      <p:tavLst>
                                        <p:tav tm="0">
                                          <p:val>
                                            <p:strVal val="#ppt_y"/>
                                          </p:val>
                                        </p:tav>
                                        <p:tav tm="100000">
                                          <p:val>
                                            <p:strVal val="#ppt_y"/>
                                          </p:val>
                                        </p:tav>
                                      </p:tavLst>
                                    </p:anim>
                                  </p:childTnLst>
                                </p:cTn>
                              </p:par>
                              <p:par>
                                <p:cTn id="52" presetID="2" presetClass="entr" presetSubtype="2" decel="100000" fill="hold" grpId="0" nodeType="withEffect">
                                  <p:stCondLst>
                                    <p:cond delay="75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1000" fill="hold"/>
                                        <p:tgtEl>
                                          <p:spTgt spid="8"/>
                                        </p:tgtEl>
                                        <p:attrNameLst>
                                          <p:attrName>ppt_x</p:attrName>
                                        </p:attrNameLst>
                                      </p:cBhvr>
                                      <p:tavLst>
                                        <p:tav tm="0">
                                          <p:val>
                                            <p:strVal val="1+#ppt_w/2"/>
                                          </p:val>
                                        </p:tav>
                                        <p:tav tm="100000">
                                          <p:val>
                                            <p:strVal val="#ppt_x"/>
                                          </p:val>
                                        </p:tav>
                                      </p:tavLst>
                                    </p:anim>
                                    <p:anim calcmode="lin" valueType="num">
                                      <p:cBhvr additive="base">
                                        <p:cTn id="55" dur="1000" fill="hold"/>
                                        <p:tgtEl>
                                          <p:spTgt spid="8"/>
                                        </p:tgtEl>
                                        <p:attrNameLst>
                                          <p:attrName>ppt_y</p:attrName>
                                        </p:attrNameLst>
                                      </p:cBhvr>
                                      <p:tavLst>
                                        <p:tav tm="0">
                                          <p:val>
                                            <p:strVal val="#ppt_y"/>
                                          </p:val>
                                        </p:tav>
                                        <p:tav tm="100000">
                                          <p:val>
                                            <p:strVal val="#ppt_y"/>
                                          </p:val>
                                        </p:tav>
                                      </p:tavLst>
                                    </p:anim>
                                  </p:childTnLst>
                                </p:cTn>
                              </p:par>
                              <p:par>
                                <p:cTn id="56" presetID="2" presetClass="entr" presetSubtype="8" decel="100000" fill="hold" grpId="0" nodeType="withEffect">
                                  <p:stCondLst>
                                    <p:cond delay="75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1000" fill="hold"/>
                                        <p:tgtEl>
                                          <p:spTgt spid="26"/>
                                        </p:tgtEl>
                                        <p:attrNameLst>
                                          <p:attrName>ppt_x</p:attrName>
                                        </p:attrNameLst>
                                      </p:cBhvr>
                                      <p:tavLst>
                                        <p:tav tm="0">
                                          <p:val>
                                            <p:strVal val="0-#ppt_w/2"/>
                                          </p:val>
                                        </p:tav>
                                        <p:tav tm="100000">
                                          <p:val>
                                            <p:strVal val="#ppt_x"/>
                                          </p:val>
                                        </p:tav>
                                      </p:tavLst>
                                    </p:anim>
                                    <p:anim calcmode="lin" valueType="num">
                                      <p:cBhvr additive="base">
                                        <p:cTn id="59" dur="1000" fill="hold"/>
                                        <p:tgtEl>
                                          <p:spTgt spid="26"/>
                                        </p:tgtEl>
                                        <p:attrNameLst>
                                          <p:attrName>ppt_y</p:attrName>
                                        </p:attrNameLst>
                                      </p:cBhvr>
                                      <p:tavLst>
                                        <p:tav tm="0">
                                          <p:val>
                                            <p:strVal val="#ppt_y"/>
                                          </p:val>
                                        </p:tav>
                                        <p:tav tm="100000">
                                          <p:val>
                                            <p:strVal val="#ppt_y"/>
                                          </p:val>
                                        </p:tav>
                                      </p:tavLst>
                                    </p:anim>
                                  </p:childTnLst>
                                </p:cTn>
                              </p:par>
                              <p:par>
                                <p:cTn id="60" presetID="2" presetClass="entr" presetSubtype="8" decel="100000" fill="hold" grpId="0" nodeType="withEffect">
                                  <p:stCondLst>
                                    <p:cond delay="750"/>
                                  </p:stCondLst>
                                  <p:childTnLst>
                                    <p:set>
                                      <p:cBhvr>
                                        <p:cTn id="61" dur="1" fill="hold">
                                          <p:stCondLst>
                                            <p:cond delay="0"/>
                                          </p:stCondLst>
                                        </p:cTn>
                                        <p:tgtEl>
                                          <p:spTgt spid="30"/>
                                        </p:tgtEl>
                                        <p:attrNameLst>
                                          <p:attrName>style.visibility</p:attrName>
                                        </p:attrNameLst>
                                      </p:cBhvr>
                                      <p:to>
                                        <p:strVal val="visible"/>
                                      </p:to>
                                    </p:set>
                                    <p:anim calcmode="lin" valueType="num">
                                      <p:cBhvr additive="base">
                                        <p:cTn id="62" dur="1000" fill="hold"/>
                                        <p:tgtEl>
                                          <p:spTgt spid="30"/>
                                        </p:tgtEl>
                                        <p:attrNameLst>
                                          <p:attrName>ppt_x</p:attrName>
                                        </p:attrNameLst>
                                      </p:cBhvr>
                                      <p:tavLst>
                                        <p:tav tm="0">
                                          <p:val>
                                            <p:strVal val="0-#ppt_w/2"/>
                                          </p:val>
                                        </p:tav>
                                        <p:tav tm="100000">
                                          <p:val>
                                            <p:strVal val="#ppt_x"/>
                                          </p:val>
                                        </p:tav>
                                      </p:tavLst>
                                    </p:anim>
                                    <p:anim calcmode="lin" valueType="num">
                                      <p:cBhvr additive="base">
                                        <p:cTn id="63" dur="1000" fill="hold"/>
                                        <p:tgtEl>
                                          <p:spTgt spid="30"/>
                                        </p:tgtEl>
                                        <p:attrNameLst>
                                          <p:attrName>ppt_y</p:attrName>
                                        </p:attrNameLst>
                                      </p:cBhvr>
                                      <p:tavLst>
                                        <p:tav tm="0">
                                          <p:val>
                                            <p:strVal val="#ppt_y"/>
                                          </p:val>
                                        </p:tav>
                                        <p:tav tm="100000">
                                          <p:val>
                                            <p:strVal val="#ppt_y"/>
                                          </p:val>
                                        </p:tav>
                                      </p:tavLst>
                                    </p:anim>
                                  </p:childTnLst>
                                </p:cTn>
                              </p:par>
                              <p:par>
                                <p:cTn id="64" presetID="2" presetClass="entr" presetSubtype="8" decel="100000" fill="hold" grpId="0" nodeType="withEffect">
                                  <p:stCondLst>
                                    <p:cond delay="750"/>
                                  </p:stCondLst>
                                  <p:childTnLst>
                                    <p:set>
                                      <p:cBhvr>
                                        <p:cTn id="65" dur="1" fill="hold">
                                          <p:stCondLst>
                                            <p:cond delay="0"/>
                                          </p:stCondLst>
                                        </p:cTn>
                                        <p:tgtEl>
                                          <p:spTgt spid="29"/>
                                        </p:tgtEl>
                                        <p:attrNameLst>
                                          <p:attrName>style.visibility</p:attrName>
                                        </p:attrNameLst>
                                      </p:cBhvr>
                                      <p:to>
                                        <p:strVal val="visible"/>
                                      </p:to>
                                    </p:set>
                                    <p:anim calcmode="lin" valueType="num">
                                      <p:cBhvr additive="base">
                                        <p:cTn id="66" dur="1000" fill="hold"/>
                                        <p:tgtEl>
                                          <p:spTgt spid="29"/>
                                        </p:tgtEl>
                                        <p:attrNameLst>
                                          <p:attrName>ppt_x</p:attrName>
                                        </p:attrNameLst>
                                      </p:cBhvr>
                                      <p:tavLst>
                                        <p:tav tm="0">
                                          <p:val>
                                            <p:strVal val="0-#ppt_w/2"/>
                                          </p:val>
                                        </p:tav>
                                        <p:tav tm="100000">
                                          <p:val>
                                            <p:strVal val="#ppt_x"/>
                                          </p:val>
                                        </p:tav>
                                      </p:tavLst>
                                    </p:anim>
                                    <p:anim calcmode="lin" valueType="num">
                                      <p:cBhvr additive="base">
                                        <p:cTn id="67" dur="1000" fill="hold"/>
                                        <p:tgtEl>
                                          <p:spTgt spid="29"/>
                                        </p:tgtEl>
                                        <p:attrNameLst>
                                          <p:attrName>ppt_y</p:attrName>
                                        </p:attrNameLst>
                                      </p:cBhvr>
                                      <p:tavLst>
                                        <p:tav tm="0">
                                          <p:val>
                                            <p:strVal val="#ppt_y"/>
                                          </p:val>
                                        </p:tav>
                                        <p:tav tm="100000">
                                          <p:val>
                                            <p:strVal val="#ppt_y"/>
                                          </p:val>
                                        </p:tav>
                                      </p:tavLst>
                                    </p:anim>
                                  </p:childTnLst>
                                </p:cTn>
                              </p:par>
                              <p:par>
                                <p:cTn id="68" presetID="2" presetClass="entr" presetSubtype="8" decel="100000" fill="hold" grpId="0" nodeType="withEffect">
                                  <p:stCondLst>
                                    <p:cond delay="750"/>
                                  </p:stCondLst>
                                  <p:childTnLst>
                                    <p:set>
                                      <p:cBhvr>
                                        <p:cTn id="69" dur="1" fill="hold">
                                          <p:stCondLst>
                                            <p:cond delay="0"/>
                                          </p:stCondLst>
                                        </p:cTn>
                                        <p:tgtEl>
                                          <p:spTgt spid="24"/>
                                        </p:tgtEl>
                                        <p:attrNameLst>
                                          <p:attrName>style.visibility</p:attrName>
                                        </p:attrNameLst>
                                      </p:cBhvr>
                                      <p:to>
                                        <p:strVal val="visible"/>
                                      </p:to>
                                    </p:set>
                                    <p:anim calcmode="lin" valueType="num">
                                      <p:cBhvr additive="base">
                                        <p:cTn id="70" dur="1000" fill="hold"/>
                                        <p:tgtEl>
                                          <p:spTgt spid="24"/>
                                        </p:tgtEl>
                                        <p:attrNameLst>
                                          <p:attrName>ppt_x</p:attrName>
                                        </p:attrNameLst>
                                      </p:cBhvr>
                                      <p:tavLst>
                                        <p:tav tm="0">
                                          <p:val>
                                            <p:strVal val="0-#ppt_w/2"/>
                                          </p:val>
                                        </p:tav>
                                        <p:tav tm="100000">
                                          <p:val>
                                            <p:strVal val="#ppt_x"/>
                                          </p:val>
                                        </p:tav>
                                      </p:tavLst>
                                    </p:anim>
                                    <p:anim calcmode="lin" valueType="num">
                                      <p:cBhvr additive="base">
                                        <p:cTn id="71" dur="1000" fill="hold"/>
                                        <p:tgtEl>
                                          <p:spTgt spid="24"/>
                                        </p:tgtEl>
                                        <p:attrNameLst>
                                          <p:attrName>ppt_y</p:attrName>
                                        </p:attrNameLst>
                                      </p:cBhvr>
                                      <p:tavLst>
                                        <p:tav tm="0">
                                          <p:val>
                                            <p:strVal val="#ppt_y"/>
                                          </p:val>
                                        </p:tav>
                                        <p:tav tm="100000">
                                          <p:val>
                                            <p:strVal val="#ppt_y"/>
                                          </p:val>
                                        </p:tav>
                                      </p:tavLst>
                                    </p:anim>
                                  </p:childTnLst>
                                </p:cTn>
                              </p:par>
                              <p:par>
                                <p:cTn id="72" presetID="22" presetClass="entr" presetSubtype="8" fill="hold" nodeType="withEffect">
                                  <p:stCondLst>
                                    <p:cond delay="1750"/>
                                  </p:stCondLst>
                                  <p:childTnLst>
                                    <p:set>
                                      <p:cBhvr>
                                        <p:cTn id="73" dur="1" fill="hold">
                                          <p:stCondLst>
                                            <p:cond delay="0"/>
                                          </p:stCondLst>
                                        </p:cTn>
                                        <p:tgtEl>
                                          <p:spTgt spid="18"/>
                                        </p:tgtEl>
                                        <p:attrNameLst>
                                          <p:attrName>style.visibility</p:attrName>
                                        </p:attrNameLst>
                                      </p:cBhvr>
                                      <p:to>
                                        <p:strVal val="visible"/>
                                      </p:to>
                                    </p:set>
                                    <p:animEffect transition="in" filter="wipe(left)">
                                      <p:cBhvr>
                                        <p:cTn id="74" dur="1000"/>
                                        <p:tgtEl>
                                          <p:spTgt spid="18"/>
                                        </p:tgtEl>
                                      </p:cBhvr>
                                    </p:animEffect>
                                  </p:childTnLst>
                                </p:cTn>
                              </p:par>
                              <p:par>
                                <p:cTn id="75" presetID="22" presetClass="entr" presetSubtype="8" fill="hold" nodeType="withEffect">
                                  <p:stCondLst>
                                    <p:cond delay="200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1000"/>
                                        <p:tgtEl>
                                          <p:spTgt spid="20"/>
                                        </p:tgtEl>
                                      </p:cBhvr>
                                    </p:animEffect>
                                  </p:childTnLst>
                                </p:cTn>
                              </p:par>
                              <p:par>
                                <p:cTn id="78" presetID="22" presetClass="entr" presetSubtype="8" fill="hold" nodeType="withEffect">
                                  <p:stCondLst>
                                    <p:cond delay="2250"/>
                                  </p:stCondLst>
                                  <p:childTnLst>
                                    <p:set>
                                      <p:cBhvr>
                                        <p:cTn id="79" dur="1" fill="hold">
                                          <p:stCondLst>
                                            <p:cond delay="0"/>
                                          </p:stCondLst>
                                        </p:cTn>
                                        <p:tgtEl>
                                          <p:spTgt spid="19"/>
                                        </p:tgtEl>
                                        <p:attrNameLst>
                                          <p:attrName>style.visibility</p:attrName>
                                        </p:attrNameLst>
                                      </p:cBhvr>
                                      <p:to>
                                        <p:strVal val="visible"/>
                                      </p:to>
                                    </p:set>
                                    <p:animEffect transition="in" filter="wipe(left)">
                                      <p:cBhvr>
                                        <p:cTn id="80" dur="1000"/>
                                        <p:tgtEl>
                                          <p:spTgt spid="19"/>
                                        </p:tgtEl>
                                      </p:cBhvr>
                                    </p:animEffect>
                                  </p:childTnLst>
                                </p:cTn>
                              </p:par>
                              <p:par>
                                <p:cTn id="81" presetID="22" presetClass="entr" presetSubtype="2" fill="hold" nodeType="withEffect">
                                  <p:stCondLst>
                                    <p:cond delay="2000"/>
                                  </p:stCondLst>
                                  <p:childTnLst>
                                    <p:set>
                                      <p:cBhvr>
                                        <p:cTn id="82" dur="1" fill="hold">
                                          <p:stCondLst>
                                            <p:cond delay="0"/>
                                          </p:stCondLst>
                                        </p:cTn>
                                        <p:tgtEl>
                                          <p:spTgt spid="17"/>
                                        </p:tgtEl>
                                        <p:attrNameLst>
                                          <p:attrName>style.visibility</p:attrName>
                                        </p:attrNameLst>
                                      </p:cBhvr>
                                      <p:to>
                                        <p:strVal val="visible"/>
                                      </p:to>
                                    </p:set>
                                    <p:animEffect transition="in" filter="wipe(right)">
                                      <p:cBhvr>
                                        <p:cTn id="83" dur="1000"/>
                                        <p:tgtEl>
                                          <p:spTgt spid="17"/>
                                        </p:tgtEl>
                                      </p:cBhvr>
                                    </p:animEffect>
                                  </p:childTnLst>
                                </p:cTn>
                              </p:par>
                              <p:par>
                                <p:cTn id="84" presetID="22" presetClass="entr" presetSubtype="2" fill="hold" nodeType="withEffect">
                                  <p:stCondLst>
                                    <p:cond delay="2250"/>
                                  </p:stCondLst>
                                  <p:childTnLst>
                                    <p:set>
                                      <p:cBhvr>
                                        <p:cTn id="85" dur="1" fill="hold">
                                          <p:stCondLst>
                                            <p:cond delay="0"/>
                                          </p:stCondLst>
                                        </p:cTn>
                                        <p:tgtEl>
                                          <p:spTgt spid="16"/>
                                        </p:tgtEl>
                                        <p:attrNameLst>
                                          <p:attrName>style.visibility</p:attrName>
                                        </p:attrNameLst>
                                      </p:cBhvr>
                                      <p:to>
                                        <p:strVal val="visible"/>
                                      </p:to>
                                    </p:set>
                                    <p:animEffect transition="in" filter="wipe(right)">
                                      <p:cBhvr>
                                        <p:cTn id="86" dur="1000"/>
                                        <p:tgtEl>
                                          <p:spTgt spid="16"/>
                                        </p:tgtEl>
                                      </p:cBhvr>
                                    </p:animEffect>
                                  </p:childTnLst>
                                </p:cTn>
                              </p:par>
                              <p:par>
                                <p:cTn id="87" presetID="10" presetClass="entr" presetSubtype="0" fill="hold" grpId="0" nodeType="withEffect">
                                  <p:stCondLst>
                                    <p:cond delay="2250"/>
                                  </p:stCondLst>
                                  <p:childTnLst>
                                    <p:set>
                                      <p:cBhvr>
                                        <p:cTn id="88" dur="1" fill="hold">
                                          <p:stCondLst>
                                            <p:cond delay="0"/>
                                          </p:stCondLst>
                                        </p:cTn>
                                        <p:tgtEl>
                                          <p:spTgt spid="12"/>
                                        </p:tgtEl>
                                        <p:attrNameLst>
                                          <p:attrName>style.visibility</p:attrName>
                                        </p:attrNameLst>
                                      </p:cBhvr>
                                      <p:to>
                                        <p:strVal val="visible"/>
                                      </p:to>
                                    </p:set>
                                    <p:animEffect transition="in" filter="fade">
                                      <p:cBhvr>
                                        <p:cTn id="89" dur="500"/>
                                        <p:tgtEl>
                                          <p:spTgt spid="12"/>
                                        </p:tgtEl>
                                      </p:cBhvr>
                                    </p:animEffect>
                                  </p:childTnLst>
                                </p:cTn>
                              </p:par>
                              <p:par>
                                <p:cTn id="90" presetID="22" presetClass="entr" presetSubtype="2" fill="hold" nodeType="withEffect">
                                  <p:stCondLst>
                                    <p:cond delay="2250"/>
                                  </p:stCondLst>
                                  <p:childTnLst>
                                    <p:set>
                                      <p:cBhvr>
                                        <p:cTn id="91" dur="1" fill="hold">
                                          <p:stCondLst>
                                            <p:cond delay="0"/>
                                          </p:stCondLst>
                                        </p:cTn>
                                        <p:tgtEl>
                                          <p:spTgt spid="36"/>
                                        </p:tgtEl>
                                        <p:attrNameLst>
                                          <p:attrName>style.visibility</p:attrName>
                                        </p:attrNameLst>
                                      </p:cBhvr>
                                      <p:to>
                                        <p:strVal val="visible"/>
                                      </p:to>
                                    </p:set>
                                    <p:animEffect transition="in" filter="wipe(right)">
                                      <p:cBhvr>
                                        <p:cTn id="92" dur="1000"/>
                                        <p:tgtEl>
                                          <p:spTgt spid="36"/>
                                        </p:tgtEl>
                                      </p:cBhvr>
                                    </p:animEffect>
                                  </p:childTnLst>
                                </p:cTn>
                              </p:par>
                              <p:par>
                                <p:cTn id="93" presetID="1" presetClass="entr" presetSubtype="0" fill="hold" grpId="0" nodeType="withEffect">
                                  <p:stCondLst>
                                    <p:cond delay="2250"/>
                                  </p:stCondLst>
                                  <p:childTnLst>
                                    <p:set>
                                      <p:cBhvr>
                                        <p:cTn id="9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2" grpId="0" animBg="1"/>
      <p:bldP spid="24" grpId="0" animBg="1"/>
      <p:bldP spid="25" grpId="0" animBg="1"/>
      <p:bldP spid="26" grpId="0" animBg="1"/>
      <p:bldP spid="28" grpId="0" animBg="1"/>
      <p:bldP spid="29" grpId="0" animBg="1"/>
      <p:bldP spid="30" grpId="0" animBg="1"/>
      <p:bldP spid="32" grpId="0" animBg="1"/>
      <p:bldP spid="33" grpId="0" animBg="1"/>
      <p:bldP spid="34" grpId="0" animBg="1"/>
      <p:bldP spid="35" grpId="0" animBg="1"/>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CA6D-9B99-44FD-91D4-3E0B8E8824DF}"/>
              </a:ext>
            </a:extLst>
          </p:cNvPr>
          <p:cNvSpPr>
            <a:spLocks noGrp="1"/>
          </p:cNvSpPr>
          <p:nvPr>
            <p:ph type="title"/>
          </p:nvPr>
        </p:nvSpPr>
        <p:spPr>
          <a:xfrm>
            <a:off x="299206" y="1767716"/>
            <a:ext cx="7467600" cy="6751568"/>
          </a:xfrm>
          <a:noFill/>
          <a:ln w="28575">
            <a:noFill/>
          </a:ln>
        </p:spPr>
        <p:txBody>
          <a:bodyPr>
            <a:noAutofit/>
          </a:bodyPr>
          <a:lstStyle/>
          <a:p>
            <a:r>
              <a:rPr lang="en-US" sz="7200" b="1" dirty="0">
                <a:latin typeface="Open Sans" panose="020B0604020202020204" charset="0"/>
                <a:ea typeface="Open Sans" panose="020B0604020202020204" charset="0"/>
                <a:cs typeface="Open Sans" panose="020B0604020202020204" charset="0"/>
              </a:rPr>
              <a:t>Experience</a:t>
            </a:r>
            <a:br>
              <a:rPr lang="en-US" sz="7200" b="1" dirty="0">
                <a:latin typeface="Open Sans" panose="020B0604020202020204" charset="0"/>
                <a:ea typeface="Open Sans" panose="020B0604020202020204" charset="0"/>
                <a:cs typeface="Open Sans" panose="020B0604020202020204" charset="0"/>
              </a:rPr>
            </a:br>
            <a:r>
              <a:rPr lang="en-US" sz="7200" b="1" dirty="0">
                <a:latin typeface="Open Sans" panose="020B0604020202020204" charset="0"/>
                <a:ea typeface="Open Sans" panose="020B0604020202020204" charset="0"/>
                <a:cs typeface="Open Sans" panose="020B0604020202020204" charset="0"/>
              </a:rPr>
              <a:t>Substitutions</a:t>
            </a:r>
          </a:p>
        </p:txBody>
      </p:sp>
      <p:sp>
        <p:nvSpPr>
          <p:cNvPr id="7" name="Freeform 6"/>
          <p:cNvSpPr/>
          <p:nvPr/>
        </p:nvSpPr>
        <p:spPr>
          <a:xfrm rot="5400000">
            <a:off x="6607191" y="3747881"/>
            <a:ext cx="6461255" cy="4528091"/>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vert270" wrap="square" lIns="1559900" tIns="144781" rIns="270256" bIns="144781" numCol="1" spcCol="1270" anchor="ctr" anchorCtr="0">
            <a:noAutofit/>
          </a:bodyPr>
          <a:lstStyle/>
          <a:p>
            <a:pPr lvl="0" algn="ctr" defTabSz="1689100">
              <a:lnSpc>
                <a:spcPct val="90000"/>
              </a:lnSpc>
              <a:spcBef>
                <a:spcPct val="0"/>
              </a:spcBef>
              <a:spcAft>
                <a:spcPct val="35000"/>
              </a:spcAft>
            </a:pPr>
            <a:r>
              <a:rPr lang="en-US" sz="3200" dirty="0">
                <a:latin typeface="Open Sans" panose="020B0604020202020204" charset="0"/>
                <a:ea typeface="Open Sans" panose="020B0604020202020204" charset="0"/>
                <a:cs typeface="Open Sans" panose="020B0604020202020204" charset="0"/>
              </a:rPr>
              <a:t>I year of operational experience = I year of education (no degree)</a:t>
            </a:r>
          </a:p>
        </p:txBody>
      </p:sp>
      <p:grpSp>
        <p:nvGrpSpPr>
          <p:cNvPr id="4" name="Group 3"/>
          <p:cNvGrpSpPr/>
          <p:nvPr/>
        </p:nvGrpSpPr>
        <p:grpSpPr>
          <a:xfrm>
            <a:off x="8754119" y="1757690"/>
            <a:ext cx="2257544" cy="2257544"/>
            <a:chOff x="8754119" y="1757690"/>
            <a:chExt cx="2257544" cy="2257544"/>
          </a:xfrm>
        </p:grpSpPr>
        <p:sp>
          <p:nvSpPr>
            <p:cNvPr id="9" name="Oval 8"/>
            <p:cNvSpPr/>
            <p:nvPr/>
          </p:nvSpPr>
          <p:spPr>
            <a:xfrm>
              <a:off x="8754119" y="1757690"/>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pic>
          <p:nvPicPr>
            <p:cNvPr id="3" name="Picture 2"/>
            <p:cNvPicPr>
              <a:picLocks noChangeAspect="1"/>
            </p:cNvPicPr>
            <p:nvPr/>
          </p:nvPicPr>
          <p:blipFill>
            <a:blip r:embed="rId3">
              <a:duotone>
                <a:schemeClr val="accent1">
                  <a:shade val="45000"/>
                  <a:satMod val="135000"/>
                </a:schemeClr>
                <a:prstClr val="white"/>
              </a:duotone>
            </a:blip>
            <a:stretch>
              <a:fillRect/>
            </a:stretch>
          </p:blipFill>
          <p:spPr>
            <a:xfrm>
              <a:off x="9210244" y="2133574"/>
              <a:ext cx="1345293" cy="1407867"/>
            </a:xfrm>
            <a:prstGeom prst="rect">
              <a:avLst/>
            </a:prstGeom>
          </p:spPr>
        </p:pic>
      </p:grpSp>
      <p:grpSp>
        <p:nvGrpSpPr>
          <p:cNvPr id="10" name="Group 9"/>
          <p:cNvGrpSpPr/>
          <p:nvPr/>
        </p:nvGrpSpPr>
        <p:grpSpPr>
          <a:xfrm>
            <a:off x="12899556" y="1757690"/>
            <a:ext cx="4504557" cy="7484865"/>
            <a:chOff x="12899556" y="1757690"/>
            <a:chExt cx="4504557" cy="7484865"/>
          </a:xfrm>
        </p:grpSpPr>
        <p:sp>
          <p:nvSpPr>
            <p:cNvPr id="11" name="Freeform 10"/>
            <p:cNvSpPr/>
            <p:nvPr/>
          </p:nvSpPr>
          <p:spPr>
            <a:xfrm rot="5400000">
              <a:off x="11921208" y="3759649"/>
              <a:ext cx="6461254" cy="4504557"/>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a:effectLst>
              <a:outerShdw blurRad="508000" dist="254000" dir="5400000" algn="ctr" rotWithShape="0">
                <a:srgbClr val="000000">
                  <a:alpha val="30000"/>
                </a:srgb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vert270" wrap="square" lIns="1559900" tIns="144780" rIns="270256" bIns="144780" numCol="1" spcCol="1270" anchor="ctr" anchorCtr="0">
              <a:noAutofit/>
            </a:bodyPr>
            <a:lstStyle/>
            <a:p>
              <a:pPr lvl="0" algn="ctr" defTabSz="1689100">
                <a:lnSpc>
                  <a:spcPct val="90000"/>
                </a:lnSpc>
                <a:spcBef>
                  <a:spcPct val="0"/>
                </a:spcBef>
                <a:spcAft>
                  <a:spcPct val="35000"/>
                </a:spcAft>
              </a:pPr>
              <a:r>
                <a:rPr lang="en-US" sz="3200" dirty="0">
                  <a:latin typeface="Open Sans" panose="020B0604020202020204" charset="0"/>
                  <a:ea typeface="Open Sans" panose="020B0604020202020204" charset="0"/>
                  <a:cs typeface="Open Sans" panose="020B0604020202020204" charset="0"/>
                </a:rPr>
                <a:t>Partial experience substitution for work in maintenance, lab analysis or other work related to the collection, treatment or distribution of drinking water or wastewater. </a:t>
              </a:r>
              <a:endParaRPr lang="en-US" sz="3200" kern="1200" dirty="0">
                <a:latin typeface="Open Sans" panose="020B0604020202020204" charset="0"/>
                <a:ea typeface="Open Sans" panose="020B0604020202020204" charset="0"/>
                <a:cs typeface="Open Sans" panose="020B0604020202020204" charset="0"/>
              </a:endParaRPr>
            </a:p>
          </p:txBody>
        </p:sp>
        <p:grpSp>
          <p:nvGrpSpPr>
            <p:cNvPr id="8" name="Group 7"/>
            <p:cNvGrpSpPr/>
            <p:nvPr/>
          </p:nvGrpSpPr>
          <p:grpSpPr>
            <a:xfrm>
              <a:off x="13960086" y="1757690"/>
              <a:ext cx="2257544" cy="2257544"/>
              <a:chOff x="13960086" y="1757690"/>
              <a:chExt cx="2257544" cy="2257544"/>
            </a:xfrm>
          </p:grpSpPr>
          <p:sp>
            <p:nvSpPr>
              <p:cNvPr id="12" name="Oval 11"/>
              <p:cNvSpPr/>
              <p:nvPr/>
            </p:nvSpPr>
            <p:spPr>
              <a:xfrm>
                <a:off x="13960086" y="1757690"/>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pic>
            <p:nvPicPr>
              <p:cNvPr id="6" name="Picture 5"/>
              <p:cNvPicPr>
                <a:picLocks noChangeAspect="1"/>
              </p:cNvPicPr>
              <p:nvPr/>
            </p:nvPicPr>
            <p:blipFill>
              <a:blip r:embed="rId4">
                <a:duotone>
                  <a:schemeClr val="accent1">
                    <a:shade val="45000"/>
                    <a:satMod val="135000"/>
                  </a:schemeClr>
                  <a:prstClr val="white"/>
                </a:duotone>
              </a:blip>
              <a:stretch>
                <a:fillRect/>
              </a:stretch>
            </p:blipFill>
            <p:spPr>
              <a:xfrm>
                <a:off x="14402587" y="2246041"/>
                <a:ext cx="1295400" cy="1295400"/>
              </a:xfrm>
              <a:prstGeom prst="rect">
                <a:avLst/>
              </a:prstGeom>
            </p:spPr>
          </p:pic>
        </p:grpSp>
      </p:grpSp>
    </p:spTree>
    <p:extLst>
      <p:ext uri="{BB962C8B-B14F-4D97-AF65-F5344CB8AC3E}">
        <p14:creationId xmlns:p14="http://schemas.microsoft.com/office/powerpoint/2010/main" val="364526759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E55AE836-AE49-40CA-B729-F8029571755C}"/>
              </a:ext>
            </a:extLst>
          </p:cNvPr>
          <p:cNvSpPr txBox="1"/>
          <p:nvPr/>
        </p:nvSpPr>
        <p:spPr>
          <a:xfrm>
            <a:off x="6019800" y="9529490"/>
            <a:ext cx="6200671" cy="478529"/>
          </a:xfrm>
          <a:prstGeom prst="rect">
            <a:avLst/>
          </a:prstGeom>
          <a:noFill/>
        </p:spPr>
        <p:txBody>
          <a:bodyPr wrap="square" lIns="0" rIns="0" rtlCol="0">
            <a:spAutoFit/>
          </a:bodyPr>
          <a:lstStyle/>
          <a:p>
            <a:pPr algn="ctr">
              <a:lnSpc>
                <a:spcPct val="130000"/>
              </a:lnSpc>
              <a:spcBef>
                <a:spcPts val="900"/>
              </a:spcBef>
            </a:pPr>
            <a:r>
              <a:rPr lang="en-US" sz="2100" b="1" dirty="0">
                <a:latin typeface="Open Sans" panose="020B0604020202020204" charset="0"/>
                <a:ea typeface="Open Sans" panose="020B0604020202020204" charset="0"/>
                <a:cs typeface="Open Sans" panose="020B0604020202020204" charset="0"/>
              </a:rPr>
              <a:t>Online renewal form</a:t>
            </a:r>
          </a:p>
        </p:txBody>
      </p:sp>
      <p:grpSp>
        <p:nvGrpSpPr>
          <p:cNvPr id="5" name="Group 4">
            <a:extLst>
              <a:ext uri="{FF2B5EF4-FFF2-40B4-BE49-F238E27FC236}">
                <a16:creationId xmlns:a16="http://schemas.microsoft.com/office/drawing/2014/main" id="{40CF8E5A-7C4C-4D91-A1A5-DC039E2E0F70}"/>
              </a:ext>
            </a:extLst>
          </p:cNvPr>
          <p:cNvGrpSpPr/>
          <p:nvPr/>
        </p:nvGrpSpPr>
        <p:grpSpPr>
          <a:xfrm>
            <a:off x="5432890" y="-38100"/>
            <a:ext cx="7415198" cy="9874937"/>
            <a:chOff x="4749621" y="1880326"/>
            <a:chExt cx="2707622" cy="3579188"/>
          </a:xfrm>
        </p:grpSpPr>
        <p:sp>
          <p:nvSpPr>
            <p:cNvPr id="43" name="Oval 42">
              <a:extLst>
                <a:ext uri="{FF2B5EF4-FFF2-40B4-BE49-F238E27FC236}">
                  <a16:creationId xmlns:a16="http://schemas.microsoft.com/office/drawing/2014/main" id="{1731C707-82F0-419A-9197-6F54791B1A15}"/>
                </a:ext>
              </a:extLst>
            </p:cNvPr>
            <p:cNvSpPr/>
            <p:nvPr/>
          </p:nvSpPr>
          <p:spPr>
            <a:xfrm>
              <a:off x="5050382" y="2727660"/>
              <a:ext cx="2091236" cy="2091236"/>
            </a:xfrm>
            <a:prstGeom prst="ellipse">
              <a:avLst/>
            </a:prstGeom>
            <a:solidFill>
              <a:schemeClr val="bg2"/>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4800" b="1" dirty="0">
                  <a:solidFill>
                    <a:schemeClr val="tx1"/>
                  </a:solidFill>
                  <a:latin typeface="Open Sans" panose="020B0604020202020204" charset="0"/>
                  <a:ea typeface="Open Sans" panose="020B0604020202020204" charset="0"/>
                  <a:cs typeface="Open Sans" panose="020B0604020202020204" charset="0"/>
                </a:rPr>
                <a:t>Renewal</a:t>
              </a:r>
              <a:endParaRPr lang="en-US" sz="2100" b="1" dirty="0">
                <a:solidFill>
                  <a:schemeClr val="tx1"/>
                </a:solidFill>
                <a:latin typeface="Open Sans" panose="020B0604020202020204" charset="0"/>
                <a:ea typeface="Open Sans" panose="020B0604020202020204" charset="0"/>
                <a:cs typeface="Open Sans" panose="020B0604020202020204" charset="0"/>
              </a:endParaRPr>
            </a:p>
          </p:txBody>
        </p:sp>
        <p:grpSp>
          <p:nvGrpSpPr>
            <p:cNvPr id="4" name="Group 3">
              <a:extLst>
                <a:ext uri="{FF2B5EF4-FFF2-40B4-BE49-F238E27FC236}">
                  <a16:creationId xmlns:a16="http://schemas.microsoft.com/office/drawing/2014/main" id="{65A548FF-99F2-4D17-9917-82F29B460A99}"/>
                </a:ext>
              </a:extLst>
            </p:cNvPr>
            <p:cNvGrpSpPr/>
            <p:nvPr/>
          </p:nvGrpSpPr>
          <p:grpSpPr>
            <a:xfrm>
              <a:off x="4749621" y="1880326"/>
              <a:ext cx="2707622" cy="3579188"/>
              <a:chOff x="4749621" y="1880326"/>
              <a:chExt cx="2707622" cy="3579188"/>
            </a:xfrm>
          </p:grpSpPr>
          <p:sp>
            <p:nvSpPr>
              <p:cNvPr id="21" name="Freeform 33">
                <a:extLst>
                  <a:ext uri="{FF2B5EF4-FFF2-40B4-BE49-F238E27FC236}">
                    <a16:creationId xmlns:a16="http://schemas.microsoft.com/office/drawing/2014/main" id="{0397A0AB-00B5-4023-9620-5BF72C644C93}"/>
                  </a:ext>
                </a:extLst>
              </p:cNvPr>
              <p:cNvSpPr/>
              <p:nvPr/>
            </p:nvSpPr>
            <p:spPr>
              <a:xfrm rot="3681780">
                <a:off x="5437417" y="2742459"/>
                <a:ext cx="2836463" cy="1203189"/>
              </a:xfrm>
              <a:custGeom>
                <a:avLst/>
                <a:gdLst>
                  <a:gd name="connsiteX0" fmla="*/ 3963150 w 4123726"/>
                  <a:gd name="connsiteY0" fmla="*/ 1749231 h 1749231"/>
                  <a:gd name="connsiteX1" fmla="*/ 3118684 w 4123726"/>
                  <a:gd name="connsiteY1" fmla="*/ 1518026 h 1749231"/>
                  <a:gd name="connsiteX2" fmla="*/ 3325737 w 4123726"/>
                  <a:gd name="connsiteY2" fmla="*/ 1387703 h 1749231"/>
                  <a:gd name="connsiteX3" fmla="*/ 3207937 w 4123726"/>
                  <a:gd name="connsiteY3" fmla="*/ 1224386 h 1749231"/>
                  <a:gd name="connsiteX4" fmla="*/ 1898421 w 4123726"/>
                  <a:gd name="connsiteY4" fmla="*/ 698623 h 1749231"/>
                  <a:gd name="connsiteX5" fmla="*/ 651711 w 4123726"/>
                  <a:gd name="connsiteY5" fmla="*/ 1695091 h 1749231"/>
                  <a:gd name="connsiteX6" fmla="*/ 0 w 4123726"/>
                  <a:gd name="connsiteY6" fmla="*/ 1469982 h 1749231"/>
                  <a:gd name="connsiteX7" fmla="*/ 1822463 w 4123726"/>
                  <a:gd name="connsiteY7" fmla="*/ 13327 h 1749231"/>
                  <a:gd name="connsiteX8" fmla="*/ 3832326 w 4123726"/>
                  <a:gd name="connsiteY8" fmla="*/ 904846 h 1749231"/>
                  <a:gd name="connsiteX9" fmla="*/ 3909489 w 4123726"/>
                  <a:gd name="connsiteY9" fmla="*/ 1020282 h 1749231"/>
                  <a:gd name="connsiteX10" fmla="*/ 4123726 w 4123726"/>
                  <a:gd name="connsiteY10" fmla="*/ 885439 h 1749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23726" h="1749231">
                    <a:moveTo>
                      <a:pt x="3963150" y="1749231"/>
                    </a:moveTo>
                    <a:lnTo>
                      <a:pt x="3118684" y="1518026"/>
                    </a:lnTo>
                    <a:lnTo>
                      <a:pt x="3325737" y="1387703"/>
                    </a:lnTo>
                    <a:lnTo>
                      <a:pt x="3207937" y="1224386"/>
                    </a:lnTo>
                    <a:cubicBezTo>
                      <a:pt x="2890183" y="844499"/>
                      <a:pt x="2399913" y="643039"/>
                      <a:pt x="1898421" y="698623"/>
                    </a:cubicBezTo>
                    <a:cubicBezTo>
                      <a:pt x="1325288" y="762149"/>
                      <a:pt x="839976" y="1150047"/>
                      <a:pt x="651711" y="1695091"/>
                    </a:cubicBezTo>
                    <a:lnTo>
                      <a:pt x="0" y="1469982"/>
                    </a:lnTo>
                    <a:cubicBezTo>
                      <a:pt x="275210" y="673227"/>
                      <a:pt x="984647" y="106190"/>
                      <a:pt x="1822463" y="13327"/>
                    </a:cubicBezTo>
                    <a:cubicBezTo>
                      <a:pt x="2607916" y="-73732"/>
                      <a:pt x="3374538" y="270558"/>
                      <a:pt x="3832326" y="904846"/>
                    </a:cubicBezTo>
                    <a:lnTo>
                      <a:pt x="3909489" y="1020282"/>
                    </a:lnTo>
                    <a:lnTo>
                      <a:pt x="4123726" y="885439"/>
                    </a:lnTo>
                    <a:close/>
                  </a:path>
                </a:pathLst>
              </a:custGeom>
              <a:solidFill>
                <a:srgbClr val="4BACC6"/>
              </a:solidFill>
              <a:ln w="25400">
                <a:noFill/>
              </a:ln>
              <a:effectLst>
                <a:outerShdw blurRad="38100" dist="127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n w="0"/>
                  <a:solidFill>
                    <a:schemeClr val="accent1"/>
                  </a:solidFill>
                  <a:effectLst>
                    <a:outerShdw blurRad="38100" dist="25400" dir="5400000" algn="ctr" rotWithShape="0">
                      <a:srgbClr val="6E747A">
                        <a:alpha val="43000"/>
                      </a:srgbClr>
                    </a:outerShdw>
                  </a:effectLst>
                </a:endParaRPr>
              </a:p>
            </p:txBody>
          </p:sp>
          <p:sp>
            <p:nvSpPr>
              <p:cNvPr id="22" name="Freeform 31">
                <a:extLst>
                  <a:ext uri="{FF2B5EF4-FFF2-40B4-BE49-F238E27FC236}">
                    <a16:creationId xmlns:a16="http://schemas.microsoft.com/office/drawing/2014/main" id="{FFB05119-E08B-4F78-9CA5-5C34E422BBF0}"/>
                  </a:ext>
                </a:extLst>
              </p:cNvPr>
              <p:cNvSpPr/>
              <p:nvPr/>
            </p:nvSpPr>
            <p:spPr>
              <a:xfrm rot="18081780">
                <a:off x="3932987" y="2696960"/>
                <a:ext cx="2836459" cy="1203191"/>
              </a:xfrm>
              <a:custGeom>
                <a:avLst/>
                <a:gdLst>
                  <a:gd name="connsiteX0" fmla="*/ 198587 w 4123725"/>
                  <a:gd name="connsiteY0" fmla="*/ 1047647 h 1749231"/>
                  <a:gd name="connsiteX1" fmla="*/ 1822463 w 4123725"/>
                  <a:gd name="connsiteY1" fmla="*/ 13327 h 1749231"/>
                  <a:gd name="connsiteX2" fmla="*/ 3832326 w 4123725"/>
                  <a:gd name="connsiteY2" fmla="*/ 904846 h 1749231"/>
                  <a:gd name="connsiteX3" fmla="*/ 3909489 w 4123725"/>
                  <a:gd name="connsiteY3" fmla="*/ 1020282 h 1749231"/>
                  <a:gd name="connsiteX4" fmla="*/ 4123725 w 4123725"/>
                  <a:gd name="connsiteY4" fmla="*/ 885438 h 1749231"/>
                  <a:gd name="connsiteX5" fmla="*/ 3963150 w 4123725"/>
                  <a:gd name="connsiteY5" fmla="*/ 1749231 h 1749231"/>
                  <a:gd name="connsiteX6" fmla="*/ 3118683 w 4123725"/>
                  <a:gd name="connsiteY6" fmla="*/ 1518025 h 1749231"/>
                  <a:gd name="connsiteX7" fmla="*/ 3325737 w 4123725"/>
                  <a:gd name="connsiteY7" fmla="*/ 1387703 h 1749231"/>
                  <a:gd name="connsiteX8" fmla="*/ 3207937 w 4123725"/>
                  <a:gd name="connsiteY8" fmla="*/ 1224386 h 1749231"/>
                  <a:gd name="connsiteX9" fmla="*/ 1898421 w 4123725"/>
                  <a:gd name="connsiteY9" fmla="*/ 698623 h 1749231"/>
                  <a:gd name="connsiteX10" fmla="*/ 651711 w 4123725"/>
                  <a:gd name="connsiteY10" fmla="*/ 1695091 h 1749231"/>
                  <a:gd name="connsiteX11" fmla="*/ 0 w 4123725"/>
                  <a:gd name="connsiteY11" fmla="*/ 1469982 h 1749231"/>
                  <a:gd name="connsiteX12" fmla="*/ 198587 w 4123725"/>
                  <a:gd name="connsiteY12" fmla="*/ 1047647 h 1749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23725" h="1749231">
                    <a:moveTo>
                      <a:pt x="198587" y="1047647"/>
                    </a:moveTo>
                    <a:cubicBezTo>
                      <a:pt x="545762" y="477258"/>
                      <a:pt x="1141738" y="88778"/>
                      <a:pt x="1822463" y="13327"/>
                    </a:cubicBezTo>
                    <a:cubicBezTo>
                      <a:pt x="2607916" y="-73732"/>
                      <a:pt x="3374538" y="270558"/>
                      <a:pt x="3832326" y="904846"/>
                    </a:cubicBezTo>
                    <a:lnTo>
                      <a:pt x="3909489" y="1020282"/>
                    </a:lnTo>
                    <a:lnTo>
                      <a:pt x="4123725" y="885438"/>
                    </a:lnTo>
                    <a:lnTo>
                      <a:pt x="3963150" y="1749231"/>
                    </a:lnTo>
                    <a:lnTo>
                      <a:pt x="3118683" y="1518025"/>
                    </a:lnTo>
                    <a:lnTo>
                      <a:pt x="3325737" y="1387703"/>
                    </a:lnTo>
                    <a:lnTo>
                      <a:pt x="3207937" y="1224386"/>
                    </a:lnTo>
                    <a:cubicBezTo>
                      <a:pt x="2890183" y="844498"/>
                      <a:pt x="2399913" y="643039"/>
                      <a:pt x="1898421" y="698623"/>
                    </a:cubicBezTo>
                    <a:cubicBezTo>
                      <a:pt x="1325288" y="762149"/>
                      <a:pt x="839976" y="1150047"/>
                      <a:pt x="651711" y="1695091"/>
                    </a:cubicBezTo>
                    <a:lnTo>
                      <a:pt x="0" y="1469982"/>
                    </a:lnTo>
                    <a:cubicBezTo>
                      <a:pt x="51602" y="1320590"/>
                      <a:pt x="118469" y="1179275"/>
                      <a:pt x="198587" y="1047647"/>
                    </a:cubicBezTo>
                    <a:close/>
                  </a:path>
                </a:pathLst>
              </a:custGeom>
              <a:solidFill>
                <a:schemeClr val="accent1"/>
              </a:solidFill>
              <a:ln w="25400">
                <a:noFill/>
              </a:ln>
              <a:effectLst>
                <a:outerShdw blurRad="38100" dist="127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tx1"/>
                  </a:solidFill>
                </a:endParaRPr>
              </a:p>
            </p:txBody>
          </p:sp>
          <p:sp>
            <p:nvSpPr>
              <p:cNvPr id="23" name="Freeform 34">
                <a:extLst>
                  <a:ext uri="{FF2B5EF4-FFF2-40B4-BE49-F238E27FC236}">
                    <a16:creationId xmlns:a16="http://schemas.microsoft.com/office/drawing/2014/main" id="{C8AAEC15-50F2-4A6C-A0CF-65CE6AB12101}"/>
                  </a:ext>
                </a:extLst>
              </p:cNvPr>
              <p:cNvSpPr>
                <a:spLocks/>
              </p:cNvSpPr>
              <p:nvPr/>
            </p:nvSpPr>
            <p:spPr bwMode="auto">
              <a:xfrm rot="8950569">
                <a:off x="4774898" y="3514282"/>
                <a:ext cx="2206402" cy="1945232"/>
              </a:xfrm>
              <a:custGeom>
                <a:avLst/>
                <a:gdLst>
                  <a:gd name="connsiteX0" fmla="*/ 317017 w 3801349"/>
                  <a:gd name="connsiteY0" fmla="*/ 270938 h 2828031"/>
                  <a:gd name="connsiteX1" fmla="*/ 198720 w 3801349"/>
                  <a:gd name="connsiteY1" fmla="*/ 343640 h 2828031"/>
                  <a:gd name="connsiteX2" fmla="*/ 7595 w 3801349"/>
                  <a:gd name="connsiteY2" fmla="*/ 490061 h 2828031"/>
                  <a:gd name="connsiteX3" fmla="*/ 0 w 3801349"/>
                  <a:gd name="connsiteY3" fmla="*/ 480600 h 2828031"/>
                  <a:gd name="connsiteX4" fmla="*/ 257230 w 3801349"/>
                  <a:gd name="connsiteY4" fmla="*/ 302751 h 2828031"/>
                  <a:gd name="connsiteX5" fmla="*/ 316721 w 3801349"/>
                  <a:gd name="connsiteY5" fmla="*/ 270425 h 2828031"/>
                  <a:gd name="connsiteX6" fmla="*/ 662458 w 3801349"/>
                  <a:gd name="connsiteY6" fmla="*/ 869260 h 2828031"/>
                  <a:gd name="connsiteX7" fmla="*/ 654337 w 3801349"/>
                  <a:gd name="connsiteY7" fmla="*/ 873309 h 2828031"/>
                  <a:gd name="connsiteX8" fmla="*/ 661895 w 3801349"/>
                  <a:gd name="connsiteY8" fmla="*/ 868285 h 2828031"/>
                  <a:gd name="connsiteX9" fmla="*/ 3801349 w 3801349"/>
                  <a:gd name="connsiteY9" fmla="*/ 2182526 h 2828031"/>
                  <a:gd name="connsiteX10" fmla="*/ 3205325 w 3801349"/>
                  <a:gd name="connsiteY10" fmla="*/ 2828031 h 2828031"/>
                  <a:gd name="connsiteX11" fmla="*/ 2613799 w 3801349"/>
                  <a:gd name="connsiteY11" fmla="*/ 2182526 h 2828031"/>
                  <a:gd name="connsiteX12" fmla="*/ 2858452 w 3801349"/>
                  <a:gd name="connsiteY12" fmla="*/ 2182526 h 2828031"/>
                  <a:gd name="connsiteX13" fmla="*/ 2845752 w 3801349"/>
                  <a:gd name="connsiteY13" fmla="*/ 1981558 h 2828031"/>
                  <a:gd name="connsiteX14" fmla="*/ 2017553 w 3801349"/>
                  <a:gd name="connsiteY14" fmla="*/ 839042 h 2828031"/>
                  <a:gd name="connsiteX15" fmla="*/ 994225 w 3801349"/>
                  <a:gd name="connsiteY15" fmla="*/ 736597 h 2828031"/>
                  <a:gd name="connsiteX16" fmla="*/ 880599 w 3801349"/>
                  <a:gd name="connsiteY16" fmla="*/ 774463 h 2828031"/>
                  <a:gd name="connsiteX17" fmla="*/ 1047482 w 3801349"/>
                  <a:gd name="connsiteY17" fmla="*/ 245131 h 2828031"/>
                  <a:gd name="connsiteX18" fmla="*/ 593619 w 3801349"/>
                  <a:gd name="connsiteY18" fmla="*/ 142701 h 2828031"/>
                  <a:gd name="connsiteX19" fmla="*/ 676190 w 3801349"/>
                  <a:gd name="connsiteY19" fmla="*/ 111939 h 2828031"/>
                  <a:gd name="connsiteX20" fmla="*/ 2318313 w 3801349"/>
                  <a:gd name="connsiteY20" fmla="*/ 218603 h 2828031"/>
                  <a:gd name="connsiteX21" fmla="*/ 3544395 w 3801349"/>
                  <a:gd name="connsiteY21" fmla="*/ 2043727 h 2828031"/>
                  <a:gd name="connsiteX22" fmla="*/ 3548209 w 3801349"/>
                  <a:gd name="connsiteY22" fmla="*/ 2182526 h 2828031"/>
                  <a:gd name="connsiteX0" fmla="*/ 309422 w 3793754"/>
                  <a:gd name="connsiteY0" fmla="*/ 270938 h 2828031"/>
                  <a:gd name="connsiteX1" fmla="*/ 191125 w 3793754"/>
                  <a:gd name="connsiteY1" fmla="*/ 343640 h 2828031"/>
                  <a:gd name="connsiteX2" fmla="*/ 0 w 3793754"/>
                  <a:gd name="connsiteY2" fmla="*/ 490061 h 2828031"/>
                  <a:gd name="connsiteX3" fmla="*/ 249635 w 3793754"/>
                  <a:gd name="connsiteY3" fmla="*/ 302751 h 2828031"/>
                  <a:gd name="connsiteX4" fmla="*/ 309126 w 3793754"/>
                  <a:gd name="connsiteY4" fmla="*/ 270425 h 2828031"/>
                  <a:gd name="connsiteX5" fmla="*/ 309422 w 3793754"/>
                  <a:gd name="connsiteY5" fmla="*/ 270938 h 2828031"/>
                  <a:gd name="connsiteX6" fmla="*/ 654863 w 3793754"/>
                  <a:gd name="connsiteY6" fmla="*/ 869260 h 2828031"/>
                  <a:gd name="connsiteX7" fmla="*/ 646742 w 3793754"/>
                  <a:gd name="connsiteY7" fmla="*/ 873309 h 2828031"/>
                  <a:gd name="connsiteX8" fmla="*/ 654300 w 3793754"/>
                  <a:gd name="connsiteY8" fmla="*/ 868285 h 2828031"/>
                  <a:gd name="connsiteX9" fmla="*/ 654863 w 3793754"/>
                  <a:gd name="connsiteY9" fmla="*/ 869260 h 2828031"/>
                  <a:gd name="connsiteX10" fmla="*/ 3793754 w 3793754"/>
                  <a:gd name="connsiteY10" fmla="*/ 2182526 h 2828031"/>
                  <a:gd name="connsiteX11" fmla="*/ 3197730 w 3793754"/>
                  <a:gd name="connsiteY11" fmla="*/ 2828031 h 2828031"/>
                  <a:gd name="connsiteX12" fmla="*/ 2606204 w 3793754"/>
                  <a:gd name="connsiteY12" fmla="*/ 2182526 h 2828031"/>
                  <a:gd name="connsiteX13" fmla="*/ 2850857 w 3793754"/>
                  <a:gd name="connsiteY13" fmla="*/ 2182526 h 2828031"/>
                  <a:gd name="connsiteX14" fmla="*/ 2838157 w 3793754"/>
                  <a:gd name="connsiteY14" fmla="*/ 1981558 h 2828031"/>
                  <a:gd name="connsiteX15" fmla="*/ 2009958 w 3793754"/>
                  <a:gd name="connsiteY15" fmla="*/ 839042 h 2828031"/>
                  <a:gd name="connsiteX16" fmla="*/ 986630 w 3793754"/>
                  <a:gd name="connsiteY16" fmla="*/ 736597 h 2828031"/>
                  <a:gd name="connsiteX17" fmla="*/ 873004 w 3793754"/>
                  <a:gd name="connsiteY17" fmla="*/ 774463 h 2828031"/>
                  <a:gd name="connsiteX18" fmla="*/ 1039887 w 3793754"/>
                  <a:gd name="connsiteY18" fmla="*/ 245131 h 2828031"/>
                  <a:gd name="connsiteX19" fmla="*/ 586024 w 3793754"/>
                  <a:gd name="connsiteY19" fmla="*/ 142701 h 2828031"/>
                  <a:gd name="connsiteX20" fmla="*/ 668595 w 3793754"/>
                  <a:gd name="connsiteY20" fmla="*/ 111939 h 2828031"/>
                  <a:gd name="connsiteX21" fmla="*/ 2310718 w 3793754"/>
                  <a:gd name="connsiteY21" fmla="*/ 218603 h 2828031"/>
                  <a:gd name="connsiteX22" fmla="*/ 3536800 w 3793754"/>
                  <a:gd name="connsiteY22" fmla="*/ 2043727 h 2828031"/>
                  <a:gd name="connsiteX23" fmla="*/ 3540614 w 3793754"/>
                  <a:gd name="connsiteY23" fmla="*/ 2182526 h 2828031"/>
                  <a:gd name="connsiteX24" fmla="*/ 3793754 w 3793754"/>
                  <a:gd name="connsiteY24" fmla="*/ 2182526 h 2828031"/>
                  <a:gd name="connsiteX0" fmla="*/ 309422 w 3793754"/>
                  <a:gd name="connsiteY0" fmla="*/ 270938 h 2828031"/>
                  <a:gd name="connsiteX1" fmla="*/ 0 w 3793754"/>
                  <a:gd name="connsiteY1" fmla="*/ 490061 h 2828031"/>
                  <a:gd name="connsiteX2" fmla="*/ 249635 w 3793754"/>
                  <a:gd name="connsiteY2" fmla="*/ 302751 h 2828031"/>
                  <a:gd name="connsiteX3" fmla="*/ 309126 w 3793754"/>
                  <a:gd name="connsiteY3" fmla="*/ 270425 h 2828031"/>
                  <a:gd name="connsiteX4" fmla="*/ 309422 w 3793754"/>
                  <a:gd name="connsiteY4" fmla="*/ 270938 h 2828031"/>
                  <a:gd name="connsiteX5" fmla="*/ 654863 w 3793754"/>
                  <a:gd name="connsiteY5" fmla="*/ 869260 h 2828031"/>
                  <a:gd name="connsiteX6" fmla="*/ 646742 w 3793754"/>
                  <a:gd name="connsiteY6" fmla="*/ 873309 h 2828031"/>
                  <a:gd name="connsiteX7" fmla="*/ 654300 w 3793754"/>
                  <a:gd name="connsiteY7" fmla="*/ 868285 h 2828031"/>
                  <a:gd name="connsiteX8" fmla="*/ 654863 w 3793754"/>
                  <a:gd name="connsiteY8" fmla="*/ 869260 h 2828031"/>
                  <a:gd name="connsiteX9" fmla="*/ 3793754 w 3793754"/>
                  <a:gd name="connsiteY9" fmla="*/ 2182526 h 2828031"/>
                  <a:gd name="connsiteX10" fmla="*/ 3197730 w 3793754"/>
                  <a:gd name="connsiteY10" fmla="*/ 2828031 h 2828031"/>
                  <a:gd name="connsiteX11" fmla="*/ 2606204 w 3793754"/>
                  <a:gd name="connsiteY11" fmla="*/ 2182526 h 2828031"/>
                  <a:gd name="connsiteX12" fmla="*/ 2850857 w 3793754"/>
                  <a:gd name="connsiteY12" fmla="*/ 2182526 h 2828031"/>
                  <a:gd name="connsiteX13" fmla="*/ 2838157 w 3793754"/>
                  <a:gd name="connsiteY13" fmla="*/ 1981558 h 2828031"/>
                  <a:gd name="connsiteX14" fmla="*/ 2009958 w 3793754"/>
                  <a:gd name="connsiteY14" fmla="*/ 839042 h 2828031"/>
                  <a:gd name="connsiteX15" fmla="*/ 986630 w 3793754"/>
                  <a:gd name="connsiteY15" fmla="*/ 736597 h 2828031"/>
                  <a:gd name="connsiteX16" fmla="*/ 873004 w 3793754"/>
                  <a:gd name="connsiteY16" fmla="*/ 774463 h 2828031"/>
                  <a:gd name="connsiteX17" fmla="*/ 1039887 w 3793754"/>
                  <a:gd name="connsiteY17" fmla="*/ 245131 h 2828031"/>
                  <a:gd name="connsiteX18" fmla="*/ 586024 w 3793754"/>
                  <a:gd name="connsiteY18" fmla="*/ 142701 h 2828031"/>
                  <a:gd name="connsiteX19" fmla="*/ 668595 w 3793754"/>
                  <a:gd name="connsiteY19" fmla="*/ 111939 h 2828031"/>
                  <a:gd name="connsiteX20" fmla="*/ 2310718 w 3793754"/>
                  <a:gd name="connsiteY20" fmla="*/ 218603 h 2828031"/>
                  <a:gd name="connsiteX21" fmla="*/ 3536800 w 3793754"/>
                  <a:gd name="connsiteY21" fmla="*/ 2043727 h 2828031"/>
                  <a:gd name="connsiteX22" fmla="*/ 3540614 w 3793754"/>
                  <a:gd name="connsiteY22" fmla="*/ 2182526 h 2828031"/>
                  <a:gd name="connsiteX23" fmla="*/ 3793754 w 3793754"/>
                  <a:gd name="connsiteY23" fmla="*/ 2182526 h 2828031"/>
                  <a:gd name="connsiteX0" fmla="*/ 309126 w 3793754"/>
                  <a:gd name="connsiteY0" fmla="*/ 270425 h 2828031"/>
                  <a:gd name="connsiteX1" fmla="*/ 0 w 3793754"/>
                  <a:gd name="connsiteY1" fmla="*/ 490061 h 2828031"/>
                  <a:gd name="connsiteX2" fmla="*/ 249635 w 3793754"/>
                  <a:gd name="connsiteY2" fmla="*/ 302751 h 2828031"/>
                  <a:gd name="connsiteX3" fmla="*/ 309126 w 3793754"/>
                  <a:gd name="connsiteY3" fmla="*/ 270425 h 2828031"/>
                  <a:gd name="connsiteX4" fmla="*/ 654863 w 3793754"/>
                  <a:gd name="connsiteY4" fmla="*/ 869260 h 2828031"/>
                  <a:gd name="connsiteX5" fmla="*/ 646742 w 3793754"/>
                  <a:gd name="connsiteY5" fmla="*/ 873309 h 2828031"/>
                  <a:gd name="connsiteX6" fmla="*/ 654300 w 3793754"/>
                  <a:gd name="connsiteY6" fmla="*/ 868285 h 2828031"/>
                  <a:gd name="connsiteX7" fmla="*/ 654863 w 3793754"/>
                  <a:gd name="connsiteY7" fmla="*/ 869260 h 2828031"/>
                  <a:gd name="connsiteX8" fmla="*/ 3793754 w 3793754"/>
                  <a:gd name="connsiteY8" fmla="*/ 2182526 h 2828031"/>
                  <a:gd name="connsiteX9" fmla="*/ 3197730 w 3793754"/>
                  <a:gd name="connsiteY9" fmla="*/ 2828031 h 2828031"/>
                  <a:gd name="connsiteX10" fmla="*/ 2606204 w 3793754"/>
                  <a:gd name="connsiteY10" fmla="*/ 2182526 h 2828031"/>
                  <a:gd name="connsiteX11" fmla="*/ 2850857 w 3793754"/>
                  <a:gd name="connsiteY11" fmla="*/ 2182526 h 2828031"/>
                  <a:gd name="connsiteX12" fmla="*/ 2838157 w 3793754"/>
                  <a:gd name="connsiteY12" fmla="*/ 1981558 h 2828031"/>
                  <a:gd name="connsiteX13" fmla="*/ 2009958 w 3793754"/>
                  <a:gd name="connsiteY13" fmla="*/ 839042 h 2828031"/>
                  <a:gd name="connsiteX14" fmla="*/ 986630 w 3793754"/>
                  <a:gd name="connsiteY14" fmla="*/ 736597 h 2828031"/>
                  <a:gd name="connsiteX15" fmla="*/ 873004 w 3793754"/>
                  <a:gd name="connsiteY15" fmla="*/ 774463 h 2828031"/>
                  <a:gd name="connsiteX16" fmla="*/ 1039887 w 3793754"/>
                  <a:gd name="connsiteY16" fmla="*/ 245131 h 2828031"/>
                  <a:gd name="connsiteX17" fmla="*/ 586024 w 3793754"/>
                  <a:gd name="connsiteY17" fmla="*/ 142701 h 2828031"/>
                  <a:gd name="connsiteX18" fmla="*/ 668595 w 3793754"/>
                  <a:gd name="connsiteY18" fmla="*/ 111939 h 2828031"/>
                  <a:gd name="connsiteX19" fmla="*/ 2310718 w 3793754"/>
                  <a:gd name="connsiteY19" fmla="*/ 218603 h 2828031"/>
                  <a:gd name="connsiteX20" fmla="*/ 3536800 w 3793754"/>
                  <a:gd name="connsiteY20" fmla="*/ 2043727 h 2828031"/>
                  <a:gd name="connsiteX21" fmla="*/ 3540614 w 3793754"/>
                  <a:gd name="connsiteY21" fmla="*/ 2182526 h 2828031"/>
                  <a:gd name="connsiteX22" fmla="*/ 3793754 w 3793754"/>
                  <a:gd name="connsiteY22" fmla="*/ 2182526 h 2828031"/>
                  <a:gd name="connsiteX0" fmla="*/ 59491 w 3544119"/>
                  <a:gd name="connsiteY0" fmla="*/ 270425 h 2828031"/>
                  <a:gd name="connsiteX1" fmla="*/ 0 w 3544119"/>
                  <a:gd name="connsiteY1" fmla="*/ 302751 h 2828031"/>
                  <a:gd name="connsiteX2" fmla="*/ 59491 w 3544119"/>
                  <a:gd name="connsiteY2" fmla="*/ 270425 h 2828031"/>
                  <a:gd name="connsiteX3" fmla="*/ 405228 w 3544119"/>
                  <a:gd name="connsiteY3" fmla="*/ 869260 h 2828031"/>
                  <a:gd name="connsiteX4" fmla="*/ 397107 w 3544119"/>
                  <a:gd name="connsiteY4" fmla="*/ 873309 h 2828031"/>
                  <a:gd name="connsiteX5" fmla="*/ 404665 w 3544119"/>
                  <a:gd name="connsiteY5" fmla="*/ 868285 h 2828031"/>
                  <a:gd name="connsiteX6" fmla="*/ 405228 w 3544119"/>
                  <a:gd name="connsiteY6" fmla="*/ 869260 h 2828031"/>
                  <a:gd name="connsiteX7" fmla="*/ 3544119 w 3544119"/>
                  <a:gd name="connsiteY7" fmla="*/ 2182526 h 2828031"/>
                  <a:gd name="connsiteX8" fmla="*/ 2948095 w 3544119"/>
                  <a:gd name="connsiteY8" fmla="*/ 2828031 h 2828031"/>
                  <a:gd name="connsiteX9" fmla="*/ 2356569 w 3544119"/>
                  <a:gd name="connsiteY9" fmla="*/ 2182526 h 2828031"/>
                  <a:gd name="connsiteX10" fmla="*/ 2601222 w 3544119"/>
                  <a:gd name="connsiteY10" fmla="*/ 2182526 h 2828031"/>
                  <a:gd name="connsiteX11" fmla="*/ 2588522 w 3544119"/>
                  <a:gd name="connsiteY11" fmla="*/ 1981558 h 2828031"/>
                  <a:gd name="connsiteX12" fmla="*/ 1760323 w 3544119"/>
                  <a:gd name="connsiteY12" fmla="*/ 839042 h 2828031"/>
                  <a:gd name="connsiteX13" fmla="*/ 736995 w 3544119"/>
                  <a:gd name="connsiteY13" fmla="*/ 736597 h 2828031"/>
                  <a:gd name="connsiteX14" fmla="*/ 623369 w 3544119"/>
                  <a:gd name="connsiteY14" fmla="*/ 774463 h 2828031"/>
                  <a:gd name="connsiteX15" fmla="*/ 790252 w 3544119"/>
                  <a:gd name="connsiteY15" fmla="*/ 245131 h 2828031"/>
                  <a:gd name="connsiteX16" fmla="*/ 336389 w 3544119"/>
                  <a:gd name="connsiteY16" fmla="*/ 142701 h 2828031"/>
                  <a:gd name="connsiteX17" fmla="*/ 418960 w 3544119"/>
                  <a:gd name="connsiteY17" fmla="*/ 111939 h 2828031"/>
                  <a:gd name="connsiteX18" fmla="*/ 2061083 w 3544119"/>
                  <a:gd name="connsiteY18" fmla="*/ 218603 h 2828031"/>
                  <a:gd name="connsiteX19" fmla="*/ 3287165 w 3544119"/>
                  <a:gd name="connsiteY19" fmla="*/ 2043727 h 2828031"/>
                  <a:gd name="connsiteX20" fmla="*/ 3290979 w 3544119"/>
                  <a:gd name="connsiteY20" fmla="*/ 2182526 h 2828031"/>
                  <a:gd name="connsiteX21" fmla="*/ 3544119 w 3544119"/>
                  <a:gd name="connsiteY21" fmla="*/ 2182526 h 2828031"/>
                  <a:gd name="connsiteX0" fmla="*/ 68839 w 3207730"/>
                  <a:gd name="connsiteY0" fmla="*/ 869260 h 2828031"/>
                  <a:gd name="connsiteX1" fmla="*/ 60718 w 3207730"/>
                  <a:gd name="connsiteY1" fmla="*/ 873309 h 2828031"/>
                  <a:gd name="connsiteX2" fmla="*/ 68276 w 3207730"/>
                  <a:gd name="connsiteY2" fmla="*/ 868285 h 2828031"/>
                  <a:gd name="connsiteX3" fmla="*/ 68839 w 3207730"/>
                  <a:gd name="connsiteY3" fmla="*/ 869260 h 2828031"/>
                  <a:gd name="connsiteX4" fmla="*/ 3207730 w 3207730"/>
                  <a:gd name="connsiteY4" fmla="*/ 2182526 h 2828031"/>
                  <a:gd name="connsiteX5" fmla="*/ 2611706 w 3207730"/>
                  <a:gd name="connsiteY5" fmla="*/ 2828031 h 2828031"/>
                  <a:gd name="connsiteX6" fmla="*/ 2020180 w 3207730"/>
                  <a:gd name="connsiteY6" fmla="*/ 2182526 h 2828031"/>
                  <a:gd name="connsiteX7" fmla="*/ 2264833 w 3207730"/>
                  <a:gd name="connsiteY7" fmla="*/ 2182526 h 2828031"/>
                  <a:gd name="connsiteX8" fmla="*/ 2252133 w 3207730"/>
                  <a:gd name="connsiteY8" fmla="*/ 1981558 h 2828031"/>
                  <a:gd name="connsiteX9" fmla="*/ 1423934 w 3207730"/>
                  <a:gd name="connsiteY9" fmla="*/ 839042 h 2828031"/>
                  <a:gd name="connsiteX10" fmla="*/ 400606 w 3207730"/>
                  <a:gd name="connsiteY10" fmla="*/ 736597 h 2828031"/>
                  <a:gd name="connsiteX11" fmla="*/ 286980 w 3207730"/>
                  <a:gd name="connsiteY11" fmla="*/ 774463 h 2828031"/>
                  <a:gd name="connsiteX12" fmla="*/ 453863 w 3207730"/>
                  <a:gd name="connsiteY12" fmla="*/ 245131 h 2828031"/>
                  <a:gd name="connsiteX13" fmla="*/ 0 w 3207730"/>
                  <a:gd name="connsiteY13" fmla="*/ 142701 h 2828031"/>
                  <a:gd name="connsiteX14" fmla="*/ 82571 w 3207730"/>
                  <a:gd name="connsiteY14" fmla="*/ 111939 h 2828031"/>
                  <a:gd name="connsiteX15" fmla="*/ 1724694 w 3207730"/>
                  <a:gd name="connsiteY15" fmla="*/ 218603 h 2828031"/>
                  <a:gd name="connsiteX16" fmla="*/ 2950776 w 3207730"/>
                  <a:gd name="connsiteY16" fmla="*/ 2043727 h 2828031"/>
                  <a:gd name="connsiteX17" fmla="*/ 2954590 w 3207730"/>
                  <a:gd name="connsiteY17" fmla="*/ 2182526 h 2828031"/>
                  <a:gd name="connsiteX18" fmla="*/ 3207730 w 3207730"/>
                  <a:gd name="connsiteY18" fmla="*/ 2182526 h 2828031"/>
                  <a:gd name="connsiteX0" fmla="*/ 68276 w 3207730"/>
                  <a:gd name="connsiteY0" fmla="*/ 868285 h 2828031"/>
                  <a:gd name="connsiteX1" fmla="*/ 60718 w 3207730"/>
                  <a:gd name="connsiteY1" fmla="*/ 873309 h 2828031"/>
                  <a:gd name="connsiteX2" fmla="*/ 68276 w 3207730"/>
                  <a:gd name="connsiteY2" fmla="*/ 868285 h 2828031"/>
                  <a:gd name="connsiteX3" fmla="*/ 3207730 w 3207730"/>
                  <a:gd name="connsiteY3" fmla="*/ 2182526 h 2828031"/>
                  <a:gd name="connsiteX4" fmla="*/ 2611706 w 3207730"/>
                  <a:gd name="connsiteY4" fmla="*/ 2828031 h 2828031"/>
                  <a:gd name="connsiteX5" fmla="*/ 2020180 w 3207730"/>
                  <a:gd name="connsiteY5" fmla="*/ 2182526 h 2828031"/>
                  <a:gd name="connsiteX6" fmla="*/ 2264833 w 3207730"/>
                  <a:gd name="connsiteY6" fmla="*/ 2182526 h 2828031"/>
                  <a:gd name="connsiteX7" fmla="*/ 2252133 w 3207730"/>
                  <a:gd name="connsiteY7" fmla="*/ 1981558 h 2828031"/>
                  <a:gd name="connsiteX8" fmla="*/ 1423934 w 3207730"/>
                  <a:gd name="connsiteY8" fmla="*/ 839042 h 2828031"/>
                  <a:gd name="connsiteX9" fmla="*/ 400606 w 3207730"/>
                  <a:gd name="connsiteY9" fmla="*/ 736597 h 2828031"/>
                  <a:gd name="connsiteX10" fmla="*/ 286980 w 3207730"/>
                  <a:gd name="connsiteY10" fmla="*/ 774463 h 2828031"/>
                  <a:gd name="connsiteX11" fmla="*/ 453863 w 3207730"/>
                  <a:gd name="connsiteY11" fmla="*/ 245131 h 2828031"/>
                  <a:gd name="connsiteX12" fmla="*/ 0 w 3207730"/>
                  <a:gd name="connsiteY12" fmla="*/ 142701 h 2828031"/>
                  <a:gd name="connsiteX13" fmla="*/ 82571 w 3207730"/>
                  <a:gd name="connsiteY13" fmla="*/ 111939 h 2828031"/>
                  <a:gd name="connsiteX14" fmla="*/ 1724694 w 3207730"/>
                  <a:gd name="connsiteY14" fmla="*/ 218603 h 2828031"/>
                  <a:gd name="connsiteX15" fmla="*/ 2950776 w 3207730"/>
                  <a:gd name="connsiteY15" fmla="*/ 2043727 h 2828031"/>
                  <a:gd name="connsiteX16" fmla="*/ 2954590 w 3207730"/>
                  <a:gd name="connsiteY16" fmla="*/ 2182526 h 2828031"/>
                  <a:gd name="connsiteX17" fmla="*/ 3207730 w 3207730"/>
                  <a:gd name="connsiteY17" fmla="*/ 2182526 h 2828031"/>
                  <a:gd name="connsiteX0" fmla="*/ 3207730 w 3207730"/>
                  <a:gd name="connsiteY0" fmla="*/ 2182526 h 2828031"/>
                  <a:gd name="connsiteX1" fmla="*/ 2611706 w 3207730"/>
                  <a:gd name="connsiteY1" fmla="*/ 2828031 h 2828031"/>
                  <a:gd name="connsiteX2" fmla="*/ 2020180 w 3207730"/>
                  <a:gd name="connsiteY2" fmla="*/ 2182526 h 2828031"/>
                  <a:gd name="connsiteX3" fmla="*/ 2264833 w 3207730"/>
                  <a:gd name="connsiteY3" fmla="*/ 2182526 h 2828031"/>
                  <a:gd name="connsiteX4" fmla="*/ 2252133 w 3207730"/>
                  <a:gd name="connsiteY4" fmla="*/ 1981558 h 2828031"/>
                  <a:gd name="connsiteX5" fmla="*/ 1423934 w 3207730"/>
                  <a:gd name="connsiteY5" fmla="*/ 839042 h 2828031"/>
                  <a:gd name="connsiteX6" fmla="*/ 400606 w 3207730"/>
                  <a:gd name="connsiteY6" fmla="*/ 736597 h 2828031"/>
                  <a:gd name="connsiteX7" fmla="*/ 286980 w 3207730"/>
                  <a:gd name="connsiteY7" fmla="*/ 774463 h 2828031"/>
                  <a:gd name="connsiteX8" fmla="*/ 453863 w 3207730"/>
                  <a:gd name="connsiteY8" fmla="*/ 245131 h 2828031"/>
                  <a:gd name="connsiteX9" fmla="*/ 0 w 3207730"/>
                  <a:gd name="connsiteY9" fmla="*/ 142701 h 2828031"/>
                  <a:gd name="connsiteX10" fmla="*/ 82571 w 3207730"/>
                  <a:gd name="connsiteY10" fmla="*/ 111939 h 2828031"/>
                  <a:gd name="connsiteX11" fmla="*/ 1724694 w 3207730"/>
                  <a:gd name="connsiteY11" fmla="*/ 218603 h 2828031"/>
                  <a:gd name="connsiteX12" fmla="*/ 2950776 w 3207730"/>
                  <a:gd name="connsiteY12" fmla="*/ 2043727 h 2828031"/>
                  <a:gd name="connsiteX13" fmla="*/ 2954590 w 3207730"/>
                  <a:gd name="connsiteY13" fmla="*/ 2182526 h 2828031"/>
                  <a:gd name="connsiteX14" fmla="*/ 3207730 w 3207730"/>
                  <a:gd name="connsiteY14" fmla="*/ 2182526 h 282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07730" h="2828031">
                    <a:moveTo>
                      <a:pt x="3207730" y="2182526"/>
                    </a:moveTo>
                    <a:lnTo>
                      <a:pt x="2611706" y="2828031"/>
                    </a:lnTo>
                    <a:lnTo>
                      <a:pt x="2020180" y="2182526"/>
                    </a:lnTo>
                    <a:lnTo>
                      <a:pt x="2264833" y="2182526"/>
                    </a:lnTo>
                    <a:lnTo>
                      <a:pt x="2252133" y="1981558"/>
                    </a:lnTo>
                    <a:cubicBezTo>
                      <a:pt x="2185572" y="1490792"/>
                      <a:pt x="1877963" y="1059135"/>
                      <a:pt x="1423934" y="839042"/>
                    </a:cubicBezTo>
                    <a:cubicBezTo>
                      <a:pt x="1099627" y="681833"/>
                      <a:pt x="736859" y="650132"/>
                      <a:pt x="400606" y="736597"/>
                    </a:cubicBezTo>
                    <a:lnTo>
                      <a:pt x="286980" y="774463"/>
                    </a:lnTo>
                    <a:lnTo>
                      <a:pt x="453863" y="245131"/>
                    </a:lnTo>
                    <a:lnTo>
                      <a:pt x="0" y="142701"/>
                    </a:lnTo>
                    <a:lnTo>
                      <a:pt x="82571" y="111939"/>
                    </a:lnTo>
                    <a:cubicBezTo>
                      <a:pt x="613693" y="-64982"/>
                      <a:pt x="1203209" y="-34189"/>
                      <a:pt x="1724694" y="218603"/>
                    </a:cubicBezTo>
                    <a:cubicBezTo>
                      <a:pt x="2435810" y="563320"/>
                      <a:pt x="2901217" y="1263064"/>
                      <a:pt x="2950776" y="2043727"/>
                    </a:cubicBezTo>
                    <a:lnTo>
                      <a:pt x="2954590" y="2182526"/>
                    </a:lnTo>
                    <a:lnTo>
                      <a:pt x="3207730" y="2182526"/>
                    </a:lnTo>
                    <a:close/>
                  </a:path>
                </a:pathLst>
              </a:custGeom>
              <a:solidFill>
                <a:schemeClr val="accent3"/>
              </a:solidFill>
              <a:ln w="25400">
                <a:noFill/>
                <a:miter lim="800000"/>
              </a:ln>
              <a:effectLst/>
            </p:spPr>
            <p:txBody>
              <a:bodyPr vert="horz" wrap="square" lIns="137160" tIns="68580" rIns="137160" bIns="274320" numCol="1" anchor="ctr" anchorCtr="0" compatLnSpc="1">
                <a:prstTxWarp prst="textNoShape">
                  <a:avLst/>
                </a:prstTxWarp>
                <a:noAutofit/>
              </a:bodyPr>
              <a:lstStyle/>
              <a:p>
                <a:pPr algn="ctr"/>
                <a:endParaRPr lang="en-US" sz="3600" dirty="0">
                  <a:solidFill>
                    <a:srgbClr val="FFFFFF"/>
                  </a:solidFill>
                </a:endParaRPr>
              </a:p>
            </p:txBody>
          </p:sp>
        </p:grpSp>
      </p:grpSp>
      <p:sp>
        <p:nvSpPr>
          <p:cNvPr id="39" name="TextBox 38">
            <a:extLst>
              <a:ext uri="{FF2B5EF4-FFF2-40B4-BE49-F238E27FC236}">
                <a16:creationId xmlns:a16="http://schemas.microsoft.com/office/drawing/2014/main" id="{EA9829B1-B5F1-4D45-B193-36A2DB16F485}"/>
              </a:ext>
            </a:extLst>
          </p:cNvPr>
          <p:cNvSpPr txBox="1"/>
          <p:nvPr/>
        </p:nvSpPr>
        <p:spPr>
          <a:xfrm>
            <a:off x="-380396" y="1957464"/>
            <a:ext cx="6290512" cy="1343445"/>
          </a:xfrm>
          <a:prstGeom prst="rect">
            <a:avLst/>
          </a:prstGeom>
          <a:noFill/>
        </p:spPr>
        <p:txBody>
          <a:bodyPr wrap="square" lIns="0" rIns="0" rtlCol="0">
            <a:spAutoFit/>
          </a:bodyPr>
          <a:lstStyle/>
          <a:p>
            <a:pPr algn="r">
              <a:lnSpc>
                <a:spcPct val="130000"/>
              </a:lnSpc>
              <a:spcBef>
                <a:spcPts val="900"/>
              </a:spcBef>
            </a:pPr>
            <a:r>
              <a:rPr lang="en-US" sz="2100" b="1" dirty="0">
                <a:latin typeface="Open Sans" panose="020B0604020202020204" charset="0"/>
                <a:ea typeface="Open Sans" panose="020B0604020202020204" charset="0"/>
                <a:cs typeface="Open Sans" panose="020B0604020202020204" charset="0"/>
              </a:rPr>
              <a:t>Operators renew license every 2 years</a:t>
            </a:r>
          </a:p>
          <a:p>
            <a:pPr algn="r">
              <a:lnSpc>
                <a:spcPct val="130000"/>
              </a:lnSpc>
              <a:spcBef>
                <a:spcPts val="900"/>
              </a:spcBef>
            </a:pPr>
            <a:r>
              <a:rPr lang="en-US" sz="1500" dirty="0">
                <a:solidFill>
                  <a:schemeClr val="tx1">
                    <a:alpha val="70000"/>
                  </a:schemeClr>
                </a:solidFill>
                <a:latin typeface="Open Sans" panose="020B0604020202020204" charset="0"/>
                <a:ea typeface="Open Sans" panose="020B0604020202020204" charset="0"/>
                <a:cs typeface="Open Sans" panose="020B0604020202020204" charset="0"/>
              </a:rPr>
              <a:t>Drinking water – even numbered years</a:t>
            </a:r>
            <a:r>
              <a:rPr lang="en-US" sz="1500" dirty="0">
                <a:solidFill>
                  <a:srgbClr val="F4F2F2"/>
                </a:solidFill>
                <a:latin typeface="Open Sans" panose="020B0604020202020204" charset="0"/>
                <a:ea typeface="Open Sans" panose="020B0604020202020204" charset="0"/>
                <a:cs typeface="Open Sans" panose="020B0604020202020204" charset="0"/>
              </a:rPr>
              <a:t>...</a:t>
            </a:r>
            <a:r>
              <a:rPr lang="en-US" sz="1500" dirty="0">
                <a:solidFill>
                  <a:srgbClr val="4F81BD"/>
                </a:solidFill>
                <a:latin typeface="Open Sans" panose="020B0604020202020204" charset="0"/>
                <a:ea typeface="Open Sans" panose="020B0604020202020204" charset="0"/>
                <a:cs typeface="Open Sans" panose="020B0604020202020204" charset="0"/>
              </a:rPr>
              <a:t>.</a:t>
            </a:r>
          </a:p>
          <a:p>
            <a:pPr algn="r">
              <a:lnSpc>
                <a:spcPct val="130000"/>
              </a:lnSpc>
              <a:spcBef>
                <a:spcPts val="900"/>
              </a:spcBef>
            </a:pPr>
            <a:r>
              <a:rPr lang="en-US" sz="1500" dirty="0">
                <a:solidFill>
                  <a:schemeClr val="tx1">
                    <a:alpha val="70000"/>
                  </a:schemeClr>
                </a:solidFill>
                <a:latin typeface="Open Sans" panose="020B0604020202020204" charset="0"/>
                <a:ea typeface="Open Sans" panose="020B0604020202020204" charset="0"/>
                <a:cs typeface="Open Sans" panose="020B0604020202020204" charset="0"/>
              </a:rPr>
              <a:t>Wastewater – odd numbered years</a:t>
            </a:r>
            <a:r>
              <a:rPr lang="en-US" sz="1500" dirty="0">
                <a:solidFill>
                  <a:srgbClr val="F4F2F2">
                    <a:alpha val="70000"/>
                  </a:srgbClr>
                </a:solidFill>
                <a:latin typeface="Open Sans" panose="020B0604020202020204" charset="0"/>
                <a:ea typeface="Open Sans" panose="020B0604020202020204" charset="0"/>
                <a:cs typeface="Open Sans" panose="020B0604020202020204" charset="0"/>
              </a:rPr>
              <a:t>..</a:t>
            </a:r>
            <a:r>
              <a:rPr lang="en-US" sz="1500" dirty="0">
                <a:solidFill>
                  <a:srgbClr val="4F81BD">
                    <a:alpha val="70000"/>
                  </a:srgbClr>
                </a:solidFill>
                <a:latin typeface="Open Sans" panose="020B0604020202020204" charset="0"/>
                <a:ea typeface="Open Sans" panose="020B0604020202020204" charset="0"/>
                <a:cs typeface="Open Sans" panose="020B0604020202020204" charset="0"/>
              </a:rPr>
              <a:t>…..</a:t>
            </a:r>
          </a:p>
        </p:txBody>
      </p:sp>
      <p:sp>
        <p:nvSpPr>
          <p:cNvPr id="44" name="Oval 43">
            <a:extLst>
              <a:ext uri="{FF2B5EF4-FFF2-40B4-BE49-F238E27FC236}">
                <a16:creationId xmlns:a16="http://schemas.microsoft.com/office/drawing/2014/main" id="{E5ABCCEC-D47D-4DFC-936B-6A90D3FA781C}"/>
              </a:ext>
            </a:extLst>
          </p:cNvPr>
          <p:cNvSpPr/>
          <p:nvPr/>
        </p:nvSpPr>
        <p:spPr>
          <a:xfrm>
            <a:off x="5567992" y="6185096"/>
            <a:ext cx="796648" cy="802563"/>
          </a:xfrm>
          <a:prstGeom prst="ellipse">
            <a:avLst/>
          </a:prstGeom>
          <a:solidFill>
            <a:schemeClr val="accent3">
              <a:lumMod val="75000"/>
            </a:schemeClr>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1200" b="1" dirty="0">
                <a:solidFill>
                  <a:srgbClr val="FFFFFF"/>
                </a:solidFill>
              </a:rPr>
              <a:t>03</a:t>
            </a:r>
          </a:p>
        </p:txBody>
      </p:sp>
      <p:sp>
        <p:nvSpPr>
          <p:cNvPr id="45" name="Oval 44">
            <a:extLst>
              <a:ext uri="{FF2B5EF4-FFF2-40B4-BE49-F238E27FC236}">
                <a16:creationId xmlns:a16="http://schemas.microsoft.com/office/drawing/2014/main" id="{E48AA7B3-E23E-45AC-A896-3F95DFF8411F}"/>
              </a:ext>
            </a:extLst>
          </p:cNvPr>
          <p:cNvSpPr/>
          <p:nvPr/>
        </p:nvSpPr>
        <p:spPr>
          <a:xfrm>
            <a:off x="11541215" y="6820014"/>
            <a:ext cx="796648" cy="802563"/>
          </a:xfrm>
          <a:prstGeom prst="ellipse">
            <a:avLst/>
          </a:prstGeom>
          <a:solidFill>
            <a:schemeClr val="accent5">
              <a:lumMod val="75000"/>
            </a:schemeClr>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1200" b="1" dirty="0">
                <a:solidFill>
                  <a:srgbClr val="FFFFFF"/>
                </a:solidFill>
              </a:rPr>
              <a:t>02</a:t>
            </a:r>
          </a:p>
        </p:txBody>
      </p:sp>
      <p:sp>
        <p:nvSpPr>
          <p:cNvPr id="46" name="Oval 45">
            <a:extLst>
              <a:ext uri="{FF2B5EF4-FFF2-40B4-BE49-F238E27FC236}">
                <a16:creationId xmlns:a16="http://schemas.microsoft.com/office/drawing/2014/main" id="{E94C486F-7EAB-488A-A4C0-2AE876CF36D7}"/>
              </a:ext>
            </a:extLst>
          </p:cNvPr>
          <p:cNvSpPr/>
          <p:nvPr/>
        </p:nvSpPr>
        <p:spPr>
          <a:xfrm>
            <a:off x="8721812" y="1342355"/>
            <a:ext cx="796648" cy="802563"/>
          </a:xfrm>
          <a:prstGeom prst="ellipse">
            <a:avLst/>
          </a:prstGeom>
          <a:solidFill>
            <a:schemeClr val="accent1">
              <a:lumMod val="75000"/>
            </a:schemeClr>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1200" b="1" dirty="0">
                <a:solidFill>
                  <a:srgbClr val="FFFFFF"/>
                </a:solidFill>
              </a:rPr>
              <a:t>01</a:t>
            </a:r>
          </a:p>
        </p:txBody>
      </p:sp>
      <p:sp>
        <p:nvSpPr>
          <p:cNvPr id="38" name="TextBox 37">
            <a:extLst>
              <a:ext uri="{FF2B5EF4-FFF2-40B4-BE49-F238E27FC236}">
                <a16:creationId xmlns:a16="http://schemas.microsoft.com/office/drawing/2014/main" id="{62434922-AFE1-4CA1-A622-DD5240DDE6FA}"/>
              </a:ext>
            </a:extLst>
          </p:cNvPr>
          <p:cNvSpPr txBox="1"/>
          <p:nvPr/>
        </p:nvSpPr>
        <p:spPr>
          <a:xfrm>
            <a:off x="12330156" y="2110516"/>
            <a:ext cx="5554607" cy="1943609"/>
          </a:xfrm>
          <a:prstGeom prst="rect">
            <a:avLst/>
          </a:prstGeom>
          <a:noFill/>
        </p:spPr>
        <p:txBody>
          <a:bodyPr wrap="square" lIns="0" rIns="0" rtlCol="0">
            <a:spAutoFit/>
          </a:bodyPr>
          <a:lstStyle/>
          <a:p>
            <a:pPr>
              <a:lnSpc>
                <a:spcPct val="130000"/>
              </a:lnSpc>
              <a:spcBef>
                <a:spcPts val="900"/>
              </a:spcBef>
            </a:pPr>
            <a:r>
              <a:rPr lang="en-US" sz="2100" b="1" dirty="0">
                <a:latin typeface="Open Sans" panose="020B0604020202020204" charset="0"/>
                <a:ea typeface="Open Sans" panose="020B0604020202020204" charset="0"/>
                <a:cs typeface="Open Sans" panose="020B0604020202020204" charset="0"/>
              </a:rPr>
              <a:t>Must attend Continuing Education Courses</a:t>
            </a:r>
          </a:p>
          <a:p>
            <a:pPr>
              <a:lnSpc>
                <a:spcPct val="130000"/>
              </a:lnSpc>
              <a:spcBef>
                <a:spcPts val="900"/>
              </a:spcBef>
            </a:pPr>
            <a:r>
              <a:rPr lang="en-US" sz="1500" dirty="0">
                <a:solidFill>
                  <a:schemeClr val="tx1">
                    <a:alpha val="70000"/>
                  </a:schemeClr>
                </a:solidFill>
                <a:latin typeface="Open Sans" panose="020B0604020202020204" charset="0"/>
                <a:ea typeface="Open Sans" panose="020B0604020202020204" charset="0"/>
                <a:cs typeface="Open Sans" panose="020B0604020202020204" charset="0"/>
              </a:rPr>
              <a:t>    Reinforces and advances technical knowledge, skills, and        </a:t>
            </a:r>
            <a:r>
              <a:rPr lang="en-US" sz="1500" dirty="0">
                <a:solidFill>
                  <a:srgbClr val="4BACC6"/>
                </a:solidFill>
                <a:latin typeface="Open Sans" panose="020B0604020202020204" charset="0"/>
                <a:ea typeface="Open Sans" panose="020B0604020202020204" charset="0"/>
                <a:cs typeface="Open Sans" panose="020B0604020202020204" charset="0"/>
              </a:rPr>
              <a:t>…..</a:t>
            </a:r>
            <a:r>
              <a:rPr lang="en-US" sz="1500" dirty="0">
                <a:solidFill>
                  <a:srgbClr val="F4F2F2"/>
                </a:solidFill>
                <a:latin typeface="Open Sans" panose="020B0604020202020204" charset="0"/>
                <a:ea typeface="Open Sans" panose="020B0604020202020204" charset="0"/>
                <a:cs typeface="Open Sans" panose="020B0604020202020204" charset="0"/>
              </a:rPr>
              <a:t>.</a:t>
            </a:r>
            <a:r>
              <a:rPr lang="en-US" sz="1500" dirty="0">
                <a:solidFill>
                  <a:srgbClr val="F4F2F2">
                    <a:alpha val="70000"/>
                  </a:srgbClr>
                </a:solidFill>
                <a:latin typeface="Open Sans" panose="020B0604020202020204" charset="0"/>
                <a:ea typeface="Open Sans" panose="020B0604020202020204" charset="0"/>
                <a:cs typeface="Open Sans" panose="020B0604020202020204" charset="0"/>
              </a:rPr>
              <a:t>.</a:t>
            </a:r>
            <a:r>
              <a:rPr lang="en-US" sz="1500" dirty="0">
                <a:solidFill>
                  <a:schemeClr val="tx1">
                    <a:alpha val="70000"/>
                  </a:schemeClr>
                </a:solidFill>
                <a:latin typeface="Open Sans" panose="020B0604020202020204" charset="0"/>
                <a:ea typeface="Open Sans" panose="020B0604020202020204" charset="0"/>
                <a:cs typeface="Open Sans" panose="020B0604020202020204" charset="0"/>
              </a:rPr>
              <a:t>abilities</a:t>
            </a:r>
          </a:p>
          <a:p>
            <a:pPr>
              <a:lnSpc>
                <a:spcPct val="130000"/>
              </a:lnSpc>
              <a:spcBef>
                <a:spcPts val="900"/>
              </a:spcBef>
            </a:pPr>
            <a:r>
              <a:rPr lang="en-US" sz="1500" dirty="0">
                <a:solidFill>
                  <a:schemeClr val="tx1">
                    <a:alpha val="70000"/>
                  </a:schemeClr>
                </a:solidFill>
                <a:latin typeface="Open Sans" panose="020B0604020202020204" charset="0"/>
                <a:ea typeface="Open Sans" panose="020B0604020202020204" charset="0"/>
                <a:cs typeface="Open Sans" panose="020B0604020202020204" charset="0"/>
              </a:rPr>
              <a:t>            Expands an understanding of emerging technologies    </a:t>
            </a:r>
            <a:r>
              <a:rPr lang="en-US" sz="1500" dirty="0">
                <a:solidFill>
                  <a:srgbClr val="4BACC6">
                    <a:alpha val="70000"/>
                  </a:srgbClr>
                </a:solidFill>
                <a:latin typeface="Open Sans" panose="020B0604020202020204" charset="0"/>
                <a:ea typeface="Open Sans" panose="020B0604020202020204" charset="0"/>
                <a:cs typeface="Open Sans" panose="020B0604020202020204" charset="0"/>
              </a:rPr>
              <a:t>……….</a:t>
            </a:r>
            <a:r>
              <a:rPr lang="en-US" sz="1500" dirty="0">
                <a:solidFill>
                  <a:srgbClr val="F4F2F2">
                    <a:alpha val="70000"/>
                  </a:srgbClr>
                </a:solidFill>
                <a:latin typeface="Open Sans" panose="020B0604020202020204" charset="0"/>
                <a:ea typeface="Open Sans" panose="020B0604020202020204" charset="0"/>
                <a:cs typeface="Open Sans" panose="020B0604020202020204" charset="0"/>
              </a:rPr>
              <a:t>..</a:t>
            </a:r>
            <a:r>
              <a:rPr lang="en-US" sz="1500" dirty="0">
                <a:solidFill>
                  <a:schemeClr val="tx1">
                    <a:alpha val="70000"/>
                  </a:schemeClr>
                </a:solidFill>
                <a:latin typeface="Open Sans" panose="020B0604020202020204" charset="0"/>
                <a:ea typeface="Open Sans" panose="020B0604020202020204" charset="0"/>
                <a:cs typeface="Open Sans" panose="020B0604020202020204" charset="0"/>
              </a:rPr>
              <a:t>and best practices</a:t>
            </a:r>
          </a:p>
        </p:txBody>
      </p:sp>
    </p:spTree>
    <p:extLst>
      <p:ext uri="{BB962C8B-B14F-4D97-AF65-F5344CB8AC3E}">
        <p14:creationId xmlns:p14="http://schemas.microsoft.com/office/powerpoint/2010/main" val="147656985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nodeType="withEffect">
                                  <p:stCondLst>
                                    <p:cond delay="0"/>
                                  </p:stCondLst>
                                  <p:childTnLst>
                                    <p:animScale>
                                      <p:cBhvr>
                                        <p:cTn id="9" dur="500" fill="hold"/>
                                        <p:tgtEl>
                                          <p:spTgt spid="5"/>
                                        </p:tgtEl>
                                      </p:cBhvr>
                                      <p:by x="120000" y="120000"/>
                                    </p:animScale>
                                  </p:childTnLst>
                                </p:cTn>
                              </p:par>
                              <p:par>
                                <p:cTn id="10" presetID="10" presetClass="entr" presetSubtype="0" fill="hold" grpId="0" nodeType="withEffect">
                                  <p:stCondLst>
                                    <p:cond delay="30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grpId="0" nodeType="withEffect">
                                  <p:stCondLst>
                                    <p:cond delay="60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par>
                                <p:cTn id="16" presetID="10" presetClass="entr" presetSubtype="0" fill="hold" grpId="0" nodeType="withEffect">
                                  <p:stCondLst>
                                    <p:cond delay="90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par>
                                <p:cTn id="19" presetID="42" presetClass="entr" presetSubtype="0" fill="hold" grpId="0" nodeType="withEffect">
                                  <p:stCondLst>
                                    <p:cond delay="50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anim calcmode="lin" valueType="num">
                                      <p:cBhvr>
                                        <p:cTn id="22" dur="500" fill="hold"/>
                                        <p:tgtEl>
                                          <p:spTgt spid="39"/>
                                        </p:tgtEl>
                                        <p:attrNameLst>
                                          <p:attrName>ppt_x</p:attrName>
                                        </p:attrNameLst>
                                      </p:cBhvr>
                                      <p:tavLst>
                                        <p:tav tm="0">
                                          <p:val>
                                            <p:strVal val="#ppt_x"/>
                                          </p:val>
                                        </p:tav>
                                        <p:tav tm="100000">
                                          <p:val>
                                            <p:strVal val="#ppt_x"/>
                                          </p:val>
                                        </p:tav>
                                      </p:tavLst>
                                    </p:anim>
                                    <p:anim calcmode="lin" valueType="num">
                                      <p:cBhvr>
                                        <p:cTn id="23" dur="500" fill="hold"/>
                                        <p:tgtEl>
                                          <p:spTgt spid="3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80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500"/>
                                        <p:tgtEl>
                                          <p:spTgt spid="38"/>
                                        </p:tgtEl>
                                      </p:cBhvr>
                                    </p:animEffect>
                                    <p:anim calcmode="lin" valueType="num">
                                      <p:cBhvr>
                                        <p:cTn id="27" dur="500" fill="hold"/>
                                        <p:tgtEl>
                                          <p:spTgt spid="38"/>
                                        </p:tgtEl>
                                        <p:attrNameLst>
                                          <p:attrName>ppt_x</p:attrName>
                                        </p:attrNameLst>
                                      </p:cBhvr>
                                      <p:tavLst>
                                        <p:tav tm="0">
                                          <p:val>
                                            <p:strVal val="#ppt_x"/>
                                          </p:val>
                                        </p:tav>
                                        <p:tav tm="100000">
                                          <p:val>
                                            <p:strVal val="#ppt_x"/>
                                          </p:val>
                                        </p:tav>
                                      </p:tavLst>
                                    </p:anim>
                                    <p:anim calcmode="lin" valueType="num">
                                      <p:cBhvr>
                                        <p:cTn id="28" dur="500" fill="hold"/>
                                        <p:tgtEl>
                                          <p:spTgt spid="38"/>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1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anim calcmode="lin" valueType="num">
                                      <p:cBhvr>
                                        <p:cTn id="32" dur="500" fill="hold"/>
                                        <p:tgtEl>
                                          <p:spTgt spid="28"/>
                                        </p:tgtEl>
                                        <p:attrNameLst>
                                          <p:attrName>ppt_x</p:attrName>
                                        </p:attrNameLst>
                                      </p:cBhvr>
                                      <p:tavLst>
                                        <p:tav tm="0">
                                          <p:val>
                                            <p:strVal val="#ppt_x"/>
                                          </p:val>
                                        </p:tav>
                                        <p:tav tm="100000">
                                          <p:val>
                                            <p:strVal val="#ppt_x"/>
                                          </p:val>
                                        </p:tav>
                                      </p:tavLst>
                                    </p:anim>
                                    <p:anim calcmode="lin" valueType="num">
                                      <p:cBhvr>
                                        <p:cTn id="33"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9" grpId="0"/>
      <p:bldP spid="44" grpId="0" animBg="1"/>
      <p:bldP spid="45" grpId="0" animBg="1"/>
      <p:bldP spid="46" grpId="0" animBg="1"/>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2"/>
          </p:nvPr>
        </p:nvPicPr>
        <p:blipFill rotWithShape="1">
          <a:blip r:embed="rId3"/>
          <a:srcRect l="1738" r="603"/>
          <a:stretch/>
        </p:blipFill>
        <p:spPr>
          <a:xfrm>
            <a:off x="1600200" y="0"/>
            <a:ext cx="7467599" cy="7722393"/>
          </a:xfrm>
          <a:prstGeom prst="rect">
            <a:avLst/>
          </a:prstGeom>
        </p:spPr>
      </p:pic>
      <p:sp>
        <p:nvSpPr>
          <p:cNvPr id="5" name="TextBox 4"/>
          <p:cNvSpPr txBox="1"/>
          <p:nvPr/>
        </p:nvSpPr>
        <p:spPr>
          <a:xfrm>
            <a:off x="10148442" y="3799241"/>
            <a:ext cx="7615236" cy="918187"/>
          </a:xfrm>
          <a:prstGeom prst="rect">
            <a:avLst/>
          </a:prstGeom>
          <a:noFill/>
        </p:spPr>
        <p:txBody>
          <a:bodyPr wrap="square" lIns="0" tIns="54000" rIns="324000" bIns="54000" rtlCol="0">
            <a:spAutoFit/>
          </a:bodyPr>
          <a:lstStyle/>
          <a:p>
            <a:pPr>
              <a:lnSpc>
                <a:spcPct val="130000"/>
              </a:lnSpc>
              <a:spcBef>
                <a:spcPts val="900"/>
              </a:spcBef>
            </a:pPr>
            <a:r>
              <a:rPr lang="en-US" sz="4400" b="1" dirty="0">
                <a:latin typeface="Open Sans" panose="020B0604020202020204" charset="0"/>
                <a:ea typeface="Open Sans" panose="020B0604020202020204" charset="0"/>
                <a:cs typeface="Open Sans" panose="020B0604020202020204" charset="0"/>
              </a:rPr>
              <a:t>Renewal Requirements</a:t>
            </a:r>
          </a:p>
        </p:txBody>
      </p:sp>
      <p:sp>
        <p:nvSpPr>
          <p:cNvPr id="8" name="TextBox 7"/>
          <p:cNvSpPr txBox="1"/>
          <p:nvPr/>
        </p:nvSpPr>
        <p:spPr>
          <a:xfrm>
            <a:off x="3886199" y="7869947"/>
            <a:ext cx="3437882" cy="446776"/>
          </a:xfrm>
          <a:prstGeom prst="rect">
            <a:avLst/>
          </a:prstGeom>
          <a:noFill/>
        </p:spPr>
        <p:txBody>
          <a:bodyPr wrap="square" lIns="0" tIns="54000" rIns="324000" bIns="54000" rtlCol="0">
            <a:spAutoFit/>
          </a:bodyPr>
          <a:lstStyle/>
          <a:p>
            <a:pPr>
              <a:lnSpc>
                <a:spcPct val="110000"/>
              </a:lnSpc>
              <a:spcBef>
                <a:spcPts val="900"/>
              </a:spcBef>
            </a:pPr>
            <a:r>
              <a:rPr lang="en-US" sz="2100" b="1" dirty="0">
                <a:latin typeface="Open Sans" panose="020B0604020202020204" charset="0"/>
                <a:ea typeface="Open Sans" panose="020B0604020202020204" charset="0"/>
                <a:cs typeface="Open Sans" panose="020B0604020202020204" charset="0"/>
              </a:rPr>
              <a:t>Renewal Form</a:t>
            </a:r>
          </a:p>
        </p:txBody>
      </p:sp>
      <p:sp>
        <p:nvSpPr>
          <p:cNvPr id="9" name="Rectangle 8">
            <a:extLst>
              <a:ext uri="{FF2B5EF4-FFF2-40B4-BE49-F238E27FC236}">
                <a16:creationId xmlns:a16="http://schemas.microsoft.com/office/drawing/2014/main" id="{6CC8439B-AB33-4676-83AC-215BDA9522FA}"/>
              </a:ext>
            </a:extLst>
          </p:cNvPr>
          <p:cNvSpPr/>
          <p:nvPr/>
        </p:nvSpPr>
        <p:spPr>
          <a:xfrm rot="5400000">
            <a:off x="7257025" y="7168173"/>
            <a:ext cx="2588826" cy="1108440"/>
          </a:xfrm>
          <a:prstGeom prst="rect">
            <a:avLst/>
          </a:prstGeom>
          <a:solidFill>
            <a:schemeClr val="accent1"/>
          </a:solidFill>
          <a:ln>
            <a:noFill/>
          </a:ln>
          <a:effectLst>
            <a:outerShdw blurRad="762000" dist="254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Ins="540000" rtlCol="0" anchor="ctr"/>
          <a:lstStyle/>
          <a:p>
            <a:pPr algn="r"/>
            <a:endParaRPr lang="en-US" sz="2100" b="1" dirty="0">
              <a:latin typeface="Open Sans" charset="0"/>
              <a:ea typeface="Open Sans" charset="0"/>
              <a:cs typeface="Open Sans" charset="0"/>
            </a:endParaRPr>
          </a:p>
        </p:txBody>
      </p:sp>
      <p:sp>
        <p:nvSpPr>
          <p:cNvPr id="10" name="Freeform 35">
            <a:extLst>
              <a:ext uri="{FF2B5EF4-FFF2-40B4-BE49-F238E27FC236}">
                <a16:creationId xmlns:a16="http://schemas.microsoft.com/office/drawing/2014/main" id="{FB3440B8-ACEC-417C-A051-F7B41D00CFDF}"/>
              </a:ext>
            </a:extLst>
          </p:cNvPr>
          <p:cNvSpPr>
            <a:spLocks/>
          </p:cNvSpPr>
          <p:nvPr/>
        </p:nvSpPr>
        <p:spPr bwMode="auto">
          <a:xfrm>
            <a:off x="8321648" y="8354823"/>
            <a:ext cx="459581" cy="371148"/>
          </a:xfrm>
          <a:custGeom>
            <a:avLst/>
            <a:gdLst>
              <a:gd name="T0" fmla="*/ 159 w 160"/>
              <a:gd name="T1" fmla="*/ 66 h 128"/>
              <a:gd name="T2" fmla="*/ 98 w 160"/>
              <a:gd name="T3" fmla="*/ 127 h 128"/>
              <a:gd name="T4" fmla="*/ 96 w 160"/>
              <a:gd name="T5" fmla="*/ 128 h 128"/>
              <a:gd name="T6" fmla="*/ 94 w 160"/>
              <a:gd name="T7" fmla="*/ 127 h 128"/>
              <a:gd name="T8" fmla="*/ 94 w 160"/>
              <a:gd name="T9" fmla="*/ 124 h 128"/>
              <a:gd name="T10" fmla="*/ 152 w 160"/>
              <a:gd name="T11" fmla="*/ 66 h 128"/>
              <a:gd name="T12" fmla="*/ 2 w 160"/>
              <a:gd name="T13" fmla="*/ 66 h 128"/>
              <a:gd name="T14" fmla="*/ 0 w 160"/>
              <a:gd name="T15" fmla="*/ 64 h 128"/>
              <a:gd name="T16" fmla="*/ 2 w 160"/>
              <a:gd name="T17" fmla="*/ 61 h 128"/>
              <a:gd name="T18" fmla="*/ 152 w 160"/>
              <a:gd name="T19" fmla="*/ 61 h 128"/>
              <a:gd name="T20" fmla="*/ 94 w 160"/>
              <a:gd name="T21" fmla="*/ 4 h 128"/>
              <a:gd name="T22" fmla="*/ 94 w 160"/>
              <a:gd name="T23" fmla="*/ 1 h 128"/>
              <a:gd name="T24" fmla="*/ 98 w 160"/>
              <a:gd name="T25" fmla="*/ 1 h 128"/>
              <a:gd name="T26" fmla="*/ 159 w 160"/>
              <a:gd name="T27" fmla="*/ 62 h 128"/>
              <a:gd name="T28" fmla="*/ 160 w 160"/>
              <a:gd name="T29" fmla="*/ 63 h 128"/>
              <a:gd name="T30" fmla="*/ 160 w 160"/>
              <a:gd name="T31" fmla="*/ 63 h 128"/>
              <a:gd name="T32" fmla="*/ 160 w 160"/>
              <a:gd name="T33" fmla="*/ 63 h 128"/>
              <a:gd name="T34" fmla="*/ 160 w 160"/>
              <a:gd name="T35" fmla="*/ 64 h 128"/>
              <a:gd name="T36" fmla="*/ 159 w 160"/>
              <a:gd name="T37" fmla="*/ 6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128">
                <a:moveTo>
                  <a:pt x="159" y="66"/>
                </a:moveTo>
                <a:cubicBezTo>
                  <a:pt x="98" y="127"/>
                  <a:pt x="98" y="127"/>
                  <a:pt x="98" y="127"/>
                </a:cubicBezTo>
                <a:cubicBezTo>
                  <a:pt x="97" y="128"/>
                  <a:pt x="97" y="128"/>
                  <a:pt x="96" y="128"/>
                </a:cubicBezTo>
                <a:cubicBezTo>
                  <a:pt x="95" y="128"/>
                  <a:pt x="95" y="128"/>
                  <a:pt x="94" y="127"/>
                </a:cubicBezTo>
                <a:cubicBezTo>
                  <a:pt x="93" y="126"/>
                  <a:pt x="93" y="125"/>
                  <a:pt x="94" y="124"/>
                </a:cubicBezTo>
                <a:cubicBezTo>
                  <a:pt x="152" y="66"/>
                  <a:pt x="152" y="66"/>
                  <a:pt x="152" y="66"/>
                </a:cubicBezTo>
                <a:cubicBezTo>
                  <a:pt x="2" y="66"/>
                  <a:pt x="2" y="66"/>
                  <a:pt x="2" y="66"/>
                </a:cubicBezTo>
                <a:cubicBezTo>
                  <a:pt x="1" y="66"/>
                  <a:pt x="0" y="65"/>
                  <a:pt x="0" y="64"/>
                </a:cubicBezTo>
                <a:cubicBezTo>
                  <a:pt x="0" y="63"/>
                  <a:pt x="1" y="61"/>
                  <a:pt x="2" y="61"/>
                </a:cubicBezTo>
                <a:cubicBezTo>
                  <a:pt x="152" y="61"/>
                  <a:pt x="152" y="61"/>
                  <a:pt x="152" y="61"/>
                </a:cubicBezTo>
                <a:cubicBezTo>
                  <a:pt x="94" y="4"/>
                  <a:pt x="94" y="4"/>
                  <a:pt x="94" y="4"/>
                </a:cubicBezTo>
                <a:cubicBezTo>
                  <a:pt x="93" y="3"/>
                  <a:pt x="93" y="2"/>
                  <a:pt x="94" y="1"/>
                </a:cubicBezTo>
                <a:cubicBezTo>
                  <a:pt x="95" y="0"/>
                  <a:pt x="97" y="0"/>
                  <a:pt x="98" y="1"/>
                </a:cubicBezTo>
                <a:cubicBezTo>
                  <a:pt x="159" y="62"/>
                  <a:pt x="159" y="62"/>
                  <a:pt x="159" y="62"/>
                </a:cubicBezTo>
                <a:cubicBezTo>
                  <a:pt x="159" y="62"/>
                  <a:pt x="160" y="62"/>
                  <a:pt x="160" y="63"/>
                </a:cubicBezTo>
                <a:cubicBezTo>
                  <a:pt x="160" y="63"/>
                  <a:pt x="160" y="63"/>
                  <a:pt x="160" y="63"/>
                </a:cubicBezTo>
                <a:cubicBezTo>
                  <a:pt x="160" y="63"/>
                  <a:pt x="160" y="63"/>
                  <a:pt x="160" y="63"/>
                </a:cubicBezTo>
                <a:cubicBezTo>
                  <a:pt x="160" y="64"/>
                  <a:pt x="160" y="64"/>
                  <a:pt x="160" y="64"/>
                </a:cubicBezTo>
                <a:cubicBezTo>
                  <a:pt x="160" y="65"/>
                  <a:pt x="160" y="65"/>
                  <a:pt x="159" y="66"/>
                </a:cubicBezTo>
                <a:close/>
              </a:path>
            </a:pathLst>
          </a:custGeom>
          <a:solidFill>
            <a:srgbClr val="FFFFFF"/>
          </a:solidFill>
          <a:ln>
            <a:noFill/>
          </a:ln>
        </p:spPr>
        <p:txBody>
          <a:bodyPr vert="horz" wrap="square" lIns="137160" tIns="68580" rIns="137160" bIns="68580" numCol="1" anchor="t" anchorCtr="0" compatLnSpc="1">
            <a:prstTxWarp prst="textNoShape">
              <a:avLst/>
            </a:prstTxWarp>
          </a:bodyPr>
          <a:lstStyle/>
          <a:p>
            <a:endParaRPr lang="en-US" sz="2700"/>
          </a:p>
        </p:txBody>
      </p:sp>
      <p:grpSp>
        <p:nvGrpSpPr>
          <p:cNvPr id="14" name="Group 13"/>
          <p:cNvGrpSpPr/>
          <p:nvPr/>
        </p:nvGrpSpPr>
        <p:grpSpPr>
          <a:xfrm>
            <a:off x="9601199" y="4727819"/>
            <a:ext cx="7315200" cy="2455223"/>
            <a:chOff x="6107871" y="3569150"/>
            <a:chExt cx="5076824" cy="869499"/>
          </a:xfrm>
        </p:grpSpPr>
        <p:sp>
          <p:nvSpPr>
            <p:cNvPr id="2" name="Rectangle 1"/>
            <p:cNvSpPr/>
            <p:nvPr/>
          </p:nvSpPr>
          <p:spPr>
            <a:xfrm>
              <a:off x="6107871" y="3569150"/>
              <a:ext cx="5076824" cy="846773"/>
            </a:xfrm>
            <a:prstGeom prst="rect">
              <a:avLst/>
            </a:prstGeom>
            <a:solidFill>
              <a:schemeClr val="bg2"/>
            </a:solidFill>
            <a:ln>
              <a:noFill/>
            </a:ln>
            <a:effectLst>
              <a:outerShdw blurRad="762000" dist="2540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411480" tIns="274320" rIns="411480" bIns="0" rtlCol="0" anchor="ctr">
              <a:noAutofit/>
            </a:bodyPr>
            <a:lstStyle/>
            <a:p>
              <a:pPr>
                <a:lnSpc>
                  <a:spcPct val="130000"/>
                </a:lnSpc>
                <a:spcBef>
                  <a:spcPts val="900"/>
                </a:spcBef>
              </a:pPr>
              <a:r>
                <a:rPr lang="en-US" sz="3200" b="1" dirty="0">
                  <a:solidFill>
                    <a:schemeClr val="tx2">
                      <a:alpha val="70000"/>
                    </a:schemeClr>
                  </a:solidFill>
                  <a:latin typeface="Open Sans" panose="020B0604020202020204" charset="0"/>
                  <a:ea typeface="Open Sans" panose="020B0604020202020204" charset="0"/>
                  <a:cs typeface="Open Sans" panose="020B0604020202020204" charset="0"/>
                </a:rPr>
                <a:t>$200 online renewal fee</a:t>
              </a:r>
            </a:p>
            <a:p>
              <a:pPr>
                <a:lnSpc>
                  <a:spcPct val="130000"/>
                </a:lnSpc>
                <a:spcBef>
                  <a:spcPts val="900"/>
                </a:spcBef>
              </a:pPr>
              <a:r>
                <a:rPr lang="en-US" sz="3200" b="1" dirty="0">
                  <a:solidFill>
                    <a:schemeClr val="tx2">
                      <a:alpha val="70000"/>
                    </a:schemeClr>
                  </a:solidFill>
                  <a:latin typeface="Open Sans" panose="020B0604020202020204" charset="0"/>
                  <a:ea typeface="Open Sans" panose="020B0604020202020204" charset="0"/>
                  <a:cs typeface="Open Sans" panose="020B0604020202020204" charset="0"/>
                </a:rPr>
                <a:t>$250 hard-copy renewal</a:t>
              </a:r>
              <a:endParaRPr lang="en-US" sz="3200" dirty="0">
                <a:solidFill>
                  <a:schemeClr val="tx2">
                    <a:alpha val="70000"/>
                  </a:schemeClr>
                </a:solidFill>
                <a:latin typeface="Open Sans" panose="020B0604020202020204" charset="0"/>
                <a:ea typeface="Open Sans" panose="020B0604020202020204" charset="0"/>
                <a:cs typeface="Open Sans" panose="020B0604020202020204" charset="0"/>
              </a:endParaRPr>
            </a:p>
          </p:txBody>
        </p:sp>
        <p:cxnSp>
          <p:nvCxnSpPr>
            <p:cNvPr id="11" name="Straight Connector 10">
              <a:extLst>
                <a:ext uri="{FF2B5EF4-FFF2-40B4-BE49-F238E27FC236}">
                  <a16:creationId xmlns:a16="http://schemas.microsoft.com/office/drawing/2014/main" id="{056A412F-1D2B-4620-A8B0-AE6D0116C177}"/>
                </a:ext>
              </a:extLst>
            </p:cNvPr>
            <p:cNvCxnSpPr>
              <a:cxnSpLocks/>
            </p:cNvCxnSpPr>
            <p:nvPr/>
          </p:nvCxnSpPr>
          <p:spPr>
            <a:xfrm>
              <a:off x="6121239" y="3591876"/>
              <a:ext cx="0" cy="846773"/>
            </a:xfrm>
            <a:prstGeom prst="line">
              <a:avLst/>
            </a:prstGeom>
            <a:ln w="508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877448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125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par>
                                <p:cTn id="12" presetID="6" presetClass="emph" presetSubtype="0" accel="50000" decel="50000" autoRev="1" fill="hold" nodeType="withEffect">
                                  <p:stCondLst>
                                    <p:cond delay="1250"/>
                                  </p:stCondLst>
                                  <p:childTnLst>
                                    <p:animScale>
                                      <p:cBhvr>
                                        <p:cTn id="13" dur="500" fill="hold"/>
                                        <p:tgtEl>
                                          <p:spTgt spid="14"/>
                                        </p:tgtEl>
                                      </p:cBhvr>
                                      <p:by x="105000" y="105000"/>
                                    </p:animScale>
                                  </p:childTnLst>
                                </p:cTn>
                              </p:par>
                              <p:par>
                                <p:cTn id="14" presetID="2" presetClass="entr" presetSubtype="4" decel="50000" fill="hold" grpId="0" nodeType="withEffect">
                                  <p:stCondLst>
                                    <p:cond delay="75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000" fill="hold"/>
                                        <p:tgtEl>
                                          <p:spTgt spid="8"/>
                                        </p:tgtEl>
                                        <p:attrNameLst>
                                          <p:attrName>ppt_x</p:attrName>
                                        </p:attrNameLst>
                                      </p:cBhvr>
                                      <p:tavLst>
                                        <p:tav tm="0">
                                          <p:val>
                                            <p:strVal val="#ppt_x"/>
                                          </p:val>
                                        </p:tav>
                                        <p:tav tm="100000">
                                          <p:val>
                                            <p:strVal val="#ppt_x"/>
                                          </p:val>
                                        </p:tav>
                                      </p:tavLst>
                                    </p:anim>
                                    <p:anim calcmode="lin" valueType="num">
                                      <p:cBhvr additive="base">
                                        <p:cTn id="17" dur="1000" fill="hold"/>
                                        <p:tgtEl>
                                          <p:spTgt spid="8"/>
                                        </p:tgtEl>
                                        <p:attrNameLst>
                                          <p:attrName>ppt_y</p:attrName>
                                        </p:attrNameLst>
                                      </p:cBhvr>
                                      <p:tavLst>
                                        <p:tav tm="0">
                                          <p:val>
                                            <p:strVal val="1+#ppt_h/2"/>
                                          </p:val>
                                        </p:tav>
                                        <p:tav tm="100000">
                                          <p:val>
                                            <p:strVal val="#ppt_y"/>
                                          </p:val>
                                        </p:tav>
                                      </p:tavLst>
                                    </p:anim>
                                  </p:childTnLst>
                                </p:cTn>
                              </p:par>
                              <p:par>
                                <p:cTn id="18" presetID="22" presetClass="entr" presetSubtype="8" fill="hold" grpId="0" nodeType="withEffect">
                                  <p:stCondLst>
                                    <p:cond delay="100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6" presetClass="emph" presetSubtype="0" accel="50000" decel="50000" autoRev="1" fill="hold" grpId="1" nodeType="withEffect">
                                  <p:stCondLst>
                                    <p:cond delay="1000"/>
                                  </p:stCondLst>
                                  <p:childTnLst>
                                    <p:animScale>
                                      <p:cBhvr>
                                        <p:cTn id="22" dur="500" fill="hold"/>
                                        <p:tgtEl>
                                          <p:spTgt spid="9"/>
                                        </p:tgtEl>
                                      </p:cBhvr>
                                      <p:by x="105000" y="105000"/>
                                    </p:animScale>
                                  </p:childTnLst>
                                </p:cTn>
                              </p:par>
                              <p:par>
                                <p:cTn id="23" presetID="22" presetClass="entr" presetSubtype="8" fill="hold" grpId="0" nodeType="withEffect">
                                  <p:stCondLst>
                                    <p:cond delay="125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animBg="1"/>
      <p:bldP spid="9" grpId="1"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638800" y="4229100"/>
            <a:ext cx="12127419" cy="2068830"/>
            <a:chOff x="4743450" y="4128135"/>
            <a:chExt cx="12127419" cy="2068830"/>
          </a:xfrm>
        </p:grpSpPr>
        <p:sp>
          <p:nvSpPr>
            <p:cNvPr id="35" name="Straight Connector 34"/>
            <p:cNvSpPr/>
            <p:nvPr/>
          </p:nvSpPr>
          <p:spPr>
            <a:xfrm>
              <a:off x="4743450" y="5162551"/>
              <a:ext cx="5930646" cy="0"/>
            </a:xfrm>
            <a:prstGeom prst="line">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42" name="Freeform 41"/>
            <p:cNvSpPr/>
            <p:nvPr/>
          </p:nvSpPr>
          <p:spPr>
            <a:xfrm>
              <a:off x="10752010" y="4128135"/>
              <a:ext cx="6118859" cy="2068830"/>
            </a:xfrm>
            <a:custGeom>
              <a:avLst/>
              <a:gdLst>
                <a:gd name="connsiteX0" fmla="*/ 0 w 337908"/>
                <a:gd name="connsiteY0" fmla="*/ 0 h 2068830"/>
                <a:gd name="connsiteX1" fmla="*/ 337908 w 337908"/>
                <a:gd name="connsiteY1" fmla="*/ 0 h 2068830"/>
                <a:gd name="connsiteX2" fmla="*/ 337908 w 337908"/>
                <a:gd name="connsiteY2" fmla="*/ 2068830 h 2068830"/>
                <a:gd name="connsiteX3" fmla="*/ 0 w 337908"/>
                <a:gd name="connsiteY3" fmla="*/ 2068830 h 2068830"/>
                <a:gd name="connsiteX4" fmla="*/ 0 w 337908"/>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908" h="2068830">
                  <a:moveTo>
                    <a:pt x="0" y="0"/>
                  </a:moveTo>
                  <a:lnTo>
                    <a:pt x="337908" y="0"/>
                  </a:lnTo>
                  <a:lnTo>
                    <a:pt x="337908" y="2068830"/>
                  </a:lnTo>
                  <a:lnTo>
                    <a:pt x="0" y="20688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sz="3200" dirty="0">
                  <a:latin typeface="Open Sans" panose="020B0604020202020204" charset="0"/>
                  <a:ea typeface="Open Sans" panose="020B0604020202020204" charset="0"/>
                  <a:cs typeface="Open Sans" panose="020B0604020202020204" charset="0"/>
                </a:rPr>
                <a:t>What is expected of an operator?</a:t>
              </a:r>
            </a:p>
          </p:txBody>
        </p:sp>
      </p:grpSp>
      <p:grpSp>
        <p:nvGrpSpPr>
          <p:cNvPr id="3" name="Group 2"/>
          <p:cNvGrpSpPr/>
          <p:nvPr/>
        </p:nvGrpSpPr>
        <p:grpSpPr>
          <a:xfrm>
            <a:off x="2190750" y="1815466"/>
            <a:ext cx="6896100" cy="6896100"/>
            <a:chOff x="1295400" y="1714501"/>
            <a:chExt cx="6896100" cy="6896100"/>
          </a:xfrm>
        </p:grpSpPr>
        <p:sp>
          <p:nvSpPr>
            <p:cNvPr id="37" name="Oval 36"/>
            <p:cNvSpPr/>
            <p:nvPr/>
          </p:nvSpPr>
          <p:spPr>
            <a:xfrm>
              <a:off x="1295400" y="1714501"/>
              <a:ext cx="6896100" cy="6896100"/>
            </a:xfrm>
            <a:prstGeom prst="ellipse">
              <a:avLst/>
            </a:prstGeom>
            <a:solidFill>
              <a:schemeClr val="accent1">
                <a:lumMod val="60000"/>
                <a:lumOff val="40000"/>
              </a:schemeClr>
            </a:solidFill>
            <a:ln>
              <a:solidFill>
                <a:schemeClr val="accent1">
                  <a:lumMod val="60000"/>
                  <a:lumOff val="40000"/>
                </a:schemeClr>
              </a:solidFill>
            </a:ln>
            <a:effectLst>
              <a:outerShdw blurRad="508000" dist="254000" dir="5400000" algn="tl" rotWithShape="0">
                <a:prstClr val="black">
                  <a:alpha val="30000"/>
                </a:prstClr>
              </a:outerShdw>
            </a:effectLst>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17" name="Freeform 16"/>
            <p:cNvSpPr>
              <a:spLocks noEditPoints="1"/>
            </p:cNvSpPr>
            <p:nvPr/>
          </p:nvSpPr>
          <p:spPr bwMode="auto">
            <a:xfrm>
              <a:off x="2266950" y="2686050"/>
              <a:ext cx="4953000" cy="4953000"/>
            </a:xfrm>
            <a:custGeom>
              <a:avLst/>
              <a:gdLst>
                <a:gd name="T0" fmla="*/ 1595 w 2150"/>
                <a:gd name="T1" fmla="*/ 196 h 2150"/>
                <a:gd name="T2" fmla="*/ 516 w 2150"/>
                <a:gd name="T3" fmla="*/ 228 h 2150"/>
                <a:gd name="T4" fmla="*/ 296 w 2150"/>
                <a:gd name="T5" fmla="*/ 91 h 2150"/>
                <a:gd name="T6" fmla="*/ 60 w 2150"/>
                <a:gd name="T7" fmla="*/ 317 h 2150"/>
                <a:gd name="T8" fmla="*/ 194 w 2150"/>
                <a:gd name="T9" fmla="*/ 1591 h 2150"/>
                <a:gd name="T10" fmla="*/ 567 w 2150"/>
                <a:gd name="T11" fmla="*/ 1966 h 2150"/>
                <a:gd name="T12" fmla="*/ 1589 w 2150"/>
                <a:gd name="T13" fmla="*/ 1969 h 2150"/>
                <a:gd name="T14" fmla="*/ 1966 w 2150"/>
                <a:gd name="T15" fmla="*/ 1596 h 2150"/>
                <a:gd name="T16" fmla="*/ 1969 w 2150"/>
                <a:gd name="T17" fmla="*/ 571 h 2150"/>
                <a:gd name="T18" fmla="*/ 364 w 2150"/>
                <a:gd name="T19" fmla="*/ 330 h 2150"/>
                <a:gd name="T20" fmla="*/ 637 w 2150"/>
                <a:gd name="T21" fmla="*/ 637 h 2150"/>
                <a:gd name="T22" fmla="*/ 330 w 2150"/>
                <a:gd name="T23" fmla="*/ 364 h 2150"/>
                <a:gd name="T24" fmla="*/ 1372 w 2150"/>
                <a:gd name="T25" fmla="*/ 1372 h 2150"/>
                <a:gd name="T26" fmla="*/ 720 w 2150"/>
                <a:gd name="T27" fmla="*/ 672 h 2150"/>
                <a:gd name="T28" fmla="*/ 708 w 2150"/>
                <a:gd name="T29" fmla="*/ 1482 h 2150"/>
                <a:gd name="T30" fmla="*/ 914 w 2150"/>
                <a:gd name="T31" fmla="*/ 963 h 2150"/>
                <a:gd name="T32" fmla="*/ 1239 w 2150"/>
                <a:gd name="T33" fmla="*/ 949 h 2150"/>
                <a:gd name="T34" fmla="*/ 1335 w 2150"/>
                <a:gd name="T35" fmla="*/ 852 h 2150"/>
                <a:gd name="T36" fmla="*/ 817 w 2150"/>
                <a:gd name="T37" fmla="*/ 865 h 2150"/>
                <a:gd name="T38" fmla="*/ 1105 w 2150"/>
                <a:gd name="T39" fmla="*/ 1105 h 2150"/>
                <a:gd name="T40" fmla="*/ 1081 w 2150"/>
                <a:gd name="T41" fmla="*/ 944 h 2150"/>
                <a:gd name="T42" fmla="*/ 944 w 2150"/>
                <a:gd name="T43" fmla="*/ 1081 h 2150"/>
                <a:gd name="T44" fmla="*/ 1588 w 2150"/>
                <a:gd name="T45" fmla="*/ 1891 h 2150"/>
                <a:gd name="T46" fmla="*/ 1512 w 2150"/>
                <a:gd name="T47" fmla="*/ 1862 h 2150"/>
                <a:gd name="T48" fmla="*/ 1115 w 2150"/>
                <a:gd name="T49" fmla="*/ 2036 h 2150"/>
                <a:gd name="T50" fmla="*/ 1047 w 2150"/>
                <a:gd name="T51" fmla="*/ 2003 h 2150"/>
                <a:gd name="T52" fmla="*/ 650 w 2150"/>
                <a:gd name="T53" fmla="*/ 1896 h 2150"/>
                <a:gd name="T54" fmla="*/ 574 w 2150"/>
                <a:gd name="T55" fmla="*/ 1891 h 2150"/>
                <a:gd name="T56" fmla="*/ 317 w 2150"/>
                <a:gd name="T57" fmla="*/ 1542 h 2150"/>
                <a:gd name="T58" fmla="*/ 237 w 2150"/>
                <a:gd name="T59" fmla="*/ 1529 h 2150"/>
                <a:gd name="T60" fmla="*/ 194 w 2150"/>
                <a:gd name="T61" fmla="*/ 1081 h 2150"/>
                <a:gd name="T62" fmla="*/ 277 w 2150"/>
                <a:gd name="T63" fmla="*/ 566 h 2150"/>
                <a:gd name="T64" fmla="*/ 596 w 2150"/>
                <a:gd name="T65" fmla="*/ 706 h 2150"/>
                <a:gd name="T66" fmla="*/ 1546 w 2150"/>
                <a:gd name="T67" fmla="*/ 676 h 2150"/>
                <a:gd name="T68" fmla="*/ 695 w 2150"/>
                <a:gd name="T69" fmla="*/ 406 h 2150"/>
                <a:gd name="T70" fmla="*/ 1047 w 2150"/>
                <a:gd name="T71" fmla="*/ 159 h 2150"/>
                <a:gd name="T72" fmla="*/ 1115 w 2150"/>
                <a:gd name="T73" fmla="*/ 126 h 2150"/>
                <a:gd name="T74" fmla="*/ 1512 w 2150"/>
                <a:gd name="T75" fmla="*/ 300 h 2150"/>
                <a:gd name="T76" fmla="*/ 1588 w 2150"/>
                <a:gd name="T77" fmla="*/ 271 h 2150"/>
                <a:gd name="T78" fmla="*/ 1845 w 2150"/>
                <a:gd name="T79" fmla="*/ 620 h 2150"/>
                <a:gd name="T80" fmla="*/ 1925 w 2150"/>
                <a:gd name="T81" fmla="*/ 633 h 2150"/>
                <a:gd name="T82" fmla="*/ 1968 w 2150"/>
                <a:gd name="T83" fmla="*/ 1081 h 2150"/>
                <a:gd name="T84" fmla="*/ 1925 w 2150"/>
                <a:gd name="T85" fmla="*/ 1529 h 2150"/>
                <a:gd name="T86" fmla="*/ 1845 w 2150"/>
                <a:gd name="T87" fmla="*/ 1542 h 2150"/>
                <a:gd name="T88" fmla="*/ 1588 w 2150"/>
                <a:gd name="T89" fmla="*/ 1891 h 2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50" h="2150">
                  <a:moveTo>
                    <a:pt x="1968" y="569"/>
                  </a:moveTo>
                  <a:cubicBezTo>
                    <a:pt x="1967" y="568"/>
                    <a:pt x="1967" y="568"/>
                    <a:pt x="1966" y="567"/>
                  </a:cubicBezTo>
                  <a:cubicBezTo>
                    <a:pt x="1877" y="413"/>
                    <a:pt x="1749" y="286"/>
                    <a:pt x="1595" y="196"/>
                  </a:cubicBezTo>
                  <a:cubicBezTo>
                    <a:pt x="1594" y="195"/>
                    <a:pt x="1594" y="195"/>
                    <a:pt x="1593" y="194"/>
                  </a:cubicBezTo>
                  <a:cubicBezTo>
                    <a:pt x="1592" y="194"/>
                    <a:pt x="1591" y="194"/>
                    <a:pt x="1591" y="193"/>
                  </a:cubicBezTo>
                  <a:cubicBezTo>
                    <a:pt x="1255" y="0"/>
                    <a:pt x="839" y="13"/>
                    <a:pt x="516" y="228"/>
                  </a:cubicBezTo>
                  <a:cubicBezTo>
                    <a:pt x="354" y="67"/>
                    <a:pt x="354" y="67"/>
                    <a:pt x="354" y="67"/>
                  </a:cubicBezTo>
                  <a:cubicBezTo>
                    <a:pt x="344" y="57"/>
                    <a:pt x="330" y="55"/>
                    <a:pt x="317" y="60"/>
                  </a:cubicBezTo>
                  <a:cubicBezTo>
                    <a:pt x="304" y="65"/>
                    <a:pt x="296" y="77"/>
                    <a:pt x="296" y="91"/>
                  </a:cubicBezTo>
                  <a:cubicBezTo>
                    <a:pt x="296" y="296"/>
                    <a:pt x="296" y="296"/>
                    <a:pt x="296" y="296"/>
                  </a:cubicBezTo>
                  <a:cubicBezTo>
                    <a:pt x="91" y="296"/>
                    <a:pt x="91" y="296"/>
                    <a:pt x="91" y="296"/>
                  </a:cubicBezTo>
                  <a:cubicBezTo>
                    <a:pt x="77" y="296"/>
                    <a:pt x="65" y="304"/>
                    <a:pt x="60" y="317"/>
                  </a:cubicBezTo>
                  <a:cubicBezTo>
                    <a:pt x="54" y="330"/>
                    <a:pt x="57" y="344"/>
                    <a:pt x="67" y="354"/>
                  </a:cubicBezTo>
                  <a:cubicBezTo>
                    <a:pt x="228" y="516"/>
                    <a:pt x="228" y="516"/>
                    <a:pt x="228" y="516"/>
                  </a:cubicBezTo>
                  <a:cubicBezTo>
                    <a:pt x="13" y="839"/>
                    <a:pt x="0" y="1255"/>
                    <a:pt x="194" y="1591"/>
                  </a:cubicBezTo>
                  <a:cubicBezTo>
                    <a:pt x="194" y="1591"/>
                    <a:pt x="194" y="1592"/>
                    <a:pt x="194" y="1593"/>
                  </a:cubicBezTo>
                  <a:cubicBezTo>
                    <a:pt x="195" y="1594"/>
                    <a:pt x="196" y="1595"/>
                    <a:pt x="197" y="1596"/>
                  </a:cubicBezTo>
                  <a:cubicBezTo>
                    <a:pt x="286" y="1749"/>
                    <a:pt x="414" y="1877"/>
                    <a:pt x="567" y="1966"/>
                  </a:cubicBezTo>
                  <a:cubicBezTo>
                    <a:pt x="568" y="1967"/>
                    <a:pt x="568" y="1967"/>
                    <a:pt x="569" y="1968"/>
                  </a:cubicBezTo>
                  <a:cubicBezTo>
                    <a:pt x="570" y="1968"/>
                    <a:pt x="571" y="1969"/>
                    <a:pt x="572" y="1969"/>
                  </a:cubicBezTo>
                  <a:cubicBezTo>
                    <a:pt x="887" y="2150"/>
                    <a:pt x="1275" y="2150"/>
                    <a:pt x="1589" y="1969"/>
                  </a:cubicBezTo>
                  <a:cubicBezTo>
                    <a:pt x="1590" y="1969"/>
                    <a:pt x="1592" y="1968"/>
                    <a:pt x="1593" y="1968"/>
                  </a:cubicBezTo>
                  <a:cubicBezTo>
                    <a:pt x="1593" y="1967"/>
                    <a:pt x="1594" y="1967"/>
                    <a:pt x="1595" y="1966"/>
                  </a:cubicBezTo>
                  <a:cubicBezTo>
                    <a:pt x="1748" y="1877"/>
                    <a:pt x="1876" y="1749"/>
                    <a:pt x="1966" y="1596"/>
                  </a:cubicBezTo>
                  <a:cubicBezTo>
                    <a:pt x="1966" y="1595"/>
                    <a:pt x="1967" y="1594"/>
                    <a:pt x="1968" y="1593"/>
                  </a:cubicBezTo>
                  <a:cubicBezTo>
                    <a:pt x="1968" y="1592"/>
                    <a:pt x="1968" y="1591"/>
                    <a:pt x="1969" y="1591"/>
                  </a:cubicBezTo>
                  <a:cubicBezTo>
                    <a:pt x="2150" y="1275"/>
                    <a:pt x="2150" y="887"/>
                    <a:pt x="1969" y="571"/>
                  </a:cubicBezTo>
                  <a:cubicBezTo>
                    <a:pt x="1968" y="571"/>
                    <a:pt x="1968" y="570"/>
                    <a:pt x="1968" y="569"/>
                  </a:cubicBezTo>
                  <a:close/>
                  <a:moveTo>
                    <a:pt x="330" y="364"/>
                  </a:moveTo>
                  <a:cubicBezTo>
                    <a:pt x="349" y="364"/>
                    <a:pt x="364" y="349"/>
                    <a:pt x="364" y="330"/>
                  </a:cubicBezTo>
                  <a:cubicBezTo>
                    <a:pt x="364" y="173"/>
                    <a:pt x="364" y="173"/>
                    <a:pt x="364" y="173"/>
                  </a:cubicBezTo>
                  <a:cubicBezTo>
                    <a:pt x="637" y="444"/>
                    <a:pt x="637" y="444"/>
                    <a:pt x="637" y="444"/>
                  </a:cubicBezTo>
                  <a:cubicBezTo>
                    <a:pt x="637" y="637"/>
                    <a:pt x="637" y="637"/>
                    <a:pt x="637" y="637"/>
                  </a:cubicBezTo>
                  <a:cubicBezTo>
                    <a:pt x="444" y="637"/>
                    <a:pt x="444" y="637"/>
                    <a:pt x="444" y="637"/>
                  </a:cubicBezTo>
                  <a:cubicBezTo>
                    <a:pt x="173" y="364"/>
                    <a:pt x="173" y="364"/>
                    <a:pt x="173" y="364"/>
                  </a:cubicBezTo>
                  <a:lnTo>
                    <a:pt x="330" y="364"/>
                  </a:lnTo>
                  <a:close/>
                  <a:moveTo>
                    <a:pt x="769" y="817"/>
                  </a:moveTo>
                  <a:cubicBezTo>
                    <a:pt x="626" y="985"/>
                    <a:pt x="642" y="1235"/>
                    <a:pt x="804" y="1384"/>
                  </a:cubicBezTo>
                  <a:cubicBezTo>
                    <a:pt x="966" y="1533"/>
                    <a:pt x="1217" y="1528"/>
                    <a:pt x="1372" y="1372"/>
                  </a:cubicBezTo>
                  <a:cubicBezTo>
                    <a:pt x="1528" y="1217"/>
                    <a:pt x="1533" y="966"/>
                    <a:pt x="1384" y="804"/>
                  </a:cubicBezTo>
                  <a:cubicBezTo>
                    <a:pt x="1235" y="642"/>
                    <a:pt x="985" y="626"/>
                    <a:pt x="817" y="769"/>
                  </a:cubicBezTo>
                  <a:cubicBezTo>
                    <a:pt x="720" y="672"/>
                    <a:pt x="720" y="672"/>
                    <a:pt x="720" y="672"/>
                  </a:cubicBezTo>
                  <a:cubicBezTo>
                    <a:pt x="942" y="476"/>
                    <a:pt x="1280" y="492"/>
                    <a:pt x="1482" y="708"/>
                  </a:cubicBezTo>
                  <a:cubicBezTo>
                    <a:pt x="1685" y="923"/>
                    <a:pt x="1680" y="1261"/>
                    <a:pt x="1470" y="1471"/>
                  </a:cubicBezTo>
                  <a:cubicBezTo>
                    <a:pt x="1261" y="1680"/>
                    <a:pt x="923" y="1685"/>
                    <a:pt x="708" y="1482"/>
                  </a:cubicBezTo>
                  <a:cubicBezTo>
                    <a:pt x="492" y="1280"/>
                    <a:pt x="476" y="942"/>
                    <a:pt x="672" y="720"/>
                  </a:cubicBezTo>
                  <a:lnTo>
                    <a:pt x="769" y="817"/>
                  </a:lnTo>
                  <a:close/>
                  <a:moveTo>
                    <a:pt x="914" y="963"/>
                  </a:moveTo>
                  <a:cubicBezTo>
                    <a:pt x="852" y="1050"/>
                    <a:pt x="867" y="1170"/>
                    <a:pt x="949" y="1239"/>
                  </a:cubicBezTo>
                  <a:cubicBezTo>
                    <a:pt x="1031" y="1308"/>
                    <a:pt x="1151" y="1302"/>
                    <a:pt x="1227" y="1227"/>
                  </a:cubicBezTo>
                  <a:cubicBezTo>
                    <a:pt x="1302" y="1151"/>
                    <a:pt x="1308" y="1031"/>
                    <a:pt x="1239" y="949"/>
                  </a:cubicBezTo>
                  <a:cubicBezTo>
                    <a:pt x="1170" y="867"/>
                    <a:pt x="1050" y="852"/>
                    <a:pt x="963" y="914"/>
                  </a:cubicBezTo>
                  <a:cubicBezTo>
                    <a:pt x="865" y="817"/>
                    <a:pt x="865" y="817"/>
                    <a:pt x="865" y="817"/>
                  </a:cubicBezTo>
                  <a:cubicBezTo>
                    <a:pt x="1006" y="702"/>
                    <a:pt x="1213" y="717"/>
                    <a:pt x="1335" y="852"/>
                  </a:cubicBezTo>
                  <a:cubicBezTo>
                    <a:pt x="1457" y="987"/>
                    <a:pt x="1452" y="1194"/>
                    <a:pt x="1323" y="1323"/>
                  </a:cubicBezTo>
                  <a:cubicBezTo>
                    <a:pt x="1194" y="1452"/>
                    <a:pt x="987" y="1457"/>
                    <a:pt x="852" y="1335"/>
                  </a:cubicBezTo>
                  <a:cubicBezTo>
                    <a:pt x="717" y="1213"/>
                    <a:pt x="702" y="1006"/>
                    <a:pt x="817" y="865"/>
                  </a:cubicBezTo>
                  <a:lnTo>
                    <a:pt x="914" y="963"/>
                  </a:lnTo>
                  <a:close/>
                  <a:moveTo>
                    <a:pt x="1057" y="1105"/>
                  </a:moveTo>
                  <a:cubicBezTo>
                    <a:pt x="1070" y="1118"/>
                    <a:pt x="1092" y="1118"/>
                    <a:pt x="1105" y="1105"/>
                  </a:cubicBezTo>
                  <a:cubicBezTo>
                    <a:pt x="1118" y="1092"/>
                    <a:pt x="1118" y="1070"/>
                    <a:pt x="1105" y="1057"/>
                  </a:cubicBezTo>
                  <a:cubicBezTo>
                    <a:pt x="1012" y="964"/>
                    <a:pt x="1012" y="964"/>
                    <a:pt x="1012" y="964"/>
                  </a:cubicBezTo>
                  <a:cubicBezTo>
                    <a:pt x="1033" y="951"/>
                    <a:pt x="1057" y="945"/>
                    <a:pt x="1081" y="944"/>
                  </a:cubicBezTo>
                  <a:cubicBezTo>
                    <a:pt x="1156" y="944"/>
                    <a:pt x="1218" y="1006"/>
                    <a:pt x="1218" y="1081"/>
                  </a:cubicBezTo>
                  <a:cubicBezTo>
                    <a:pt x="1218" y="1156"/>
                    <a:pt x="1156" y="1218"/>
                    <a:pt x="1081" y="1218"/>
                  </a:cubicBezTo>
                  <a:cubicBezTo>
                    <a:pt x="1006" y="1218"/>
                    <a:pt x="944" y="1156"/>
                    <a:pt x="944" y="1081"/>
                  </a:cubicBezTo>
                  <a:cubicBezTo>
                    <a:pt x="945" y="1057"/>
                    <a:pt x="951" y="1033"/>
                    <a:pt x="964" y="1012"/>
                  </a:cubicBezTo>
                  <a:lnTo>
                    <a:pt x="1057" y="1105"/>
                  </a:lnTo>
                  <a:close/>
                  <a:moveTo>
                    <a:pt x="1588" y="1891"/>
                  </a:moveTo>
                  <a:cubicBezTo>
                    <a:pt x="1571" y="1862"/>
                    <a:pt x="1571" y="1862"/>
                    <a:pt x="1571" y="1862"/>
                  </a:cubicBezTo>
                  <a:cubicBezTo>
                    <a:pt x="1565" y="1851"/>
                    <a:pt x="1554" y="1845"/>
                    <a:pt x="1542" y="1845"/>
                  </a:cubicBezTo>
                  <a:cubicBezTo>
                    <a:pt x="1530" y="1845"/>
                    <a:pt x="1518" y="1851"/>
                    <a:pt x="1512" y="1862"/>
                  </a:cubicBezTo>
                  <a:cubicBezTo>
                    <a:pt x="1506" y="1873"/>
                    <a:pt x="1506" y="1886"/>
                    <a:pt x="1512" y="1896"/>
                  </a:cubicBezTo>
                  <a:cubicBezTo>
                    <a:pt x="1529" y="1925"/>
                    <a:pt x="1529" y="1925"/>
                    <a:pt x="1529" y="1925"/>
                  </a:cubicBezTo>
                  <a:cubicBezTo>
                    <a:pt x="1401" y="1993"/>
                    <a:pt x="1260" y="2031"/>
                    <a:pt x="1115" y="2036"/>
                  </a:cubicBezTo>
                  <a:cubicBezTo>
                    <a:pt x="1115" y="2003"/>
                    <a:pt x="1115" y="2003"/>
                    <a:pt x="1115" y="2003"/>
                  </a:cubicBezTo>
                  <a:cubicBezTo>
                    <a:pt x="1115" y="1984"/>
                    <a:pt x="1100" y="1968"/>
                    <a:pt x="1081" y="1968"/>
                  </a:cubicBezTo>
                  <a:cubicBezTo>
                    <a:pt x="1062" y="1968"/>
                    <a:pt x="1047" y="1984"/>
                    <a:pt x="1047" y="2003"/>
                  </a:cubicBezTo>
                  <a:cubicBezTo>
                    <a:pt x="1047" y="2036"/>
                    <a:pt x="1047" y="2036"/>
                    <a:pt x="1047" y="2036"/>
                  </a:cubicBezTo>
                  <a:cubicBezTo>
                    <a:pt x="902" y="2031"/>
                    <a:pt x="761" y="1993"/>
                    <a:pt x="633" y="1925"/>
                  </a:cubicBezTo>
                  <a:cubicBezTo>
                    <a:pt x="650" y="1896"/>
                    <a:pt x="650" y="1896"/>
                    <a:pt x="650" y="1896"/>
                  </a:cubicBezTo>
                  <a:cubicBezTo>
                    <a:pt x="659" y="1880"/>
                    <a:pt x="653" y="1859"/>
                    <a:pt x="637" y="1850"/>
                  </a:cubicBezTo>
                  <a:cubicBezTo>
                    <a:pt x="621" y="1840"/>
                    <a:pt x="600" y="1846"/>
                    <a:pt x="591" y="1862"/>
                  </a:cubicBezTo>
                  <a:cubicBezTo>
                    <a:pt x="574" y="1891"/>
                    <a:pt x="574" y="1891"/>
                    <a:pt x="574" y="1891"/>
                  </a:cubicBezTo>
                  <a:cubicBezTo>
                    <a:pt x="452" y="1814"/>
                    <a:pt x="348" y="1710"/>
                    <a:pt x="271" y="1588"/>
                  </a:cubicBezTo>
                  <a:cubicBezTo>
                    <a:pt x="300" y="1571"/>
                    <a:pt x="300" y="1571"/>
                    <a:pt x="300" y="1571"/>
                  </a:cubicBezTo>
                  <a:cubicBezTo>
                    <a:pt x="311" y="1565"/>
                    <a:pt x="317" y="1554"/>
                    <a:pt x="317" y="1542"/>
                  </a:cubicBezTo>
                  <a:cubicBezTo>
                    <a:pt x="317" y="1530"/>
                    <a:pt x="311" y="1518"/>
                    <a:pt x="300" y="1512"/>
                  </a:cubicBezTo>
                  <a:cubicBezTo>
                    <a:pt x="289" y="1506"/>
                    <a:pt x="276" y="1506"/>
                    <a:pt x="266" y="1512"/>
                  </a:cubicBezTo>
                  <a:cubicBezTo>
                    <a:pt x="237" y="1529"/>
                    <a:pt x="237" y="1529"/>
                    <a:pt x="237" y="1529"/>
                  </a:cubicBezTo>
                  <a:cubicBezTo>
                    <a:pt x="169" y="1401"/>
                    <a:pt x="131" y="1260"/>
                    <a:pt x="126" y="1115"/>
                  </a:cubicBezTo>
                  <a:cubicBezTo>
                    <a:pt x="159" y="1115"/>
                    <a:pt x="159" y="1115"/>
                    <a:pt x="159" y="1115"/>
                  </a:cubicBezTo>
                  <a:cubicBezTo>
                    <a:pt x="178" y="1115"/>
                    <a:pt x="194" y="1100"/>
                    <a:pt x="194" y="1081"/>
                  </a:cubicBezTo>
                  <a:cubicBezTo>
                    <a:pt x="194" y="1062"/>
                    <a:pt x="178" y="1047"/>
                    <a:pt x="159" y="1047"/>
                  </a:cubicBezTo>
                  <a:cubicBezTo>
                    <a:pt x="127" y="1047"/>
                    <a:pt x="127" y="1047"/>
                    <a:pt x="127" y="1047"/>
                  </a:cubicBezTo>
                  <a:cubicBezTo>
                    <a:pt x="132" y="876"/>
                    <a:pt x="184" y="709"/>
                    <a:pt x="277" y="566"/>
                  </a:cubicBezTo>
                  <a:cubicBezTo>
                    <a:pt x="406" y="695"/>
                    <a:pt x="406" y="695"/>
                    <a:pt x="406" y="695"/>
                  </a:cubicBezTo>
                  <a:cubicBezTo>
                    <a:pt x="412" y="702"/>
                    <a:pt x="421" y="706"/>
                    <a:pt x="430" y="706"/>
                  </a:cubicBezTo>
                  <a:cubicBezTo>
                    <a:pt x="596" y="706"/>
                    <a:pt x="596" y="706"/>
                    <a:pt x="596" y="706"/>
                  </a:cubicBezTo>
                  <a:cubicBezTo>
                    <a:pt x="396" y="963"/>
                    <a:pt x="431" y="1331"/>
                    <a:pt x="676" y="1546"/>
                  </a:cubicBezTo>
                  <a:cubicBezTo>
                    <a:pt x="920" y="1761"/>
                    <a:pt x="1289" y="1749"/>
                    <a:pt x="1519" y="1519"/>
                  </a:cubicBezTo>
                  <a:cubicBezTo>
                    <a:pt x="1749" y="1289"/>
                    <a:pt x="1761" y="920"/>
                    <a:pt x="1546" y="676"/>
                  </a:cubicBezTo>
                  <a:cubicBezTo>
                    <a:pt x="1331" y="431"/>
                    <a:pt x="963" y="396"/>
                    <a:pt x="706" y="596"/>
                  </a:cubicBezTo>
                  <a:cubicBezTo>
                    <a:pt x="706" y="430"/>
                    <a:pt x="706" y="430"/>
                    <a:pt x="706" y="430"/>
                  </a:cubicBezTo>
                  <a:cubicBezTo>
                    <a:pt x="706" y="421"/>
                    <a:pt x="702" y="412"/>
                    <a:pt x="695" y="406"/>
                  </a:cubicBezTo>
                  <a:cubicBezTo>
                    <a:pt x="566" y="277"/>
                    <a:pt x="566" y="277"/>
                    <a:pt x="566" y="277"/>
                  </a:cubicBezTo>
                  <a:cubicBezTo>
                    <a:pt x="709" y="184"/>
                    <a:pt x="876" y="132"/>
                    <a:pt x="1047" y="127"/>
                  </a:cubicBezTo>
                  <a:cubicBezTo>
                    <a:pt x="1047" y="159"/>
                    <a:pt x="1047" y="159"/>
                    <a:pt x="1047" y="159"/>
                  </a:cubicBezTo>
                  <a:cubicBezTo>
                    <a:pt x="1047" y="178"/>
                    <a:pt x="1062" y="194"/>
                    <a:pt x="1081" y="194"/>
                  </a:cubicBezTo>
                  <a:cubicBezTo>
                    <a:pt x="1100" y="194"/>
                    <a:pt x="1115" y="178"/>
                    <a:pt x="1115" y="159"/>
                  </a:cubicBezTo>
                  <a:cubicBezTo>
                    <a:pt x="1115" y="126"/>
                    <a:pt x="1115" y="126"/>
                    <a:pt x="1115" y="126"/>
                  </a:cubicBezTo>
                  <a:cubicBezTo>
                    <a:pt x="1260" y="131"/>
                    <a:pt x="1401" y="169"/>
                    <a:pt x="1529" y="237"/>
                  </a:cubicBezTo>
                  <a:cubicBezTo>
                    <a:pt x="1512" y="266"/>
                    <a:pt x="1512" y="266"/>
                    <a:pt x="1512" y="266"/>
                  </a:cubicBezTo>
                  <a:cubicBezTo>
                    <a:pt x="1506" y="276"/>
                    <a:pt x="1506" y="289"/>
                    <a:pt x="1512" y="300"/>
                  </a:cubicBezTo>
                  <a:cubicBezTo>
                    <a:pt x="1518" y="311"/>
                    <a:pt x="1530" y="317"/>
                    <a:pt x="1542" y="317"/>
                  </a:cubicBezTo>
                  <a:cubicBezTo>
                    <a:pt x="1554" y="317"/>
                    <a:pt x="1565" y="311"/>
                    <a:pt x="1571" y="300"/>
                  </a:cubicBezTo>
                  <a:cubicBezTo>
                    <a:pt x="1588" y="271"/>
                    <a:pt x="1588" y="271"/>
                    <a:pt x="1588" y="271"/>
                  </a:cubicBezTo>
                  <a:cubicBezTo>
                    <a:pt x="1710" y="348"/>
                    <a:pt x="1814" y="452"/>
                    <a:pt x="1891" y="574"/>
                  </a:cubicBezTo>
                  <a:cubicBezTo>
                    <a:pt x="1862" y="591"/>
                    <a:pt x="1862" y="591"/>
                    <a:pt x="1862" y="591"/>
                  </a:cubicBezTo>
                  <a:cubicBezTo>
                    <a:pt x="1851" y="597"/>
                    <a:pt x="1845" y="608"/>
                    <a:pt x="1845" y="620"/>
                  </a:cubicBezTo>
                  <a:cubicBezTo>
                    <a:pt x="1845" y="633"/>
                    <a:pt x="1851" y="644"/>
                    <a:pt x="1862" y="650"/>
                  </a:cubicBezTo>
                  <a:cubicBezTo>
                    <a:pt x="1873" y="656"/>
                    <a:pt x="1886" y="656"/>
                    <a:pt x="1896" y="650"/>
                  </a:cubicBezTo>
                  <a:cubicBezTo>
                    <a:pt x="1925" y="633"/>
                    <a:pt x="1925" y="633"/>
                    <a:pt x="1925" y="633"/>
                  </a:cubicBezTo>
                  <a:cubicBezTo>
                    <a:pt x="1993" y="761"/>
                    <a:pt x="2031" y="902"/>
                    <a:pt x="2036" y="1047"/>
                  </a:cubicBezTo>
                  <a:cubicBezTo>
                    <a:pt x="2003" y="1047"/>
                    <a:pt x="2003" y="1047"/>
                    <a:pt x="2003" y="1047"/>
                  </a:cubicBezTo>
                  <a:cubicBezTo>
                    <a:pt x="1984" y="1047"/>
                    <a:pt x="1968" y="1062"/>
                    <a:pt x="1968" y="1081"/>
                  </a:cubicBezTo>
                  <a:cubicBezTo>
                    <a:pt x="1968" y="1100"/>
                    <a:pt x="1984" y="1115"/>
                    <a:pt x="2003" y="1115"/>
                  </a:cubicBezTo>
                  <a:cubicBezTo>
                    <a:pt x="2036" y="1115"/>
                    <a:pt x="2036" y="1115"/>
                    <a:pt x="2036" y="1115"/>
                  </a:cubicBezTo>
                  <a:cubicBezTo>
                    <a:pt x="2031" y="1260"/>
                    <a:pt x="1993" y="1401"/>
                    <a:pt x="1925" y="1529"/>
                  </a:cubicBezTo>
                  <a:cubicBezTo>
                    <a:pt x="1896" y="1512"/>
                    <a:pt x="1896" y="1512"/>
                    <a:pt x="1896" y="1512"/>
                  </a:cubicBezTo>
                  <a:cubicBezTo>
                    <a:pt x="1886" y="1506"/>
                    <a:pt x="1873" y="1506"/>
                    <a:pt x="1862" y="1512"/>
                  </a:cubicBezTo>
                  <a:cubicBezTo>
                    <a:pt x="1851" y="1518"/>
                    <a:pt x="1845" y="1530"/>
                    <a:pt x="1845" y="1542"/>
                  </a:cubicBezTo>
                  <a:cubicBezTo>
                    <a:pt x="1845" y="1554"/>
                    <a:pt x="1851" y="1565"/>
                    <a:pt x="1862" y="1571"/>
                  </a:cubicBezTo>
                  <a:cubicBezTo>
                    <a:pt x="1891" y="1588"/>
                    <a:pt x="1891" y="1588"/>
                    <a:pt x="1891" y="1588"/>
                  </a:cubicBezTo>
                  <a:cubicBezTo>
                    <a:pt x="1814" y="1710"/>
                    <a:pt x="1710" y="1814"/>
                    <a:pt x="1588" y="1891"/>
                  </a:cubicBezTo>
                  <a:close/>
                </a:path>
              </a:pathLst>
            </a:custGeom>
            <a:solidFill>
              <a:srgbClr val="0E3960"/>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spTree>
    <p:extLst>
      <p:ext uri="{BB962C8B-B14F-4D97-AF65-F5344CB8AC3E}">
        <p14:creationId xmlns:p14="http://schemas.microsoft.com/office/powerpoint/2010/main" val="40665221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CA6D-9B99-44FD-91D4-3E0B8E8824DF}"/>
              </a:ext>
            </a:extLst>
          </p:cNvPr>
          <p:cNvSpPr>
            <a:spLocks noGrp="1"/>
          </p:cNvSpPr>
          <p:nvPr>
            <p:ph type="title"/>
          </p:nvPr>
        </p:nvSpPr>
        <p:spPr>
          <a:xfrm>
            <a:off x="2661406" y="1920116"/>
            <a:ext cx="7467600" cy="6751568"/>
          </a:xfrm>
          <a:noFill/>
          <a:ln w="28575">
            <a:noFill/>
          </a:ln>
        </p:spPr>
        <p:txBody>
          <a:bodyPr>
            <a:noAutofit/>
          </a:bodyPr>
          <a:lstStyle/>
          <a:p>
            <a:r>
              <a:rPr lang="en-US" sz="7200" b="1" dirty="0">
                <a:latin typeface="Open Sans" panose="020B0604020202020204" charset="0"/>
                <a:ea typeface="Open Sans" panose="020B0604020202020204" charset="0"/>
                <a:cs typeface="Open Sans" panose="020B0604020202020204" charset="0"/>
              </a:rPr>
              <a:t>Responsibilities</a:t>
            </a:r>
          </a:p>
        </p:txBody>
      </p:sp>
      <p:grpSp>
        <p:nvGrpSpPr>
          <p:cNvPr id="14" name="Group 13"/>
          <p:cNvGrpSpPr/>
          <p:nvPr/>
        </p:nvGrpSpPr>
        <p:grpSpPr>
          <a:xfrm>
            <a:off x="10591800" y="995691"/>
            <a:ext cx="4528091" cy="7484864"/>
            <a:chOff x="10591800" y="995691"/>
            <a:chExt cx="4528091" cy="7484864"/>
          </a:xfrm>
        </p:grpSpPr>
        <p:sp>
          <p:nvSpPr>
            <p:cNvPr id="7" name="Freeform 6"/>
            <p:cNvSpPr/>
            <p:nvPr/>
          </p:nvSpPr>
          <p:spPr>
            <a:xfrm rot="5400000">
              <a:off x="9625218" y="2985882"/>
              <a:ext cx="6461255" cy="4528091"/>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vert270" wrap="square" lIns="1559900" tIns="144781" rIns="270256" bIns="144781" numCol="1" spcCol="1270" anchor="ctr" anchorCtr="0">
              <a:noAutofit/>
            </a:bodyPr>
            <a:lstStyle/>
            <a:p>
              <a:pPr lvl="0" algn="ctr" defTabSz="1689100">
                <a:lnSpc>
                  <a:spcPct val="90000"/>
                </a:lnSpc>
                <a:spcBef>
                  <a:spcPct val="0"/>
                </a:spcBef>
                <a:spcAft>
                  <a:spcPct val="35000"/>
                </a:spcAft>
              </a:pPr>
              <a:r>
                <a:rPr lang="en-US" sz="3200" dirty="0">
                  <a:latin typeface="Open Sans" panose="020B0604020202020204" charset="0"/>
                  <a:ea typeface="Open Sans" panose="020B0604020202020204" charset="0"/>
                  <a:cs typeface="Open Sans" panose="020B0604020202020204" charset="0"/>
                </a:rPr>
                <a:t>To safeguard the life, health and welfare of the public and the environment and to establish and maintain a high standard of integrity in the certified operator profession</a:t>
              </a:r>
            </a:p>
            <a:p>
              <a:pPr lvl="0" algn="ctr" defTabSz="1689100">
                <a:lnSpc>
                  <a:spcPct val="90000"/>
                </a:lnSpc>
                <a:spcBef>
                  <a:spcPct val="0"/>
                </a:spcBef>
                <a:spcAft>
                  <a:spcPct val="35000"/>
                </a:spcAft>
              </a:pPr>
              <a:r>
                <a:rPr lang="en-US" sz="3200" dirty="0">
                  <a:latin typeface="Open Sans" panose="020B0604020202020204" charset="0"/>
                  <a:ea typeface="Open Sans" panose="020B0604020202020204" charset="0"/>
                  <a:cs typeface="Open Sans" panose="020B0604020202020204" charset="0"/>
                </a:rPr>
                <a:t>401 KAR 11:020</a:t>
              </a:r>
            </a:p>
          </p:txBody>
        </p:sp>
        <p:grpSp>
          <p:nvGrpSpPr>
            <p:cNvPr id="5" name="Group 4"/>
            <p:cNvGrpSpPr/>
            <p:nvPr/>
          </p:nvGrpSpPr>
          <p:grpSpPr>
            <a:xfrm>
              <a:off x="11772146" y="995691"/>
              <a:ext cx="2257544" cy="2257544"/>
              <a:chOff x="11772146" y="995691"/>
              <a:chExt cx="2257544" cy="2257544"/>
            </a:xfrm>
          </p:grpSpPr>
          <p:sp>
            <p:nvSpPr>
              <p:cNvPr id="9" name="Oval 8"/>
              <p:cNvSpPr/>
              <p:nvPr/>
            </p:nvSpPr>
            <p:spPr>
              <a:xfrm>
                <a:off x="11772146" y="995691"/>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3" name="Freeform 12"/>
              <p:cNvSpPr>
                <a:spLocks noEditPoints="1"/>
              </p:cNvSpPr>
              <p:nvPr/>
            </p:nvSpPr>
            <p:spPr bwMode="auto">
              <a:xfrm>
                <a:off x="12028834" y="1298400"/>
                <a:ext cx="1744167" cy="1652126"/>
              </a:xfrm>
              <a:custGeom>
                <a:avLst/>
                <a:gdLst>
                  <a:gd name="T0" fmla="*/ 570 w 2153"/>
                  <a:gd name="T1" fmla="*/ 0 h 2077"/>
                  <a:gd name="T2" fmla="*/ 179 w 2153"/>
                  <a:gd name="T3" fmla="*/ 1402 h 2077"/>
                  <a:gd name="T4" fmla="*/ 1476 w 2153"/>
                  <a:gd name="T5" fmla="*/ 269 h 2077"/>
                  <a:gd name="T6" fmla="*/ 1476 w 2153"/>
                  <a:gd name="T7" fmla="*/ 269 h 2077"/>
                  <a:gd name="T8" fmla="*/ 671 w 2153"/>
                  <a:gd name="T9" fmla="*/ 806 h 2077"/>
                  <a:gd name="T10" fmla="*/ 671 w 2153"/>
                  <a:gd name="T11" fmla="*/ 470 h 2077"/>
                  <a:gd name="T12" fmla="*/ 839 w 2153"/>
                  <a:gd name="T13" fmla="*/ 873 h 2077"/>
                  <a:gd name="T14" fmla="*/ 738 w 2153"/>
                  <a:gd name="T15" fmla="*/ 605 h 2077"/>
                  <a:gd name="T16" fmla="*/ 738 w 2153"/>
                  <a:gd name="T17" fmla="*/ 605 h 2077"/>
                  <a:gd name="T18" fmla="*/ 771 w 2153"/>
                  <a:gd name="T19" fmla="*/ 403 h 2077"/>
                  <a:gd name="T20" fmla="*/ 939 w 2153"/>
                  <a:gd name="T21" fmla="*/ 806 h 2077"/>
                  <a:gd name="T22" fmla="*/ 1040 w 2153"/>
                  <a:gd name="T23" fmla="*/ 605 h 2077"/>
                  <a:gd name="T24" fmla="*/ 1006 w 2153"/>
                  <a:gd name="T25" fmla="*/ 403 h 2077"/>
                  <a:gd name="T26" fmla="*/ 1006 w 2153"/>
                  <a:gd name="T27" fmla="*/ 403 h 2077"/>
                  <a:gd name="T28" fmla="*/ 939 w 2153"/>
                  <a:gd name="T29" fmla="*/ 269 h 2077"/>
                  <a:gd name="T30" fmla="*/ 1040 w 2153"/>
                  <a:gd name="T31" fmla="*/ 1008 h 2077"/>
                  <a:gd name="T32" fmla="*/ 1006 w 2153"/>
                  <a:gd name="T33" fmla="*/ 672 h 2077"/>
                  <a:gd name="T34" fmla="*/ 1107 w 2153"/>
                  <a:gd name="T35" fmla="*/ 873 h 2077"/>
                  <a:gd name="T36" fmla="*/ 1107 w 2153"/>
                  <a:gd name="T37" fmla="*/ 873 h 2077"/>
                  <a:gd name="T38" fmla="*/ 1208 w 2153"/>
                  <a:gd name="T39" fmla="*/ 605 h 2077"/>
                  <a:gd name="T40" fmla="*/ 1309 w 2153"/>
                  <a:gd name="T41" fmla="*/ 806 h 2077"/>
                  <a:gd name="T42" fmla="*/ 1376 w 2153"/>
                  <a:gd name="T43" fmla="*/ 873 h 2077"/>
                  <a:gd name="T44" fmla="*/ 1376 w 2153"/>
                  <a:gd name="T45" fmla="*/ 806 h 2077"/>
                  <a:gd name="T46" fmla="*/ 1376 w 2153"/>
                  <a:gd name="T47" fmla="*/ 806 h 2077"/>
                  <a:gd name="T48" fmla="*/ 1376 w 2153"/>
                  <a:gd name="T49" fmla="*/ 605 h 2077"/>
                  <a:gd name="T50" fmla="*/ 1309 w 2153"/>
                  <a:gd name="T51" fmla="*/ 269 h 2077"/>
                  <a:gd name="T52" fmla="*/ 1376 w 2153"/>
                  <a:gd name="T53" fmla="*/ 67 h 2077"/>
                  <a:gd name="T54" fmla="*/ 1107 w 2153"/>
                  <a:gd name="T55" fmla="*/ 67 h 2077"/>
                  <a:gd name="T56" fmla="*/ 1107 w 2153"/>
                  <a:gd name="T57" fmla="*/ 67 h 2077"/>
                  <a:gd name="T58" fmla="*/ 906 w 2153"/>
                  <a:gd name="T59" fmla="*/ 202 h 2077"/>
                  <a:gd name="T60" fmla="*/ 839 w 2153"/>
                  <a:gd name="T61" fmla="*/ 202 h 2077"/>
                  <a:gd name="T62" fmla="*/ 671 w 2153"/>
                  <a:gd name="T63" fmla="*/ 67 h 2077"/>
                  <a:gd name="T64" fmla="*/ 207 w 2153"/>
                  <a:gd name="T65" fmla="*/ 1282 h 2077"/>
                  <a:gd name="T66" fmla="*/ 780 w 2153"/>
                  <a:gd name="T67" fmla="*/ 1325 h 2077"/>
                  <a:gd name="T68" fmla="*/ 1015 w 2153"/>
                  <a:gd name="T69" fmla="*/ 1459 h 2077"/>
                  <a:gd name="T70" fmla="*/ 658 w 2153"/>
                  <a:gd name="T71" fmla="*/ 1553 h 2077"/>
                  <a:gd name="T72" fmla="*/ 850 w 2153"/>
                  <a:gd name="T73" fmla="*/ 1526 h 2077"/>
                  <a:gd name="T74" fmla="*/ 1143 w 2153"/>
                  <a:gd name="T75" fmla="*/ 1518 h 2077"/>
                  <a:gd name="T76" fmla="*/ 1691 w 2153"/>
                  <a:gd name="T77" fmla="*/ 1422 h 2077"/>
                  <a:gd name="T78" fmla="*/ 207 w 2153"/>
                  <a:gd name="T79" fmla="*/ 1282 h 2077"/>
                  <a:gd name="T80" fmla="*/ 1088 w 2153"/>
                  <a:gd name="T81" fmla="*/ 1847 h 2077"/>
                  <a:gd name="T82" fmla="*/ 1757 w 2153"/>
                  <a:gd name="T83" fmla="*/ 1314 h 2077"/>
                  <a:gd name="T84" fmla="*/ 1089 w 2153"/>
                  <a:gd name="T85" fmla="*/ 1458 h 2077"/>
                  <a:gd name="T86" fmla="*/ 780 w 2153"/>
                  <a:gd name="T87" fmla="*/ 1258 h 2077"/>
                  <a:gd name="T88" fmla="*/ 189 w 2153"/>
                  <a:gd name="T89" fmla="*/ 1213 h 2077"/>
                  <a:gd name="T90" fmla="*/ 603 w 2153"/>
                  <a:gd name="T91" fmla="*/ 403 h 2077"/>
                  <a:gd name="T92" fmla="*/ 570 w 2153"/>
                  <a:gd name="T93" fmla="*/ 672 h 2077"/>
                  <a:gd name="T94" fmla="*/ 503 w 2153"/>
                  <a:gd name="T95" fmla="*/ 873 h 2077"/>
                  <a:gd name="T96" fmla="*/ 1443 w 2153"/>
                  <a:gd name="T97" fmla="*/ 1008 h 2077"/>
                  <a:gd name="T98" fmla="*/ 1544 w 2153"/>
                  <a:gd name="T99" fmla="*/ 672 h 2077"/>
                  <a:gd name="T100" fmla="*/ 1476 w 2153"/>
                  <a:gd name="T101" fmla="*/ 470 h 2077"/>
                  <a:gd name="T102" fmla="*/ 1443 w 2153"/>
                  <a:gd name="T103" fmla="*/ 202 h 2077"/>
                  <a:gd name="T104" fmla="*/ 671 w 2153"/>
                  <a:gd name="T105" fmla="*/ 1008 h 2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53" h="2077">
                    <a:moveTo>
                      <a:pt x="1442" y="62"/>
                    </a:moveTo>
                    <a:cubicBezTo>
                      <a:pt x="1442" y="62"/>
                      <a:pt x="1442" y="62"/>
                      <a:pt x="1442" y="62"/>
                    </a:cubicBezTo>
                    <a:cubicBezTo>
                      <a:pt x="1440" y="27"/>
                      <a:pt x="1411" y="0"/>
                      <a:pt x="1376" y="0"/>
                    </a:cubicBezTo>
                    <a:cubicBezTo>
                      <a:pt x="570" y="0"/>
                      <a:pt x="570" y="0"/>
                      <a:pt x="570" y="0"/>
                    </a:cubicBezTo>
                    <a:cubicBezTo>
                      <a:pt x="533" y="0"/>
                      <a:pt x="503" y="30"/>
                      <a:pt x="503" y="67"/>
                    </a:cubicBezTo>
                    <a:cubicBezTo>
                      <a:pt x="503" y="202"/>
                      <a:pt x="503" y="202"/>
                      <a:pt x="503" y="202"/>
                    </a:cubicBezTo>
                    <a:cubicBezTo>
                      <a:pt x="503" y="203"/>
                      <a:pt x="503" y="205"/>
                      <a:pt x="503" y="206"/>
                    </a:cubicBezTo>
                    <a:cubicBezTo>
                      <a:pt x="134" y="483"/>
                      <a:pt x="0" y="976"/>
                      <a:pt x="179" y="1402"/>
                    </a:cubicBezTo>
                    <a:cubicBezTo>
                      <a:pt x="358" y="1828"/>
                      <a:pt x="804" y="2077"/>
                      <a:pt x="1260" y="2007"/>
                    </a:cubicBezTo>
                    <a:cubicBezTo>
                      <a:pt x="1716" y="1937"/>
                      <a:pt x="2067" y="1566"/>
                      <a:pt x="2110" y="1106"/>
                    </a:cubicBezTo>
                    <a:cubicBezTo>
                      <a:pt x="2153" y="646"/>
                      <a:pt x="1878" y="216"/>
                      <a:pt x="1442" y="62"/>
                    </a:cubicBezTo>
                    <a:close/>
                    <a:moveTo>
                      <a:pt x="1476" y="269"/>
                    </a:moveTo>
                    <a:cubicBezTo>
                      <a:pt x="1476" y="403"/>
                      <a:pt x="1476" y="403"/>
                      <a:pt x="1476" y="403"/>
                    </a:cubicBezTo>
                    <a:cubicBezTo>
                      <a:pt x="1376" y="403"/>
                      <a:pt x="1376" y="403"/>
                      <a:pt x="1376" y="403"/>
                    </a:cubicBezTo>
                    <a:cubicBezTo>
                      <a:pt x="1376" y="269"/>
                      <a:pt x="1376" y="269"/>
                      <a:pt x="1376" y="269"/>
                    </a:cubicBezTo>
                    <a:lnTo>
                      <a:pt x="1476" y="269"/>
                    </a:lnTo>
                    <a:close/>
                    <a:moveTo>
                      <a:pt x="671" y="672"/>
                    </a:moveTo>
                    <a:cubicBezTo>
                      <a:pt x="771" y="672"/>
                      <a:pt x="771" y="672"/>
                      <a:pt x="771" y="672"/>
                    </a:cubicBezTo>
                    <a:cubicBezTo>
                      <a:pt x="771" y="806"/>
                      <a:pt x="771" y="806"/>
                      <a:pt x="771" y="806"/>
                    </a:cubicBezTo>
                    <a:cubicBezTo>
                      <a:pt x="671" y="806"/>
                      <a:pt x="671" y="806"/>
                      <a:pt x="671" y="806"/>
                    </a:cubicBezTo>
                    <a:cubicBezTo>
                      <a:pt x="671" y="672"/>
                      <a:pt x="671" y="672"/>
                      <a:pt x="671" y="672"/>
                    </a:cubicBezTo>
                    <a:close/>
                    <a:moveTo>
                      <a:pt x="570" y="605"/>
                    </a:moveTo>
                    <a:cubicBezTo>
                      <a:pt x="570" y="470"/>
                      <a:pt x="570" y="470"/>
                      <a:pt x="570" y="470"/>
                    </a:cubicBezTo>
                    <a:cubicBezTo>
                      <a:pt x="671" y="470"/>
                      <a:pt x="671" y="470"/>
                      <a:pt x="671" y="470"/>
                    </a:cubicBezTo>
                    <a:cubicBezTo>
                      <a:pt x="671" y="605"/>
                      <a:pt x="671" y="605"/>
                      <a:pt x="671" y="605"/>
                    </a:cubicBezTo>
                    <a:lnTo>
                      <a:pt x="570" y="605"/>
                    </a:lnTo>
                    <a:close/>
                    <a:moveTo>
                      <a:pt x="738" y="873"/>
                    </a:moveTo>
                    <a:cubicBezTo>
                      <a:pt x="839" y="873"/>
                      <a:pt x="839" y="873"/>
                      <a:pt x="839" y="873"/>
                    </a:cubicBezTo>
                    <a:cubicBezTo>
                      <a:pt x="839" y="1008"/>
                      <a:pt x="839" y="1008"/>
                      <a:pt x="839" y="1008"/>
                    </a:cubicBezTo>
                    <a:cubicBezTo>
                      <a:pt x="738" y="1008"/>
                      <a:pt x="738" y="1008"/>
                      <a:pt x="738" y="1008"/>
                    </a:cubicBezTo>
                    <a:cubicBezTo>
                      <a:pt x="738" y="873"/>
                      <a:pt x="738" y="873"/>
                      <a:pt x="738" y="873"/>
                    </a:cubicBezTo>
                    <a:close/>
                    <a:moveTo>
                      <a:pt x="738" y="605"/>
                    </a:moveTo>
                    <a:cubicBezTo>
                      <a:pt x="738" y="470"/>
                      <a:pt x="738" y="470"/>
                      <a:pt x="738" y="470"/>
                    </a:cubicBezTo>
                    <a:cubicBezTo>
                      <a:pt x="839" y="470"/>
                      <a:pt x="839" y="470"/>
                      <a:pt x="839" y="470"/>
                    </a:cubicBezTo>
                    <a:cubicBezTo>
                      <a:pt x="839" y="605"/>
                      <a:pt x="839" y="605"/>
                      <a:pt x="839" y="605"/>
                    </a:cubicBezTo>
                    <a:lnTo>
                      <a:pt x="738" y="605"/>
                    </a:lnTo>
                    <a:close/>
                    <a:moveTo>
                      <a:pt x="671" y="403"/>
                    </a:moveTo>
                    <a:cubicBezTo>
                      <a:pt x="671" y="269"/>
                      <a:pt x="671" y="269"/>
                      <a:pt x="671" y="269"/>
                    </a:cubicBezTo>
                    <a:cubicBezTo>
                      <a:pt x="771" y="269"/>
                      <a:pt x="771" y="269"/>
                      <a:pt x="771" y="269"/>
                    </a:cubicBezTo>
                    <a:cubicBezTo>
                      <a:pt x="771" y="403"/>
                      <a:pt x="771" y="403"/>
                      <a:pt x="771" y="403"/>
                    </a:cubicBezTo>
                    <a:cubicBezTo>
                      <a:pt x="671" y="403"/>
                      <a:pt x="671" y="403"/>
                      <a:pt x="671" y="403"/>
                    </a:cubicBezTo>
                    <a:close/>
                    <a:moveTo>
                      <a:pt x="839" y="672"/>
                    </a:moveTo>
                    <a:cubicBezTo>
                      <a:pt x="939" y="672"/>
                      <a:pt x="939" y="672"/>
                      <a:pt x="939" y="672"/>
                    </a:cubicBezTo>
                    <a:cubicBezTo>
                      <a:pt x="939" y="806"/>
                      <a:pt x="939" y="806"/>
                      <a:pt x="939" y="806"/>
                    </a:cubicBezTo>
                    <a:cubicBezTo>
                      <a:pt x="839" y="806"/>
                      <a:pt x="839" y="806"/>
                      <a:pt x="839" y="806"/>
                    </a:cubicBezTo>
                    <a:cubicBezTo>
                      <a:pt x="839" y="672"/>
                      <a:pt x="839" y="672"/>
                      <a:pt x="839" y="672"/>
                    </a:cubicBezTo>
                    <a:close/>
                    <a:moveTo>
                      <a:pt x="1040" y="470"/>
                    </a:moveTo>
                    <a:cubicBezTo>
                      <a:pt x="1040" y="605"/>
                      <a:pt x="1040" y="605"/>
                      <a:pt x="1040" y="605"/>
                    </a:cubicBezTo>
                    <a:cubicBezTo>
                      <a:pt x="906" y="605"/>
                      <a:pt x="906" y="605"/>
                      <a:pt x="906" y="605"/>
                    </a:cubicBezTo>
                    <a:cubicBezTo>
                      <a:pt x="906" y="470"/>
                      <a:pt x="906" y="470"/>
                      <a:pt x="906" y="470"/>
                    </a:cubicBezTo>
                    <a:lnTo>
                      <a:pt x="1040" y="470"/>
                    </a:lnTo>
                    <a:close/>
                    <a:moveTo>
                      <a:pt x="1006" y="403"/>
                    </a:moveTo>
                    <a:cubicBezTo>
                      <a:pt x="1006" y="269"/>
                      <a:pt x="1006" y="269"/>
                      <a:pt x="1006" y="269"/>
                    </a:cubicBezTo>
                    <a:cubicBezTo>
                      <a:pt x="1141" y="269"/>
                      <a:pt x="1141" y="269"/>
                      <a:pt x="1141" y="269"/>
                    </a:cubicBezTo>
                    <a:cubicBezTo>
                      <a:pt x="1141" y="403"/>
                      <a:pt x="1141" y="403"/>
                      <a:pt x="1141" y="403"/>
                    </a:cubicBezTo>
                    <a:cubicBezTo>
                      <a:pt x="1006" y="403"/>
                      <a:pt x="1006" y="403"/>
                      <a:pt x="1006" y="403"/>
                    </a:cubicBezTo>
                    <a:close/>
                    <a:moveTo>
                      <a:pt x="939" y="403"/>
                    </a:moveTo>
                    <a:cubicBezTo>
                      <a:pt x="839" y="403"/>
                      <a:pt x="839" y="403"/>
                      <a:pt x="839" y="403"/>
                    </a:cubicBezTo>
                    <a:cubicBezTo>
                      <a:pt x="839" y="269"/>
                      <a:pt x="839" y="269"/>
                      <a:pt x="839" y="269"/>
                    </a:cubicBezTo>
                    <a:cubicBezTo>
                      <a:pt x="939" y="269"/>
                      <a:pt x="939" y="269"/>
                      <a:pt x="939" y="269"/>
                    </a:cubicBezTo>
                    <a:cubicBezTo>
                      <a:pt x="939" y="403"/>
                      <a:pt x="939" y="403"/>
                      <a:pt x="939" y="403"/>
                    </a:cubicBezTo>
                    <a:close/>
                    <a:moveTo>
                      <a:pt x="906" y="873"/>
                    </a:moveTo>
                    <a:cubicBezTo>
                      <a:pt x="1040" y="873"/>
                      <a:pt x="1040" y="873"/>
                      <a:pt x="1040" y="873"/>
                    </a:cubicBezTo>
                    <a:cubicBezTo>
                      <a:pt x="1040" y="1008"/>
                      <a:pt x="1040" y="1008"/>
                      <a:pt x="1040" y="1008"/>
                    </a:cubicBezTo>
                    <a:cubicBezTo>
                      <a:pt x="906" y="1008"/>
                      <a:pt x="906" y="1008"/>
                      <a:pt x="906" y="1008"/>
                    </a:cubicBezTo>
                    <a:lnTo>
                      <a:pt x="906" y="873"/>
                    </a:lnTo>
                    <a:close/>
                    <a:moveTo>
                      <a:pt x="1006" y="806"/>
                    </a:moveTo>
                    <a:cubicBezTo>
                      <a:pt x="1006" y="672"/>
                      <a:pt x="1006" y="672"/>
                      <a:pt x="1006" y="672"/>
                    </a:cubicBezTo>
                    <a:cubicBezTo>
                      <a:pt x="1141" y="672"/>
                      <a:pt x="1141" y="672"/>
                      <a:pt x="1141" y="672"/>
                    </a:cubicBezTo>
                    <a:cubicBezTo>
                      <a:pt x="1141" y="806"/>
                      <a:pt x="1141" y="806"/>
                      <a:pt x="1141" y="806"/>
                    </a:cubicBezTo>
                    <a:lnTo>
                      <a:pt x="1006" y="806"/>
                    </a:lnTo>
                    <a:close/>
                    <a:moveTo>
                      <a:pt x="1107" y="873"/>
                    </a:moveTo>
                    <a:cubicBezTo>
                      <a:pt x="1208" y="873"/>
                      <a:pt x="1208" y="873"/>
                      <a:pt x="1208" y="873"/>
                    </a:cubicBezTo>
                    <a:cubicBezTo>
                      <a:pt x="1208" y="1008"/>
                      <a:pt x="1208" y="1008"/>
                      <a:pt x="1208" y="1008"/>
                    </a:cubicBezTo>
                    <a:cubicBezTo>
                      <a:pt x="1107" y="1008"/>
                      <a:pt x="1107" y="1008"/>
                      <a:pt x="1107" y="1008"/>
                    </a:cubicBezTo>
                    <a:lnTo>
                      <a:pt x="1107" y="873"/>
                    </a:lnTo>
                    <a:close/>
                    <a:moveTo>
                      <a:pt x="1107" y="605"/>
                    </a:moveTo>
                    <a:cubicBezTo>
                      <a:pt x="1107" y="470"/>
                      <a:pt x="1107" y="470"/>
                      <a:pt x="1107" y="470"/>
                    </a:cubicBezTo>
                    <a:cubicBezTo>
                      <a:pt x="1208" y="470"/>
                      <a:pt x="1208" y="470"/>
                      <a:pt x="1208" y="470"/>
                    </a:cubicBezTo>
                    <a:cubicBezTo>
                      <a:pt x="1208" y="605"/>
                      <a:pt x="1208" y="605"/>
                      <a:pt x="1208" y="605"/>
                    </a:cubicBezTo>
                    <a:lnTo>
                      <a:pt x="1107" y="605"/>
                    </a:lnTo>
                    <a:close/>
                    <a:moveTo>
                      <a:pt x="1208" y="672"/>
                    </a:moveTo>
                    <a:cubicBezTo>
                      <a:pt x="1309" y="672"/>
                      <a:pt x="1309" y="672"/>
                      <a:pt x="1309" y="672"/>
                    </a:cubicBezTo>
                    <a:cubicBezTo>
                      <a:pt x="1309" y="806"/>
                      <a:pt x="1309" y="806"/>
                      <a:pt x="1309" y="806"/>
                    </a:cubicBezTo>
                    <a:cubicBezTo>
                      <a:pt x="1208" y="806"/>
                      <a:pt x="1208" y="806"/>
                      <a:pt x="1208" y="806"/>
                    </a:cubicBezTo>
                    <a:lnTo>
                      <a:pt x="1208" y="672"/>
                    </a:lnTo>
                    <a:close/>
                    <a:moveTo>
                      <a:pt x="1275" y="873"/>
                    </a:moveTo>
                    <a:cubicBezTo>
                      <a:pt x="1376" y="873"/>
                      <a:pt x="1376" y="873"/>
                      <a:pt x="1376" y="873"/>
                    </a:cubicBezTo>
                    <a:cubicBezTo>
                      <a:pt x="1376" y="1008"/>
                      <a:pt x="1376" y="1008"/>
                      <a:pt x="1376" y="1008"/>
                    </a:cubicBezTo>
                    <a:cubicBezTo>
                      <a:pt x="1275" y="1008"/>
                      <a:pt x="1275" y="1008"/>
                      <a:pt x="1275" y="1008"/>
                    </a:cubicBezTo>
                    <a:lnTo>
                      <a:pt x="1275" y="873"/>
                    </a:lnTo>
                    <a:close/>
                    <a:moveTo>
                      <a:pt x="1376" y="806"/>
                    </a:moveTo>
                    <a:cubicBezTo>
                      <a:pt x="1376" y="672"/>
                      <a:pt x="1376" y="672"/>
                      <a:pt x="1376" y="672"/>
                    </a:cubicBezTo>
                    <a:cubicBezTo>
                      <a:pt x="1476" y="672"/>
                      <a:pt x="1476" y="672"/>
                      <a:pt x="1476" y="672"/>
                    </a:cubicBezTo>
                    <a:cubicBezTo>
                      <a:pt x="1476" y="806"/>
                      <a:pt x="1476" y="806"/>
                      <a:pt x="1476" y="806"/>
                    </a:cubicBezTo>
                    <a:lnTo>
                      <a:pt x="1376" y="806"/>
                    </a:lnTo>
                    <a:close/>
                    <a:moveTo>
                      <a:pt x="1275" y="605"/>
                    </a:moveTo>
                    <a:cubicBezTo>
                      <a:pt x="1275" y="470"/>
                      <a:pt x="1275" y="470"/>
                      <a:pt x="1275" y="470"/>
                    </a:cubicBezTo>
                    <a:cubicBezTo>
                      <a:pt x="1376" y="470"/>
                      <a:pt x="1376" y="470"/>
                      <a:pt x="1376" y="470"/>
                    </a:cubicBezTo>
                    <a:cubicBezTo>
                      <a:pt x="1376" y="605"/>
                      <a:pt x="1376" y="605"/>
                      <a:pt x="1376" y="605"/>
                    </a:cubicBezTo>
                    <a:lnTo>
                      <a:pt x="1275" y="605"/>
                    </a:lnTo>
                    <a:close/>
                    <a:moveTo>
                      <a:pt x="1208" y="403"/>
                    </a:moveTo>
                    <a:cubicBezTo>
                      <a:pt x="1208" y="269"/>
                      <a:pt x="1208" y="269"/>
                      <a:pt x="1208" y="269"/>
                    </a:cubicBezTo>
                    <a:cubicBezTo>
                      <a:pt x="1309" y="269"/>
                      <a:pt x="1309" y="269"/>
                      <a:pt x="1309" y="269"/>
                    </a:cubicBezTo>
                    <a:cubicBezTo>
                      <a:pt x="1309" y="403"/>
                      <a:pt x="1309" y="403"/>
                      <a:pt x="1309" y="403"/>
                    </a:cubicBezTo>
                    <a:cubicBezTo>
                      <a:pt x="1208" y="403"/>
                      <a:pt x="1208" y="403"/>
                      <a:pt x="1208" y="403"/>
                    </a:cubicBezTo>
                    <a:close/>
                    <a:moveTo>
                      <a:pt x="1275" y="67"/>
                    </a:moveTo>
                    <a:cubicBezTo>
                      <a:pt x="1376" y="67"/>
                      <a:pt x="1376" y="67"/>
                      <a:pt x="1376" y="67"/>
                    </a:cubicBezTo>
                    <a:cubicBezTo>
                      <a:pt x="1376" y="202"/>
                      <a:pt x="1376" y="202"/>
                      <a:pt x="1376" y="202"/>
                    </a:cubicBezTo>
                    <a:cubicBezTo>
                      <a:pt x="1275" y="202"/>
                      <a:pt x="1275" y="202"/>
                      <a:pt x="1275" y="202"/>
                    </a:cubicBezTo>
                    <a:lnTo>
                      <a:pt x="1275" y="67"/>
                    </a:lnTo>
                    <a:close/>
                    <a:moveTo>
                      <a:pt x="1107" y="67"/>
                    </a:moveTo>
                    <a:cubicBezTo>
                      <a:pt x="1208" y="67"/>
                      <a:pt x="1208" y="67"/>
                      <a:pt x="1208" y="67"/>
                    </a:cubicBezTo>
                    <a:cubicBezTo>
                      <a:pt x="1208" y="202"/>
                      <a:pt x="1208" y="202"/>
                      <a:pt x="1208" y="202"/>
                    </a:cubicBezTo>
                    <a:cubicBezTo>
                      <a:pt x="1107" y="202"/>
                      <a:pt x="1107" y="202"/>
                      <a:pt x="1107" y="202"/>
                    </a:cubicBezTo>
                    <a:lnTo>
                      <a:pt x="1107" y="67"/>
                    </a:lnTo>
                    <a:close/>
                    <a:moveTo>
                      <a:pt x="906" y="67"/>
                    </a:moveTo>
                    <a:cubicBezTo>
                      <a:pt x="1040" y="67"/>
                      <a:pt x="1040" y="67"/>
                      <a:pt x="1040" y="67"/>
                    </a:cubicBezTo>
                    <a:cubicBezTo>
                      <a:pt x="1040" y="202"/>
                      <a:pt x="1040" y="202"/>
                      <a:pt x="1040" y="202"/>
                    </a:cubicBezTo>
                    <a:cubicBezTo>
                      <a:pt x="906" y="202"/>
                      <a:pt x="906" y="202"/>
                      <a:pt x="906" y="202"/>
                    </a:cubicBezTo>
                    <a:lnTo>
                      <a:pt x="906" y="67"/>
                    </a:lnTo>
                    <a:close/>
                    <a:moveTo>
                      <a:pt x="738" y="67"/>
                    </a:moveTo>
                    <a:cubicBezTo>
                      <a:pt x="839" y="67"/>
                      <a:pt x="839" y="67"/>
                      <a:pt x="839" y="67"/>
                    </a:cubicBezTo>
                    <a:cubicBezTo>
                      <a:pt x="839" y="202"/>
                      <a:pt x="839" y="202"/>
                      <a:pt x="839" y="202"/>
                    </a:cubicBezTo>
                    <a:cubicBezTo>
                      <a:pt x="738" y="202"/>
                      <a:pt x="738" y="202"/>
                      <a:pt x="738" y="202"/>
                    </a:cubicBezTo>
                    <a:cubicBezTo>
                      <a:pt x="738" y="67"/>
                      <a:pt x="738" y="67"/>
                      <a:pt x="738" y="67"/>
                    </a:cubicBezTo>
                    <a:close/>
                    <a:moveTo>
                      <a:pt x="570" y="67"/>
                    </a:moveTo>
                    <a:cubicBezTo>
                      <a:pt x="671" y="67"/>
                      <a:pt x="671" y="67"/>
                      <a:pt x="671" y="67"/>
                    </a:cubicBezTo>
                    <a:cubicBezTo>
                      <a:pt x="671" y="202"/>
                      <a:pt x="671" y="202"/>
                      <a:pt x="671" y="202"/>
                    </a:cubicBezTo>
                    <a:cubicBezTo>
                      <a:pt x="570" y="202"/>
                      <a:pt x="570" y="202"/>
                      <a:pt x="570" y="202"/>
                    </a:cubicBezTo>
                    <a:lnTo>
                      <a:pt x="570" y="67"/>
                    </a:lnTo>
                    <a:close/>
                    <a:moveTo>
                      <a:pt x="207" y="1282"/>
                    </a:moveTo>
                    <a:cubicBezTo>
                      <a:pt x="300" y="1210"/>
                      <a:pt x="445" y="1209"/>
                      <a:pt x="447" y="1209"/>
                    </a:cubicBezTo>
                    <a:cubicBezTo>
                      <a:pt x="464" y="1209"/>
                      <a:pt x="464" y="1209"/>
                      <a:pt x="464" y="1209"/>
                    </a:cubicBezTo>
                    <a:cubicBezTo>
                      <a:pt x="514" y="1209"/>
                      <a:pt x="562" y="1227"/>
                      <a:pt x="600" y="1259"/>
                    </a:cubicBezTo>
                    <a:cubicBezTo>
                      <a:pt x="650" y="1301"/>
                      <a:pt x="714" y="1325"/>
                      <a:pt x="780" y="1325"/>
                    </a:cubicBezTo>
                    <a:cubicBezTo>
                      <a:pt x="925" y="1325"/>
                      <a:pt x="925" y="1325"/>
                      <a:pt x="925" y="1325"/>
                    </a:cubicBezTo>
                    <a:cubicBezTo>
                      <a:pt x="962" y="1325"/>
                      <a:pt x="997" y="1346"/>
                      <a:pt x="1015" y="1379"/>
                    </a:cubicBezTo>
                    <a:cubicBezTo>
                      <a:pt x="1017" y="1382"/>
                      <a:pt x="1017" y="1382"/>
                      <a:pt x="1017" y="1382"/>
                    </a:cubicBezTo>
                    <a:cubicBezTo>
                      <a:pt x="1030" y="1406"/>
                      <a:pt x="1030" y="1435"/>
                      <a:pt x="1015" y="1459"/>
                    </a:cubicBezTo>
                    <a:cubicBezTo>
                      <a:pt x="850" y="1459"/>
                      <a:pt x="850" y="1459"/>
                      <a:pt x="850" y="1459"/>
                    </a:cubicBezTo>
                    <a:cubicBezTo>
                      <a:pt x="794" y="1459"/>
                      <a:pt x="739" y="1476"/>
                      <a:pt x="693" y="1509"/>
                    </a:cubicBezTo>
                    <a:cubicBezTo>
                      <a:pt x="672" y="1523"/>
                      <a:pt x="672" y="1523"/>
                      <a:pt x="672" y="1523"/>
                    </a:cubicBezTo>
                    <a:cubicBezTo>
                      <a:pt x="662" y="1530"/>
                      <a:pt x="657" y="1541"/>
                      <a:pt x="658" y="1553"/>
                    </a:cubicBezTo>
                    <a:cubicBezTo>
                      <a:pt x="659" y="1565"/>
                      <a:pt x="666" y="1576"/>
                      <a:pt x="677" y="1581"/>
                    </a:cubicBezTo>
                    <a:cubicBezTo>
                      <a:pt x="688" y="1586"/>
                      <a:pt x="701" y="1585"/>
                      <a:pt x="711" y="1578"/>
                    </a:cubicBezTo>
                    <a:cubicBezTo>
                      <a:pt x="731" y="1564"/>
                      <a:pt x="731" y="1564"/>
                      <a:pt x="731" y="1564"/>
                    </a:cubicBezTo>
                    <a:cubicBezTo>
                      <a:pt x="766" y="1539"/>
                      <a:pt x="807" y="1526"/>
                      <a:pt x="850" y="1526"/>
                    </a:cubicBezTo>
                    <a:cubicBezTo>
                      <a:pt x="1033" y="1526"/>
                      <a:pt x="1033" y="1526"/>
                      <a:pt x="1033" y="1526"/>
                    </a:cubicBezTo>
                    <a:cubicBezTo>
                      <a:pt x="1034" y="1526"/>
                      <a:pt x="1034" y="1526"/>
                      <a:pt x="1034" y="1526"/>
                    </a:cubicBezTo>
                    <a:cubicBezTo>
                      <a:pt x="1097" y="1526"/>
                      <a:pt x="1097" y="1526"/>
                      <a:pt x="1097" y="1526"/>
                    </a:cubicBezTo>
                    <a:cubicBezTo>
                      <a:pt x="1112" y="1526"/>
                      <a:pt x="1128" y="1523"/>
                      <a:pt x="1143" y="1518"/>
                    </a:cubicBezTo>
                    <a:cubicBezTo>
                      <a:pt x="1655" y="1338"/>
                      <a:pt x="1655" y="1338"/>
                      <a:pt x="1655" y="1338"/>
                    </a:cubicBezTo>
                    <a:cubicBezTo>
                      <a:pt x="1673" y="1332"/>
                      <a:pt x="1692" y="1338"/>
                      <a:pt x="1702" y="1353"/>
                    </a:cubicBezTo>
                    <a:cubicBezTo>
                      <a:pt x="1710" y="1364"/>
                      <a:pt x="1713" y="1378"/>
                      <a:pt x="1711" y="1391"/>
                    </a:cubicBezTo>
                    <a:cubicBezTo>
                      <a:pt x="1708" y="1404"/>
                      <a:pt x="1701" y="1415"/>
                      <a:pt x="1691" y="1422"/>
                    </a:cubicBezTo>
                    <a:cubicBezTo>
                      <a:pt x="1171" y="1755"/>
                      <a:pt x="1171" y="1755"/>
                      <a:pt x="1171" y="1755"/>
                    </a:cubicBezTo>
                    <a:cubicBezTo>
                      <a:pt x="1146" y="1771"/>
                      <a:pt x="1117" y="1780"/>
                      <a:pt x="1088" y="1780"/>
                    </a:cubicBezTo>
                    <a:cubicBezTo>
                      <a:pt x="566" y="1780"/>
                      <a:pt x="566" y="1780"/>
                      <a:pt x="566" y="1780"/>
                    </a:cubicBezTo>
                    <a:cubicBezTo>
                      <a:pt x="394" y="1659"/>
                      <a:pt x="268" y="1484"/>
                      <a:pt x="207" y="1282"/>
                    </a:cubicBezTo>
                    <a:close/>
                    <a:moveTo>
                      <a:pt x="2032" y="1183"/>
                    </a:moveTo>
                    <a:cubicBezTo>
                      <a:pt x="1949" y="1628"/>
                      <a:pt x="1560" y="1952"/>
                      <a:pt x="1107" y="1952"/>
                    </a:cubicBezTo>
                    <a:cubicBezTo>
                      <a:pt x="957" y="1952"/>
                      <a:pt x="810" y="1916"/>
                      <a:pt x="677" y="1847"/>
                    </a:cubicBezTo>
                    <a:cubicBezTo>
                      <a:pt x="1088" y="1847"/>
                      <a:pt x="1088" y="1847"/>
                      <a:pt x="1088" y="1847"/>
                    </a:cubicBezTo>
                    <a:cubicBezTo>
                      <a:pt x="1130" y="1847"/>
                      <a:pt x="1171" y="1835"/>
                      <a:pt x="1207" y="1812"/>
                    </a:cubicBezTo>
                    <a:cubicBezTo>
                      <a:pt x="1727" y="1479"/>
                      <a:pt x="1727" y="1479"/>
                      <a:pt x="1727" y="1479"/>
                    </a:cubicBezTo>
                    <a:cubicBezTo>
                      <a:pt x="1753" y="1462"/>
                      <a:pt x="1771" y="1435"/>
                      <a:pt x="1776" y="1404"/>
                    </a:cubicBezTo>
                    <a:cubicBezTo>
                      <a:pt x="1782" y="1373"/>
                      <a:pt x="1775" y="1340"/>
                      <a:pt x="1757" y="1314"/>
                    </a:cubicBezTo>
                    <a:cubicBezTo>
                      <a:pt x="1729" y="1275"/>
                      <a:pt x="1679" y="1259"/>
                      <a:pt x="1633" y="1274"/>
                    </a:cubicBezTo>
                    <a:cubicBezTo>
                      <a:pt x="1120" y="1455"/>
                      <a:pt x="1120" y="1455"/>
                      <a:pt x="1120" y="1455"/>
                    </a:cubicBezTo>
                    <a:cubicBezTo>
                      <a:pt x="1113" y="1457"/>
                      <a:pt x="1105" y="1459"/>
                      <a:pt x="1097" y="1458"/>
                    </a:cubicBezTo>
                    <a:cubicBezTo>
                      <a:pt x="1089" y="1458"/>
                      <a:pt x="1089" y="1458"/>
                      <a:pt x="1089" y="1458"/>
                    </a:cubicBezTo>
                    <a:cubicBezTo>
                      <a:pt x="1099" y="1422"/>
                      <a:pt x="1094" y="1382"/>
                      <a:pt x="1075" y="1349"/>
                    </a:cubicBezTo>
                    <a:cubicBezTo>
                      <a:pt x="1073" y="1345"/>
                      <a:pt x="1073" y="1345"/>
                      <a:pt x="1073" y="1345"/>
                    </a:cubicBezTo>
                    <a:cubicBezTo>
                      <a:pt x="1043" y="1291"/>
                      <a:pt x="986" y="1258"/>
                      <a:pt x="925" y="1258"/>
                    </a:cubicBezTo>
                    <a:cubicBezTo>
                      <a:pt x="780" y="1258"/>
                      <a:pt x="780" y="1258"/>
                      <a:pt x="780" y="1258"/>
                    </a:cubicBezTo>
                    <a:cubicBezTo>
                      <a:pt x="730" y="1258"/>
                      <a:pt x="681" y="1240"/>
                      <a:pt x="643" y="1207"/>
                    </a:cubicBezTo>
                    <a:cubicBezTo>
                      <a:pt x="593" y="1165"/>
                      <a:pt x="529" y="1142"/>
                      <a:pt x="464" y="1142"/>
                    </a:cubicBezTo>
                    <a:cubicBezTo>
                      <a:pt x="447" y="1142"/>
                      <a:pt x="447" y="1142"/>
                      <a:pt x="447" y="1142"/>
                    </a:cubicBezTo>
                    <a:cubicBezTo>
                      <a:pt x="356" y="1143"/>
                      <a:pt x="268" y="1168"/>
                      <a:pt x="189" y="1213"/>
                    </a:cubicBezTo>
                    <a:cubicBezTo>
                      <a:pt x="110" y="854"/>
                      <a:pt x="248" y="483"/>
                      <a:pt x="541" y="262"/>
                    </a:cubicBezTo>
                    <a:cubicBezTo>
                      <a:pt x="550" y="267"/>
                      <a:pt x="560" y="269"/>
                      <a:pt x="570" y="269"/>
                    </a:cubicBezTo>
                    <a:cubicBezTo>
                      <a:pt x="603" y="269"/>
                      <a:pt x="603" y="269"/>
                      <a:pt x="603" y="269"/>
                    </a:cubicBezTo>
                    <a:cubicBezTo>
                      <a:pt x="603" y="403"/>
                      <a:pt x="603" y="403"/>
                      <a:pt x="603" y="403"/>
                    </a:cubicBezTo>
                    <a:cubicBezTo>
                      <a:pt x="570" y="403"/>
                      <a:pt x="570" y="403"/>
                      <a:pt x="570" y="403"/>
                    </a:cubicBezTo>
                    <a:cubicBezTo>
                      <a:pt x="533" y="403"/>
                      <a:pt x="503" y="433"/>
                      <a:pt x="503" y="470"/>
                    </a:cubicBezTo>
                    <a:cubicBezTo>
                      <a:pt x="503" y="605"/>
                      <a:pt x="503" y="605"/>
                      <a:pt x="503" y="605"/>
                    </a:cubicBezTo>
                    <a:cubicBezTo>
                      <a:pt x="503" y="642"/>
                      <a:pt x="533" y="672"/>
                      <a:pt x="570" y="672"/>
                    </a:cubicBezTo>
                    <a:cubicBezTo>
                      <a:pt x="603" y="672"/>
                      <a:pt x="603" y="672"/>
                      <a:pt x="603" y="672"/>
                    </a:cubicBezTo>
                    <a:cubicBezTo>
                      <a:pt x="603" y="806"/>
                      <a:pt x="603" y="806"/>
                      <a:pt x="603" y="806"/>
                    </a:cubicBezTo>
                    <a:cubicBezTo>
                      <a:pt x="570" y="806"/>
                      <a:pt x="570" y="806"/>
                      <a:pt x="570" y="806"/>
                    </a:cubicBezTo>
                    <a:cubicBezTo>
                      <a:pt x="533" y="806"/>
                      <a:pt x="503" y="836"/>
                      <a:pt x="503" y="873"/>
                    </a:cubicBezTo>
                    <a:cubicBezTo>
                      <a:pt x="503" y="1008"/>
                      <a:pt x="503" y="1008"/>
                      <a:pt x="503" y="1008"/>
                    </a:cubicBezTo>
                    <a:cubicBezTo>
                      <a:pt x="503" y="1045"/>
                      <a:pt x="533" y="1075"/>
                      <a:pt x="570" y="1075"/>
                    </a:cubicBezTo>
                    <a:cubicBezTo>
                      <a:pt x="1376" y="1075"/>
                      <a:pt x="1376" y="1075"/>
                      <a:pt x="1376" y="1075"/>
                    </a:cubicBezTo>
                    <a:cubicBezTo>
                      <a:pt x="1413" y="1075"/>
                      <a:pt x="1443" y="1045"/>
                      <a:pt x="1443" y="1008"/>
                    </a:cubicBezTo>
                    <a:cubicBezTo>
                      <a:pt x="1443" y="873"/>
                      <a:pt x="1443" y="873"/>
                      <a:pt x="1443" y="873"/>
                    </a:cubicBezTo>
                    <a:cubicBezTo>
                      <a:pt x="1476" y="873"/>
                      <a:pt x="1476" y="873"/>
                      <a:pt x="1476" y="873"/>
                    </a:cubicBezTo>
                    <a:cubicBezTo>
                      <a:pt x="1513" y="873"/>
                      <a:pt x="1544" y="843"/>
                      <a:pt x="1544" y="806"/>
                    </a:cubicBezTo>
                    <a:cubicBezTo>
                      <a:pt x="1544" y="672"/>
                      <a:pt x="1544" y="672"/>
                      <a:pt x="1544" y="672"/>
                    </a:cubicBezTo>
                    <a:cubicBezTo>
                      <a:pt x="1544" y="635"/>
                      <a:pt x="1513" y="605"/>
                      <a:pt x="1476" y="605"/>
                    </a:cubicBezTo>
                    <a:cubicBezTo>
                      <a:pt x="1443" y="605"/>
                      <a:pt x="1443" y="605"/>
                      <a:pt x="1443" y="605"/>
                    </a:cubicBezTo>
                    <a:cubicBezTo>
                      <a:pt x="1443" y="470"/>
                      <a:pt x="1443" y="470"/>
                      <a:pt x="1443" y="470"/>
                    </a:cubicBezTo>
                    <a:cubicBezTo>
                      <a:pt x="1476" y="470"/>
                      <a:pt x="1476" y="470"/>
                      <a:pt x="1476" y="470"/>
                    </a:cubicBezTo>
                    <a:cubicBezTo>
                      <a:pt x="1513" y="470"/>
                      <a:pt x="1544" y="440"/>
                      <a:pt x="1544" y="403"/>
                    </a:cubicBezTo>
                    <a:cubicBezTo>
                      <a:pt x="1544" y="269"/>
                      <a:pt x="1544" y="269"/>
                      <a:pt x="1544" y="269"/>
                    </a:cubicBezTo>
                    <a:cubicBezTo>
                      <a:pt x="1544" y="232"/>
                      <a:pt x="1513" y="202"/>
                      <a:pt x="1476" y="202"/>
                    </a:cubicBezTo>
                    <a:cubicBezTo>
                      <a:pt x="1443" y="202"/>
                      <a:pt x="1443" y="202"/>
                      <a:pt x="1443" y="202"/>
                    </a:cubicBezTo>
                    <a:cubicBezTo>
                      <a:pt x="1443" y="134"/>
                      <a:pt x="1443" y="134"/>
                      <a:pt x="1443" y="134"/>
                    </a:cubicBezTo>
                    <a:cubicBezTo>
                      <a:pt x="1866" y="296"/>
                      <a:pt x="2114" y="737"/>
                      <a:pt x="2032" y="1183"/>
                    </a:cubicBezTo>
                    <a:close/>
                    <a:moveTo>
                      <a:pt x="671" y="873"/>
                    </a:moveTo>
                    <a:cubicBezTo>
                      <a:pt x="671" y="1008"/>
                      <a:pt x="671" y="1008"/>
                      <a:pt x="671" y="1008"/>
                    </a:cubicBezTo>
                    <a:cubicBezTo>
                      <a:pt x="570" y="1008"/>
                      <a:pt x="570" y="1008"/>
                      <a:pt x="570" y="1008"/>
                    </a:cubicBezTo>
                    <a:cubicBezTo>
                      <a:pt x="570" y="873"/>
                      <a:pt x="570" y="873"/>
                      <a:pt x="570" y="873"/>
                    </a:cubicBezTo>
                    <a:lnTo>
                      <a:pt x="671" y="873"/>
                    </a:lnTo>
                    <a:close/>
                  </a:path>
                </a:pathLst>
              </a:custGeom>
              <a:solidFill>
                <a:srgbClr val="0E3960"/>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spTree>
    <p:extLst>
      <p:ext uri="{BB962C8B-B14F-4D97-AF65-F5344CB8AC3E}">
        <p14:creationId xmlns:p14="http://schemas.microsoft.com/office/powerpoint/2010/main" val="30773321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nodeType="withEffect">
                                  <p:stCondLst>
                                    <p:cond delay="5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anim calcmode="lin" valueType="num">
                                      <p:cBhvr>
                                        <p:cTn id="11" dur="1000" fill="hold"/>
                                        <p:tgtEl>
                                          <p:spTgt spid="14"/>
                                        </p:tgtEl>
                                        <p:attrNameLst>
                                          <p:attrName>ppt_x</p:attrName>
                                        </p:attrNameLst>
                                      </p:cBhvr>
                                      <p:tavLst>
                                        <p:tav tm="0">
                                          <p:val>
                                            <p:strVal val="#ppt_x"/>
                                          </p:val>
                                        </p:tav>
                                        <p:tav tm="100000">
                                          <p:val>
                                            <p:strVal val="#ppt_x"/>
                                          </p:val>
                                        </p:tav>
                                      </p:tavLst>
                                    </p:anim>
                                    <p:anim calcmode="lin" valueType="num">
                                      <p:cBhvr>
                                        <p:cTn id="1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sp>
        <p:nvSpPr>
          <p:cNvPr id="4" name="Diamond 3"/>
          <p:cNvSpPr>
            <a:spLocks noChangeAspect="1"/>
          </p:cNvSpPr>
          <p:nvPr/>
        </p:nvSpPr>
        <p:spPr>
          <a:xfrm>
            <a:off x="4419600" y="1243055"/>
            <a:ext cx="3657600" cy="3657600"/>
          </a:xfrm>
          <a:prstGeom prst="diamond">
            <a:avLst/>
          </a:prstGeom>
          <a:solidFill>
            <a:srgbClr val="0E3960"/>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Engage in logical processes for trouble-shooting</a:t>
            </a:r>
          </a:p>
        </p:txBody>
      </p:sp>
      <p:sp>
        <p:nvSpPr>
          <p:cNvPr id="5" name="Diamond 4"/>
          <p:cNvSpPr/>
          <p:nvPr/>
        </p:nvSpPr>
        <p:spPr>
          <a:xfrm>
            <a:off x="4419600" y="5418244"/>
            <a:ext cx="3657600" cy="3657600"/>
          </a:xfrm>
          <a:prstGeom prst="diamond">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Operate instruments and meters for treatment systems </a:t>
            </a:r>
            <a:endParaRPr lang="en-US" sz="16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6" name="Diamond 5"/>
          <p:cNvSpPr/>
          <p:nvPr/>
        </p:nvSpPr>
        <p:spPr>
          <a:xfrm>
            <a:off x="2408063" y="3314700"/>
            <a:ext cx="3657600" cy="3657600"/>
          </a:xfrm>
          <a:prstGeom prst="diamond">
            <a:avLst/>
          </a:prstGeom>
          <a:solidFill>
            <a:schemeClr val="accent5"/>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Maintain treatment systems (piping, pumps, valves and tanks) </a:t>
            </a:r>
          </a:p>
        </p:txBody>
      </p:sp>
      <p:sp>
        <p:nvSpPr>
          <p:cNvPr id="7" name="Diamond 6"/>
          <p:cNvSpPr/>
          <p:nvPr/>
        </p:nvSpPr>
        <p:spPr>
          <a:xfrm>
            <a:off x="10210800" y="1243055"/>
            <a:ext cx="3657600" cy="3657600"/>
          </a:xfrm>
          <a:prstGeom prst="diamond">
            <a:avLst/>
          </a:prstGeom>
          <a:solidFill>
            <a:srgbClr val="0E3960"/>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r>
              <a:rPr lang="en-US" b="1" dirty="0">
                <a:solidFill>
                  <a:srgbClr val="FFFFFF"/>
                </a:solidFill>
                <a:latin typeface="Open Sans" panose="020B0604020202020204" charset="0"/>
                <a:ea typeface="Open Sans" panose="020B0604020202020204" charset="0"/>
                <a:cs typeface="Open Sans" panose="020B0604020202020204" charset="0"/>
              </a:rPr>
              <a:t>Calibrate, repair, and troubleshoot treatment systems </a:t>
            </a:r>
            <a:endParaRPr lang="en-US"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8" name="Diamond 7"/>
          <p:cNvSpPr/>
          <p:nvPr/>
        </p:nvSpPr>
        <p:spPr>
          <a:xfrm>
            <a:off x="10210800" y="5299805"/>
            <a:ext cx="3657600" cy="3657600"/>
          </a:xfrm>
          <a:prstGeom prst="diamond">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Communicate issues clearly</a:t>
            </a:r>
          </a:p>
        </p:txBody>
      </p:sp>
      <p:sp>
        <p:nvSpPr>
          <p:cNvPr id="9" name="Diamond 8"/>
          <p:cNvSpPr/>
          <p:nvPr/>
        </p:nvSpPr>
        <p:spPr>
          <a:xfrm>
            <a:off x="12260058" y="3309398"/>
            <a:ext cx="3657600" cy="3657600"/>
          </a:xfrm>
          <a:prstGeom prst="diamond">
            <a:avLst/>
          </a:prstGeom>
          <a:solidFill>
            <a:srgbClr val="4BACC6"/>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Maintain records and observations; and report problems in the system </a:t>
            </a:r>
          </a:p>
        </p:txBody>
      </p:sp>
      <p:sp>
        <p:nvSpPr>
          <p:cNvPr id="24" name="Diamond 23"/>
          <p:cNvSpPr/>
          <p:nvPr/>
        </p:nvSpPr>
        <p:spPr>
          <a:xfrm>
            <a:off x="332618" y="5299805"/>
            <a:ext cx="3657600" cy="3657600"/>
          </a:xfrm>
          <a:prstGeom prst="diamond">
            <a:avLst/>
          </a:prstGeom>
          <a:solidFill>
            <a:srgbClr val="0E3960"/>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Prepare chemical treatments for plant systems </a:t>
            </a:r>
          </a:p>
        </p:txBody>
      </p:sp>
      <p:sp>
        <p:nvSpPr>
          <p:cNvPr id="25" name="Diamond 24"/>
          <p:cNvSpPr/>
          <p:nvPr/>
        </p:nvSpPr>
        <p:spPr>
          <a:xfrm>
            <a:off x="14377482" y="1245060"/>
            <a:ext cx="3657600" cy="3657600"/>
          </a:xfrm>
          <a:prstGeom prst="diamond">
            <a:avLst/>
          </a:prstGeom>
          <a:solidFill>
            <a:srgbClr val="1B6FBB"/>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Collect field and facility samples </a:t>
            </a:r>
          </a:p>
        </p:txBody>
      </p:sp>
      <p:sp>
        <p:nvSpPr>
          <p:cNvPr id="26" name="Diamond 25"/>
          <p:cNvSpPr/>
          <p:nvPr/>
        </p:nvSpPr>
        <p:spPr>
          <a:xfrm>
            <a:off x="14377482" y="5299805"/>
            <a:ext cx="3657600" cy="3657600"/>
          </a:xfrm>
          <a:prstGeom prst="diamond">
            <a:avLst/>
          </a:prstGeom>
          <a:solidFill>
            <a:srgbClr val="0E3960"/>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Be committed to safety, practices and standards</a:t>
            </a:r>
          </a:p>
        </p:txBody>
      </p:sp>
      <p:sp>
        <p:nvSpPr>
          <p:cNvPr id="33" name="Diamond 32"/>
          <p:cNvSpPr/>
          <p:nvPr/>
        </p:nvSpPr>
        <p:spPr>
          <a:xfrm>
            <a:off x="332618" y="1243055"/>
            <a:ext cx="3657600" cy="3657600"/>
          </a:xfrm>
          <a:prstGeom prst="diamond">
            <a:avLst/>
          </a:prstGeom>
          <a:solidFill>
            <a:srgbClr val="1B6FBB"/>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b="1" dirty="0">
                <a:solidFill>
                  <a:srgbClr val="FFFFFF"/>
                </a:solidFill>
                <a:latin typeface="Open Sans" panose="020B0604020202020204" charset="0"/>
                <a:ea typeface="Open Sans" panose="020B0604020202020204" charset="0"/>
                <a:cs typeface="Open Sans" panose="020B0604020202020204" charset="0"/>
              </a:rPr>
              <a:t>Mathematical, mechanical and science skills </a:t>
            </a:r>
          </a:p>
        </p:txBody>
      </p:sp>
      <p:grpSp>
        <p:nvGrpSpPr>
          <p:cNvPr id="11" name="Group 10"/>
          <p:cNvGrpSpPr/>
          <p:nvPr/>
        </p:nvGrpSpPr>
        <p:grpSpPr>
          <a:xfrm>
            <a:off x="7109556" y="3109056"/>
            <a:ext cx="4068888" cy="4068888"/>
            <a:chOff x="7109556" y="3109056"/>
            <a:chExt cx="4068888" cy="4068888"/>
          </a:xfrm>
        </p:grpSpPr>
        <p:sp>
          <p:nvSpPr>
            <p:cNvPr id="10" name="Diamond 9"/>
            <p:cNvSpPr/>
            <p:nvPr/>
          </p:nvSpPr>
          <p:spPr>
            <a:xfrm>
              <a:off x="7109556" y="3109056"/>
              <a:ext cx="4068888" cy="4068888"/>
            </a:xfrm>
            <a:prstGeom prst="diamond">
              <a:avLst/>
            </a:prstGeom>
            <a:solidFill>
              <a:schemeClr val="bg2"/>
            </a:solidFill>
            <a:ln>
              <a:noFill/>
            </a:ln>
            <a:effectLst>
              <a:outerShdw blurRad="762000" dist="2540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822960" rIns="0" bIns="0" rtlCol="0" anchor="ctr" anchorCtr="1">
              <a:noAutofit/>
            </a:bodyPr>
            <a:lstStyle/>
            <a:p>
              <a:pPr algn="ctr">
                <a:lnSpc>
                  <a:spcPct val="130000"/>
                </a:lnSpc>
                <a:spcBef>
                  <a:spcPts val="900"/>
                </a:spcBef>
              </a:pPr>
              <a:r>
                <a:rPr lang="en-US" b="1" dirty="0">
                  <a:solidFill>
                    <a:schemeClr val="tx2"/>
                  </a:solidFill>
                  <a:latin typeface="Open Sans" panose="020B0604020202020204" charset="0"/>
                  <a:ea typeface="Open Sans" panose="020B0604020202020204" charset="0"/>
                  <a:cs typeface="Open Sans" panose="020B0604020202020204" charset="0"/>
                </a:rPr>
                <a:t>Skills and Duties</a:t>
              </a:r>
              <a:endParaRPr lang="en-US" dirty="0">
                <a:solidFill>
                  <a:schemeClr val="tx2">
                    <a:alpha val="70000"/>
                  </a:schemeClr>
                </a:solidFill>
                <a:latin typeface="Open Sans" panose="020B0604020202020204" charset="0"/>
                <a:ea typeface="Open Sans" panose="020B0604020202020204" charset="0"/>
                <a:cs typeface="Open Sans" panose="020B0604020202020204" charset="0"/>
              </a:endParaRPr>
            </a:p>
          </p:txBody>
        </p:sp>
        <p:grpSp>
          <p:nvGrpSpPr>
            <p:cNvPr id="31" name="Group 30"/>
            <p:cNvGrpSpPr/>
            <p:nvPr/>
          </p:nvGrpSpPr>
          <p:grpSpPr>
            <a:xfrm>
              <a:off x="8641080" y="4293965"/>
              <a:ext cx="1005840" cy="1005840"/>
              <a:chOff x="4087813" y="1314450"/>
              <a:chExt cx="969962" cy="968375"/>
            </a:xfrm>
            <a:solidFill>
              <a:srgbClr val="0E3960"/>
            </a:solidFill>
          </p:grpSpPr>
          <p:sp>
            <p:nvSpPr>
              <p:cNvPr id="37" name="Freeform 36"/>
              <p:cNvSpPr>
                <a:spLocks noEditPoints="1"/>
              </p:cNvSpPr>
              <p:nvPr/>
            </p:nvSpPr>
            <p:spPr bwMode="auto">
              <a:xfrm>
                <a:off x="4275138" y="1524000"/>
                <a:ext cx="593725" cy="574675"/>
              </a:xfrm>
              <a:custGeom>
                <a:avLst/>
                <a:gdLst>
                  <a:gd name="T0" fmla="*/ 88 w 1254"/>
                  <a:gd name="T1" fmla="*/ 365 h 1214"/>
                  <a:gd name="T2" fmla="*/ 229 w 1254"/>
                  <a:gd name="T3" fmla="*/ 1002 h 1214"/>
                  <a:gd name="T4" fmla="*/ 1024 w 1254"/>
                  <a:gd name="T5" fmla="*/ 1003 h 1214"/>
                  <a:gd name="T6" fmla="*/ 1027 w 1254"/>
                  <a:gd name="T7" fmla="*/ 1000 h 1214"/>
                  <a:gd name="T8" fmla="*/ 627 w 1254"/>
                  <a:gd name="T9" fmla="*/ 1 h 1214"/>
                  <a:gd name="T10" fmla="*/ 299 w 1254"/>
                  <a:gd name="T11" fmla="*/ 974 h 1214"/>
                  <a:gd name="T12" fmla="*/ 375 w 1254"/>
                  <a:gd name="T13" fmla="*/ 927 h 1214"/>
                  <a:gd name="T14" fmla="*/ 572 w 1254"/>
                  <a:gd name="T15" fmla="*/ 985 h 1214"/>
                  <a:gd name="T16" fmla="*/ 682 w 1254"/>
                  <a:gd name="T17" fmla="*/ 985 h 1214"/>
                  <a:gd name="T18" fmla="*/ 879 w 1254"/>
                  <a:gd name="T19" fmla="*/ 927 h 1214"/>
                  <a:gd name="T20" fmla="*/ 955 w 1254"/>
                  <a:gd name="T21" fmla="*/ 974 h 1214"/>
                  <a:gd name="T22" fmla="*/ 806 w 1254"/>
                  <a:gd name="T23" fmla="*/ 459 h 1214"/>
                  <a:gd name="T24" fmla="*/ 813 w 1254"/>
                  <a:gd name="T25" fmla="*/ 482 h 1214"/>
                  <a:gd name="T26" fmla="*/ 803 w 1254"/>
                  <a:gd name="T27" fmla="*/ 572 h 1214"/>
                  <a:gd name="T28" fmla="*/ 773 w 1254"/>
                  <a:gd name="T29" fmla="*/ 633 h 1214"/>
                  <a:gd name="T30" fmla="*/ 729 w 1254"/>
                  <a:gd name="T31" fmla="*/ 747 h 1214"/>
                  <a:gd name="T32" fmla="*/ 627 w 1254"/>
                  <a:gd name="T33" fmla="*/ 819 h 1214"/>
                  <a:gd name="T34" fmla="*/ 525 w 1254"/>
                  <a:gd name="T35" fmla="*/ 747 h 1214"/>
                  <a:gd name="T36" fmla="*/ 481 w 1254"/>
                  <a:gd name="T37" fmla="*/ 633 h 1214"/>
                  <a:gd name="T38" fmla="*/ 451 w 1254"/>
                  <a:gd name="T39" fmla="*/ 572 h 1214"/>
                  <a:gd name="T40" fmla="*/ 441 w 1254"/>
                  <a:gd name="T41" fmla="*/ 482 h 1214"/>
                  <a:gd name="T42" fmla="*/ 448 w 1254"/>
                  <a:gd name="T43" fmla="*/ 458 h 1214"/>
                  <a:gd name="T44" fmla="*/ 459 w 1254"/>
                  <a:gd name="T45" fmla="*/ 319 h 1214"/>
                  <a:gd name="T46" fmla="*/ 682 w 1254"/>
                  <a:gd name="T47" fmla="*/ 206 h 1214"/>
                  <a:gd name="T48" fmla="*/ 795 w 1254"/>
                  <a:gd name="T49" fmla="*/ 412 h 1214"/>
                  <a:gd name="T50" fmla="*/ 816 w 1254"/>
                  <a:gd name="T51" fmla="*/ 888 h 1214"/>
                  <a:gd name="T52" fmla="*/ 685 w 1254"/>
                  <a:gd name="T53" fmla="*/ 875 h 1214"/>
                  <a:gd name="T54" fmla="*/ 816 w 1254"/>
                  <a:gd name="T55" fmla="*/ 888 h 1214"/>
                  <a:gd name="T56" fmla="*/ 569 w 1254"/>
                  <a:gd name="T57" fmla="*/ 875 h 1214"/>
                  <a:gd name="T58" fmla="*/ 438 w 1254"/>
                  <a:gd name="T59" fmla="*/ 888 h 1214"/>
                  <a:gd name="T60" fmla="*/ 1004 w 1254"/>
                  <a:gd name="T61" fmla="*/ 926 h 1214"/>
                  <a:gd name="T62" fmla="*/ 987 w 1254"/>
                  <a:gd name="T63" fmla="*/ 913 h 1214"/>
                  <a:gd name="T64" fmla="*/ 896 w 1254"/>
                  <a:gd name="T65" fmla="*/ 857 h 1214"/>
                  <a:gd name="T66" fmla="*/ 798 w 1254"/>
                  <a:gd name="T67" fmla="*/ 752 h 1214"/>
                  <a:gd name="T68" fmla="*/ 842 w 1254"/>
                  <a:gd name="T69" fmla="*/ 639 h 1214"/>
                  <a:gd name="T70" fmla="*/ 882 w 1254"/>
                  <a:gd name="T71" fmla="*/ 547 h 1214"/>
                  <a:gd name="T72" fmla="*/ 871 w 1254"/>
                  <a:gd name="T73" fmla="*/ 436 h 1214"/>
                  <a:gd name="T74" fmla="*/ 863 w 1254"/>
                  <a:gd name="T75" fmla="*/ 412 h 1214"/>
                  <a:gd name="T76" fmla="*/ 682 w 1254"/>
                  <a:gd name="T77" fmla="*/ 137 h 1214"/>
                  <a:gd name="T78" fmla="*/ 391 w 1254"/>
                  <a:gd name="T79" fmla="*/ 319 h 1214"/>
                  <a:gd name="T80" fmla="*/ 387 w 1254"/>
                  <a:gd name="T81" fmla="*/ 428 h 1214"/>
                  <a:gd name="T82" fmla="*/ 372 w 1254"/>
                  <a:gd name="T83" fmla="*/ 482 h 1214"/>
                  <a:gd name="T84" fmla="*/ 403 w 1254"/>
                  <a:gd name="T85" fmla="*/ 620 h 1214"/>
                  <a:gd name="T86" fmla="*/ 414 w 1254"/>
                  <a:gd name="T87" fmla="*/ 646 h 1214"/>
                  <a:gd name="T88" fmla="*/ 456 w 1254"/>
                  <a:gd name="T89" fmla="*/ 795 h 1214"/>
                  <a:gd name="T90" fmla="*/ 357 w 1254"/>
                  <a:gd name="T91" fmla="*/ 857 h 1214"/>
                  <a:gd name="T92" fmla="*/ 250 w 1254"/>
                  <a:gd name="T93" fmla="*/ 926 h 1214"/>
                  <a:gd name="T94" fmla="*/ 984 w 1254"/>
                  <a:gd name="T95" fmla="*/ 213 h 1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54" h="1214">
                    <a:moveTo>
                      <a:pt x="627" y="1"/>
                    </a:moveTo>
                    <a:cubicBezTo>
                      <a:pt x="390" y="0"/>
                      <a:pt x="176" y="145"/>
                      <a:pt x="88" y="365"/>
                    </a:cubicBezTo>
                    <a:cubicBezTo>
                      <a:pt x="0" y="585"/>
                      <a:pt x="55" y="837"/>
                      <a:pt x="227" y="1000"/>
                    </a:cubicBezTo>
                    <a:cubicBezTo>
                      <a:pt x="228" y="1001"/>
                      <a:pt x="228" y="1002"/>
                      <a:pt x="229" y="1002"/>
                    </a:cubicBezTo>
                    <a:cubicBezTo>
                      <a:pt x="229" y="1003"/>
                      <a:pt x="229" y="1003"/>
                      <a:pt x="230" y="1003"/>
                    </a:cubicBezTo>
                    <a:cubicBezTo>
                      <a:pt x="452" y="1214"/>
                      <a:pt x="802" y="1214"/>
                      <a:pt x="1024" y="1003"/>
                    </a:cubicBezTo>
                    <a:cubicBezTo>
                      <a:pt x="1025" y="1003"/>
                      <a:pt x="1025" y="1003"/>
                      <a:pt x="1025" y="1002"/>
                    </a:cubicBezTo>
                    <a:cubicBezTo>
                      <a:pt x="1026" y="1002"/>
                      <a:pt x="1026" y="1001"/>
                      <a:pt x="1027" y="1000"/>
                    </a:cubicBezTo>
                    <a:cubicBezTo>
                      <a:pt x="1199" y="837"/>
                      <a:pt x="1254" y="585"/>
                      <a:pt x="1166" y="365"/>
                    </a:cubicBezTo>
                    <a:cubicBezTo>
                      <a:pt x="1078" y="145"/>
                      <a:pt x="864" y="0"/>
                      <a:pt x="627" y="1"/>
                    </a:cubicBezTo>
                    <a:close/>
                    <a:moveTo>
                      <a:pt x="299" y="974"/>
                    </a:moveTo>
                    <a:cubicBezTo>
                      <a:pt x="299" y="974"/>
                      <a:pt x="299" y="974"/>
                      <a:pt x="299" y="974"/>
                    </a:cubicBezTo>
                    <a:cubicBezTo>
                      <a:pt x="301" y="973"/>
                      <a:pt x="302" y="972"/>
                      <a:pt x="303" y="971"/>
                    </a:cubicBezTo>
                    <a:cubicBezTo>
                      <a:pt x="375" y="927"/>
                      <a:pt x="375" y="927"/>
                      <a:pt x="375" y="927"/>
                    </a:cubicBezTo>
                    <a:cubicBezTo>
                      <a:pt x="478" y="999"/>
                      <a:pt x="478" y="999"/>
                      <a:pt x="478" y="999"/>
                    </a:cubicBezTo>
                    <a:cubicBezTo>
                      <a:pt x="508" y="1021"/>
                      <a:pt x="550" y="1014"/>
                      <a:pt x="572" y="985"/>
                    </a:cubicBezTo>
                    <a:cubicBezTo>
                      <a:pt x="627" y="911"/>
                      <a:pt x="627" y="911"/>
                      <a:pt x="627" y="911"/>
                    </a:cubicBezTo>
                    <a:cubicBezTo>
                      <a:pt x="682" y="985"/>
                      <a:pt x="682" y="985"/>
                      <a:pt x="682" y="985"/>
                    </a:cubicBezTo>
                    <a:cubicBezTo>
                      <a:pt x="704" y="1014"/>
                      <a:pt x="746" y="1021"/>
                      <a:pt x="776" y="999"/>
                    </a:cubicBezTo>
                    <a:cubicBezTo>
                      <a:pt x="879" y="927"/>
                      <a:pt x="879" y="927"/>
                      <a:pt x="879" y="927"/>
                    </a:cubicBezTo>
                    <a:cubicBezTo>
                      <a:pt x="951" y="972"/>
                      <a:pt x="951" y="972"/>
                      <a:pt x="951" y="972"/>
                    </a:cubicBezTo>
                    <a:cubicBezTo>
                      <a:pt x="952" y="972"/>
                      <a:pt x="953" y="973"/>
                      <a:pt x="955" y="974"/>
                    </a:cubicBezTo>
                    <a:cubicBezTo>
                      <a:pt x="765" y="1133"/>
                      <a:pt x="489" y="1133"/>
                      <a:pt x="299" y="974"/>
                    </a:cubicBezTo>
                    <a:close/>
                    <a:moveTo>
                      <a:pt x="806" y="459"/>
                    </a:moveTo>
                    <a:cubicBezTo>
                      <a:pt x="810" y="466"/>
                      <a:pt x="810" y="466"/>
                      <a:pt x="810" y="466"/>
                    </a:cubicBezTo>
                    <a:cubicBezTo>
                      <a:pt x="812" y="471"/>
                      <a:pt x="813" y="476"/>
                      <a:pt x="813" y="482"/>
                    </a:cubicBezTo>
                    <a:cubicBezTo>
                      <a:pt x="813" y="547"/>
                      <a:pt x="813" y="547"/>
                      <a:pt x="813" y="547"/>
                    </a:cubicBezTo>
                    <a:cubicBezTo>
                      <a:pt x="813" y="556"/>
                      <a:pt x="810" y="565"/>
                      <a:pt x="803" y="572"/>
                    </a:cubicBezTo>
                    <a:cubicBezTo>
                      <a:pt x="789" y="586"/>
                      <a:pt x="779" y="605"/>
                      <a:pt x="775" y="625"/>
                    </a:cubicBezTo>
                    <a:cubicBezTo>
                      <a:pt x="773" y="633"/>
                      <a:pt x="773" y="633"/>
                      <a:pt x="773" y="633"/>
                    </a:cubicBezTo>
                    <a:cubicBezTo>
                      <a:pt x="769" y="664"/>
                      <a:pt x="757" y="693"/>
                      <a:pt x="738" y="718"/>
                    </a:cubicBezTo>
                    <a:cubicBezTo>
                      <a:pt x="733" y="726"/>
                      <a:pt x="729" y="736"/>
                      <a:pt x="729" y="747"/>
                    </a:cubicBezTo>
                    <a:cubicBezTo>
                      <a:pt x="729" y="793"/>
                      <a:pt x="729" y="793"/>
                      <a:pt x="729" y="793"/>
                    </a:cubicBezTo>
                    <a:cubicBezTo>
                      <a:pt x="627" y="819"/>
                      <a:pt x="627" y="819"/>
                      <a:pt x="627" y="819"/>
                    </a:cubicBezTo>
                    <a:cubicBezTo>
                      <a:pt x="525" y="793"/>
                      <a:pt x="525" y="793"/>
                      <a:pt x="525" y="793"/>
                    </a:cubicBezTo>
                    <a:cubicBezTo>
                      <a:pt x="525" y="747"/>
                      <a:pt x="525" y="747"/>
                      <a:pt x="525" y="747"/>
                    </a:cubicBezTo>
                    <a:cubicBezTo>
                      <a:pt x="524" y="736"/>
                      <a:pt x="521" y="725"/>
                      <a:pt x="515" y="716"/>
                    </a:cubicBezTo>
                    <a:cubicBezTo>
                      <a:pt x="497" y="692"/>
                      <a:pt x="485" y="663"/>
                      <a:pt x="481" y="633"/>
                    </a:cubicBezTo>
                    <a:cubicBezTo>
                      <a:pt x="479" y="625"/>
                      <a:pt x="479" y="625"/>
                      <a:pt x="479" y="625"/>
                    </a:cubicBezTo>
                    <a:cubicBezTo>
                      <a:pt x="475" y="605"/>
                      <a:pt x="465" y="586"/>
                      <a:pt x="451" y="572"/>
                    </a:cubicBezTo>
                    <a:cubicBezTo>
                      <a:pt x="444" y="565"/>
                      <a:pt x="441" y="556"/>
                      <a:pt x="441" y="547"/>
                    </a:cubicBezTo>
                    <a:cubicBezTo>
                      <a:pt x="441" y="482"/>
                      <a:pt x="441" y="482"/>
                      <a:pt x="441" y="482"/>
                    </a:cubicBezTo>
                    <a:cubicBezTo>
                      <a:pt x="441" y="476"/>
                      <a:pt x="442" y="471"/>
                      <a:pt x="444" y="466"/>
                    </a:cubicBezTo>
                    <a:cubicBezTo>
                      <a:pt x="448" y="458"/>
                      <a:pt x="448" y="458"/>
                      <a:pt x="448" y="458"/>
                    </a:cubicBezTo>
                    <a:cubicBezTo>
                      <a:pt x="455" y="444"/>
                      <a:pt x="459" y="428"/>
                      <a:pt x="459" y="412"/>
                    </a:cubicBezTo>
                    <a:cubicBezTo>
                      <a:pt x="459" y="319"/>
                      <a:pt x="459" y="319"/>
                      <a:pt x="459" y="319"/>
                    </a:cubicBezTo>
                    <a:cubicBezTo>
                      <a:pt x="459" y="256"/>
                      <a:pt x="509" y="206"/>
                      <a:pt x="572" y="206"/>
                    </a:cubicBezTo>
                    <a:cubicBezTo>
                      <a:pt x="682" y="206"/>
                      <a:pt x="682" y="206"/>
                      <a:pt x="682" y="206"/>
                    </a:cubicBezTo>
                    <a:cubicBezTo>
                      <a:pt x="745" y="206"/>
                      <a:pt x="795" y="256"/>
                      <a:pt x="795" y="319"/>
                    </a:cubicBezTo>
                    <a:cubicBezTo>
                      <a:pt x="795" y="412"/>
                      <a:pt x="795" y="412"/>
                      <a:pt x="795" y="412"/>
                    </a:cubicBezTo>
                    <a:cubicBezTo>
                      <a:pt x="795" y="428"/>
                      <a:pt x="799" y="444"/>
                      <a:pt x="806" y="459"/>
                    </a:cubicBezTo>
                    <a:close/>
                    <a:moveTo>
                      <a:pt x="816" y="888"/>
                    </a:moveTo>
                    <a:cubicBezTo>
                      <a:pt x="737" y="944"/>
                      <a:pt x="737" y="944"/>
                      <a:pt x="737" y="944"/>
                    </a:cubicBezTo>
                    <a:cubicBezTo>
                      <a:pt x="685" y="875"/>
                      <a:pt x="685" y="875"/>
                      <a:pt x="685" y="875"/>
                    </a:cubicBezTo>
                    <a:cubicBezTo>
                      <a:pt x="764" y="855"/>
                      <a:pt x="764" y="855"/>
                      <a:pt x="764" y="855"/>
                    </a:cubicBezTo>
                    <a:lnTo>
                      <a:pt x="816" y="888"/>
                    </a:lnTo>
                    <a:close/>
                    <a:moveTo>
                      <a:pt x="490" y="855"/>
                    </a:moveTo>
                    <a:cubicBezTo>
                      <a:pt x="569" y="875"/>
                      <a:pt x="569" y="875"/>
                      <a:pt x="569" y="875"/>
                    </a:cubicBezTo>
                    <a:cubicBezTo>
                      <a:pt x="517" y="944"/>
                      <a:pt x="517" y="944"/>
                      <a:pt x="517" y="944"/>
                    </a:cubicBezTo>
                    <a:cubicBezTo>
                      <a:pt x="438" y="888"/>
                      <a:pt x="438" y="888"/>
                      <a:pt x="438" y="888"/>
                    </a:cubicBezTo>
                    <a:lnTo>
                      <a:pt x="490" y="855"/>
                    </a:lnTo>
                    <a:close/>
                    <a:moveTo>
                      <a:pt x="1004" y="926"/>
                    </a:moveTo>
                    <a:cubicBezTo>
                      <a:pt x="1004" y="926"/>
                      <a:pt x="1004" y="926"/>
                      <a:pt x="1004" y="926"/>
                    </a:cubicBezTo>
                    <a:cubicBezTo>
                      <a:pt x="999" y="922"/>
                      <a:pt x="993" y="917"/>
                      <a:pt x="987" y="913"/>
                    </a:cubicBezTo>
                    <a:cubicBezTo>
                      <a:pt x="897" y="857"/>
                      <a:pt x="897" y="857"/>
                      <a:pt x="897" y="857"/>
                    </a:cubicBezTo>
                    <a:cubicBezTo>
                      <a:pt x="896" y="857"/>
                      <a:pt x="896" y="857"/>
                      <a:pt x="896" y="857"/>
                    </a:cubicBezTo>
                    <a:cubicBezTo>
                      <a:pt x="798" y="796"/>
                      <a:pt x="798" y="796"/>
                      <a:pt x="798" y="796"/>
                    </a:cubicBezTo>
                    <a:cubicBezTo>
                      <a:pt x="798" y="752"/>
                      <a:pt x="798" y="752"/>
                      <a:pt x="798" y="752"/>
                    </a:cubicBezTo>
                    <a:cubicBezTo>
                      <a:pt x="820" y="720"/>
                      <a:pt x="834" y="684"/>
                      <a:pt x="840" y="646"/>
                    </a:cubicBezTo>
                    <a:cubicBezTo>
                      <a:pt x="842" y="639"/>
                      <a:pt x="842" y="639"/>
                      <a:pt x="842" y="639"/>
                    </a:cubicBezTo>
                    <a:cubicBezTo>
                      <a:pt x="843" y="632"/>
                      <a:pt x="846" y="625"/>
                      <a:pt x="852" y="620"/>
                    </a:cubicBezTo>
                    <a:cubicBezTo>
                      <a:pt x="871" y="601"/>
                      <a:pt x="882" y="575"/>
                      <a:pt x="882" y="547"/>
                    </a:cubicBezTo>
                    <a:cubicBezTo>
                      <a:pt x="882" y="482"/>
                      <a:pt x="882" y="482"/>
                      <a:pt x="882" y="482"/>
                    </a:cubicBezTo>
                    <a:cubicBezTo>
                      <a:pt x="882" y="466"/>
                      <a:pt x="878" y="450"/>
                      <a:pt x="871" y="436"/>
                    </a:cubicBezTo>
                    <a:cubicBezTo>
                      <a:pt x="867" y="429"/>
                      <a:pt x="867" y="429"/>
                      <a:pt x="867" y="429"/>
                    </a:cubicBezTo>
                    <a:cubicBezTo>
                      <a:pt x="865" y="424"/>
                      <a:pt x="863" y="418"/>
                      <a:pt x="863" y="412"/>
                    </a:cubicBezTo>
                    <a:cubicBezTo>
                      <a:pt x="863" y="319"/>
                      <a:pt x="863" y="319"/>
                      <a:pt x="863" y="319"/>
                    </a:cubicBezTo>
                    <a:cubicBezTo>
                      <a:pt x="863" y="219"/>
                      <a:pt x="782" y="137"/>
                      <a:pt x="682" y="137"/>
                    </a:cubicBezTo>
                    <a:cubicBezTo>
                      <a:pt x="572" y="137"/>
                      <a:pt x="572" y="137"/>
                      <a:pt x="572" y="137"/>
                    </a:cubicBezTo>
                    <a:cubicBezTo>
                      <a:pt x="472" y="137"/>
                      <a:pt x="391" y="219"/>
                      <a:pt x="391" y="319"/>
                    </a:cubicBezTo>
                    <a:cubicBezTo>
                      <a:pt x="391" y="412"/>
                      <a:pt x="391" y="412"/>
                      <a:pt x="391" y="412"/>
                    </a:cubicBezTo>
                    <a:cubicBezTo>
                      <a:pt x="391" y="418"/>
                      <a:pt x="389" y="423"/>
                      <a:pt x="387" y="428"/>
                    </a:cubicBezTo>
                    <a:cubicBezTo>
                      <a:pt x="383" y="436"/>
                      <a:pt x="383" y="436"/>
                      <a:pt x="383" y="436"/>
                    </a:cubicBezTo>
                    <a:cubicBezTo>
                      <a:pt x="376" y="450"/>
                      <a:pt x="372" y="466"/>
                      <a:pt x="372" y="482"/>
                    </a:cubicBezTo>
                    <a:cubicBezTo>
                      <a:pt x="372" y="547"/>
                      <a:pt x="372" y="547"/>
                      <a:pt x="372" y="547"/>
                    </a:cubicBezTo>
                    <a:cubicBezTo>
                      <a:pt x="372" y="575"/>
                      <a:pt x="383" y="601"/>
                      <a:pt x="403" y="620"/>
                    </a:cubicBezTo>
                    <a:cubicBezTo>
                      <a:pt x="408" y="625"/>
                      <a:pt x="411" y="632"/>
                      <a:pt x="412" y="639"/>
                    </a:cubicBezTo>
                    <a:cubicBezTo>
                      <a:pt x="414" y="646"/>
                      <a:pt x="414" y="646"/>
                      <a:pt x="414" y="646"/>
                    </a:cubicBezTo>
                    <a:cubicBezTo>
                      <a:pt x="420" y="684"/>
                      <a:pt x="434" y="720"/>
                      <a:pt x="456" y="752"/>
                    </a:cubicBezTo>
                    <a:cubicBezTo>
                      <a:pt x="456" y="795"/>
                      <a:pt x="456" y="795"/>
                      <a:pt x="456" y="795"/>
                    </a:cubicBezTo>
                    <a:cubicBezTo>
                      <a:pt x="358" y="857"/>
                      <a:pt x="358" y="857"/>
                      <a:pt x="358" y="857"/>
                    </a:cubicBezTo>
                    <a:cubicBezTo>
                      <a:pt x="357" y="857"/>
                      <a:pt x="357" y="857"/>
                      <a:pt x="357" y="857"/>
                    </a:cubicBezTo>
                    <a:cubicBezTo>
                      <a:pt x="267" y="913"/>
                      <a:pt x="267" y="913"/>
                      <a:pt x="267" y="913"/>
                    </a:cubicBezTo>
                    <a:cubicBezTo>
                      <a:pt x="261" y="917"/>
                      <a:pt x="255" y="922"/>
                      <a:pt x="250" y="926"/>
                    </a:cubicBezTo>
                    <a:cubicBezTo>
                      <a:pt x="62" y="722"/>
                      <a:pt x="71" y="406"/>
                      <a:pt x="270" y="213"/>
                    </a:cubicBezTo>
                    <a:cubicBezTo>
                      <a:pt x="469" y="19"/>
                      <a:pt x="785" y="19"/>
                      <a:pt x="984" y="213"/>
                    </a:cubicBezTo>
                    <a:cubicBezTo>
                      <a:pt x="1183" y="406"/>
                      <a:pt x="1192" y="722"/>
                      <a:pt x="1004" y="9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8" name="Freeform 37"/>
              <p:cNvSpPr>
                <a:spLocks noEditPoints="1"/>
              </p:cNvSpPr>
              <p:nvPr/>
            </p:nvSpPr>
            <p:spPr bwMode="auto">
              <a:xfrm>
                <a:off x="4087813" y="1314450"/>
                <a:ext cx="969962" cy="968375"/>
              </a:xfrm>
              <a:custGeom>
                <a:avLst/>
                <a:gdLst>
                  <a:gd name="T0" fmla="*/ 1824 w 2048"/>
                  <a:gd name="T1" fmla="*/ 848 h 2048"/>
                  <a:gd name="T2" fmla="*/ 1944 w 2048"/>
                  <a:gd name="T3" fmla="*/ 576 h 2048"/>
                  <a:gd name="T4" fmla="*/ 1839 w 2048"/>
                  <a:gd name="T5" fmla="*/ 437 h 2048"/>
                  <a:gd name="T6" fmla="*/ 1611 w 2048"/>
                  <a:gd name="T7" fmla="*/ 209 h 2048"/>
                  <a:gd name="T8" fmla="*/ 1472 w 2048"/>
                  <a:gd name="T9" fmla="*/ 103 h 2048"/>
                  <a:gd name="T10" fmla="*/ 1200 w 2048"/>
                  <a:gd name="T11" fmla="*/ 224 h 2048"/>
                  <a:gd name="T12" fmla="*/ 1024 w 2048"/>
                  <a:gd name="T13" fmla="*/ 0 h 2048"/>
                  <a:gd name="T14" fmla="*/ 848 w 2048"/>
                  <a:gd name="T15" fmla="*/ 224 h 2048"/>
                  <a:gd name="T16" fmla="*/ 576 w 2048"/>
                  <a:gd name="T17" fmla="*/ 103 h 2048"/>
                  <a:gd name="T18" fmla="*/ 437 w 2048"/>
                  <a:gd name="T19" fmla="*/ 209 h 2048"/>
                  <a:gd name="T20" fmla="*/ 209 w 2048"/>
                  <a:gd name="T21" fmla="*/ 437 h 2048"/>
                  <a:gd name="T22" fmla="*/ 103 w 2048"/>
                  <a:gd name="T23" fmla="*/ 576 h 2048"/>
                  <a:gd name="T24" fmla="*/ 224 w 2048"/>
                  <a:gd name="T25" fmla="*/ 848 h 2048"/>
                  <a:gd name="T26" fmla="*/ 0 w 2048"/>
                  <a:gd name="T27" fmla="*/ 1024 h 2048"/>
                  <a:gd name="T28" fmla="*/ 224 w 2048"/>
                  <a:gd name="T29" fmla="*/ 1200 h 2048"/>
                  <a:gd name="T30" fmla="*/ 103 w 2048"/>
                  <a:gd name="T31" fmla="*/ 1472 h 2048"/>
                  <a:gd name="T32" fmla="*/ 209 w 2048"/>
                  <a:gd name="T33" fmla="*/ 1611 h 2048"/>
                  <a:gd name="T34" fmla="*/ 437 w 2048"/>
                  <a:gd name="T35" fmla="*/ 1839 h 2048"/>
                  <a:gd name="T36" fmla="*/ 576 w 2048"/>
                  <a:gd name="T37" fmla="*/ 1945 h 2048"/>
                  <a:gd name="T38" fmla="*/ 848 w 2048"/>
                  <a:gd name="T39" fmla="*/ 1824 h 2048"/>
                  <a:gd name="T40" fmla="*/ 1024 w 2048"/>
                  <a:gd name="T41" fmla="*/ 2048 h 2048"/>
                  <a:gd name="T42" fmla="*/ 1200 w 2048"/>
                  <a:gd name="T43" fmla="*/ 1824 h 2048"/>
                  <a:gd name="T44" fmla="*/ 1472 w 2048"/>
                  <a:gd name="T45" fmla="*/ 1944 h 2048"/>
                  <a:gd name="T46" fmla="*/ 1611 w 2048"/>
                  <a:gd name="T47" fmla="*/ 1839 h 2048"/>
                  <a:gd name="T48" fmla="*/ 1839 w 2048"/>
                  <a:gd name="T49" fmla="*/ 1611 h 2048"/>
                  <a:gd name="T50" fmla="*/ 1945 w 2048"/>
                  <a:gd name="T51" fmla="*/ 1472 h 2048"/>
                  <a:gd name="T52" fmla="*/ 1824 w 2048"/>
                  <a:gd name="T53" fmla="*/ 1200 h 2048"/>
                  <a:gd name="T54" fmla="*/ 2048 w 2048"/>
                  <a:gd name="T55" fmla="*/ 1024 h 2048"/>
                  <a:gd name="T56" fmla="*/ 1782 w 2048"/>
                  <a:gd name="T57" fmla="*/ 1143 h 2048"/>
                  <a:gd name="T58" fmla="*/ 1740 w 2048"/>
                  <a:gd name="T59" fmla="*/ 1300 h 2048"/>
                  <a:gd name="T60" fmla="*/ 1828 w 2048"/>
                  <a:gd name="T61" fmla="*/ 1540 h 2048"/>
                  <a:gd name="T62" fmla="*/ 1517 w 2048"/>
                  <a:gd name="T63" fmla="*/ 1590 h 2048"/>
                  <a:gd name="T64" fmla="*/ 1502 w 2048"/>
                  <a:gd name="T65" fmla="*/ 1852 h 2048"/>
                  <a:gd name="T66" fmla="*/ 1268 w 2048"/>
                  <a:gd name="T67" fmla="*/ 1734 h 2048"/>
                  <a:gd name="T68" fmla="*/ 1069 w 2048"/>
                  <a:gd name="T69" fmla="*/ 1979 h 2048"/>
                  <a:gd name="T70" fmla="*/ 880 w 2048"/>
                  <a:gd name="T71" fmla="*/ 1761 h 2048"/>
                  <a:gd name="T72" fmla="*/ 586 w 2048"/>
                  <a:gd name="T73" fmla="*/ 1873 h 2048"/>
                  <a:gd name="T74" fmla="*/ 542 w 2048"/>
                  <a:gd name="T75" fmla="*/ 1621 h 2048"/>
                  <a:gd name="T76" fmla="*/ 427 w 2048"/>
                  <a:gd name="T77" fmla="*/ 1506 h 2048"/>
                  <a:gd name="T78" fmla="*/ 175 w 2048"/>
                  <a:gd name="T79" fmla="*/ 1462 h 2048"/>
                  <a:gd name="T80" fmla="*/ 287 w 2048"/>
                  <a:gd name="T81" fmla="*/ 1168 h 2048"/>
                  <a:gd name="T82" fmla="*/ 68 w 2048"/>
                  <a:gd name="T83" fmla="*/ 1024 h 2048"/>
                  <a:gd name="T84" fmla="*/ 287 w 2048"/>
                  <a:gd name="T85" fmla="*/ 880 h 2048"/>
                  <a:gd name="T86" fmla="*/ 175 w 2048"/>
                  <a:gd name="T87" fmla="*/ 586 h 2048"/>
                  <a:gd name="T88" fmla="*/ 427 w 2048"/>
                  <a:gd name="T89" fmla="*/ 542 h 2048"/>
                  <a:gd name="T90" fmla="*/ 542 w 2048"/>
                  <a:gd name="T91" fmla="*/ 427 h 2048"/>
                  <a:gd name="T92" fmla="*/ 586 w 2048"/>
                  <a:gd name="T93" fmla="*/ 175 h 2048"/>
                  <a:gd name="T94" fmla="*/ 880 w 2048"/>
                  <a:gd name="T95" fmla="*/ 287 h 2048"/>
                  <a:gd name="T96" fmla="*/ 1069 w 2048"/>
                  <a:gd name="T97" fmla="*/ 69 h 2048"/>
                  <a:gd name="T98" fmla="*/ 1268 w 2048"/>
                  <a:gd name="T99" fmla="*/ 314 h 2048"/>
                  <a:gd name="T100" fmla="*/ 1502 w 2048"/>
                  <a:gd name="T101" fmla="*/ 196 h 2048"/>
                  <a:gd name="T102" fmla="*/ 1517 w 2048"/>
                  <a:gd name="T103" fmla="*/ 458 h 2048"/>
                  <a:gd name="T104" fmla="*/ 1828 w 2048"/>
                  <a:gd name="T105" fmla="*/ 508 h 2048"/>
                  <a:gd name="T106" fmla="*/ 1740 w 2048"/>
                  <a:gd name="T107" fmla="*/ 748 h 2048"/>
                  <a:gd name="T108" fmla="*/ 1782 w 2048"/>
                  <a:gd name="T109" fmla="*/ 905 h 2048"/>
                  <a:gd name="T110" fmla="*/ 1979 w 2048"/>
                  <a:gd name="T111" fmla="*/ 1069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48" h="2048">
                    <a:moveTo>
                      <a:pt x="2045" y="952"/>
                    </a:moveTo>
                    <a:cubicBezTo>
                      <a:pt x="2044" y="939"/>
                      <a:pt x="2035" y="927"/>
                      <a:pt x="2023" y="923"/>
                    </a:cubicBezTo>
                    <a:cubicBezTo>
                      <a:pt x="1824" y="848"/>
                      <a:pt x="1824" y="848"/>
                      <a:pt x="1824" y="848"/>
                    </a:cubicBezTo>
                    <a:cubicBezTo>
                      <a:pt x="1819" y="824"/>
                      <a:pt x="1812" y="800"/>
                      <a:pt x="1805" y="776"/>
                    </a:cubicBezTo>
                    <a:cubicBezTo>
                      <a:pt x="1940" y="612"/>
                      <a:pt x="1940" y="612"/>
                      <a:pt x="1940" y="612"/>
                    </a:cubicBezTo>
                    <a:cubicBezTo>
                      <a:pt x="1948" y="602"/>
                      <a:pt x="1950" y="588"/>
                      <a:pt x="1944" y="576"/>
                    </a:cubicBezTo>
                    <a:cubicBezTo>
                      <a:pt x="1935" y="556"/>
                      <a:pt x="1924" y="535"/>
                      <a:pt x="1911" y="512"/>
                    </a:cubicBezTo>
                    <a:cubicBezTo>
                      <a:pt x="1897" y="488"/>
                      <a:pt x="1885" y="468"/>
                      <a:pt x="1872" y="451"/>
                    </a:cubicBezTo>
                    <a:cubicBezTo>
                      <a:pt x="1865" y="440"/>
                      <a:pt x="1852" y="435"/>
                      <a:pt x="1839" y="437"/>
                    </a:cubicBezTo>
                    <a:cubicBezTo>
                      <a:pt x="1629" y="472"/>
                      <a:pt x="1629" y="472"/>
                      <a:pt x="1629" y="472"/>
                    </a:cubicBezTo>
                    <a:cubicBezTo>
                      <a:pt x="1612" y="453"/>
                      <a:pt x="1595" y="436"/>
                      <a:pt x="1576" y="419"/>
                    </a:cubicBezTo>
                    <a:cubicBezTo>
                      <a:pt x="1611" y="209"/>
                      <a:pt x="1611" y="209"/>
                      <a:pt x="1611" y="209"/>
                    </a:cubicBezTo>
                    <a:cubicBezTo>
                      <a:pt x="1613" y="196"/>
                      <a:pt x="1608" y="183"/>
                      <a:pt x="1597" y="176"/>
                    </a:cubicBezTo>
                    <a:cubicBezTo>
                      <a:pt x="1580" y="163"/>
                      <a:pt x="1560" y="151"/>
                      <a:pt x="1536" y="137"/>
                    </a:cubicBezTo>
                    <a:cubicBezTo>
                      <a:pt x="1512" y="124"/>
                      <a:pt x="1492" y="113"/>
                      <a:pt x="1472" y="103"/>
                    </a:cubicBezTo>
                    <a:cubicBezTo>
                      <a:pt x="1460" y="98"/>
                      <a:pt x="1446" y="100"/>
                      <a:pt x="1436" y="108"/>
                    </a:cubicBezTo>
                    <a:cubicBezTo>
                      <a:pt x="1272" y="243"/>
                      <a:pt x="1272" y="243"/>
                      <a:pt x="1272" y="243"/>
                    </a:cubicBezTo>
                    <a:cubicBezTo>
                      <a:pt x="1248" y="236"/>
                      <a:pt x="1224" y="229"/>
                      <a:pt x="1200" y="224"/>
                    </a:cubicBezTo>
                    <a:cubicBezTo>
                      <a:pt x="1125" y="25"/>
                      <a:pt x="1125" y="25"/>
                      <a:pt x="1125" y="25"/>
                    </a:cubicBezTo>
                    <a:cubicBezTo>
                      <a:pt x="1121" y="13"/>
                      <a:pt x="1109" y="4"/>
                      <a:pt x="1096" y="3"/>
                    </a:cubicBezTo>
                    <a:cubicBezTo>
                      <a:pt x="1075" y="1"/>
                      <a:pt x="1051" y="0"/>
                      <a:pt x="1024" y="0"/>
                    </a:cubicBezTo>
                    <a:cubicBezTo>
                      <a:pt x="997" y="0"/>
                      <a:pt x="973" y="1"/>
                      <a:pt x="952" y="3"/>
                    </a:cubicBezTo>
                    <a:cubicBezTo>
                      <a:pt x="939" y="4"/>
                      <a:pt x="927" y="13"/>
                      <a:pt x="923" y="25"/>
                    </a:cubicBezTo>
                    <a:cubicBezTo>
                      <a:pt x="848" y="224"/>
                      <a:pt x="848" y="224"/>
                      <a:pt x="848" y="224"/>
                    </a:cubicBezTo>
                    <a:cubicBezTo>
                      <a:pt x="824" y="229"/>
                      <a:pt x="800" y="236"/>
                      <a:pt x="776" y="243"/>
                    </a:cubicBezTo>
                    <a:cubicBezTo>
                      <a:pt x="612" y="108"/>
                      <a:pt x="612" y="108"/>
                      <a:pt x="612" y="108"/>
                    </a:cubicBezTo>
                    <a:cubicBezTo>
                      <a:pt x="602" y="100"/>
                      <a:pt x="588" y="98"/>
                      <a:pt x="576" y="103"/>
                    </a:cubicBezTo>
                    <a:cubicBezTo>
                      <a:pt x="557" y="113"/>
                      <a:pt x="536" y="124"/>
                      <a:pt x="512" y="137"/>
                    </a:cubicBezTo>
                    <a:cubicBezTo>
                      <a:pt x="488" y="151"/>
                      <a:pt x="468" y="163"/>
                      <a:pt x="451" y="176"/>
                    </a:cubicBezTo>
                    <a:cubicBezTo>
                      <a:pt x="440" y="183"/>
                      <a:pt x="435" y="196"/>
                      <a:pt x="437" y="209"/>
                    </a:cubicBezTo>
                    <a:cubicBezTo>
                      <a:pt x="472" y="419"/>
                      <a:pt x="472" y="419"/>
                      <a:pt x="472" y="419"/>
                    </a:cubicBezTo>
                    <a:cubicBezTo>
                      <a:pt x="453" y="436"/>
                      <a:pt x="436" y="453"/>
                      <a:pt x="419" y="472"/>
                    </a:cubicBezTo>
                    <a:cubicBezTo>
                      <a:pt x="209" y="437"/>
                      <a:pt x="209" y="437"/>
                      <a:pt x="209" y="437"/>
                    </a:cubicBezTo>
                    <a:cubicBezTo>
                      <a:pt x="196" y="435"/>
                      <a:pt x="183" y="440"/>
                      <a:pt x="176" y="451"/>
                    </a:cubicBezTo>
                    <a:cubicBezTo>
                      <a:pt x="163" y="468"/>
                      <a:pt x="151" y="488"/>
                      <a:pt x="137" y="512"/>
                    </a:cubicBezTo>
                    <a:cubicBezTo>
                      <a:pt x="124" y="535"/>
                      <a:pt x="113" y="556"/>
                      <a:pt x="103" y="576"/>
                    </a:cubicBezTo>
                    <a:cubicBezTo>
                      <a:pt x="98" y="588"/>
                      <a:pt x="100" y="602"/>
                      <a:pt x="108" y="612"/>
                    </a:cubicBezTo>
                    <a:cubicBezTo>
                      <a:pt x="243" y="776"/>
                      <a:pt x="243" y="776"/>
                      <a:pt x="243" y="776"/>
                    </a:cubicBezTo>
                    <a:cubicBezTo>
                      <a:pt x="236" y="800"/>
                      <a:pt x="229" y="824"/>
                      <a:pt x="224" y="848"/>
                    </a:cubicBezTo>
                    <a:cubicBezTo>
                      <a:pt x="25" y="923"/>
                      <a:pt x="25" y="923"/>
                      <a:pt x="25" y="923"/>
                    </a:cubicBezTo>
                    <a:cubicBezTo>
                      <a:pt x="13" y="927"/>
                      <a:pt x="4" y="939"/>
                      <a:pt x="3" y="952"/>
                    </a:cubicBezTo>
                    <a:cubicBezTo>
                      <a:pt x="1" y="973"/>
                      <a:pt x="0" y="996"/>
                      <a:pt x="0" y="1024"/>
                    </a:cubicBezTo>
                    <a:cubicBezTo>
                      <a:pt x="0" y="1052"/>
                      <a:pt x="1" y="1075"/>
                      <a:pt x="3" y="1096"/>
                    </a:cubicBezTo>
                    <a:cubicBezTo>
                      <a:pt x="4" y="1109"/>
                      <a:pt x="13" y="1121"/>
                      <a:pt x="25" y="1125"/>
                    </a:cubicBezTo>
                    <a:cubicBezTo>
                      <a:pt x="224" y="1200"/>
                      <a:pt x="224" y="1200"/>
                      <a:pt x="224" y="1200"/>
                    </a:cubicBezTo>
                    <a:cubicBezTo>
                      <a:pt x="229" y="1224"/>
                      <a:pt x="236" y="1248"/>
                      <a:pt x="243" y="1272"/>
                    </a:cubicBezTo>
                    <a:cubicBezTo>
                      <a:pt x="108" y="1436"/>
                      <a:pt x="108" y="1436"/>
                      <a:pt x="108" y="1436"/>
                    </a:cubicBezTo>
                    <a:cubicBezTo>
                      <a:pt x="100" y="1446"/>
                      <a:pt x="98" y="1460"/>
                      <a:pt x="103" y="1472"/>
                    </a:cubicBezTo>
                    <a:cubicBezTo>
                      <a:pt x="113" y="1492"/>
                      <a:pt x="124" y="1513"/>
                      <a:pt x="137" y="1536"/>
                    </a:cubicBezTo>
                    <a:cubicBezTo>
                      <a:pt x="151" y="1560"/>
                      <a:pt x="163" y="1580"/>
                      <a:pt x="176" y="1597"/>
                    </a:cubicBezTo>
                    <a:cubicBezTo>
                      <a:pt x="183" y="1608"/>
                      <a:pt x="196" y="1613"/>
                      <a:pt x="209" y="1611"/>
                    </a:cubicBezTo>
                    <a:cubicBezTo>
                      <a:pt x="419" y="1576"/>
                      <a:pt x="419" y="1576"/>
                      <a:pt x="419" y="1576"/>
                    </a:cubicBezTo>
                    <a:cubicBezTo>
                      <a:pt x="436" y="1595"/>
                      <a:pt x="453" y="1612"/>
                      <a:pt x="472" y="1629"/>
                    </a:cubicBezTo>
                    <a:cubicBezTo>
                      <a:pt x="437" y="1839"/>
                      <a:pt x="437" y="1839"/>
                      <a:pt x="437" y="1839"/>
                    </a:cubicBezTo>
                    <a:cubicBezTo>
                      <a:pt x="435" y="1852"/>
                      <a:pt x="440" y="1865"/>
                      <a:pt x="451" y="1872"/>
                    </a:cubicBezTo>
                    <a:cubicBezTo>
                      <a:pt x="468" y="1885"/>
                      <a:pt x="488" y="1897"/>
                      <a:pt x="512" y="1911"/>
                    </a:cubicBezTo>
                    <a:cubicBezTo>
                      <a:pt x="536" y="1924"/>
                      <a:pt x="557" y="1935"/>
                      <a:pt x="576" y="1945"/>
                    </a:cubicBezTo>
                    <a:cubicBezTo>
                      <a:pt x="588" y="1950"/>
                      <a:pt x="602" y="1948"/>
                      <a:pt x="612" y="1940"/>
                    </a:cubicBezTo>
                    <a:cubicBezTo>
                      <a:pt x="776" y="1805"/>
                      <a:pt x="776" y="1805"/>
                      <a:pt x="776" y="1805"/>
                    </a:cubicBezTo>
                    <a:cubicBezTo>
                      <a:pt x="800" y="1812"/>
                      <a:pt x="824" y="1819"/>
                      <a:pt x="848" y="1824"/>
                    </a:cubicBezTo>
                    <a:cubicBezTo>
                      <a:pt x="923" y="2023"/>
                      <a:pt x="923" y="2023"/>
                      <a:pt x="923" y="2023"/>
                    </a:cubicBezTo>
                    <a:cubicBezTo>
                      <a:pt x="927" y="2035"/>
                      <a:pt x="939" y="2044"/>
                      <a:pt x="952" y="2045"/>
                    </a:cubicBezTo>
                    <a:cubicBezTo>
                      <a:pt x="973" y="2047"/>
                      <a:pt x="997" y="2048"/>
                      <a:pt x="1024" y="2048"/>
                    </a:cubicBezTo>
                    <a:cubicBezTo>
                      <a:pt x="1051" y="2048"/>
                      <a:pt x="1075" y="2047"/>
                      <a:pt x="1096" y="2045"/>
                    </a:cubicBezTo>
                    <a:cubicBezTo>
                      <a:pt x="1109" y="2044"/>
                      <a:pt x="1121" y="2035"/>
                      <a:pt x="1125" y="2023"/>
                    </a:cubicBezTo>
                    <a:cubicBezTo>
                      <a:pt x="1200" y="1824"/>
                      <a:pt x="1200" y="1824"/>
                      <a:pt x="1200" y="1824"/>
                    </a:cubicBezTo>
                    <a:cubicBezTo>
                      <a:pt x="1224" y="1819"/>
                      <a:pt x="1248" y="1812"/>
                      <a:pt x="1272" y="1805"/>
                    </a:cubicBezTo>
                    <a:cubicBezTo>
                      <a:pt x="1436" y="1940"/>
                      <a:pt x="1436" y="1940"/>
                      <a:pt x="1436" y="1940"/>
                    </a:cubicBezTo>
                    <a:cubicBezTo>
                      <a:pt x="1446" y="1948"/>
                      <a:pt x="1460" y="1950"/>
                      <a:pt x="1472" y="1944"/>
                    </a:cubicBezTo>
                    <a:cubicBezTo>
                      <a:pt x="1491" y="1935"/>
                      <a:pt x="1512" y="1924"/>
                      <a:pt x="1536" y="1911"/>
                    </a:cubicBezTo>
                    <a:cubicBezTo>
                      <a:pt x="1560" y="1897"/>
                      <a:pt x="1580" y="1885"/>
                      <a:pt x="1597" y="1872"/>
                    </a:cubicBezTo>
                    <a:cubicBezTo>
                      <a:pt x="1608" y="1865"/>
                      <a:pt x="1613" y="1852"/>
                      <a:pt x="1611" y="1839"/>
                    </a:cubicBezTo>
                    <a:cubicBezTo>
                      <a:pt x="1576" y="1629"/>
                      <a:pt x="1576" y="1629"/>
                      <a:pt x="1576" y="1629"/>
                    </a:cubicBezTo>
                    <a:cubicBezTo>
                      <a:pt x="1595" y="1612"/>
                      <a:pt x="1612" y="1595"/>
                      <a:pt x="1629" y="1576"/>
                    </a:cubicBezTo>
                    <a:cubicBezTo>
                      <a:pt x="1839" y="1611"/>
                      <a:pt x="1839" y="1611"/>
                      <a:pt x="1839" y="1611"/>
                    </a:cubicBezTo>
                    <a:cubicBezTo>
                      <a:pt x="1852" y="1613"/>
                      <a:pt x="1865" y="1608"/>
                      <a:pt x="1872" y="1597"/>
                    </a:cubicBezTo>
                    <a:cubicBezTo>
                      <a:pt x="1885" y="1580"/>
                      <a:pt x="1897" y="1560"/>
                      <a:pt x="1911" y="1536"/>
                    </a:cubicBezTo>
                    <a:cubicBezTo>
                      <a:pt x="1924" y="1513"/>
                      <a:pt x="1935" y="1492"/>
                      <a:pt x="1945" y="1472"/>
                    </a:cubicBezTo>
                    <a:cubicBezTo>
                      <a:pt x="1950" y="1460"/>
                      <a:pt x="1948" y="1446"/>
                      <a:pt x="1940" y="1436"/>
                    </a:cubicBezTo>
                    <a:cubicBezTo>
                      <a:pt x="1805" y="1272"/>
                      <a:pt x="1805" y="1272"/>
                      <a:pt x="1805" y="1272"/>
                    </a:cubicBezTo>
                    <a:cubicBezTo>
                      <a:pt x="1812" y="1248"/>
                      <a:pt x="1819" y="1224"/>
                      <a:pt x="1824" y="1200"/>
                    </a:cubicBezTo>
                    <a:cubicBezTo>
                      <a:pt x="2023" y="1125"/>
                      <a:pt x="2023" y="1125"/>
                      <a:pt x="2023" y="1125"/>
                    </a:cubicBezTo>
                    <a:cubicBezTo>
                      <a:pt x="2035" y="1121"/>
                      <a:pt x="2044" y="1109"/>
                      <a:pt x="2045" y="1096"/>
                    </a:cubicBezTo>
                    <a:cubicBezTo>
                      <a:pt x="2047" y="1075"/>
                      <a:pt x="2048" y="1052"/>
                      <a:pt x="2048" y="1024"/>
                    </a:cubicBezTo>
                    <a:cubicBezTo>
                      <a:pt x="2048" y="996"/>
                      <a:pt x="2047" y="973"/>
                      <a:pt x="2045" y="952"/>
                    </a:cubicBezTo>
                    <a:close/>
                    <a:moveTo>
                      <a:pt x="1979" y="1069"/>
                    </a:moveTo>
                    <a:cubicBezTo>
                      <a:pt x="1782" y="1143"/>
                      <a:pt x="1782" y="1143"/>
                      <a:pt x="1782" y="1143"/>
                    </a:cubicBezTo>
                    <a:cubicBezTo>
                      <a:pt x="1771" y="1147"/>
                      <a:pt x="1763" y="1156"/>
                      <a:pt x="1761" y="1168"/>
                    </a:cubicBezTo>
                    <a:cubicBezTo>
                      <a:pt x="1754" y="1202"/>
                      <a:pt x="1745" y="1235"/>
                      <a:pt x="1734" y="1268"/>
                    </a:cubicBezTo>
                    <a:cubicBezTo>
                      <a:pt x="1730" y="1279"/>
                      <a:pt x="1733" y="1291"/>
                      <a:pt x="1740" y="1300"/>
                    </a:cubicBezTo>
                    <a:cubicBezTo>
                      <a:pt x="1873" y="1462"/>
                      <a:pt x="1873" y="1462"/>
                      <a:pt x="1873" y="1462"/>
                    </a:cubicBezTo>
                    <a:cubicBezTo>
                      <a:pt x="1867" y="1475"/>
                      <a:pt x="1860" y="1488"/>
                      <a:pt x="1852" y="1502"/>
                    </a:cubicBezTo>
                    <a:cubicBezTo>
                      <a:pt x="1843" y="1516"/>
                      <a:pt x="1836" y="1529"/>
                      <a:pt x="1828" y="1540"/>
                    </a:cubicBezTo>
                    <a:cubicBezTo>
                      <a:pt x="1621" y="1506"/>
                      <a:pt x="1621" y="1506"/>
                      <a:pt x="1621" y="1506"/>
                    </a:cubicBezTo>
                    <a:cubicBezTo>
                      <a:pt x="1610" y="1504"/>
                      <a:pt x="1598" y="1508"/>
                      <a:pt x="1590" y="1517"/>
                    </a:cubicBezTo>
                    <a:cubicBezTo>
                      <a:pt x="1567" y="1543"/>
                      <a:pt x="1543" y="1567"/>
                      <a:pt x="1517" y="1590"/>
                    </a:cubicBezTo>
                    <a:cubicBezTo>
                      <a:pt x="1508" y="1598"/>
                      <a:pt x="1504" y="1610"/>
                      <a:pt x="1506" y="1621"/>
                    </a:cubicBezTo>
                    <a:cubicBezTo>
                      <a:pt x="1540" y="1828"/>
                      <a:pt x="1540" y="1828"/>
                      <a:pt x="1540" y="1828"/>
                    </a:cubicBezTo>
                    <a:cubicBezTo>
                      <a:pt x="1529" y="1836"/>
                      <a:pt x="1516" y="1844"/>
                      <a:pt x="1502" y="1852"/>
                    </a:cubicBezTo>
                    <a:cubicBezTo>
                      <a:pt x="1488" y="1860"/>
                      <a:pt x="1475" y="1867"/>
                      <a:pt x="1462" y="1873"/>
                    </a:cubicBezTo>
                    <a:cubicBezTo>
                      <a:pt x="1300" y="1740"/>
                      <a:pt x="1300" y="1740"/>
                      <a:pt x="1300" y="1740"/>
                    </a:cubicBezTo>
                    <a:cubicBezTo>
                      <a:pt x="1291" y="1733"/>
                      <a:pt x="1279" y="1730"/>
                      <a:pt x="1268" y="1734"/>
                    </a:cubicBezTo>
                    <a:cubicBezTo>
                      <a:pt x="1235" y="1745"/>
                      <a:pt x="1202" y="1754"/>
                      <a:pt x="1168" y="1761"/>
                    </a:cubicBezTo>
                    <a:cubicBezTo>
                      <a:pt x="1156" y="1763"/>
                      <a:pt x="1147" y="1771"/>
                      <a:pt x="1143" y="1782"/>
                    </a:cubicBezTo>
                    <a:cubicBezTo>
                      <a:pt x="1069" y="1979"/>
                      <a:pt x="1069" y="1979"/>
                      <a:pt x="1069" y="1979"/>
                    </a:cubicBezTo>
                    <a:cubicBezTo>
                      <a:pt x="1041" y="1980"/>
                      <a:pt x="1007" y="1980"/>
                      <a:pt x="979" y="1979"/>
                    </a:cubicBezTo>
                    <a:cubicBezTo>
                      <a:pt x="905" y="1782"/>
                      <a:pt x="905" y="1782"/>
                      <a:pt x="905" y="1782"/>
                    </a:cubicBezTo>
                    <a:cubicBezTo>
                      <a:pt x="901" y="1771"/>
                      <a:pt x="892" y="1763"/>
                      <a:pt x="880" y="1761"/>
                    </a:cubicBezTo>
                    <a:cubicBezTo>
                      <a:pt x="846" y="1754"/>
                      <a:pt x="813" y="1745"/>
                      <a:pt x="780" y="1734"/>
                    </a:cubicBezTo>
                    <a:cubicBezTo>
                      <a:pt x="769" y="1730"/>
                      <a:pt x="757" y="1733"/>
                      <a:pt x="748" y="1740"/>
                    </a:cubicBezTo>
                    <a:cubicBezTo>
                      <a:pt x="586" y="1873"/>
                      <a:pt x="586" y="1873"/>
                      <a:pt x="586" y="1873"/>
                    </a:cubicBezTo>
                    <a:cubicBezTo>
                      <a:pt x="573" y="1867"/>
                      <a:pt x="560" y="1860"/>
                      <a:pt x="546" y="1852"/>
                    </a:cubicBezTo>
                    <a:cubicBezTo>
                      <a:pt x="532" y="1844"/>
                      <a:pt x="519" y="1836"/>
                      <a:pt x="508" y="1828"/>
                    </a:cubicBezTo>
                    <a:cubicBezTo>
                      <a:pt x="542" y="1621"/>
                      <a:pt x="542" y="1621"/>
                      <a:pt x="542" y="1621"/>
                    </a:cubicBezTo>
                    <a:cubicBezTo>
                      <a:pt x="544" y="1610"/>
                      <a:pt x="540" y="1598"/>
                      <a:pt x="531" y="1590"/>
                    </a:cubicBezTo>
                    <a:cubicBezTo>
                      <a:pt x="505" y="1567"/>
                      <a:pt x="481" y="1543"/>
                      <a:pt x="458" y="1517"/>
                    </a:cubicBezTo>
                    <a:cubicBezTo>
                      <a:pt x="450" y="1508"/>
                      <a:pt x="438" y="1504"/>
                      <a:pt x="427" y="1506"/>
                    </a:cubicBezTo>
                    <a:cubicBezTo>
                      <a:pt x="220" y="1540"/>
                      <a:pt x="220" y="1540"/>
                      <a:pt x="220" y="1540"/>
                    </a:cubicBezTo>
                    <a:cubicBezTo>
                      <a:pt x="212" y="1529"/>
                      <a:pt x="205" y="1516"/>
                      <a:pt x="196" y="1502"/>
                    </a:cubicBezTo>
                    <a:cubicBezTo>
                      <a:pt x="188" y="1488"/>
                      <a:pt x="181" y="1475"/>
                      <a:pt x="175" y="1462"/>
                    </a:cubicBezTo>
                    <a:cubicBezTo>
                      <a:pt x="308" y="1300"/>
                      <a:pt x="308" y="1300"/>
                      <a:pt x="308" y="1300"/>
                    </a:cubicBezTo>
                    <a:cubicBezTo>
                      <a:pt x="315" y="1291"/>
                      <a:pt x="318" y="1279"/>
                      <a:pt x="314" y="1268"/>
                    </a:cubicBezTo>
                    <a:cubicBezTo>
                      <a:pt x="303" y="1235"/>
                      <a:pt x="294" y="1202"/>
                      <a:pt x="287" y="1168"/>
                    </a:cubicBezTo>
                    <a:cubicBezTo>
                      <a:pt x="285" y="1156"/>
                      <a:pt x="277" y="1147"/>
                      <a:pt x="266" y="1143"/>
                    </a:cubicBezTo>
                    <a:cubicBezTo>
                      <a:pt x="69" y="1069"/>
                      <a:pt x="69" y="1069"/>
                      <a:pt x="69" y="1069"/>
                    </a:cubicBezTo>
                    <a:cubicBezTo>
                      <a:pt x="69" y="1055"/>
                      <a:pt x="68" y="1041"/>
                      <a:pt x="68" y="1024"/>
                    </a:cubicBezTo>
                    <a:cubicBezTo>
                      <a:pt x="68" y="1007"/>
                      <a:pt x="69" y="993"/>
                      <a:pt x="69" y="979"/>
                    </a:cubicBezTo>
                    <a:cubicBezTo>
                      <a:pt x="266" y="905"/>
                      <a:pt x="266" y="905"/>
                      <a:pt x="266" y="905"/>
                    </a:cubicBezTo>
                    <a:cubicBezTo>
                      <a:pt x="277" y="901"/>
                      <a:pt x="285" y="892"/>
                      <a:pt x="287" y="880"/>
                    </a:cubicBezTo>
                    <a:cubicBezTo>
                      <a:pt x="294" y="846"/>
                      <a:pt x="303" y="813"/>
                      <a:pt x="314" y="780"/>
                    </a:cubicBezTo>
                    <a:cubicBezTo>
                      <a:pt x="318" y="769"/>
                      <a:pt x="315" y="757"/>
                      <a:pt x="308" y="748"/>
                    </a:cubicBezTo>
                    <a:cubicBezTo>
                      <a:pt x="175" y="586"/>
                      <a:pt x="175" y="586"/>
                      <a:pt x="175" y="586"/>
                    </a:cubicBezTo>
                    <a:cubicBezTo>
                      <a:pt x="181" y="573"/>
                      <a:pt x="188" y="560"/>
                      <a:pt x="196" y="546"/>
                    </a:cubicBezTo>
                    <a:cubicBezTo>
                      <a:pt x="205" y="532"/>
                      <a:pt x="212" y="519"/>
                      <a:pt x="220" y="508"/>
                    </a:cubicBezTo>
                    <a:cubicBezTo>
                      <a:pt x="427" y="542"/>
                      <a:pt x="427" y="542"/>
                      <a:pt x="427" y="542"/>
                    </a:cubicBezTo>
                    <a:cubicBezTo>
                      <a:pt x="438" y="544"/>
                      <a:pt x="450" y="540"/>
                      <a:pt x="458" y="531"/>
                    </a:cubicBezTo>
                    <a:cubicBezTo>
                      <a:pt x="481" y="505"/>
                      <a:pt x="505" y="481"/>
                      <a:pt x="531" y="458"/>
                    </a:cubicBezTo>
                    <a:cubicBezTo>
                      <a:pt x="540" y="450"/>
                      <a:pt x="544" y="438"/>
                      <a:pt x="542" y="427"/>
                    </a:cubicBezTo>
                    <a:cubicBezTo>
                      <a:pt x="508" y="220"/>
                      <a:pt x="508" y="220"/>
                      <a:pt x="508" y="220"/>
                    </a:cubicBezTo>
                    <a:cubicBezTo>
                      <a:pt x="519" y="212"/>
                      <a:pt x="532" y="204"/>
                      <a:pt x="546" y="196"/>
                    </a:cubicBezTo>
                    <a:cubicBezTo>
                      <a:pt x="560" y="188"/>
                      <a:pt x="573" y="181"/>
                      <a:pt x="586" y="175"/>
                    </a:cubicBezTo>
                    <a:cubicBezTo>
                      <a:pt x="748" y="308"/>
                      <a:pt x="748" y="308"/>
                      <a:pt x="748" y="308"/>
                    </a:cubicBezTo>
                    <a:cubicBezTo>
                      <a:pt x="757" y="315"/>
                      <a:pt x="769" y="318"/>
                      <a:pt x="780" y="314"/>
                    </a:cubicBezTo>
                    <a:cubicBezTo>
                      <a:pt x="813" y="303"/>
                      <a:pt x="846" y="294"/>
                      <a:pt x="880" y="287"/>
                    </a:cubicBezTo>
                    <a:cubicBezTo>
                      <a:pt x="892" y="285"/>
                      <a:pt x="901" y="277"/>
                      <a:pt x="905" y="266"/>
                    </a:cubicBezTo>
                    <a:cubicBezTo>
                      <a:pt x="979" y="69"/>
                      <a:pt x="979" y="69"/>
                      <a:pt x="979" y="69"/>
                    </a:cubicBezTo>
                    <a:cubicBezTo>
                      <a:pt x="1007" y="68"/>
                      <a:pt x="1041" y="68"/>
                      <a:pt x="1069" y="69"/>
                    </a:cubicBezTo>
                    <a:cubicBezTo>
                      <a:pt x="1143" y="266"/>
                      <a:pt x="1143" y="266"/>
                      <a:pt x="1143" y="266"/>
                    </a:cubicBezTo>
                    <a:cubicBezTo>
                      <a:pt x="1147" y="277"/>
                      <a:pt x="1156" y="285"/>
                      <a:pt x="1168" y="287"/>
                    </a:cubicBezTo>
                    <a:cubicBezTo>
                      <a:pt x="1202" y="294"/>
                      <a:pt x="1235" y="303"/>
                      <a:pt x="1268" y="314"/>
                    </a:cubicBezTo>
                    <a:cubicBezTo>
                      <a:pt x="1279" y="318"/>
                      <a:pt x="1291" y="315"/>
                      <a:pt x="1300" y="308"/>
                    </a:cubicBezTo>
                    <a:cubicBezTo>
                      <a:pt x="1462" y="175"/>
                      <a:pt x="1462" y="175"/>
                      <a:pt x="1462" y="175"/>
                    </a:cubicBezTo>
                    <a:cubicBezTo>
                      <a:pt x="1475" y="181"/>
                      <a:pt x="1488" y="188"/>
                      <a:pt x="1502" y="196"/>
                    </a:cubicBezTo>
                    <a:cubicBezTo>
                      <a:pt x="1516" y="204"/>
                      <a:pt x="1529" y="212"/>
                      <a:pt x="1540" y="220"/>
                    </a:cubicBezTo>
                    <a:cubicBezTo>
                      <a:pt x="1506" y="427"/>
                      <a:pt x="1506" y="427"/>
                      <a:pt x="1506" y="427"/>
                    </a:cubicBezTo>
                    <a:cubicBezTo>
                      <a:pt x="1504" y="438"/>
                      <a:pt x="1508" y="450"/>
                      <a:pt x="1517" y="458"/>
                    </a:cubicBezTo>
                    <a:cubicBezTo>
                      <a:pt x="1543" y="481"/>
                      <a:pt x="1567" y="505"/>
                      <a:pt x="1590" y="531"/>
                    </a:cubicBezTo>
                    <a:cubicBezTo>
                      <a:pt x="1598" y="540"/>
                      <a:pt x="1610" y="544"/>
                      <a:pt x="1621" y="542"/>
                    </a:cubicBezTo>
                    <a:cubicBezTo>
                      <a:pt x="1828" y="508"/>
                      <a:pt x="1828" y="508"/>
                      <a:pt x="1828" y="508"/>
                    </a:cubicBezTo>
                    <a:cubicBezTo>
                      <a:pt x="1836" y="519"/>
                      <a:pt x="1843" y="532"/>
                      <a:pt x="1852" y="546"/>
                    </a:cubicBezTo>
                    <a:cubicBezTo>
                      <a:pt x="1860" y="560"/>
                      <a:pt x="1867" y="573"/>
                      <a:pt x="1873" y="586"/>
                    </a:cubicBezTo>
                    <a:cubicBezTo>
                      <a:pt x="1740" y="748"/>
                      <a:pt x="1740" y="748"/>
                      <a:pt x="1740" y="748"/>
                    </a:cubicBezTo>
                    <a:cubicBezTo>
                      <a:pt x="1733" y="757"/>
                      <a:pt x="1730" y="769"/>
                      <a:pt x="1734" y="780"/>
                    </a:cubicBezTo>
                    <a:cubicBezTo>
                      <a:pt x="1745" y="813"/>
                      <a:pt x="1754" y="846"/>
                      <a:pt x="1761" y="880"/>
                    </a:cubicBezTo>
                    <a:cubicBezTo>
                      <a:pt x="1763" y="892"/>
                      <a:pt x="1771" y="901"/>
                      <a:pt x="1782" y="905"/>
                    </a:cubicBezTo>
                    <a:cubicBezTo>
                      <a:pt x="1979" y="979"/>
                      <a:pt x="1979" y="979"/>
                      <a:pt x="1979" y="979"/>
                    </a:cubicBezTo>
                    <a:cubicBezTo>
                      <a:pt x="1979" y="993"/>
                      <a:pt x="1980" y="1007"/>
                      <a:pt x="1980" y="1024"/>
                    </a:cubicBezTo>
                    <a:cubicBezTo>
                      <a:pt x="1980" y="1041"/>
                      <a:pt x="1979" y="1055"/>
                      <a:pt x="1979" y="10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spTree>
    <p:extLst>
      <p:ext uri="{BB962C8B-B14F-4D97-AF65-F5344CB8AC3E}">
        <p14:creationId xmlns:p14="http://schemas.microsoft.com/office/powerpoint/2010/main" val="210544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1000"/>
                                        <p:tgtEl>
                                          <p:spTgt spid="11"/>
                                        </p:tgtEl>
                                      </p:cBhvr>
                                    </p:animEffect>
                                  </p:childTnLst>
                                </p:cTn>
                              </p:par>
                              <p:par>
                                <p:cTn id="8" presetID="2" presetClass="entr" presetSubtype="8" decel="100000" fill="hold" grpId="0" nodeType="withEffect">
                                  <p:stCondLst>
                                    <p:cond delay="75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2000" fill="hold"/>
                                        <p:tgtEl>
                                          <p:spTgt spid="33"/>
                                        </p:tgtEl>
                                        <p:attrNameLst>
                                          <p:attrName>ppt_x</p:attrName>
                                        </p:attrNameLst>
                                      </p:cBhvr>
                                      <p:tavLst>
                                        <p:tav tm="0">
                                          <p:val>
                                            <p:strVal val="0-#ppt_w/2"/>
                                          </p:val>
                                        </p:tav>
                                        <p:tav tm="100000">
                                          <p:val>
                                            <p:strVal val="#ppt_x"/>
                                          </p:val>
                                        </p:tav>
                                      </p:tavLst>
                                    </p:anim>
                                    <p:anim calcmode="lin" valueType="num">
                                      <p:cBhvr additive="base">
                                        <p:cTn id="11" dur="2000" fill="hold"/>
                                        <p:tgtEl>
                                          <p:spTgt spid="33"/>
                                        </p:tgtEl>
                                        <p:attrNameLst>
                                          <p:attrName>ppt_y</p:attrName>
                                        </p:attrNameLst>
                                      </p:cBhvr>
                                      <p:tavLst>
                                        <p:tav tm="0">
                                          <p:val>
                                            <p:strVal val="#ppt_y"/>
                                          </p:val>
                                        </p:tav>
                                        <p:tav tm="100000">
                                          <p:val>
                                            <p:strVal val="#ppt_y"/>
                                          </p:val>
                                        </p:tav>
                                      </p:tavLst>
                                    </p:anim>
                                  </p:childTnLst>
                                </p:cTn>
                              </p:par>
                              <p:par>
                                <p:cTn id="12" presetID="2" presetClass="entr" presetSubtype="8" decel="100000" fill="hold" grpId="0" nodeType="withEffect">
                                  <p:stCondLst>
                                    <p:cond delay="75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2000" fill="hold"/>
                                        <p:tgtEl>
                                          <p:spTgt spid="4"/>
                                        </p:tgtEl>
                                        <p:attrNameLst>
                                          <p:attrName>ppt_x</p:attrName>
                                        </p:attrNameLst>
                                      </p:cBhvr>
                                      <p:tavLst>
                                        <p:tav tm="0">
                                          <p:val>
                                            <p:strVal val="0-#ppt_w/2"/>
                                          </p:val>
                                        </p:tav>
                                        <p:tav tm="100000">
                                          <p:val>
                                            <p:strVal val="#ppt_x"/>
                                          </p:val>
                                        </p:tav>
                                      </p:tavLst>
                                    </p:anim>
                                    <p:anim calcmode="lin" valueType="num">
                                      <p:cBhvr additive="base">
                                        <p:cTn id="15" dur="20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8" decel="100000" fill="hold" grpId="0" nodeType="withEffect">
                                  <p:stCondLst>
                                    <p:cond delay="75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2000" fill="hold"/>
                                        <p:tgtEl>
                                          <p:spTgt spid="6"/>
                                        </p:tgtEl>
                                        <p:attrNameLst>
                                          <p:attrName>ppt_x</p:attrName>
                                        </p:attrNameLst>
                                      </p:cBhvr>
                                      <p:tavLst>
                                        <p:tav tm="0">
                                          <p:val>
                                            <p:strVal val="0-#ppt_w/2"/>
                                          </p:val>
                                        </p:tav>
                                        <p:tav tm="100000">
                                          <p:val>
                                            <p:strVal val="#ppt_x"/>
                                          </p:val>
                                        </p:tav>
                                      </p:tavLst>
                                    </p:anim>
                                    <p:anim calcmode="lin" valueType="num">
                                      <p:cBhvr additive="base">
                                        <p:cTn id="19" dur="2000" fill="hold"/>
                                        <p:tgtEl>
                                          <p:spTgt spid="6"/>
                                        </p:tgtEl>
                                        <p:attrNameLst>
                                          <p:attrName>ppt_y</p:attrName>
                                        </p:attrNameLst>
                                      </p:cBhvr>
                                      <p:tavLst>
                                        <p:tav tm="0">
                                          <p:val>
                                            <p:strVal val="#ppt_y"/>
                                          </p:val>
                                        </p:tav>
                                        <p:tav tm="100000">
                                          <p:val>
                                            <p:strVal val="#ppt_y"/>
                                          </p:val>
                                        </p:tav>
                                      </p:tavLst>
                                    </p:anim>
                                  </p:childTnLst>
                                </p:cTn>
                              </p:par>
                              <p:par>
                                <p:cTn id="20" presetID="2" presetClass="entr" presetSubtype="8" decel="100000" fill="hold" grpId="0" nodeType="withEffect">
                                  <p:stCondLst>
                                    <p:cond delay="75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000" fill="hold"/>
                                        <p:tgtEl>
                                          <p:spTgt spid="5"/>
                                        </p:tgtEl>
                                        <p:attrNameLst>
                                          <p:attrName>ppt_x</p:attrName>
                                        </p:attrNameLst>
                                      </p:cBhvr>
                                      <p:tavLst>
                                        <p:tav tm="0">
                                          <p:val>
                                            <p:strVal val="0-#ppt_w/2"/>
                                          </p:val>
                                        </p:tav>
                                        <p:tav tm="100000">
                                          <p:val>
                                            <p:strVal val="#ppt_x"/>
                                          </p:val>
                                        </p:tav>
                                      </p:tavLst>
                                    </p:anim>
                                    <p:anim calcmode="lin" valueType="num">
                                      <p:cBhvr additive="base">
                                        <p:cTn id="23" dur="20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2" decel="100000" fill="hold" grpId="0" nodeType="withEffect">
                                  <p:stCondLst>
                                    <p:cond delay="75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2000" fill="hold"/>
                                        <p:tgtEl>
                                          <p:spTgt spid="7"/>
                                        </p:tgtEl>
                                        <p:attrNameLst>
                                          <p:attrName>ppt_x</p:attrName>
                                        </p:attrNameLst>
                                      </p:cBhvr>
                                      <p:tavLst>
                                        <p:tav tm="0">
                                          <p:val>
                                            <p:strVal val="1+#ppt_w/2"/>
                                          </p:val>
                                        </p:tav>
                                        <p:tav tm="100000">
                                          <p:val>
                                            <p:strVal val="#ppt_x"/>
                                          </p:val>
                                        </p:tav>
                                      </p:tavLst>
                                    </p:anim>
                                    <p:anim calcmode="lin" valueType="num">
                                      <p:cBhvr additive="base">
                                        <p:cTn id="27" dur="2000" fill="hold"/>
                                        <p:tgtEl>
                                          <p:spTgt spid="7"/>
                                        </p:tgtEl>
                                        <p:attrNameLst>
                                          <p:attrName>ppt_y</p:attrName>
                                        </p:attrNameLst>
                                      </p:cBhvr>
                                      <p:tavLst>
                                        <p:tav tm="0">
                                          <p:val>
                                            <p:strVal val="#ppt_y"/>
                                          </p:val>
                                        </p:tav>
                                        <p:tav tm="100000">
                                          <p:val>
                                            <p:strVal val="#ppt_y"/>
                                          </p:val>
                                        </p:tav>
                                      </p:tavLst>
                                    </p:anim>
                                  </p:childTnLst>
                                </p:cTn>
                              </p:par>
                              <p:par>
                                <p:cTn id="28" presetID="2" presetClass="entr" presetSubtype="2" decel="100000" fill="hold" grpId="0" nodeType="withEffect">
                                  <p:stCondLst>
                                    <p:cond delay="75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2000" fill="hold"/>
                                        <p:tgtEl>
                                          <p:spTgt spid="25"/>
                                        </p:tgtEl>
                                        <p:attrNameLst>
                                          <p:attrName>ppt_x</p:attrName>
                                        </p:attrNameLst>
                                      </p:cBhvr>
                                      <p:tavLst>
                                        <p:tav tm="0">
                                          <p:val>
                                            <p:strVal val="1+#ppt_w/2"/>
                                          </p:val>
                                        </p:tav>
                                        <p:tav tm="100000">
                                          <p:val>
                                            <p:strVal val="#ppt_x"/>
                                          </p:val>
                                        </p:tav>
                                      </p:tavLst>
                                    </p:anim>
                                    <p:anim calcmode="lin" valueType="num">
                                      <p:cBhvr additive="base">
                                        <p:cTn id="31" dur="2000" fill="hold"/>
                                        <p:tgtEl>
                                          <p:spTgt spid="25"/>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75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2000" fill="hold"/>
                                        <p:tgtEl>
                                          <p:spTgt spid="9"/>
                                        </p:tgtEl>
                                        <p:attrNameLst>
                                          <p:attrName>ppt_x</p:attrName>
                                        </p:attrNameLst>
                                      </p:cBhvr>
                                      <p:tavLst>
                                        <p:tav tm="0">
                                          <p:val>
                                            <p:strVal val="1+#ppt_w/2"/>
                                          </p:val>
                                        </p:tav>
                                        <p:tav tm="100000">
                                          <p:val>
                                            <p:strVal val="#ppt_x"/>
                                          </p:val>
                                        </p:tav>
                                      </p:tavLst>
                                    </p:anim>
                                    <p:anim calcmode="lin" valueType="num">
                                      <p:cBhvr additive="base">
                                        <p:cTn id="35" dur="2000" fill="hold"/>
                                        <p:tgtEl>
                                          <p:spTgt spid="9"/>
                                        </p:tgtEl>
                                        <p:attrNameLst>
                                          <p:attrName>ppt_y</p:attrName>
                                        </p:attrNameLst>
                                      </p:cBhvr>
                                      <p:tavLst>
                                        <p:tav tm="0">
                                          <p:val>
                                            <p:strVal val="#ppt_y"/>
                                          </p:val>
                                        </p:tav>
                                        <p:tav tm="100000">
                                          <p:val>
                                            <p:strVal val="#ppt_y"/>
                                          </p:val>
                                        </p:tav>
                                      </p:tavLst>
                                    </p:anim>
                                  </p:childTnLst>
                                </p:cTn>
                              </p:par>
                              <p:par>
                                <p:cTn id="36" presetID="2" presetClass="entr" presetSubtype="2" decel="100000" fill="hold" grpId="0" nodeType="withEffect">
                                  <p:stCondLst>
                                    <p:cond delay="75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2000" fill="hold"/>
                                        <p:tgtEl>
                                          <p:spTgt spid="8"/>
                                        </p:tgtEl>
                                        <p:attrNameLst>
                                          <p:attrName>ppt_x</p:attrName>
                                        </p:attrNameLst>
                                      </p:cBhvr>
                                      <p:tavLst>
                                        <p:tav tm="0">
                                          <p:val>
                                            <p:strVal val="1+#ppt_w/2"/>
                                          </p:val>
                                        </p:tav>
                                        <p:tav tm="100000">
                                          <p:val>
                                            <p:strVal val="#ppt_x"/>
                                          </p:val>
                                        </p:tav>
                                      </p:tavLst>
                                    </p:anim>
                                    <p:anim calcmode="lin" valueType="num">
                                      <p:cBhvr additive="base">
                                        <p:cTn id="39" dur="2000" fill="hold"/>
                                        <p:tgtEl>
                                          <p:spTgt spid="8"/>
                                        </p:tgtEl>
                                        <p:attrNameLst>
                                          <p:attrName>ppt_y</p:attrName>
                                        </p:attrNameLst>
                                      </p:cBhvr>
                                      <p:tavLst>
                                        <p:tav tm="0">
                                          <p:val>
                                            <p:strVal val="#ppt_y"/>
                                          </p:val>
                                        </p:tav>
                                        <p:tav tm="100000">
                                          <p:val>
                                            <p:strVal val="#ppt_y"/>
                                          </p:val>
                                        </p:tav>
                                      </p:tavLst>
                                    </p:anim>
                                  </p:childTnLst>
                                </p:cTn>
                              </p:par>
                              <p:par>
                                <p:cTn id="40" presetID="2" presetClass="entr" presetSubtype="2" decel="100000" fill="hold" grpId="0" nodeType="withEffect">
                                  <p:stCondLst>
                                    <p:cond delay="75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2000" fill="hold"/>
                                        <p:tgtEl>
                                          <p:spTgt spid="26"/>
                                        </p:tgtEl>
                                        <p:attrNameLst>
                                          <p:attrName>ppt_x</p:attrName>
                                        </p:attrNameLst>
                                      </p:cBhvr>
                                      <p:tavLst>
                                        <p:tav tm="0">
                                          <p:val>
                                            <p:strVal val="1+#ppt_w/2"/>
                                          </p:val>
                                        </p:tav>
                                        <p:tav tm="100000">
                                          <p:val>
                                            <p:strVal val="#ppt_x"/>
                                          </p:val>
                                        </p:tav>
                                      </p:tavLst>
                                    </p:anim>
                                    <p:anim calcmode="lin" valueType="num">
                                      <p:cBhvr additive="base">
                                        <p:cTn id="43" dur="2000" fill="hold"/>
                                        <p:tgtEl>
                                          <p:spTgt spid="26"/>
                                        </p:tgtEl>
                                        <p:attrNameLst>
                                          <p:attrName>ppt_y</p:attrName>
                                        </p:attrNameLst>
                                      </p:cBhvr>
                                      <p:tavLst>
                                        <p:tav tm="0">
                                          <p:val>
                                            <p:strVal val="#ppt_y"/>
                                          </p:val>
                                        </p:tav>
                                        <p:tav tm="100000">
                                          <p:val>
                                            <p:strVal val="#ppt_y"/>
                                          </p:val>
                                        </p:tav>
                                      </p:tavLst>
                                    </p:anim>
                                  </p:childTnLst>
                                </p:cTn>
                              </p:par>
                              <p:par>
                                <p:cTn id="44" presetID="2" presetClass="entr" presetSubtype="8" decel="100000" fill="hold" grpId="0" nodeType="withEffect">
                                  <p:stCondLst>
                                    <p:cond delay="75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2000" fill="hold"/>
                                        <p:tgtEl>
                                          <p:spTgt spid="24"/>
                                        </p:tgtEl>
                                        <p:attrNameLst>
                                          <p:attrName>ppt_x</p:attrName>
                                        </p:attrNameLst>
                                      </p:cBhvr>
                                      <p:tavLst>
                                        <p:tav tm="0">
                                          <p:val>
                                            <p:strVal val="0-#ppt_w/2"/>
                                          </p:val>
                                        </p:tav>
                                        <p:tav tm="100000">
                                          <p:val>
                                            <p:strVal val="#ppt_x"/>
                                          </p:val>
                                        </p:tav>
                                      </p:tavLst>
                                    </p:anim>
                                    <p:anim calcmode="lin" valueType="num">
                                      <p:cBhvr additive="base">
                                        <p:cTn id="47" dur="2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24" grpId="0" animBg="1"/>
      <p:bldP spid="25" grpId="0" animBg="1"/>
      <p:bldP spid="26" grpId="0" animBg="1"/>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7736"/>
            <a:ext cx="8001000" cy="2080384"/>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28D063-9D12-4A49-9882-9A0607275758}"/>
              </a:ext>
            </a:extLst>
          </p:cNvPr>
          <p:cNvSpPr>
            <a:spLocks noGrp="1"/>
          </p:cNvSpPr>
          <p:nvPr>
            <p:ph type="title"/>
          </p:nvPr>
        </p:nvSpPr>
        <p:spPr>
          <a:xfrm>
            <a:off x="0" y="233352"/>
            <a:ext cx="8001000" cy="1874768"/>
          </a:xfrm>
        </p:spPr>
        <p:txBody>
          <a:bodyPr/>
          <a:lstStyle/>
          <a:p>
            <a:r>
              <a:rPr lang="en-US" dirty="0">
                <a:latin typeface="Open Sans" panose="020B0604020202020204" charset="0"/>
                <a:ea typeface="Open Sans" panose="020B0604020202020204" charset="0"/>
                <a:cs typeface="Open Sans" panose="020B0604020202020204" charset="0"/>
              </a:rPr>
              <a:t>Operator Ethics</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sp>
        <p:nvSpPr>
          <p:cNvPr id="6" name="Rounded Rectangle 5"/>
          <p:cNvSpPr/>
          <p:nvPr/>
        </p:nvSpPr>
        <p:spPr>
          <a:xfrm>
            <a:off x="2514600" y="3085737"/>
            <a:ext cx="7333355" cy="1325880"/>
          </a:xfrm>
          <a:prstGeom prst="roundRect">
            <a:avLst>
              <a:gd name="adj" fmla="val 50000"/>
            </a:avLst>
          </a:prstGeom>
          <a:solidFill>
            <a:srgbClr val="0E3960">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endParaRPr lang="en-US" sz="2000" dirty="0">
              <a:solidFill>
                <a:prstClr val="white"/>
              </a:solidFill>
              <a:latin typeface="Open Sans" panose="020B0604020202020204" charset="0"/>
              <a:ea typeface="Open Sans" panose="020B0604020202020204" charset="0"/>
              <a:cs typeface="Open Sans" panose="020B0604020202020204" charset="0"/>
            </a:endParaRPr>
          </a:p>
        </p:txBody>
      </p:sp>
      <p:sp>
        <p:nvSpPr>
          <p:cNvPr id="8" name="Rounded Rectangle 7"/>
          <p:cNvSpPr/>
          <p:nvPr/>
        </p:nvSpPr>
        <p:spPr>
          <a:xfrm>
            <a:off x="3505203" y="3085737"/>
            <a:ext cx="12496800"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DEP places a strong emphasis on certified operator performance and ethics.</a:t>
            </a:r>
          </a:p>
        </p:txBody>
      </p:sp>
      <p:sp>
        <p:nvSpPr>
          <p:cNvPr id="9" name="Flowchart: Connector 8"/>
          <p:cNvSpPr/>
          <p:nvPr/>
        </p:nvSpPr>
        <p:spPr>
          <a:xfrm>
            <a:off x="3352803" y="3085737"/>
            <a:ext cx="1231636" cy="1325880"/>
          </a:xfrm>
          <a:prstGeom prst="flowChartConnector">
            <a:avLst/>
          </a:prstGeom>
          <a:solidFill>
            <a:srgbClr val="0E3960"/>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0" name="Rounded Rectangle 9"/>
          <p:cNvSpPr/>
          <p:nvPr/>
        </p:nvSpPr>
        <p:spPr>
          <a:xfrm>
            <a:off x="2514599" y="4609858"/>
            <a:ext cx="7337367" cy="1325880"/>
          </a:xfrm>
          <a:prstGeom prst="roundRect">
            <a:avLst>
              <a:gd name="adj" fmla="val 50000"/>
            </a:avLst>
          </a:prstGeom>
          <a:solidFill>
            <a:srgbClr val="1B6FBB">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endParaRPr lang="en-US" sz="2000" dirty="0">
              <a:solidFill>
                <a:prstClr val="white"/>
              </a:solidFill>
              <a:latin typeface="Open Sans" panose="020B0604020202020204" charset="0"/>
              <a:ea typeface="Open Sans" panose="020B0604020202020204" charset="0"/>
              <a:cs typeface="Open Sans" panose="020B0604020202020204" charset="0"/>
            </a:endParaRPr>
          </a:p>
        </p:txBody>
      </p:sp>
      <p:sp>
        <p:nvSpPr>
          <p:cNvPr id="11" name="Rounded Rectangle 10"/>
          <p:cNvSpPr/>
          <p:nvPr/>
        </p:nvSpPr>
        <p:spPr>
          <a:xfrm>
            <a:off x="3505200" y="4609858"/>
            <a:ext cx="12496801" cy="132588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Certified operators are held accountable for their actions at their facilities.</a:t>
            </a:r>
          </a:p>
        </p:txBody>
      </p:sp>
      <p:sp>
        <p:nvSpPr>
          <p:cNvPr id="12" name="Flowchart: Connector 11"/>
          <p:cNvSpPr/>
          <p:nvPr/>
        </p:nvSpPr>
        <p:spPr>
          <a:xfrm>
            <a:off x="3356814" y="4609858"/>
            <a:ext cx="1231637" cy="1325880"/>
          </a:xfrm>
          <a:prstGeom prst="flowChartConnector">
            <a:avLst/>
          </a:prstGeom>
          <a:solidFill>
            <a:srgbClr val="1B6FBB"/>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3" name="Rounded Rectangle 12"/>
          <p:cNvSpPr/>
          <p:nvPr/>
        </p:nvSpPr>
        <p:spPr>
          <a:xfrm>
            <a:off x="2514599" y="6134100"/>
            <a:ext cx="2069840" cy="1005840"/>
          </a:xfrm>
          <a:prstGeom prst="roundRect">
            <a:avLst>
              <a:gd name="adj" fmla="val 50000"/>
            </a:avLst>
          </a:prstGeom>
          <a:solidFill>
            <a:srgbClr val="6397D7">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endParaRPr lang="en-US" sz="2000" dirty="0">
              <a:solidFill>
                <a:prstClr val="white"/>
              </a:solidFill>
              <a:latin typeface="Open Sans" panose="020B0604020202020204" charset="0"/>
              <a:ea typeface="Open Sans" panose="020B0604020202020204" charset="0"/>
              <a:cs typeface="Open Sans" panose="020B0604020202020204" charset="0"/>
            </a:endParaRPr>
          </a:p>
        </p:txBody>
      </p:sp>
      <p:sp>
        <p:nvSpPr>
          <p:cNvPr id="14" name="Rounded Rectangle 13"/>
          <p:cNvSpPr/>
          <p:nvPr/>
        </p:nvSpPr>
        <p:spPr>
          <a:xfrm>
            <a:off x="3505200" y="6133979"/>
            <a:ext cx="12496801" cy="100584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Notice of Violations (NOVs)</a:t>
            </a:r>
          </a:p>
        </p:txBody>
      </p:sp>
      <p:sp>
        <p:nvSpPr>
          <p:cNvPr id="15" name="Flowchart: Connector 14"/>
          <p:cNvSpPr/>
          <p:nvPr/>
        </p:nvSpPr>
        <p:spPr>
          <a:xfrm>
            <a:off x="3460881" y="6133979"/>
            <a:ext cx="1079237" cy="1005840"/>
          </a:xfrm>
          <a:prstGeom prst="flowChartConnector">
            <a:avLst/>
          </a:prstGeom>
          <a:solidFill>
            <a:srgbClr val="6397D7"/>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
        <p:nvSpPr>
          <p:cNvPr id="16" name="Rounded Rectangle 15"/>
          <p:cNvSpPr/>
          <p:nvPr/>
        </p:nvSpPr>
        <p:spPr>
          <a:xfrm>
            <a:off x="2514599" y="7634609"/>
            <a:ext cx="1905001" cy="1005840"/>
          </a:xfrm>
          <a:prstGeom prst="roundRect">
            <a:avLst>
              <a:gd name="adj" fmla="val 50000"/>
            </a:avLst>
          </a:prstGeom>
          <a:solidFill>
            <a:srgbClr val="7EA9DE">
              <a:alpha val="80000"/>
            </a:srgb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365760" tIns="0" rIns="0" bIns="0" rtlCol="0" anchor="ctr" anchorCtr="0">
            <a:noAutofit/>
          </a:bodyPr>
          <a:lstStyle/>
          <a:p>
            <a:pPr lvl="0">
              <a:spcBef>
                <a:spcPts val="1000"/>
              </a:spcBef>
            </a:pPr>
            <a:endParaRPr lang="en-US" sz="2000" dirty="0">
              <a:solidFill>
                <a:prstClr val="white"/>
              </a:solidFill>
              <a:latin typeface="Open Sans" panose="020B0604020202020204" charset="0"/>
              <a:ea typeface="Open Sans" panose="020B0604020202020204" charset="0"/>
              <a:cs typeface="Open Sans" panose="020B0604020202020204" charset="0"/>
            </a:endParaRPr>
          </a:p>
        </p:txBody>
      </p:sp>
      <p:sp>
        <p:nvSpPr>
          <p:cNvPr id="17" name="Rounded Rectangle 16"/>
          <p:cNvSpPr/>
          <p:nvPr/>
        </p:nvSpPr>
        <p:spPr>
          <a:xfrm>
            <a:off x="3505200" y="7658100"/>
            <a:ext cx="12496801" cy="1005840"/>
          </a:xfrm>
          <a:prstGeom prst="roundRect">
            <a:avLst>
              <a:gd name="adj" fmla="val 50000"/>
            </a:avLst>
          </a:prstGeom>
          <a:solidFill>
            <a:srgbClr val="FFFFFF"/>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822960" tIns="0" rIns="274320" bIns="0" rtlCol="0" anchor="ctr" anchorCtr="0">
            <a:noAutofit/>
          </a:bodyPr>
          <a:lstStyle/>
          <a:p>
            <a:pPr marL="336550" lvl="0">
              <a:lnSpc>
                <a:spcPct val="130000"/>
              </a:lnSpc>
              <a:spcBef>
                <a:spcPts val="1000"/>
              </a:spcBef>
            </a:pPr>
            <a:r>
              <a:rPr lang="en-US" sz="2000" dirty="0">
                <a:solidFill>
                  <a:srgbClr val="262626">
                    <a:alpha val="70000"/>
                  </a:srgbClr>
                </a:solidFill>
                <a:latin typeface="Open Sans" panose="020B0604020202020204" charset="0"/>
                <a:ea typeface="Open Sans" panose="020B0604020202020204" charset="0"/>
                <a:cs typeface="Open Sans" panose="020B0604020202020204" charset="0"/>
              </a:rPr>
              <a:t>Operator Disciplinary Actions</a:t>
            </a:r>
          </a:p>
        </p:txBody>
      </p:sp>
      <p:sp>
        <p:nvSpPr>
          <p:cNvPr id="18" name="Flowchart: Connector 17"/>
          <p:cNvSpPr/>
          <p:nvPr/>
        </p:nvSpPr>
        <p:spPr>
          <a:xfrm>
            <a:off x="3429002" y="7634609"/>
            <a:ext cx="1079237" cy="1005840"/>
          </a:xfrm>
          <a:prstGeom prst="flowChartConnector">
            <a:avLst/>
          </a:prstGeom>
          <a:solidFill>
            <a:srgbClr val="7EA9DE"/>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lnSpc>
                <a:spcPct val="130000"/>
              </a:lnSpc>
              <a:spcBef>
                <a:spcPts val="1000"/>
              </a:spcBef>
            </a:pPr>
            <a:endParaRPr lang="en-US" sz="1400" dirty="0">
              <a:solidFill>
                <a:srgbClr val="262626"/>
              </a:solidFill>
              <a:latin typeface="+mj-lt"/>
            </a:endParaRPr>
          </a:p>
        </p:txBody>
      </p:sp>
    </p:spTree>
    <p:extLst>
      <p:ext uri="{BB962C8B-B14F-4D97-AF65-F5344CB8AC3E}">
        <p14:creationId xmlns:p14="http://schemas.microsoft.com/office/powerpoint/2010/main" val="357695531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6" presetClass="emph" presetSubtype="0" accel="50000" decel="50000" autoRev="1" fill="hold" grpId="1" nodeType="withEffect">
                                  <p:stCondLst>
                                    <p:cond delay="0"/>
                                  </p:stCondLst>
                                  <p:childTnLst>
                                    <p:animScale>
                                      <p:cBhvr>
                                        <p:cTn id="9" dur="500" fill="hold"/>
                                        <p:tgtEl>
                                          <p:spTgt spid="6"/>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10"/>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1000"/>
                                        <p:tgtEl>
                                          <p:spTgt spid="13"/>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3"/>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1000"/>
                                        <p:tgtEl>
                                          <p:spTgt spid="16"/>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16"/>
                                        </p:tgtEl>
                                      </p:cBhvr>
                                      <p:by x="105000" y="105000"/>
                                    </p:animScale>
                                  </p:childTnLst>
                                </p:cTn>
                              </p:par>
                              <p:par>
                                <p:cTn id="25" presetID="22" presetClass="entr" presetSubtype="8" fill="hold" grpId="0" nodeType="withEffect">
                                  <p:stCondLst>
                                    <p:cond delay="10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par>
                                <p:cTn id="28" presetID="53" presetClass="entr" presetSubtype="16" fill="hold" grpId="0" nodeType="withEffect">
                                  <p:stCondLst>
                                    <p:cond delay="1000"/>
                                  </p:stCondLst>
                                  <p:childTnLst>
                                    <p:set>
                                      <p:cBhvr>
                                        <p:cTn id="29" dur="1" fill="hold">
                                          <p:stCondLst>
                                            <p:cond delay="0"/>
                                          </p:stCondLst>
                                        </p:cTn>
                                        <p:tgtEl>
                                          <p:spTgt spid="9"/>
                                        </p:tgtEl>
                                        <p:attrNameLst>
                                          <p:attrName>style.visibility</p:attrName>
                                        </p:attrNameLst>
                                      </p:cBhvr>
                                      <p:to>
                                        <p:strVal val="visible"/>
                                      </p:to>
                                    </p:set>
                                    <p:anim calcmode="lin" valueType="num">
                                      <p:cBhvr>
                                        <p:cTn id="30" dur="750" fill="hold"/>
                                        <p:tgtEl>
                                          <p:spTgt spid="9"/>
                                        </p:tgtEl>
                                        <p:attrNameLst>
                                          <p:attrName>ppt_w</p:attrName>
                                        </p:attrNameLst>
                                      </p:cBhvr>
                                      <p:tavLst>
                                        <p:tav tm="0">
                                          <p:val>
                                            <p:fltVal val="0"/>
                                          </p:val>
                                        </p:tav>
                                        <p:tav tm="100000">
                                          <p:val>
                                            <p:strVal val="#ppt_w"/>
                                          </p:val>
                                        </p:tav>
                                      </p:tavLst>
                                    </p:anim>
                                    <p:anim calcmode="lin" valueType="num">
                                      <p:cBhvr>
                                        <p:cTn id="31" dur="750" fill="hold"/>
                                        <p:tgtEl>
                                          <p:spTgt spid="9"/>
                                        </p:tgtEl>
                                        <p:attrNameLst>
                                          <p:attrName>ppt_h</p:attrName>
                                        </p:attrNameLst>
                                      </p:cBhvr>
                                      <p:tavLst>
                                        <p:tav tm="0">
                                          <p:val>
                                            <p:fltVal val="0"/>
                                          </p:val>
                                        </p:tav>
                                        <p:tav tm="100000">
                                          <p:val>
                                            <p:strVal val="#ppt_h"/>
                                          </p:val>
                                        </p:tav>
                                      </p:tavLst>
                                    </p:anim>
                                    <p:animEffect transition="in" filter="fade">
                                      <p:cBhvr>
                                        <p:cTn id="32" dur="750"/>
                                        <p:tgtEl>
                                          <p:spTgt spid="9"/>
                                        </p:tgtEl>
                                      </p:cBhvr>
                                    </p:animEffect>
                                  </p:childTnLst>
                                </p:cTn>
                              </p:par>
                              <p:par>
                                <p:cTn id="33" presetID="53" presetClass="entr" presetSubtype="16" fill="hold" grpId="0" nodeType="withEffect">
                                  <p:stCondLst>
                                    <p:cond delay="1250"/>
                                  </p:stCondLst>
                                  <p:childTnLst>
                                    <p:set>
                                      <p:cBhvr>
                                        <p:cTn id="34" dur="1" fill="hold">
                                          <p:stCondLst>
                                            <p:cond delay="0"/>
                                          </p:stCondLst>
                                        </p:cTn>
                                        <p:tgtEl>
                                          <p:spTgt spid="12"/>
                                        </p:tgtEl>
                                        <p:attrNameLst>
                                          <p:attrName>style.visibility</p:attrName>
                                        </p:attrNameLst>
                                      </p:cBhvr>
                                      <p:to>
                                        <p:strVal val="visible"/>
                                      </p:to>
                                    </p:set>
                                    <p:anim calcmode="lin" valueType="num">
                                      <p:cBhvr>
                                        <p:cTn id="35" dur="750" fill="hold"/>
                                        <p:tgtEl>
                                          <p:spTgt spid="12"/>
                                        </p:tgtEl>
                                        <p:attrNameLst>
                                          <p:attrName>ppt_w</p:attrName>
                                        </p:attrNameLst>
                                      </p:cBhvr>
                                      <p:tavLst>
                                        <p:tav tm="0">
                                          <p:val>
                                            <p:fltVal val="0"/>
                                          </p:val>
                                        </p:tav>
                                        <p:tav tm="100000">
                                          <p:val>
                                            <p:strVal val="#ppt_w"/>
                                          </p:val>
                                        </p:tav>
                                      </p:tavLst>
                                    </p:anim>
                                    <p:anim calcmode="lin" valueType="num">
                                      <p:cBhvr>
                                        <p:cTn id="36" dur="750" fill="hold"/>
                                        <p:tgtEl>
                                          <p:spTgt spid="12"/>
                                        </p:tgtEl>
                                        <p:attrNameLst>
                                          <p:attrName>ppt_h</p:attrName>
                                        </p:attrNameLst>
                                      </p:cBhvr>
                                      <p:tavLst>
                                        <p:tav tm="0">
                                          <p:val>
                                            <p:fltVal val="0"/>
                                          </p:val>
                                        </p:tav>
                                        <p:tav tm="100000">
                                          <p:val>
                                            <p:strVal val="#ppt_h"/>
                                          </p:val>
                                        </p:tav>
                                      </p:tavLst>
                                    </p:anim>
                                    <p:animEffect transition="in" filter="fade">
                                      <p:cBhvr>
                                        <p:cTn id="37" dur="750"/>
                                        <p:tgtEl>
                                          <p:spTgt spid="12"/>
                                        </p:tgtEl>
                                      </p:cBhvr>
                                    </p:animEffect>
                                  </p:childTnLst>
                                </p:cTn>
                              </p:par>
                              <p:par>
                                <p:cTn id="38" presetID="53" presetClass="entr" presetSubtype="16" fill="hold" grpId="0" nodeType="withEffect">
                                  <p:stCondLst>
                                    <p:cond delay="1500"/>
                                  </p:stCondLst>
                                  <p:childTnLst>
                                    <p:set>
                                      <p:cBhvr>
                                        <p:cTn id="39" dur="1" fill="hold">
                                          <p:stCondLst>
                                            <p:cond delay="0"/>
                                          </p:stCondLst>
                                        </p:cTn>
                                        <p:tgtEl>
                                          <p:spTgt spid="15"/>
                                        </p:tgtEl>
                                        <p:attrNameLst>
                                          <p:attrName>style.visibility</p:attrName>
                                        </p:attrNameLst>
                                      </p:cBhvr>
                                      <p:to>
                                        <p:strVal val="visible"/>
                                      </p:to>
                                    </p:set>
                                    <p:anim calcmode="lin" valueType="num">
                                      <p:cBhvr>
                                        <p:cTn id="40" dur="750" fill="hold"/>
                                        <p:tgtEl>
                                          <p:spTgt spid="15"/>
                                        </p:tgtEl>
                                        <p:attrNameLst>
                                          <p:attrName>ppt_w</p:attrName>
                                        </p:attrNameLst>
                                      </p:cBhvr>
                                      <p:tavLst>
                                        <p:tav tm="0">
                                          <p:val>
                                            <p:fltVal val="0"/>
                                          </p:val>
                                        </p:tav>
                                        <p:tav tm="100000">
                                          <p:val>
                                            <p:strVal val="#ppt_w"/>
                                          </p:val>
                                        </p:tav>
                                      </p:tavLst>
                                    </p:anim>
                                    <p:anim calcmode="lin" valueType="num">
                                      <p:cBhvr>
                                        <p:cTn id="41" dur="750" fill="hold"/>
                                        <p:tgtEl>
                                          <p:spTgt spid="15"/>
                                        </p:tgtEl>
                                        <p:attrNameLst>
                                          <p:attrName>ppt_h</p:attrName>
                                        </p:attrNameLst>
                                      </p:cBhvr>
                                      <p:tavLst>
                                        <p:tav tm="0">
                                          <p:val>
                                            <p:fltVal val="0"/>
                                          </p:val>
                                        </p:tav>
                                        <p:tav tm="100000">
                                          <p:val>
                                            <p:strVal val="#ppt_h"/>
                                          </p:val>
                                        </p:tav>
                                      </p:tavLst>
                                    </p:anim>
                                    <p:animEffect transition="in" filter="fade">
                                      <p:cBhvr>
                                        <p:cTn id="42" dur="750"/>
                                        <p:tgtEl>
                                          <p:spTgt spid="15"/>
                                        </p:tgtEl>
                                      </p:cBhvr>
                                    </p:animEffect>
                                  </p:childTnLst>
                                </p:cTn>
                              </p:par>
                              <p:par>
                                <p:cTn id="43" presetID="53" presetClass="entr" presetSubtype="16" fill="hold" grpId="0" nodeType="withEffect">
                                  <p:stCondLst>
                                    <p:cond delay="1750"/>
                                  </p:stCondLst>
                                  <p:childTnLst>
                                    <p:set>
                                      <p:cBhvr>
                                        <p:cTn id="44" dur="1" fill="hold">
                                          <p:stCondLst>
                                            <p:cond delay="0"/>
                                          </p:stCondLst>
                                        </p:cTn>
                                        <p:tgtEl>
                                          <p:spTgt spid="18"/>
                                        </p:tgtEl>
                                        <p:attrNameLst>
                                          <p:attrName>style.visibility</p:attrName>
                                        </p:attrNameLst>
                                      </p:cBhvr>
                                      <p:to>
                                        <p:strVal val="visible"/>
                                      </p:to>
                                    </p:set>
                                    <p:anim calcmode="lin" valueType="num">
                                      <p:cBhvr>
                                        <p:cTn id="45" dur="750" fill="hold"/>
                                        <p:tgtEl>
                                          <p:spTgt spid="18"/>
                                        </p:tgtEl>
                                        <p:attrNameLst>
                                          <p:attrName>ppt_w</p:attrName>
                                        </p:attrNameLst>
                                      </p:cBhvr>
                                      <p:tavLst>
                                        <p:tav tm="0">
                                          <p:val>
                                            <p:fltVal val="0"/>
                                          </p:val>
                                        </p:tav>
                                        <p:tav tm="100000">
                                          <p:val>
                                            <p:strVal val="#ppt_w"/>
                                          </p:val>
                                        </p:tav>
                                      </p:tavLst>
                                    </p:anim>
                                    <p:anim calcmode="lin" valueType="num">
                                      <p:cBhvr>
                                        <p:cTn id="46" dur="750" fill="hold"/>
                                        <p:tgtEl>
                                          <p:spTgt spid="18"/>
                                        </p:tgtEl>
                                        <p:attrNameLst>
                                          <p:attrName>ppt_h</p:attrName>
                                        </p:attrNameLst>
                                      </p:cBhvr>
                                      <p:tavLst>
                                        <p:tav tm="0">
                                          <p:val>
                                            <p:fltVal val="0"/>
                                          </p:val>
                                        </p:tav>
                                        <p:tav tm="100000">
                                          <p:val>
                                            <p:strVal val="#ppt_h"/>
                                          </p:val>
                                        </p:tav>
                                      </p:tavLst>
                                    </p:anim>
                                    <p:animEffect transition="in" filter="fade">
                                      <p:cBhvr>
                                        <p:cTn id="47" dur="750"/>
                                        <p:tgtEl>
                                          <p:spTgt spid="18"/>
                                        </p:tgtEl>
                                      </p:cBhvr>
                                    </p:animEffect>
                                  </p:childTnLst>
                                </p:cTn>
                              </p:par>
                              <p:par>
                                <p:cTn id="48" presetID="6" presetClass="emph" presetSubtype="0" accel="50000" decel="50000" autoRev="1" fill="hold" grpId="1" nodeType="withEffect">
                                  <p:stCondLst>
                                    <p:cond delay="1000"/>
                                  </p:stCondLst>
                                  <p:childTnLst>
                                    <p:animScale>
                                      <p:cBhvr>
                                        <p:cTn id="49" dur="500" fill="hold"/>
                                        <p:tgtEl>
                                          <p:spTgt spid="8"/>
                                        </p:tgtEl>
                                      </p:cBhvr>
                                      <p:by x="105000" y="105000"/>
                                    </p:animScale>
                                  </p:childTnLst>
                                </p:cTn>
                              </p:par>
                              <p:par>
                                <p:cTn id="50" presetID="22" presetClass="entr" presetSubtype="8" fill="hold" grpId="0" nodeType="withEffect">
                                  <p:stCondLst>
                                    <p:cond delay="125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1000"/>
                                        <p:tgtEl>
                                          <p:spTgt spid="11"/>
                                        </p:tgtEl>
                                      </p:cBhvr>
                                    </p:animEffect>
                                  </p:childTnLst>
                                </p:cTn>
                              </p:par>
                              <p:par>
                                <p:cTn id="53" presetID="6" presetClass="emph" presetSubtype="0" accel="50000" decel="50000" autoRev="1" fill="hold" grpId="1" nodeType="withEffect">
                                  <p:stCondLst>
                                    <p:cond delay="1250"/>
                                  </p:stCondLst>
                                  <p:childTnLst>
                                    <p:animScale>
                                      <p:cBhvr>
                                        <p:cTn id="54" dur="500" fill="hold"/>
                                        <p:tgtEl>
                                          <p:spTgt spid="11"/>
                                        </p:tgtEl>
                                      </p:cBhvr>
                                      <p:by x="105000" y="105000"/>
                                    </p:animScale>
                                  </p:childTnLst>
                                </p:cTn>
                              </p:par>
                              <p:par>
                                <p:cTn id="55" presetID="22" presetClass="entr" presetSubtype="8" fill="hold" grpId="0" nodeType="withEffect">
                                  <p:stCondLst>
                                    <p:cond delay="150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1000"/>
                                        <p:tgtEl>
                                          <p:spTgt spid="14"/>
                                        </p:tgtEl>
                                      </p:cBhvr>
                                    </p:animEffect>
                                  </p:childTnLst>
                                </p:cTn>
                              </p:par>
                              <p:par>
                                <p:cTn id="58" presetID="6" presetClass="emph" presetSubtype="0" accel="50000" decel="50000" autoRev="1" fill="hold" grpId="1" nodeType="withEffect">
                                  <p:stCondLst>
                                    <p:cond delay="1500"/>
                                  </p:stCondLst>
                                  <p:childTnLst>
                                    <p:animScale>
                                      <p:cBhvr>
                                        <p:cTn id="59" dur="500" fill="hold"/>
                                        <p:tgtEl>
                                          <p:spTgt spid="14"/>
                                        </p:tgtEl>
                                      </p:cBhvr>
                                      <p:by x="105000" y="105000"/>
                                    </p:animScale>
                                  </p:childTnLst>
                                </p:cTn>
                              </p:par>
                              <p:par>
                                <p:cTn id="60" presetID="22" presetClass="entr" presetSubtype="8" fill="hold" grpId="0" nodeType="withEffect">
                                  <p:stCondLst>
                                    <p:cond delay="1750"/>
                                  </p:stCondLst>
                                  <p:childTnLst>
                                    <p:set>
                                      <p:cBhvr>
                                        <p:cTn id="61" dur="1" fill="hold">
                                          <p:stCondLst>
                                            <p:cond delay="0"/>
                                          </p:stCondLst>
                                        </p:cTn>
                                        <p:tgtEl>
                                          <p:spTgt spid="17"/>
                                        </p:tgtEl>
                                        <p:attrNameLst>
                                          <p:attrName>style.visibility</p:attrName>
                                        </p:attrNameLst>
                                      </p:cBhvr>
                                      <p:to>
                                        <p:strVal val="visible"/>
                                      </p:to>
                                    </p:set>
                                    <p:animEffect transition="in" filter="wipe(left)">
                                      <p:cBhvr>
                                        <p:cTn id="62" dur="1000"/>
                                        <p:tgtEl>
                                          <p:spTgt spid="17"/>
                                        </p:tgtEl>
                                      </p:cBhvr>
                                    </p:animEffect>
                                  </p:childTnLst>
                                </p:cTn>
                              </p:par>
                              <p:par>
                                <p:cTn id="63" presetID="6" presetClass="emph" presetSubtype="0" accel="50000" decel="50000" autoRev="1" fill="hold" grpId="1" nodeType="withEffect">
                                  <p:stCondLst>
                                    <p:cond delay="1750"/>
                                  </p:stCondLst>
                                  <p:childTnLst>
                                    <p:animScale>
                                      <p:cBhvr>
                                        <p:cTn id="64" dur="500"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animBg="1"/>
      <p:bldP spid="10" grpId="0" animBg="1"/>
      <p:bldP spid="10" grpId="1" animBg="1"/>
      <p:bldP spid="11" grpId="0" animBg="1"/>
      <p:bldP spid="11" grpId="1" animBg="1"/>
      <p:bldP spid="12" grpId="0" animBg="1"/>
      <p:bldP spid="13" grpId="0" animBg="1"/>
      <p:bldP spid="13" grpId="1" animBg="1"/>
      <p:bldP spid="14" grpId="0" animBg="1"/>
      <p:bldP spid="14" grpId="1" animBg="1"/>
      <p:bldP spid="15" grpId="0" animBg="1"/>
      <p:bldP spid="16" grpId="0" animBg="1"/>
      <p:bldP spid="16" grpId="1" animBg="1"/>
      <p:bldP spid="17" grpId="0" animBg="1"/>
      <p:bldP spid="17" grpId="1"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CA6D-9B99-44FD-91D4-3E0B8E8824DF}"/>
              </a:ext>
            </a:extLst>
          </p:cNvPr>
          <p:cNvSpPr>
            <a:spLocks noGrp="1"/>
          </p:cNvSpPr>
          <p:nvPr>
            <p:ph type="title"/>
          </p:nvPr>
        </p:nvSpPr>
        <p:spPr>
          <a:xfrm>
            <a:off x="299206" y="1767716"/>
            <a:ext cx="7467600" cy="6751568"/>
          </a:xfrm>
          <a:noFill/>
          <a:ln w="28575">
            <a:noFill/>
          </a:ln>
        </p:spPr>
        <p:txBody>
          <a:bodyPr>
            <a:noAutofit/>
          </a:bodyPr>
          <a:lstStyle/>
          <a:p>
            <a:r>
              <a:rPr lang="en-US" sz="7200" b="1" dirty="0">
                <a:latin typeface="Open Sans" panose="020B0604020202020204" charset="0"/>
                <a:ea typeface="Open Sans" panose="020B0604020202020204" charset="0"/>
                <a:cs typeface="Open Sans" panose="020B0604020202020204" charset="0"/>
              </a:rPr>
              <a:t>Code of</a:t>
            </a:r>
            <a:br>
              <a:rPr lang="en-US" sz="7200" b="1" dirty="0">
                <a:latin typeface="Open Sans" panose="020B0604020202020204" charset="0"/>
                <a:ea typeface="Open Sans" panose="020B0604020202020204" charset="0"/>
                <a:cs typeface="Open Sans" panose="020B0604020202020204" charset="0"/>
              </a:rPr>
            </a:br>
            <a:r>
              <a:rPr lang="en-US" sz="7200" b="1" dirty="0">
                <a:latin typeface="Open Sans" panose="020B0604020202020204" charset="0"/>
                <a:ea typeface="Open Sans" panose="020B0604020202020204" charset="0"/>
                <a:cs typeface="Open Sans" panose="020B0604020202020204" charset="0"/>
              </a:rPr>
              <a:t>Conduct</a:t>
            </a:r>
          </a:p>
        </p:txBody>
      </p:sp>
      <p:sp>
        <p:nvSpPr>
          <p:cNvPr id="7" name="Freeform 6"/>
          <p:cNvSpPr/>
          <p:nvPr/>
        </p:nvSpPr>
        <p:spPr>
          <a:xfrm>
            <a:off x="8137671" y="2665472"/>
            <a:ext cx="8107680" cy="2257546"/>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59900" tIns="144781" rIns="270256" bIns="144781" numCol="1" spcCol="1270" anchor="ctr" anchorCtr="0">
            <a:noAutofit/>
          </a:bodyPr>
          <a:lstStyle/>
          <a:p>
            <a:pPr lvl="0" algn="ctr" defTabSz="1689100">
              <a:lnSpc>
                <a:spcPct val="90000"/>
              </a:lnSpc>
              <a:spcBef>
                <a:spcPct val="0"/>
              </a:spcBef>
              <a:spcAft>
                <a:spcPct val="35000"/>
              </a:spcAft>
            </a:pPr>
            <a:r>
              <a:rPr lang="en-US" sz="3800" dirty="0">
                <a:latin typeface="Open Sans" panose="020B0604020202020204" charset="0"/>
                <a:ea typeface="Open Sans" panose="020B0604020202020204" charset="0"/>
                <a:cs typeface="Open Sans" panose="020B0604020202020204" charset="0"/>
              </a:rPr>
              <a:t>Professionalism develops integrity with stakeholders</a:t>
            </a:r>
          </a:p>
        </p:txBody>
      </p:sp>
      <p:sp>
        <p:nvSpPr>
          <p:cNvPr id="11" name="Freeform 10"/>
          <p:cNvSpPr/>
          <p:nvPr/>
        </p:nvSpPr>
        <p:spPr>
          <a:xfrm>
            <a:off x="8153400" y="5600700"/>
            <a:ext cx="8107680" cy="2257544"/>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a:effectLst>
            <a:outerShdw blurRad="508000" dist="254000" dir="5400000" algn="ctr" rotWithShape="0">
              <a:srgbClr val="000000">
                <a:alpha val="30000"/>
              </a:srgb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1559900" tIns="144780" rIns="270256" bIns="144780" numCol="1" spcCol="1270" anchor="ctr" anchorCtr="0">
            <a:noAutofit/>
          </a:bodyPr>
          <a:lstStyle/>
          <a:p>
            <a:pPr lvl="0" algn="ctr" defTabSz="1689100">
              <a:lnSpc>
                <a:spcPct val="90000"/>
              </a:lnSpc>
              <a:spcBef>
                <a:spcPct val="0"/>
              </a:spcBef>
              <a:spcAft>
                <a:spcPct val="35000"/>
              </a:spcAft>
            </a:pPr>
            <a:r>
              <a:rPr lang="en-US" sz="3800" dirty="0"/>
              <a:t>Unethical behavior damages public trust and confidence in how operators do their jobs</a:t>
            </a:r>
          </a:p>
        </p:txBody>
      </p:sp>
      <p:grpSp>
        <p:nvGrpSpPr>
          <p:cNvPr id="3" name="Group 2"/>
          <p:cNvGrpSpPr/>
          <p:nvPr/>
        </p:nvGrpSpPr>
        <p:grpSpPr>
          <a:xfrm>
            <a:off x="7024627" y="2669263"/>
            <a:ext cx="2257544" cy="2257544"/>
            <a:chOff x="7024627" y="2669263"/>
            <a:chExt cx="2257544" cy="2257544"/>
          </a:xfrm>
        </p:grpSpPr>
        <p:sp>
          <p:nvSpPr>
            <p:cNvPr id="9" name="Oval 8"/>
            <p:cNvSpPr/>
            <p:nvPr/>
          </p:nvSpPr>
          <p:spPr>
            <a:xfrm>
              <a:off x="7024627" y="2669263"/>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7" name="Freeform 16"/>
            <p:cNvSpPr>
              <a:spLocks noChangeAspect="1" noEditPoints="1"/>
            </p:cNvSpPr>
            <p:nvPr/>
          </p:nvSpPr>
          <p:spPr bwMode="auto">
            <a:xfrm>
              <a:off x="7404209" y="3245605"/>
              <a:ext cx="1498380" cy="1097280"/>
            </a:xfrm>
            <a:custGeom>
              <a:avLst/>
              <a:gdLst>
                <a:gd name="T0" fmla="*/ 1438 w 2048"/>
                <a:gd name="T1" fmla="*/ 433 h 1502"/>
                <a:gd name="T2" fmla="*/ 1206 w 2048"/>
                <a:gd name="T3" fmla="*/ 492 h 1502"/>
                <a:gd name="T4" fmla="*/ 631 w 2048"/>
                <a:gd name="T5" fmla="*/ 514 h 1502"/>
                <a:gd name="T6" fmla="*/ 19 w 2048"/>
                <a:gd name="T7" fmla="*/ 5 h 1502"/>
                <a:gd name="T8" fmla="*/ 17 w 2048"/>
                <a:gd name="T9" fmla="*/ 885 h 1502"/>
                <a:gd name="T10" fmla="*/ 309 w 2048"/>
                <a:gd name="T11" fmla="*/ 996 h 1502"/>
                <a:gd name="T12" fmla="*/ 420 w 2048"/>
                <a:gd name="T13" fmla="*/ 1191 h 1502"/>
                <a:gd name="T14" fmla="*/ 472 w 2048"/>
                <a:gd name="T15" fmla="*/ 1257 h 1502"/>
                <a:gd name="T16" fmla="*/ 563 w 2048"/>
                <a:gd name="T17" fmla="*/ 1299 h 1502"/>
                <a:gd name="T18" fmla="*/ 666 w 2048"/>
                <a:gd name="T19" fmla="*/ 1395 h 1502"/>
                <a:gd name="T20" fmla="*/ 799 w 2048"/>
                <a:gd name="T21" fmla="*/ 1463 h 1502"/>
                <a:gd name="T22" fmla="*/ 1043 w 2048"/>
                <a:gd name="T23" fmla="*/ 1482 h 1502"/>
                <a:gd name="T24" fmla="*/ 1228 w 2048"/>
                <a:gd name="T25" fmla="*/ 1395 h 1502"/>
                <a:gd name="T26" fmla="*/ 1494 w 2048"/>
                <a:gd name="T27" fmla="*/ 1269 h 1502"/>
                <a:gd name="T28" fmla="*/ 1634 w 2048"/>
                <a:gd name="T29" fmla="*/ 1010 h 1502"/>
                <a:gd name="T30" fmla="*/ 1820 w 2048"/>
                <a:gd name="T31" fmla="*/ 1005 h 1502"/>
                <a:gd name="T32" fmla="*/ 2048 w 2048"/>
                <a:gd name="T33" fmla="*/ 36 h 1502"/>
                <a:gd name="T34" fmla="*/ 68 w 2048"/>
                <a:gd name="T35" fmla="*/ 105 h 1502"/>
                <a:gd name="T36" fmla="*/ 68 w 2048"/>
                <a:gd name="T37" fmla="*/ 835 h 1502"/>
                <a:gd name="T38" fmla="*/ 504 w 2048"/>
                <a:gd name="T39" fmla="*/ 438 h 1502"/>
                <a:gd name="T40" fmla="*/ 450 w 2048"/>
                <a:gd name="T41" fmla="*/ 1116 h 1502"/>
                <a:gd name="T42" fmla="*/ 406 w 2048"/>
                <a:gd name="T43" fmla="*/ 1066 h 1502"/>
                <a:gd name="T44" fmla="*/ 515 w 2048"/>
                <a:gd name="T45" fmla="*/ 992 h 1502"/>
                <a:gd name="T46" fmla="*/ 450 w 2048"/>
                <a:gd name="T47" fmla="*/ 1116 h 1502"/>
                <a:gd name="T48" fmla="*/ 529 w 2048"/>
                <a:gd name="T49" fmla="*/ 1141 h 1502"/>
                <a:gd name="T50" fmla="*/ 721 w 2048"/>
                <a:gd name="T51" fmla="*/ 1101 h 1502"/>
                <a:gd name="T52" fmla="*/ 596 w 2048"/>
                <a:gd name="T53" fmla="*/ 1218 h 1502"/>
                <a:gd name="T54" fmla="*/ 733 w 2048"/>
                <a:gd name="T55" fmla="*/ 1283 h 1502"/>
                <a:gd name="T56" fmla="*/ 641 w 2048"/>
                <a:gd name="T57" fmla="*/ 1315 h 1502"/>
                <a:gd name="T58" fmla="*/ 643 w 2048"/>
                <a:gd name="T59" fmla="*/ 1269 h 1502"/>
                <a:gd name="T60" fmla="*/ 747 w 2048"/>
                <a:gd name="T61" fmla="*/ 1188 h 1502"/>
                <a:gd name="T62" fmla="*/ 796 w 2048"/>
                <a:gd name="T63" fmla="*/ 1161 h 1502"/>
                <a:gd name="T64" fmla="*/ 736 w 2048"/>
                <a:gd name="T65" fmla="*/ 1281 h 1502"/>
                <a:gd name="T66" fmla="*/ 821 w 2048"/>
                <a:gd name="T67" fmla="*/ 1386 h 1502"/>
                <a:gd name="T68" fmla="*/ 776 w 2048"/>
                <a:gd name="T69" fmla="*/ 1336 h 1502"/>
                <a:gd name="T70" fmla="*/ 908 w 2048"/>
                <a:gd name="T71" fmla="*/ 1274 h 1502"/>
                <a:gd name="T72" fmla="*/ 1491 w 2048"/>
                <a:gd name="T73" fmla="*/ 1085 h 1502"/>
                <a:gd name="T74" fmla="*/ 1233 w 2048"/>
                <a:gd name="T75" fmla="*/ 927 h 1502"/>
                <a:gd name="T76" fmla="*/ 1445 w 2048"/>
                <a:gd name="T77" fmla="*/ 1136 h 1502"/>
                <a:gd name="T78" fmla="*/ 1427 w 2048"/>
                <a:gd name="T79" fmla="*/ 1228 h 1502"/>
                <a:gd name="T80" fmla="*/ 1117 w 2048"/>
                <a:gd name="T81" fmla="*/ 1075 h 1502"/>
                <a:gd name="T82" fmla="*/ 1289 w 2048"/>
                <a:gd name="T83" fmla="*/ 1235 h 1502"/>
                <a:gd name="T84" fmla="*/ 1174 w 2048"/>
                <a:gd name="T85" fmla="*/ 1281 h 1502"/>
                <a:gd name="T86" fmla="*/ 1112 w 2048"/>
                <a:gd name="T87" fmla="*/ 1237 h 1502"/>
                <a:gd name="T88" fmla="*/ 1072 w 2048"/>
                <a:gd name="T89" fmla="*/ 1293 h 1502"/>
                <a:gd name="T90" fmla="*/ 1149 w 2048"/>
                <a:gd name="T91" fmla="*/ 1415 h 1502"/>
                <a:gd name="T92" fmla="*/ 975 w 2048"/>
                <a:gd name="T93" fmla="*/ 1252 h 1502"/>
                <a:gd name="T94" fmla="*/ 788 w 2048"/>
                <a:gd name="T95" fmla="*/ 1093 h 1502"/>
                <a:gd name="T96" fmla="*/ 541 w 2048"/>
                <a:gd name="T97" fmla="*/ 928 h 1502"/>
                <a:gd name="T98" fmla="*/ 348 w 2048"/>
                <a:gd name="T99" fmla="*/ 940 h 1502"/>
                <a:gd name="T100" fmla="*/ 855 w 2048"/>
                <a:gd name="T101" fmla="*/ 673 h 1502"/>
                <a:gd name="T102" fmla="*/ 1209 w 2048"/>
                <a:gd name="T103" fmla="*/ 782 h 1502"/>
                <a:gd name="T104" fmla="*/ 1564 w 2048"/>
                <a:gd name="T105" fmla="*/ 1016 h 1502"/>
                <a:gd name="T106" fmla="*/ 1596 w 2048"/>
                <a:gd name="T107" fmla="*/ 951 h 1502"/>
                <a:gd name="T108" fmla="*/ 1242 w 2048"/>
                <a:gd name="T109" fmla="*/ 722 h 1502"/>
                <a:gd name="T110" fmla="*/ 947 w 2048"/>
                <a:gd name="T111" fmla="*/ 686 h 1502"/>
                <a:gd name="T112" fmla="*/ 1010 w 2048"/>
                <a:gd name="T113" fmla="*/ 581 h 1502"/>
                <a:gd name="T114" fmla="*/ 1183 w 2048"/>
                <a:gd name="T115" fmla="*/ 556 h 1502"/>
                <a:gd name="T116" fmla="*/ 1461 w 2048"/>
                <a:gd name="T117" fmla="*/ 582 h 1502"/>
                <a:gd name="T118" fmla="*/ 1786 w 2048"/>
                <a:gd name="T119" fmla="*/ 946 h 1502"/>
                <a:gd name="T120" fmla="*/ 1852 w 2048"/>
                <a:gd name="T121" fmla="*/ 908 h 1502"/>
                <a:gd name="T122" fmla="*/ 1911 w 2048"/>
                <a:gd name="T123" fmla="*/ 874 h 1502"/>
                <a:gd name="T124" fmla="*/ 1980 w 2048"/>
                <a:gd name="T125" fmla="*/ 835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8" h="1502">
                  <a:moveTo>
                    <a:pt x="2029" y="5"/>
                  </a:moveTo>
                  <a:cubicBezTo>
                    <a:pt x="2017" y="0"/>
                    <a:pt x="2003" y="1"/>
                    <a:pt x="1993" y="9"/>
                  </a:cubicBezTo>
                  <a:cubicBezTo>
                    <a:pt x="1438" y="433"/>
                    <a:pt x="1438" y="433"/>
                    <a:pt x="1438" y="433"/>
                  </a:cubicBezTo>
                  <a:cubicBezTo>
                    <a:pt x="1411" y="454"/>
                    <a:pt x="1404" y="492"/>
                    <a:pt x="1421" y="522"/>
                  </a:cubicBezTo>
                  <a:cubicBezTo>
                    <a:pt x="1334" y="546"/>
                    <a:pt x="1334" y="546"/>
                    <a:pt x="1334" y="546"/>
                  </a:cubicBezTo>
                  <a:cubicBezTo>
                    <a:pt x="1206" y="492"/>
                    <a:pt x="1206" y="492"/>
                    <a:pt x="1206" y="492"/>
                  </a:cubicBezTo>
                  <a:cubicBezTo>
                    <a:pt x="1204" y="491"/>
                    <a:pt x="1201" y="490"/>
                    <a:pt x="1199" y="489"/>
                  </a:cubicBezTo>
                  <a:cubicBezTo>
                    <a:pt x="1076" y="466"/>
                    <a:pt x="1013" y="489"/>
                    <a:pt x="980" y="514"/>
                  </a:cubicBezTo>
                  <a:cubicBezTo>
                    <a:pt x="631" y="514"/>
                    <a:pt x="631" y="514"/>
                    <a:pt x="631" y="514"/>
                  </a:cubicBezTo>
                  <a:cubicBezTo>
                    <a:pt x="643" y="485"/>
                    <a:pt x="634" y="452"/>
                    <a:pt x="610" y="433"/>
                  </a:cubicBezTo>
                  <a:cubicBezTo>
                    <a:pt x="55" y="9"/>
                    <a:pt x="55" y="9"/>
                    <a:pt x="55" y="9"/>
                  </a:cubicBezTo>
                  <a:cubicBezTo>
                    <a:pt x="45" y="1"/>
                    <a:pt x="31" y="0"/>
                    <a:pt x="19" y="5"/>
                  </a:cubicBezTo>
                  <a:cubicBezTo>
                    <a:pt x="7" y="11"/>
                    <a:pt x="0" y="23"/>
                    <a:pt x="0" y="36"/>
                  </a:cubicBezTo>
                  <a:cubicBezTo>
                    <a:pt x="0" y="855"/>
                    <a:pt x="0" y="855"/>
                    <a:pt x="0" y="855"/>
                  </a:cubicBezTo>
                  <a:cubicBezTo>
                    <a:pt x="0" y="867"/>
                    <a:pt x="7" y="879"/>
                    <a:pt x="17" y="885"/>
                  </a:cubicBezTo>
                  <a:cubicBezTo>
                    <a:pt x="228" y="1005"/>
                    <a:pt x="228" y="1005"/>
                    <a:pt x="228" y="1005"/>
                  </a:cubicBezTo>
                  <a:cubicBezTo>
                    <a:pt x="239" y="1011"/>
                    <a:pt x="250" y="1014"/>
                    <a:pt x="262" y="1014"/>
                  </a:cubicBezTo>
                  <a:cubicBezTo>
                    <a:pt x="280" y="1014"/>
                    <a:pt x="296" y="1008"/>
                    <a:pt x="309" y="996"/>
                  </a:cubicBezTo>
                  <a:cubicBezTo>
                    <a:pt x="349" y="1028"/>
                    <a:pt x="349" y="1028"/>
                    <a:pt x="349" y="1028"/>
                  </a:cubicBezTo>
                  <a:cubicBezTo>
                    <a:pt x="325" y="1057"/>
                    <a:pt x="320" y="1097"/>
                    <a:pt x="335" y="1131"/>
                  </a:cubicBezTo>
                  <a:cubicBezTo>
                    <a:pt x="350" y="1165"/>
                    <a:pt x="383" y="1188"/>
                    <a:pt x="420" y="1191"/>
                  </a:cubicBezTo>
                  <a:cubicBezTo>
                    <a:pt x="423" y="1192"/>
                    <a:pt x="426" y="1192"/>
                    <a:pt x="429" y="1192"/>
                  </a:cubicBezTo>
                  <a:cubicBezTo>
                    <a:pt x="434" y="1192"/>
                    <a:pt x="439" y="1191"/>
                    <a:pt x="444" y="1190"/>
                  </a:cubicBezTo>
                  <a:cubicBezTo>
                    <a:pt x="447" y="1215"/>
                    <a:pt x="456" y="1238"/>
                    <a:pt x="472" y="1257"/>
                  </a:cubicBezTo>
                  <a:cubicBezTo>
                    <a:pt x="472" y="1257"/>
                    <a:pt x="472" y="1257"/>
                    <a:pt x="472" y="1257"/>
                  </a:cubicBezTo>
                  <a:cubicBezTo>
                    <a:pt x="492" y="1281"/>
                    <a:pt x="522" y="1296"/>
                    <a:pt x="553" y="1298"/>
                  </a:cubicBezTo>
                  <a:cubicBezTo>
                    <a:pt x="557" y="1299"/>
                    <a:pt x="560" y="1299"/>
                    <a:pt x="563" y="1299"/>
                  </a:cubicBezTo>
                  <a:cubicBezTo>
                    <a:pt x="564" y="1299"/>
                    <a:pt x="564" y="1299"/>
                    <a:pt x="565" y="1299"/>
                  </a:cubicBezTo>
                  <a:cubicBezTo>
                    <a:pt x="566" y="1321"/>
                    <a:pt x="574" y="1342"/>
                    <a:pt x="588" y="1359"/>
                  </a:cubicBezTo>
                  <a:cubicBezTo>
                    <a:pt x="608" y="1382"/>
                    <a:pt x="636" y="1395"/>
                    <a:pt x="666" y="1395"/>
                  </a:cubicBezTo>
                  <a:cubicBezTo>
                    <a:pt x="678" y="1395"/>
                    <a:pt x="690" y="1393"/>
                    <a:pt x="701" y="1389"/>
                  </a:cubicBezTo>
                  <a:cubicBezTo>
                    <a:pt x="713" y="1430"/>
                    <a:pt x="748" y="1459"/>
                    <a:pt x="791" y="1462"/>
                  </a:cubicBezTo>
                  <a:cubicBezTo>
                    <a:pt x="793" y="1462"/>
                    <a:pt x="796" y="1463"/>
                    <a:pt x="799" y="1463"/>
                  </a:cubicBezTo>
                  <a:cubicBezTo>
                    <a:pt x="823" y="1463"/>
                    <a:pt x="845" y="1455"/>
                    <a:pt x="863" y="1439"/>
                  </a:cubicBezTo>
                  <a:cubicBezTo>
                    <a:pt x="917" y="1398"/>
                    <a:pt x="917" y="1398"/>
                    <a:pt x="917" y="1398"/>
                  </a:cubicBezTo>
                  <a:cubicBezTo>
                    <a:pt x="1043" y="1482"/>
                    <a:pt x="1043" y="1482"/>
                    <a:pt x="1043" y="1482"/>
                  </a:cubicBezTo>
                  <a:cubicBezTo>
                    <a:pt x="1063" y="1495"/>
                    <a:pt x="1085" y="1502"/>
                    <a:pt x="1109" y="1502"/>
                  </a:cubicBezTo>
                  <a:cubicBezTo>
                    <a:pt x="1117" y="1502"/>
                    <a:pt x="1125" y="1501"/>
                    <a:pt x="1133" y="1500"/>
                  </a:cubicBezTo>
                  <a:cubicBezTo>
                    <a:pt x="1184" y="1490"/>
                    <a:pt x="1223" y="1447"/>
                    <a:pt x="1228" y="1395"/>
                  </a:cubicBezTo>
                  <a:cubicBezTo>
                    <a:pt x="1262" y="1405"/>
                    <a:pt x="1299" y="1400"/>
                    <a:pt x="1329" y="1380"/>
                  </a:cubicBezTo>
                  <a:cubicBezTo>
                    <a:pt x="1358" y="1359"/>
                    <a:pt x="1377" y="1327"/>
                    <a:pt x="1380" y="1291"/>
                  </a:cubicBezTo>
                  <a:cubicBezTo>
                    <a:pt x="1419" y="1304"/>
                    <a:pt x="1463" y="1296"/>
                    <a:pt x="1494" y="1269"/>
                  </a:cubicBezTo>
                  <a:cubicBezTo>
                    <a:pt x="1526" y="1242"/>
                    <a:pt x="1541" y="1200"/>
                    <a:pt x="1534" y="1159"/>
                  </a:cubicBezTo>
                  <a:cubicBezTo>
                    <a:pt x="1568" y="1155"/>
                    <a:pt x="1599" y="1136"/>
                    <a:pt x="1618" y="1108"/>
                  </a:cubicBezTo>
                  <a:cubicBezTo>
                    <a:pt x="1637" y="1079"/>
                    <a:pt x="1643" y="1043"/>
                    <a:pt x="1634" y="1010"/>
                  </a:cubicBezTo>
                  <a:cubicBezTo>
                    <a:pt x="1701" y="943"/>
                    <a:pt x="1701" y="943"/>
                    <a:pt x="1701" y="943"/>
                  </a:cubicBezTo>
                  <a:cubicBezTo>
                    <a:pt x="1729" y="984"/>
                    <a:pt x="1729" y="984"/>
                    <a:pt x="1729" y="984"/>
                  </a:cubicBezTo>
                  <a:cubicBezTo>
                    <a:pt x="1749" y="1014"/>
                    <a:pt x="1788" y="1023"/>
                    <a:pt x="1820" y="1005"/>
                  </a:cubicBezTo>
                  <a:cubicBezTo>
                    <a:pt x="2031" y="885"/>
                    <a:pt x="2031" y="885"/>
                    <a:pt x="2031" y="885"/>
                  </a:cubicBezTo>
                  <a:cubicBezTo>
                    <a:pt x="2041" y="879"/>
                    <a:pt x="2048" y="867"/>
                    <a:pt x="2048" y="855"/>
                  </a:cubicBezTo>
                  <a:cubicBezTo>
                    <a:pt x="2048" y="36"/>
                    <a:pt x="2048" y="36"/>
                    <a:pt x="2048" y="36"/>
                  </a:cubicBezTo>
                  <a:cubicBezTo>
                    <a:pt x="2048" y="23"/>
                    <a:pt x="2041" y="11"/>
                    <a:pt x="2029" y="5"/>
                  </a:cubicBezTo>
                  <a:close/>
                  <a:moveTo>
                    <a:pt x="68" y="835"/>
                  </a:moveTo>
                  <a:cubicBezTo>
                    <a:pt x="68" y="105"/>
                    <a:pt x="68" y="105"/>
                    <a:pt x="68" y="105"/>
                  </a:cubicBezTo>
                  <a:cubicBezTo>
                    <a:pt x="449" y="396"/>
                    <a:pt x="449" y="396"/>
                    <a:pt x="449" y="396"/>
                  </a:cubicBezTo>
                  <a:cubicBezTo>
                    <a:pt x="137" y="874"/>
                    <a:pt x="137" y="874"/>
                    <a:pt x="137" y="874"/>
                  </a:cubicBezTo>
                  <a:lnTo>
                    <a:pt x="68" y="835"/>
                  </a:lnTo>
                  <a:close/>
                  <a:moveTo>
                    <a:pt x="262" y="946"/>
                  </a:moveTo>
                  <a:cubicBezTo>
                    <a:pt x="196" y="908"/>
                    <a:pt x="196" y="908"/>
                    <a:pt x="196" y="908"/>
                  </a:cubicBezTo>
                  <a:cubicBezTo>
                    <a:pt x="504" y="438"/>
                    <a:pt x="504" y="438"/>
                    <a:pt x="504" y="438"/>
                  </a:cubicBezTo>
                  <a:cubicBezTo>
                    <a:pt x="568" y="487"/>
                    <a:pt x="568" y="487"/>
                    <a:pt x="568" y="487"/>
                  </a:cubicBezTo>
                  <a:lnTo>
                    <a:pt x="262" y="946"/>
                  </a:lnTo>
                  <a:close/>
                  <a:moveTo>
                    <a:pt x="450" y="1116"/>
                  </a:moveTo>
                  <a:cubicBezTo>
                    <a:pt x="443" y="1121"/>
                    <a:pt x="435" y="1124"/>
                    <a:pt x="426" y="1123"/>
                  </a:cubicBezTo>
                  <a:cubicBezTo>
                    <a:pt x="413" y="1122"/>
                    <a:pt x="401" y="1113"/>
                    <a:pt x="397" y="1101"/>
                  </a:cubicBezTo>
                  <a:cubicBezTo>
                    <a:pt x="393" y="1088"/>
                    <a:pt x="396" y="1075"/>
                    <a:pt x="406" y="1066"/>
                  </a:cubicBezTo>
                  <a:cubicBezTo>
                    <a:pt x="491" y="1000"/>
                    <a:pt x="491" y="1000"/>
                    <a:pt x="491" y="1000"/>
                  </a:cubicBezTo>
                  <a:cubicBezTo>
                    <a:pt x="497" y="994"/>
                    <a:pt x="505" y="992"/>
                    <a:pt x="513" y="992"/>
                  </a:cubicBezTo>
                  <a:cubicBezTo>
                    <a:pt x="514" y="992"/>
                    <a:pt x="515" y="992"/>
                    <a:pt x="515" y="992"/>
                  </a:cubicBezTo>
                  <a:cubicBezTo>
                    <a:pt x="529" y="993"/>
                    <a:pt x="540" y="1002"/>
                    <a:pt x="544" y="1014"/>
                  </a:cubicBezTo>
                  <a:cubicBezTo>
                    <a:pt x="549" y="1027"/>
                    <a:pt x="545" y="1041"/>
                    <a:pt x="535" y="1050"/>
                  </a:cubicBezTo>
                  <a:lnTo>
                    <a:pt x="450" y="1116"/>
                  </a:lnTo>
                  <a:close/>
                  <a:moveTo>
                    <a:pt x="559" y="1230"/>
                  </a:moveTo>
                  <a:cubicBezTo>
                    <a:pt x="539" y="1229"/>
                    <a:pt x="521" y="1215"/>
                    <a:pt x="515" y="1196"/>
                  </a:cubicBezTo>
                  <a:cubicBezTo>
                    <a:pt x="508" y="1176"/>
                    <a:pt x="514" y="1155"/>
                    <a:pt x="529" y="1141"/>
                  </a:cubicBezTo>
                  <a:cubicBezTo>
                    <a:pt x="636" y="1058"/>
                    <a:pt x="636" y="1058"/>
                    <a:pt x="636" y="1058"/>
                  </a:cubicBezTo>
                  <a:cubicBezTo>
                    <a:pt x="652" y="1045"/>
                    <a:pt x="675" y="1042"/>
                    <a:pt x="693" y="1052"/>
                  </a:cubicBezTo>
                  <a:cubicBezTo>
                    <a:pt x="711" y="1061"/>
                    <a:pt x="722" y="1081"/>
                    <a:pt x="721" y="1101"/>
                  </a:cubicBezTo>
                  <a:cubicBezTo>
                    <a:pt x="720" y="1114"/>
                    <a:pt x="714" y="1126"/>
                    <a:pt x="705" y="1135"/>
                  </a:cubicBezTo>
                  <a:cubicBezTo>
                    <a:pt x="675" y="1157"/>
                    <a:pt x="675" y="1157"/>
                    <a:pt x="675" y="1157"/>
                  </a:cubicBezTo>
                  <a:cubicBezTo>
                    <a:pt x="596" y="1218"/>
                    <a:pt x="596" y="1218"/>
                    <a:pt x="596" y="1218"/>
                  </a:cubicBezTo>
                  <a:cubicBezTo>
                    <a:pt x="586" y="1227"/>
                    <a:pt x="573" y="1232"/>
                    <a:pt x="559" y="1230"/>
                  </a:cubicBezTo>
                  <a:close/>
                  <a:moveTo>
                    <a:pt x="733" y="1283"/>
                  </a:moveTo>
                  <a:cubicBezTo>
                    <a:pt x="733" y="1283"/>
                    <a:pt x="733" y="1283"/>
                    <a:pt x="733" y="1283"/>
                  </a:cubicBezTo>
                  <a:cubicBezTo>
                    <a:pt x="688" y="1319"/>
                    <a:pt x="688" y="1319"/>
                    <a:pt x="688" y="1319"/>
                  </a:cubicBezTo>
                  <a:cubicBezTo>
                    <a:pt x="681" y="1325"/>
                    <a:pt x="672" y="1327"/>
                    <a:pt x="663" y="1327"/>
                  </a:cubicBezTo>
                  <a:cubicBezTo>
                    <a:pt x="654" y="1326"/>
                    <a:pt x="646" y="1322"/>
                    <a:pt x="641" y="1315"/>
                  </a:cubicBezTo>
                  <a:cubicBezTo>
                    <a:pt x="641" y="1315"/>
                    <a:pt x="641" y="1315"/>
                    <a:pt x="641" y="1315"/>
                  </a:cubicBezTo>
                  <a:cubicBezTo>
                    <a:pt x="635" y="1308"/>
                    <a:pt x="632" y="1300"/>
                    <a:pt x="633" y="1291"/>
                  </a:cubicBezTo>
                  <a:cubicBezTo>
                    <a:pt x="633" y="1282"/>
                    <a:pt x="637" y="1274"/>
                    <a:pt x="643" y="1269"/>
                  </a:cubicBezTo>
                  <a:cubicBezTo>
                    <a:pt x="723" y="1207"/>
                    <a:pt x="723" y="1207"/>
                    <a:pt x="723" y="1207"/>
                  </a:cubicBezTo>
                  <a:cubicBezTo>
                    <a:pt x="747" y="1188"/>
                    <a:pt x="747" y="1188"/>
                    <a:pt x="747" y="1188"/>
                  </a:cubicBezTo>
                  <a:cubicBezTo>
                    <a:pt x="747" y="1188"/>
                    <a:pt x="747" y="1188"/>
                    <a:pt x="747" y="1188"/>
                  </a:cubicBezTo>
                  <a:cubicBezTo>
                    <a:pt x="772" y="1169"/>
                    <a:pt x="772" y="1169"/>
                    <a:pt x="772" y="1169"/>
                  </a:cubicBezTo>
                  <a:cubicBezTo>
                    <a:pt x="778" y="1164"/>
                    <a:pt x="785" y="1161"/>
                    <a:pt x="793" y="1161"/>
                  </a:cubicBezTo>
                  <a:cubicBezTo>
                    <a:pt x="794" y="1161"/>
                    <a:pt x="795" y="1161"/>
                    <a:pt x="796" y="1161"/>
                  </a:cubicBezTo>
                  <a:cubicBezTo>
                    <a:pt x="809" y="1162"/>
                    <a:pt x="820" y="1171"/>
                    <a:pt x="825" y="1184"/>
                  </a:cubicBezTo>
                  <a:cubicBezTo>
                    <a:pt x="829" y="1196"/>
                    <a:pt x="826" y="1210"/>
                    <a:pt x="816" y="1219"/>
                  </a:cubicBezTo>
                  <a:cubicBezTo>
                    <a:pt x="736" y="1281"/>
                    <a:pt x="736" y="1281"/>
                    <a:pt x="736" y="1281"/>
                  </a:cubicBezTo>
                  <a:lnTo>
                    <a:pt x="733" y="1283"/>
                  </a:lnTo>
                  <a:close/>
                  <a:moveTo>
                    <a:pt x="906" y="1320"/>
                  </a:moveTo>
                  <a:cubicBezTo>
                    <a:pt x="821" y="1386"/>
                    <a:pt x="821" y="1386"/>
                    <a:pt x="821" y="1386"/>
                  </a:cubicBezTo>
                  <a:cubicBezTo>
                    <a:pt x="814" y="1392"/>
                    <a:pt x="805" y="1395"/>
                    <a:pt x="796" y="1394"/>
                  </a:cubicBezTo>
                  <a:cubicBezTo>
                    <a:pt x="783" y="1393"/>
                    <a:pt x="772" y="1384"/>
                    <a:pt x="767" y="1372"/>
                  </a:cubicBezTo>
                  <a:cubicBezTo>
                    <a:pt x="763" y="1359"/>
                    <a:pt x="767" y="1345"/>
                    <a:pt x="776" y="1336"/>
                  </a:cubicBezTo>
                  <a:cubicBezTo>
                    <a:pt x="778" y="1335"/>
                    <a:pt x="778" y="1335"/>
                    <a:pt x="778" y="1335"/>
                  </a:cubicBezTo>
                  <a:cubicBezTo>
                    <a:pt x="862" y="1270"/>
                    <a:pt x="862" y="1270"/>
                    <a:pt x="862" y="1270"/>
                  </a:cubicBezTo>
                  <a:cubicBezTo>
                    <a:pt x="875" y="1259"/>
                    <a:pt x="896" y="1260"/>
                    <a:pt x="908" y="1274"/>
                  </a:cubicBezTo>
                  <a:cubicBezTo>
                    <a:pt x="920" y="1287"/>
                    <a:pt x="919" y="1308"/>
                    <a:pt x="906" y="1320"/>
                  </a:cubicBezTo>
                  <a:close/>
                  <a:moveTo>
                    <a:pt x="1561" y="1070"/>
                  </a:moveTo>
                  <a:cubicBezTo>
                    <a:pt x="1546" y="1093"/>
                    <a:pt x="1515" y="1099"/>
                    <a:pt x="1491" y="1085"/>
                  </a:cubicBezTo>
                  <a:cubicBezTo>
                    <a:pt x="1491" y="1084"/>
                    <a:pt x="1491" y="1084"/>
                    <a:pt x="1491" y="1084"/>
                  </a:cubicBezTo>
                  <a:cubicBezTo>
                    <a:pt x="1267" y="929"/>
                    <a:pt x="1267" y="929"/>
                    <a:pt x="1267" y="929"/>
                  </a:cubicBezTo>
                  <a:cubicBezTo>
                    <a:pt x="1257" y="922"/>
                    <a:pt x="1244" y="921"/>
                    <a:pt x="1233" y="927"/>
                  </a:cubicBezTo>
                  <a:cubicBezTo>
                    <a:pt x="1222" y="932"/>
                    <a:pt x="1214" y="943"/>
                    <a:pt x="1213" y="955"/>
                  </a:cubicBezTo>
                  <a:cubicBezTo>
                    <a:pt x="1212" y="967"/>
                    <a:pt x="1218" y="979"/>
                    <a:pt x="1228" y="986"/>
                  </a:cubicBezTo>
                  <a:cubicBezTo>
                    <a:pt x="1445" y="1136"/>
                    <a:pt x="1445" y="1136"/>
                    <a:pt x="1445" y="1136"/>
                  </a:cubicBezTo>
                  <a:cubicBezTo>
                    <a:pt x="1445" y="1136"/>
                    <a:pt x="1445" y="1136"/>
                    <a:pt x="1445" y="1136"/>
                  </a:cubicBezTo>
                  <a:cubicBezTo>
                    <a:pt x="1462" y="1147"/>
                    <a:pt x="1471" y="1168"/>
                    <a:pt x="1467" y="1188"/>
                  </a:cubicBezTo>
                  <a:cubicBezTo>
                    <a:pt x="1463" y="1208"/>
                    <a:pt x="1447" y="1224"/>
                    <a:pt x="1427" y="1228"/>
                  </a:cubicBezTo>
                  <a:cubicBezTo>
                    <a:pt x="1413" y="1231"/>
                    <a:pt x="1400" y="1228"/>
                    <a:pt x="1389" y="1221"/>
                  </a:cubicBezTo>
                  <a:cubicBezTo>
                    <a:pt x="1164" y="1066"/>
                    <a:pt x="1164" y="1066"/>
                    <a:pt x="1164" y="1066"/>
                  </a:cubicBezTo>
                  <a:cubicBezTo>
                    <a:pt x="1149" y="1055"/>
                    <a:pt x="1128" y="1059"/>
                    <a:pt x="1117" y="1075"/>
                  </a:cubicBezTo>
                  <a:cubicBezTo>
                    <a:pt x="1106" y="1090"/>
                    <a:pt x="1110" y="1111"/>
                    <a:pt x="1125" y="1122"/>
                  </a:cubicBezTo>
                  <a:cubicBezTo>
                    <a:pt x="1289" y="1235"/>
                    <a:pt x="1289" y="1235"/>
                    <a:pt x="1289" y="1235"/>
                  </a:cubicBezTo>
                  <a:cubicBezTo>
                    <a:pt x="1289" y="1235"/>
                    <a:pt x="1289" y="1235"/>
                    <a:pt x="1289" y="1235"/>
                  </a:cubicBezTo>
                  <a:cubicBezTo>
                    <a:pt x="1313" y="1252"/>
                    <a:pt x="1320" y="1284"/>
                    <a:pt x="1304" y="1309"/>
                  </a:cubicBezTo>
                  <a:cubicBezTo>
                    <a:pt x="1289" y="1332"/>
                    <a:pt x="1257" y="1339"/>
                    <a:pt x="1234" y="1323"/>
                  </a:cubicBezTo>
                  <a:cubicBezTo>
                    <a:pt x="1174" y="1281"/>
                    <a:pt x="1174" y="1281"/>
                    <a:pt x="1174" y="1281"/>
                  </a:cubicBezTo>
                  <a:cubicBezTo>
                    <a:pt x="1174" y="1281"/>
                    <a:pt x="1174" y="1281"/>
                    <a:pt x="1174" y="1281"/>
                  </a:cubicBezTo>
                  <a:cubicBezTo>
                    <a:pt x="1174" y="1281"/>
                    <a:pt x="1174" y="1281"/>
                    <a:pt x="1174" y="1281"/>
                  </a:cubicBezTo>
                  <a:cubicBezTo>
                    <a:pt x="1112" y="1237"/>
                    <a:pt x="1112" y="1237"/>
                    <a:pt x="1112" y="1237"/>
                  </a:cubicBezTo>
                  <a:cubicBezTo>
                    <a:pt x="1102" y="1230"/>
                    <a:pt x="1089" y="1229"/>
                    <a:pt x="1078" y="1234"/>
                  </a:cubicBezTo>
                  <a:cubicBezTo>
                    <a:pt x="1067" y="1239"/>
                    <a:pt x="1059" y="1249"/>
                    <a:pt x="1058" y="1262"/>
                  </a:cubicBezTo>
                  <a:cubicBezTo>
                    <a:pt x="1057" y="1274"/>
                    <a:pt x="1063" y="1286"/>
                    <a:pt x="1072" y="1293"/>
                  </a:cubicBezTo>
                  <a:cubicBezTo>
                    <a:pt x="1136" y="1337"/>
                    <a:pt x="1136" y="1337"/>
                    <a:pt x="1136" y="1337"/>
                  </a:cubicBezTo>
                  <a:cubicBezTo>
                    <a:pt x="1139" y="1340"/>
                    <a:pt x="1142" y="1343"/>
                    <a:pt x="1144" y="1345"/>
                  </a:cubicBezTo>
                  <a:cubicBezTo>
                    <a:pt x="1164" y="1364"/>
                    <a:pt x="1166" y="1394"/>
                    <a:pt x="1149" y="1415"/>
                  </a:cubicBezTo>
                  <a:cubicBezTo>
                    <a:pt x="1133" y="1435"/>
                    <a:pt x="1103" y="1440"/>
                    <a:pt x="1081" y="1425"/>
                  </a:cubicBezTo>
                  <a:cubicBezTo>
                    <a:pt x="968" y="1350"/>
                    <a:pt x="968" y="1350"/>
                    <a:pt x="968" y="1350"/>
                  </a:cubicBezTo>
                  <a:cubicBezTo>
                    <a:pt x="988" y="1321"/>
                    <a:pt x="990" y="1284"/>
                    <a:pt x="975" y="1252"/>
                  </a:cubicBezTo>
                  <a:cubicBezTo>
                    <a:pt x="960" y="1220"/>
                    <a:pt x="929" y="1199"/>
                    <a:pt x="894" y="1195"/>
                  </a:cubicBezTo>
                  <a:cubicBezTo>
                    <a:pt x="895" y="1142"/>
                    <a:pt x="855" y="1097"/>
                    <a:pt x="802" y="1093"/>
                  </a:cubicBezTo>
                  <a:cubicBezTo>
                    <a:pt x="797" y="1093"/>
                    <a:pt x="793" y="1093"/>
                    <a:pt x="788" y="1093"/>
                  </a:cubicBezTo>
                  <a:cubicBezTo>
                    <a:pt x="787" y="1051"/>
                    <a:pt x="764" y="1013"/>
                    <a:pt x="727" y="992"/>
                  </a:cubicBezTo>
                  <a:cubicBezTo>
                    <a:pt x="690" y="972"/>
                    <a:pt x="646" y="973"/>
                    <a:pt x="609" y="994"/>
                  </a:cubicBezTo>
                  <a:cubicBezTo>
                    <a:pt x="599" y="962"/>
                    <a:pt x="574" y="937"/>
                    <a:pt x="541" y="928"/>
                  </a:cubicBezTo>
                  <a:cubicBezTo>
                    <a:pt x="509" y="918"/>
                    <a:pt x="474" y="925"/>
                    <a:pt x="448" y="947"/>
                  </a:cubicBezTo>
                  <a:cubicBezTo>
                    <a:pt x="402" y="983"/>
                    <a:pt x="402" y="983"/>
                    <a:pt x="402" y="983"/>
                  </a:cubicBezTo>
                  <a:cubicBezTo>
                    <a:pt x="348" y="940"/>
                    <a:pt x="348" y="940"/>
                    <a:pt x="348" y="940"/>
                  </a:cubicBezTo>
                  <a:cubicBezTo>
                    <a:pt x="587" y="582"/>
                    <a:pt x="587" y="582"/>
                    <a:pt x="587" y="582"/>
                  </a:cubicBezTo>
                  <a:cubicBezTo>
                    <a:pt x="887" y="582"/>
                    <a:pt x="887" y="582"/>
                    <a:pt x="887" y="582"/>
                  </a:cubicBezTo>
                  <a:cubicBezTo>
                    <a:pt x="861" y="605"/>
                    <a:pt x="849" y="639"/>
                    <a:pt x="855" y="673"/>
                  </a:cubicBezTo>
                  <a:cubicBezTo>
                    <a:pt x="862" y="715"/>
                    <a:pt x="895" y="747"/>
                    <a:pt x="936" y="753"/>
                  </a:cubicBezTo>
                  <a:cubicBezTo>
                    <a:pt x="999" y="762"/>
                    <a:pt x="1064" y="753"/>
                    <a:pt x="1122" y="726"/>
                  </a:cubicBezTo>
                  <a:cubicBezTo>
                    <a:pt x="1209" y="782"/>
                    <a:pt x="1209" y="782"/>
                    <a:pt x="1209" y="782"/>
                  </a:cubicBezTo>
                  <a:cubicBezTo>
                    <a:pt x="1211" y="783"/>
                    <a:pt x="1213" y="784"/>
                    <a:pt x="1215" y="784"/>
                  </a:cubicBezTo>
                  <a:cubicBezTo>
                    <a:pt x="1547" y="999"/>
                    <a:pt x="1547" y="999"/>
                    <a:pt x="1547" y="999"/>
                  </a:cubicBezTo>
                  <a:cubicBezTo>
                    <a:pt x="1554" y="1003"/>
                    <a:pt x="1560" y="1009"/>
                    <a:pt x="1564" y="1016"/>
                  </a:cubicBezTo>
                  <a:cubicBezTo>
                    <a:pt x="1564" y="1016"/>
                    <a:pt x="1564" y="1017"/>
                    <a:pt x="1564" y="1017"/>
                  </a:cubicBezTo>
                  <a:cubicBezTo>
                    <a:pt x="1573" y="1034"/>
                    <a:pt x="1572" y="1054"/>
                    <a:pt x="1561" y="1070"/>
                  </a:cubicBezTo>
                  <a:close/>
                  <a:moveTo>
                    <a:pt x="1596" y="951"/>
                  </a:moveTo>
                  <a:cubicBezTo>
                    <a:pt x="1593" y="948"/>
                    <a:pt x="1589" y="945"/>
                    <a:pt x="1585" y="941"/>
                  </a:cubicBezTo>
                  <a:cubicBezTo>
                    <a:pt x="1247" y="724"/>
                    <a:pt x="1247" y="724"/>
                    <a:pt x="1247" y="724"/>
                  </a:cubicBezTo>
                  <a:cubicBezTo>
                    <a:pt x="1246" y="723"/>
                    <a:pt x="1244" y="723"/>
                    <a:pt x="1242" y="722"/>
                  </a:cubicBezTo>
                  <a:cubicBezTo>
                    <a:pt x="1142" y="658"/>
                    <a:pt x="1142" y="658"/>
                    <a:pt x="1142" y="658"/>
                  </a:cubicBezTo>
                  <a:cubicBezTo>
                    <a:pt x="1131" y="652"/>
                    <a:pt x="1118" y="651"/>
                    <a:pt x="1107" y="657"/>
                  </a:cubicBezTo>
                  <a:cubicBezTo>
                    <a:pt x="1058" y="683"/>
                    <a:pt x="1002" y="693"/>
                    <a:pt x="947" y="686"/>
                  </a:cubicBezTo>
                  <a:cubicBezTo>
                    <a:pt x="934" y="684"/>
                    <a:pt x="924" y="674"/>
                    <a:pt x="922" y="662"/>
                  </a:cubicBezTo>
                  <a:cubicBezTo>
                    <a:pt x="920" y="648"/>
                    <a:pt x="926" y="635"/>
                    <a:pt x="938" y="629"/>
                  </a:cubicBezTo>
                  <a:cubicBezTo>
                    <a:pt x="964" y="615"/>
                    <a:pt x="988" y="599"/>
                    <a:pt x="1010" y="581"/>
                  </a:cubicBezTo>
                  <a:cubicBezTo>
                    <a:pt x="1012" y="579"/>
                    <a:pt x="1014" y="576"/>
                    <a:pt x="1015" y="573"/>
                  </a:cubicBezTo>
                  <a:cubicBezTo>
                    <a:pt x="1017" y="572"/>
                    <a:pt x="1018" y="571"/>
                    <a:pt x="1019" y="570"/>
                  </a:cubicBezTo>
                  <a:cubicBezTo>
                    <a:pt x="1029" y="561"/>
                    <a:pt x="1070" y="535"/>
                    <a:pt x="1183" y="556"/>
                  </a:cubicBezTo>
                  <a:cubicBezTo>
                    <a:pt x="1318" y="613"/>
                    <a:pt x="1318" y="613"/>
                    <a:pt x="1318" y="613"/>
                  </a:cubicBezTo>
                  <a:cubicBezTo>
                    <a:pt x="1325" y="617"/>
                    <a:pt x="1333" y="617"/>
                    <a:pt x="1340" y="615"/>
                  </a:cubicBezTo>
                  <a:cubicBezTo>
                    <a:pt x="1461" y="582"/>
                    <a:pt x="1461" y="582"/>
                    <a:pt x="1461" y="582"/>
                  </a:cubicBezTo>
                  <a:cubicBezTo>
                    <a:pt x="1663" y="885"/>
                    <a:pt x="1663" y="885"/>
                    <a:pt x="1663" y="885"/>
                  </a:cubicBezTo>
                  <a:lnTo>
                    <a:pt x="1596" y="951"/>
                  </a:lnTo>
                  <a:close/>
                  <a:moveTo>
                    <a:pt x="1786" y="946"/>
                  </a:moveTo>
                  <a:cubicBezTo>
                    <a:pt x="1480" y="487"/>
                    <a:pt x="1480" y="487"/>
                    <a:pt x="1480" y="487"/>
                  </a:cubicBezTo>
                  <a:cubicBezTo>
                    <a:pt x="1544" y="438"/>
                    <a:pt x="1544" y="438"/>
                    <a:pt x="1544" y="438"/>
                  </a:cubicBezTo>
                  <a:cubicBezTo>
                    <a:pt x="1852" y="908"/>
                    <a:pt x="1852" y="908"/>
                    <a:pt x="1852" y="908"/>
                  </a:cubicBezTo>
                  <a:lnTo>
                    <a:pt x="1786" y="946"/>
                  </a:lnTo>
                  <a:close/>
                  <a:moveTo>
                    <a:pt x="1980" y="835"/>
                  </a:moveTo>
                  <a:cubicBezTo>
                    <a:pt x="1911" y="874"/>
                    <a:pt x="1911" y="874"/>
                    <a:pt x="1911" y="874"/>
                  </a:cubicBezTo>
                  <a:cubicBezTo>
                    <a:pt x="1599" y="396"/>
                    <a:pt x="1599" y="396"/>
                    <a:pt x="1599" y="396"/>
                  </a:cubicBezTo>
                  <a:cubicBezTo>
                    <a:pt x="1980" y="105"/>
                    <a:pt x="1980" y="105"/>
                    <a:pt x="1980" y="105"/>
                  </a:cubicBezTo>
                  <a:cubicBezTo>
                    <a:pt x="1980" y="835"/>
                    <a:pt x="1980" y="835"/>
                    <a:pt x="1980" y="835"/>
                  </a:cubicBezTo>
                  <a:close/>
                </a:path>
              </a:pathLst>
            </a:custGeom>
            <a:solidFill>
              <a:srgbClr val="0E3960"/>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nvGrpSpPr>
          <p:cNvPr id="4" name="Group 3"/>
          <p:cNvGrpSpPr/>
          <p:nvPr/>
        </p:nvGrpSpPr>
        <p:grpSpPr>
          <a:xfrm>
            <a:off x="7024627" y="5600700"/>
            <a:ext cx="2257544" cy="2257544"/>
            <a:chOff x="7024627" y="5600700"/>
            <a:chExt cx="2257544" cy="2257544"/>
          </a:xfrm>
        </p:grpSpPr>
        <p:sp>
          <p:nvSpPr>
            <p:cNvPr id="12" name="Oval 11"/>
            <p:cNvSpPr/>
            <p:nvPr/>
          </p:nvSpPr>
          <p:spPr>
            <a:xfrm>
              <a:off x="7024627" y="5600700"/>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18" name="Group 17"/>
            <p:cNvGrpSpPr>
              <a:grpSpLocks noChangeAspect="1"/>
            </p:cNvGrpSpPr>
            <p:nvPr/>
          </p:nvGrpSpPr>
          <p:grpSpPr>
            <a:xfrm>
              <a:off x="7603778" y="6180832"/>
              <a:ext cx="1099242" cy="1097280"/>
              <a:chOff x="3105150" y="4225925"/>
              <a:chExt cx="890588" cy="889000"/>
            </a:xfrm>
            <a:solidFill>
              <a:srgbClr val="0E3960"/>
            </a:solidFill>
          </p:grpSpPr>
          <p:sp>
            <p:nvSpPr>
              <p:cNvPr id="19" name="Freeform 18"/>
              <p:cNvSpPr>
                <a:spLocks noEditPoints="1"/>
              </p:cNvSpPr>
              <p:nvPr/>
            </p:nvSpPr>
            <p:spPr bwMode="auto">
              <a:xfrm>
                <a:off x="3105150" y="4581525"/>
                <a:ext cx="890588" cy="533400"/>
              </a:xfrm>
              <a:custGeom>
                <a:avLst/>
                <a:gdLst>
                  <a:gd name="T0" fmla="*/ 1711 w 2048"/>
                  <a:gd name="T1" fmla="*/ 737 h 1229"/>
                  <a:gd name="T2" fmla="*/ 1788 w 2048"/>
                  <a:gd name="T3" fmla="*/ 574 h 1229"/>
                  <a:gd name="T4" fmla="*/ 1810 w 2048"/>
                  <a:gd name="T5" fmla="*/ 358 h 1229"/>
                  <a:gd name="T6" fmla="*/ 1801 w 2048"/>
                  <a:gd name="T7" fmla="*/ 213 h 1229"/>
                  <a:gd name="T8" fmla="*/ 1237 w 2048"/>
                  <a:gd name="T9" fmla="*/ 213 h 1229"/>
                  <a:gd name="T10" fmla="*/ 1227 w 2048"/>
                  <a:gd name="T11" fmla="*/ 358 h 1229"/>
                  <a:gd name="T12" fmla="*/ 1250 w 2048"/>
                  <a:gd name="T13" fmla="*/ 574 h 1229"/>
                  <a:gd name="T14" fmla="*/ 1327 w 2048"/>
                  <a:gd name="T15" fmla="*/ 737 h 1229"/>
                  <a:gd name="T16" fmla="*/ 1233 w 2048"/>
                  <a:gd name="T17" fmla="*/ 852 h 1229"/>
                  <a:gd name="T18" fmla="*/ 965 w 2048"/>
                  <a:gd name="T19" fmla="*/ 941 h 1229"/>
                  <a:gd name="T20" fmla="*/ 784 w 2048"/>
                  <a:gd name="T21" fmla="*/ 600 h 1229"/>
                  <a:gd name="T22" fmla="*/ 833 w 2048"/>
                  <a:gd name="T23" fmla="*/ 491 h 1229"/>
                  <a:gd name="T24" fmla="*/ 816 w 2048"/>
                  <a:gd name="T25" fmla="*/ 349 h 1229"/>
                  <a:gd name="T26" fmla="*/ 597 w 2048"/>
                  <a:gd name="T27" fmla="*/ 0 h 1229"/>
                  <a:gd name="T28" fmla="*/ 247 w 2048"/>
                  <a:gd name="T29" fmla="*/ 327 h 1229"/>
                  <a:gd name="T30" fmla="*/ 225 w 2048"/>
                  <a:gd name="T31" fmla="*/ 411 h 1229"/>
                  <a:gd name="T32" fmla="*/ 260 w 2048"/>
                  <a:gd name="T33" fmla="*/ 575 h 1229"/>
                  <a:gd name="T34" fmla="*/ 337 w 2048"/>
                  <a:gd name="T35" fmla="*/ 796 h 1229"/>
                  <a:gd name="T36" fmla="*/ 93 w 2048"/>
                  <a:gd name="T37" fmla="*/ 941 h 1229"/>
                  <a:gd name="T38" fmla="*/ 10 w 2048"/>
                  <a:gd name="T39" fmla="*/ 1219 h 1229"/>
                  <a:gd name="T40" fmla="*/ 2038 w 2048"/>
                  <a:gd name="T41" fmla="*/ 1219 h 1229"/>
                  <a:gd name="T42" fmla="*/ 1955 w 2048"/>
                  <a:gd name="T43" fmla="*/ 941 h 1229"/>
                  <a:gd name="T44" fmla="*/ 596 w 2048"/>
                  <a:gd name="T45" fmla="*/ 889 h 1229"/>
                  <a:gd name="T46" fmla="*/ 308 w 2048"/>
                  <a:gd name="T47" fmla="*/ 526 h 1229"/>
                  <a:gd name="T48" fmla="*/ 293 w 2048"/>
                  <a:gd name="T49" fmla="*/ 411 h 1229"/>
                  <a:gd name="T50" fmla="*/ 316 w 2048"/>
                  <a:gd name="T51" fmla="*/ 327 h 1229"/>
                  <a:gd name="T52" fmla="*/ 597 w 2048"/>
                  <a:gd name="T53" fmla="*/ 68 h 1229"/>
                  <a:gd name="T54" fmla="*/ 755 w 2048"/>
                  <a:gd name="T55" fmla="*/ 380 h 1229"/>
                  <a:gd name="T56" fmla="*/ 765 w 2048"/>
                  <a:gd name="T57" fmla="*/ 491 h 1229"/>
                  <a:gd name="T58" fmla="*/ 718 w 2048"/>
                  <a:gd name="T59" fmla="*/ 587 h 1229"/>
                  <a:gd name="T60" fmla="*/ 652 w 2048"/>
                  <a:gd name="T61" fmla="*/ 791 h 1229"/>
                  <a:gd name="T62" fmla="*/ 406 w 2048"/>
                  <a:gd name="T63" fmla="*/ 733 h 1229"/>
                  <a:gd name="T64" fmla="*/ 308 w 2048"/>
                  <a:gd name="T65" fmla="*/ 526 h 1229"/>
                  <a:gd name="T66" fmla="*/ 379 w 2048"/>
                  <a:gd name="T67" fmla="*/ 945 h 1229"/>
                  <a:gd name="T68" fmla="*/ 68 w 2048"/>
                  <a:gd name="T69" fmla="*/ 1161 h 1229"/>
                  <a:gd name="T70" fmla="*/ 260 w 2048"/>
                  <a:gd name="T71" fmla="*/ 922 h 1229"/>
                  <a:gd name="T72" fmla="*/ 526 w 2048"/>
                  <a:gd name="T73" fmla="*/ 924 h 1229"/>
                  <a:gd name="T74" fmla="*/ 794 w 2048"/>
                  <a:gd name="T75" fmla="*/ 919 h 1229"/>
                  <a:gd name="T76" fmla="*/ 990 w 2048"/>
                  <a:gd name="T77" fmla="*/ 1161 h 1229"/>
                  <a:gd name="T78" fmla="*/ 1667 w 2048"/>
                  <a:gd name="T79" fmla="*/ 945 h 1229"/>
                  <a:gd name="T80" fmla="*/ 1724 w 2048"/>
                  <a:gd name="T81" fmla="*/ 884 h 1229"/>
                  <a:gd name="T82" fmla="*/ 1283 w 2048"/>
                  <a:gd name="T83" fmla="*/ 491 h 1229"/>
                  <a:gd name="T84" fmla="*/ 1293 w 2048"/>
                  <a:gd name="T85" fmla="*/ 380 h 1229"/>
                  <a:gd name="T86" fmla="*/ 1451 w 2048"/>
                  <a:gd name="T87" fmla="*/ 68 h 1229"/>
                  <a:gd name="T88" fmla="*/ 1732 w 2048"/>
                  <a:gd name="T89" fmla="*/ 327 h 1229"/>
                  <a:gd name="T90" fmla="*/ 1755 w 2048"/>
                  <a:gd name="T91" fmla="*/ 411 h 1229"/>
                  <a:gd name="T92" fmla="*/ 1740 w 2048"/>
                  <a:gd name="T93" fmla="*/ 526 h 1229"/>
                  <a:gd name="T94" fmla="*/ 1642 w 2048"/>
                  <a:gd name="T95" fmla="*/ 733 h 1229"/>
                  <a:gd name="T96" fmla="*/ 1396 w 2048"/>
                  <a:gd name="T97" fmla="*/ 794 h 1229"/>
                  <a:gd name="T98" fmla="*/ 1330 w 2048"/>
                  <a:gd name="T99" fmla="*/ 587 h 1229"/>
                  <a:gd name="T100" fmla="*/ 1446 w 2048"/>
                  <a:gd name="T101" fmla="*/ 890 h 1229"/>
                  <a:gd name="T102" fmla="*/ 1363 w 2048"/>
                  <a:gd name="T103" fmla="*/ 854 h 1229"/>
                  <a:gd name="T104" fmla="*/ 1118 w 2048"/>
                  <a:gd name="T105" fmla="*/ 1000 h 1229"/>
                  <a:gd name="T106" fmla="*/ 1385 w 2048"/>
                  <a:gd name="T107" fmla="*/ 1018 h 1229"/>
                  <a:gd name="T108" fmla="*/ 1698 w 2048"/>
                  <a:gd name="T109" fmla="*/ 1013 h 1229"/>
                  <a:gd name="T110" fmla="*/ 1980 w 2048"/>
                  <a:gd name="T111" fmla="*/ 1105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48" h="1229">
                    <a:moveTo>
                      <a:pt x="1955" y="941"/>
                    </a:moveTo>
                    <a:cubicBezTo>
                      <a:pt x="1711" y="796"/>
                      <a:pt x="1711" y="796"/>
                      <a:pt x="1711" y="796"/>
                    </a:cubicBezTo>
                    <a:cubicBezTo>
                      <a:pt x="1711" y="737"/>
                      <a:pt x="1711" y="737"/>
                      <a:pt x="1711" y="737"/>
                    </a:cubicBezTo>
                    <a:cubicBezTo>
                      <a:pt x="1741" y="697"/>
                      <a:pt x="1763" y="650"/>
                      <a:pt x="1774" y="600"/>
                    </a:cubicBezTo>
                    <a:cubicBezTo>
                      <a:pt x="1776" y="591"/>
                      <a:pt x="1781" y="582"/>
                      <a:pt x="1788" y="575"/>
                    </a:cubicBezTo>
                    <a:cubicBezTo>
                      <a:pt x="1788" y="574"/>
                      <a:pt x="1788" y="574"/>
                      <a:pt x="1788" y="574"/>
                    </a:cubicBezTo>
                    <a:cubicBezTo>
                      <a:pt x="1811" y="552"/>
                      <a:pt x="1823" y="522"/>
                      <a:pt x="1823" y="491"/>
                    </a:cubicBezTo>
                    <a:cubicBezTo>
                      <a:pt x="1823" y="411"/>
                      <a:pt x="1823" y="411"/>
                      <a:pt x="1823" y="411"/>
                    </a:cubicBezTo>
                    <a:cubicBezTo>
                      <a:pt x="1823" y="393"/>
                      <a:pt x="1819" y="375"/>
                      <a:pt x="1810" y="358"/>
                    </a:cubicBezTo>
                    <a:cubicBezTo>
                      <a:pt x="1806" y="349"/>
                      <a:pt x="1806" y="349"/>
                      <a:pt x="1806" y="349"/>
                    </a:cubicBezTo>
                    <a:cubicBezTo>
                      <a:pt x="1802" y="342"/>
                      <a:pt x="1801" y="335"/>
                      <a:pt x="1801" y="327"/>
                    </a:cubicBezTo>
                    <a:cubicBezTo>
                      <a:pt x="1801" y="213"/>
                      <a:pt x="1801" y="213"/>
                      <a:pt x="1801" y="213"/>
                    </a:cubicBezTo>
                    <a:cubicBezTo>
                      <a:pt x="1800" y="95"/>
                      <a:pt x="1704" y="0"/>
                      <a:pt x="1586" y="0"/>
                    </a:cubicBezTo>
                    <a:cubicBezTo>
                      <a:pt x="1451" y="0"/>
                      <a:pt x="1451" y="0"/>
                      <a:pt x="1451" y="0"/>
                    </a:cubicBezTo>
                    <a:cubicBezTo>
                      <a:pt x="1334" y="0"/>
                      <a:pt x="1238" y="95"/>
                      <a:pt x="1237" y="213"/>
                    </a:cubicBezTo>
                    <a:cubicBezTo>
                      <a:pt x="1237" y="327"/>
                      <a:pt x="1237" y="327"/>
                      <a:pt x="1237" y="327"/>
                    </a:cubicBezTo>
                    <a:cubicBezTo>
                      <a:pt x="1237" y="335"/>
                      <a:pt x="1236" y="342"/>
                      <a:pt x="1232" y="349"/>
                    </a:cubicBezTo>
                    <a:cubicBezTo>
                      <a:pt x="1227" y="358"/>
                      <a:pt x="1227" y="358"/>
                      <a:pt x="1227" y="358"/>
                    </a:cubicBezTo>
                    <a:cubicBezTo>
                      <a:pt x="1219" y="375"/>
                      <a:pt x="1215" y="393"/>
                      <a:pt x="1215" y="411"/>
                    </a:cubicBezTo>
                    <a:cubicBezTo>
                      <a:pt x="1215" y="491"/>
                      <a:pt x="1215" y="491"/>
                      <a:pt x="1215" y="491"/>
                    </a:cubicBezTo>
                    <a:cubicBezTo>
                      <a:pt x="1215" y="522"/>
                      <a:pt x="1227" y="552"/>
                      <a:pt x="1250" y="574"/>
                    </a:cubicBezTo>
                    <a:cubicBezTo>
                      <a:pt x="1250" y="575"/>
                      <a:pt x="1250" y="575"/>
                      <a:pt x="1250" y="575"/>
                    </a:cubicBezTo>
                    <a:cubicBezTo>
                      <a:pt x="1257" y="582"/>
                      <a:pt x="1262" y="591"/>
                      <a:pt x="1264" y="600"/>
                    </a:cubicBezTo>
                    <a:cubicBezTo>
                      <a:pt x="1275" y="650"/>
                      <a:pt x="1297" y="697"/>
                      <a:pt x="1327" y="737"/>
                    </a:cubicBezTo>
                    <a:cubicBezTo>
                      <a:pt x="1327" y="796"/>
                      <a:pt x="1327" y="796"/>
                      <a:pt x="1327" y="796"/>
                    </a:cubicBezTo>
                    <a:cubicBezTo>
                      <a:pt x="1243" y="846"/>
                      <a:pt x="1243" y="846"/>
                      <a:pt x="1243" y="846"/>
                    </a:cubicBezTo>
                    <a:cubicBezTo>
                      <a:pt x="1239" y="848"/>
                      <a:pt x="1236" y="850"/>
                      <a:pt x="1233" y="852"/>
                    </a:cubicBezTo>
                    <a:cubicBezTo>
                      <a:pt x="1083" y="941"/>
                      <a:pt x="1083" y="941"/>
                      <a:pt x="1083" y="941"/>
                    </a:cubicBezTo>
                    <a:cubicBezTo>
                      <a:pt x="1060" y="956"/>
                      <a:pt x="1039" y="975"/>
                      <a:pt x="1024" y="997"/>
                    </a:cubicBezTo>
                    <a:cubicBezTo>
                      <a:pt x="1009" y="975"/>
                      <a:pt x="988" y="956"/>
                      <a:pt x="965" y="941"/>
                    </a:cubicBezTo>
                    <a:cubicBezTo>
                      <a:pt x="721" y="796"/>
                      <a:pt x="721" y="796"/>
                      <a:pt x="721" y="796"/>
                    </a:cubicBezTo>
                    <a:cubicBezTo>
                      <a:pt x="721" y="737"/>
                      <a:pt x="721" y="737"/>
                      <a:pt x="721" y="737"/>
                    </a:cubicBezTo>
                    <a:cubicBezTo>
                      <a:pt x="751" y="697"/>
                      <a:pt x="773" y="650"/>
                      <a:pt x="784" y="600"/>
                    </a:cubicBezTo>
                    <a:cubicBezTo>
                      <a:pt x="786" y="591"/>
                      <a:pt x="791" y="582"/>
                      <a:pt x="798" y="575"/>
                    </a:cubicBezTo>
                    <a:cubicBezTo>
                      <a:pt x="798" y="574"/>
                      <a:pt x="798" y="574"/>
                      <a:pt x="798" y="574"/>
                    </a:cubicBezTo>
                    <a:cubicBezTo>
                      <a:pt x="821" y="552"/>
                      <a:pt x="833" y="522"/>
                      <a:pt x="833" y="491"/>
                    </a:cubicBezTo>
                    <a:cubicBezTo>
                      <a:pt x="833" y="411"/>
                      <a:pt x="833" y="411"/>
                      <a:pt x="833" y="411"/>
                    </a:cubicBezTo>
                    <a:cubicBezTo>
                      <a:pt x="833" y="393"/>
                      <a:pt x="829" y="375"/>
                      <a:pt x="821" y="358"/>
                    </a:cubicBezTo>
                    <a:cubicBezTo>
                      <a:pt x="816" y="349"/>
                      <a:pt x="816" y="349"/>
                      <a:pt x="816" y="349"/>
                    </a:cubicBezTo>
                    <a:cubicBezTo>
                      <a:pt x="812" y="342"/>
                      <a:pt x="811" y="335"/>
                      <a:pt x="811" y="327"/>
                    </a:cubicBezTo>
                    <a:cubicBezTo>
                      <a:pt x="811" y="213"/>
                      <a:pt x="811" y="213"/>
                      <a:pt x="811" y="213"/>
                    </a:cubicBezTo>
                    <a:cubicBezTo>
                      <a:pt x="810" y="95"/>
                      <a:pt x="714" y="0"/>
                      <a:pt x="597" y="0"/>
                    </a:cubicBezTo>
                    <a:cubicBezTo>
                      <a:pt x="462" y="0"/>
                      <a:pt x="462" y="0"/>
                      <a:pt x="462" y="0"/>
                    </a:cubicBezTo>
                    <a:cubicBezTo>
                      <a:pt x="344" y="0"/>
                      <a:pt x="248" y="95"/>
                      <a:pt x="247" y="213"/>
                    </a:cubicBezTo>
                    <a:cubicBezTo>
                      <a:pt x="247" y="327"/>
                      <a:pt x="247" y="327"/>
                      <a:pt x="247" y="327"/>
                    </a:cubicBezTo>
                    <a:cubicBezTo>
                      <a:pt x="247" y="335"/>
                      <a:pt x="246" y="342"/>
                      <a:pt x="242" y="349"/>
                    </a:cubicBezTo>
                    <a:cubicBezTo>
                      <a:pt x="238" y="358"/>
                      <a:pt x="238" y="358"/>
                      <a:pt x="238" y="358"/>
                    </a:cubicBezTo>
                    <a:cubicBezTo>
                      <a:pt x="229" y="375"/>
                      <a:pt x="225" y="393"/>
                      <a:pt x="225" y="411"/>
                    </a:cubicBezTo>
                    <a:cubicBezTo>
                      <a:pt x="225" y="491"/>
                      <a:pt x="225" y="491"/>
                      <a:pt x="225" y="491"/>
                    </a:cubicBezTo>
                    <a:cubicBezTo>
                      <a:pt x="225" y="522"/>
                      <a:pt x="237" y="552"/>
                      <a:pt x="260" y="574"/>
                    </a:cubicBezTo>
                    <a:cubicBezTo>
                      <a:pt x="260" y="575"/>
                      <a:pt x="260" y="575"/>
                      <a:pt x="260" y="575"/>
                    </a:cubicBezTo>
                    <a:cubicBezTo>
                      <a:pt x="267" y="582"/>
                      <a:pt x="272" y="591"/>
                      <a:pt x="274" y="600"/>
                    </a:cubicBezTo>
                    <a:cubicBezTo>
                      <a:pt x="285" y="650"/>
                      <a:pt x="307" y="697"/>
                      <a:pt x="337" y="737"/>
                    </a:cubicBezTo>
                    <a:cubicBezTo>
                      <a:pt x="337" y="796"/>
                      <a:pt x="337" y="796"/>
                      <a:pt x="337" y="796"/>
                    </a:cubicBezTo>
                    <a:cubicBezTo>
                      <a:pt x="253" y="846"/>
                      <a:pt x="253" y="846"/>
                      <a:pt x="253" y="846"/>
                    </a:cubicBezTo>
                    <a:cubicBezTo>
                      <a:pt x="249" y="848"/>
                      <a:pt x="246" y="850"/>
                      <a:pt x="243" y="852"/>
                    </a:cubicBezTo>
                    <a:cubicBezTo>
                      <a:pt x="93" y="941"/>
                      <a:pt x="93" y="941"/>
                      <a:pt x="93" y="941"/>
                    </a:cubicBezTo>
                    <a:cubicBezTo>
                      <a:pt x="36" y="976"/>
                      <a:pt x="0" y="1038"/>
                      <a:pt x="0" y="1105"/>
                    </a:cubicBezTo>
                    <a:cubicBezTo>
                      <a:pt x="0" y="1195"/>
                      <a:pt x="0" y="1195"/>
                      <a:pt x="0" y="1195"/>
                    </a:cubicBezTo>
                    <a:cubicBezTo>
                      <a:pt x="0" y="1204"/>
                      <a:pt x="4" y="1213"/>
                      <a:pt x="10" y="1219"/>
                    </a:cubicBezTo>
                    <a:cubicBezTo>
                      <a:pt x="16" y="1225"/>
                      <a:pt x="25" y="1229"/>
                      <a:pt x="34" y="1229"/>
                    </a:cubicBezTo>
                    <a:cubicBezTo>
                      <a:pt x="2014" y="1229"/>
                      <a:pt x="2014" y="1229"/>
                      <a:pt x="2014" y="1229"/>
                    </a:cubicBezTo>
                    <a:cubicBezTo>
                      <a:pt x="2023" y="1229"/>
                      <a:pt x="2032" y="1225"/>
                      <a:pt x="2038" y="1219"/>
                    </a:cubicBezTo>
                    <a:cubicBezTo>
                      <a:pt x="2044" y="1213"/>
                      <a:pt x="2048" y="1204"/>
                      <a:pt x="2048" y="1195"/>
                    </a:cubicBezTo>
                    <a:cubicBezTo>
                      <a:pt x="2048" y="1105"/>
                      <a:pt x="2048" y="1105"/>
                      <a:pt x="2048" y="1105"/>
                    </a:cubicBezTo>
                    <a:cubicBezTo>
                      <a:pt x="2048" y="1038"/>
                      <a:pt x="2012" y="976"/>
                      <a:pt x="1955" y="941"/>
                    </a:cubicBezTo>
                    <a:close/>
                    <a:moveTo>
                      <a:pt x="734" y="884"/>
                    </a:moveTo>
                    <a:cubicBezTo>
                      <a:pt x="678" y="945"/>
                      <a:pt x="678" y="945"/>
                      <a:pt x="678" y="945"/>
                    </a:cubicBezTo>
                    <a:cubicBezTo>
                      <a:pt x="596" y="889"/>
                      <a:pt x="596" y="889"/>
                      <a:pt x="596" y="889"/>
                    </a:cubicBezTo>
                    <a:cubicBezTo>
                      <a:pt x="682" y="852"/>
                      <a:pt x="682" y="852"/>
                      <a:pt x="682" y="852"/>
                    </a:cubicBezTo>
                    <a:lnTo>
                      <a:pt x="734" y="884"/>
                    </a:lnTo>
                    <a:close/>
                    <a:moveTo>
                      <a:pt x="308" y="526"/>
                    </a:moveTo>
                    <a:cubicBezTo>
                      <a:pt x="307" y="525"/>
                      <a:pt x="307" y="525"/>
                      <a:pt x="307" y="525"/>
                    </a:cubicBezTo>
                    <a:cubicBezTo>
                      <a:pt x="298" y="516"/>
                      <a:pt x="293" y="504"/>
                      <a:pt x="293" y="491"/>
                    </a:cubicBezTo>
                    <a:cubicBezTo>
                      <a:pt x="293" y="411"/>
                      <a:pt x="293" y="411"/>
                      <a:pt x="293" y="411"/>
                    </a:cubicBezTo>
                    <a:cubicBezTo>
                      <a:pt x="293" y="404"/>
                      <a:pt x="295" y="396"/>
                      <a:pt x="299" y="389"/>
                    </a:cubicBezTo>
                    <a:cubicBezTo>
                      <a:pt x="303" y="380"/>
                      <a:pt x="303" y="380"/>
                      <a:pt x="303" y="380"/>
                    </a:cubicBezTo>
                    <a:cubicBezTo>
                      <a:pt x="311" y="363"/>
                      <a:pt x="316" y="345"/>
                      <a:pt x="316" y="327"/>
                    </a:cubicBezTo>
                    <a:cubicBezTo>
                      <a:pt x="316" y="213"/>
                      <a:pt x="316" y="213"/>
                      <a:pt x="316" y="213"/>
                    </a:cubicBezTo>
                    <a:cubicBezTo>
                      <a:pt x="316" y="133"/>
                      <a:pt x="381" y="68"/>
                      <a:pt x="462" y="68"/>
                    </a:cubicBezTo>
                    <a:cubicBezTo>
                      <a:pt x="597" y="68"/>
                      <a:pt x="597" y="68"/>
                      <a:pt x="597" y="68"/>
                    </a:cubicBezTo>
                    <a:cubicBezTo>
                      <a:pt x="677" y="68"/>
                      <a:pt x="742" y="133"/>
                      <a:pt x="742" y="213"/>
                    </a:cubicBezTo>
                    <a:cubicBezTo>
                      <a:pt x="742" y="327"/>
                      <a:pt x="742" y="327"/>
                      <a:pt x="742" y="327"/>
                    </a:cubicBezTo>
                    <a:cubicBezTo>
                      <a:pt x="742" y="345"/>
                      <a:pt x="747" y="363"/>
                      <a:pt x="755" y="380"/>
                    </a:cubicBezTo>
                    <a:cubicBezTo>
                      <a:pt x="760" y="389"/>
                      <a:pt x="760" y="389"/>
                      <a:pt x="760" y="389"/>
                    </a:cubicBezTo>
                    <a:cubicBezTo>
                      <a:pt x="763" y="396"/>
                      <a:pt x="765" y="404"/>
                      <a:pt x="765" y="411"/>
                    </a:cubicBezTo>
                    <a:cubicBezTo>
                      <a:pt x="765" y="491"/>
                      <a:pt x="765" y="491"/>
                      <a:pt x="765" y="491"/>
                    </a:cubicBezTo>
                    <a:cubicBezTo>
                      <a:pt x="765" y="504"/>
                      <a:pt x="760" y="516"/>
                      <a:pt x="751" y="525"/>
                    </a:cubicBezTo>
                    <a:cubicBezTo>
                      <a:pt x="750" y="526"/>
                      <a:pt x="750" y="526"/>
                      <a:pt x="750" y="526"/>
                    </a:cubicBezTo>
                    <a:cubicBezTo>
                      <a:pt x="733" y="542"/>
                      <a:pt x="722" y="564"/>
                      <a:pt x="718" y="587"/>
                    </a:cubicBezTo>
                    <a:cubicBezTo>
                      <a:pt x="708" y="628"/>
                      <a:pt x="689" y="667"/>
                      <a:pt x="663" y="701"/>
                    </a:cubicBezTo>
                    <a:cubicBezTo>
                      <a:pt x="656" y="710"/>
                      <a:pt x="652" y="722"/>
                      <a:pt x="652" y="733"/>
                    </a:cubicBezTo>
                    <a:cubicBezTo>
                      <a:pt x="652" y="791"/>
                      <a:pt x="652" y="791"/>
                      <a:pt x="652" y="791"/>
                    </a:cubicBezTo>
                    <a:cubicBezTo>
                      <a:pt x="525" y="845"/>
                      <a:pt x="525" y="845"/>
                      <a:pt x="525" y="845"/>
                    </a:cubicBezTo>
                    <a:cubicBezTo>
                      <a:pt x="406" y="794"/>
                      <a:pt x="406" y="794"/>
                      <a:pt x="406" y="794"/>
                    </a:cubicBezTo>
                    <a:cubicBezTo>
                      <a:pt x="406" y="733"/>
                      <a:pt x="406" y="733"/>
                      <a:pt x="406" y="733"/>
                    </a:cubicBezTo>
                    <a:cubicBezTo>
                      <a:pt x="406" y="721"/>
                      <a:pt x="402" y="710"/>
                      <a:pt x="395" y="700"/>
                    </a:cubicBezTo>
                    <a:cubicBezTo>
                      <a:pt x="369" y="667"/>
                      <a:pt x="350" y="628"/>
                      <a:pt x="341" y="587"/>
                    </a:cubicBezTo>
                    <a:cubicBezTo>
                      <a:pt x="336" y="564"/>
                      <a:pt x="325" y="542"/>
                      <a:pt x="308" y="526"/>
                    </a:cubicBezTo>
                    <a:close/>
                    <a:moveTo>
                      <a:pt x="373" y="854"/>
                    </a:moveTo>
                    <a:cubicBezTo>
                      <a:pt x="456" y="890"/>
                      <a:pt x="456" y="890"/>
                      <a:pt x="456" y="890"/>
                    </a:cubicBezTo>
                    <a:cubicBezTo>
                      <a:pt x="379" y="945"/>
                      <a:pt x="379" y="945"/>
                      <a:pt x="379" y="945"/>
                    </a:cubicBezTo>
                    <a:cubicBezTo>
                      <a:pt x="320" y="886"/>
                      <a:pt x="320" y="886"/>
                      <a:pt x="320" y="886"/>
                    </a:cubicBezTo>
                    <a:lnTo>
                      <a:pt x="373" y="854"/>
                    </a:lnTo>
                    <a:close/>
                    <a:moveTo>
                      <a:pt x="68" y="1161"/>
                    </a:moveTo>
                    <a:cubicBezTo>
                      <a:pt x="68" y="1105"/>
                      <a:pt x="68" y="1105"/>
                      <a:pt x="68" y="1105"/>
                    </a:cubicBezTo>
                    <a:cubicBezTo>
                      <a:pt x="68" y="1062"/>
                      <a:pt x="91" y="1022"/>
                      <a:pt x="128" y="1000"/>
                    </a:cubicBezTo>
                    <a:cubicBezTo>
                      <a:pt x="260" y="922"/>
                      <a:pt x="260" y="922"/>
                      <a:pt x="260" y="922"/>
                    </a:cubicBezTo>
                    <a:cubicBezTo>
                      <a:pt x="351" y="1014"/>
                      <a:pt x="351" y="1014"/>
                      <a:pt x="351" y="1014"/>
                    </a:cubicBezTo>
                    <a:cubicBezTo>
                      <a:pt x="363" y="1026"/>
                      <a:pt x="382" y="1028"/>
                      <a:pt x="395" y="1018"/>
                    </a:cubicBezTo>
                    <a:cubicBezTo>
                      <a:pt x="526" y="924"/>
                      <a:pt x="526" y="924"/>
                      <a:pt x="526" y="924"/>
                    </a:cubicBezTo>
                    <a:cubicBezTo>
                      <a:pt x="663" y="1018"/>
                      <a:pt x="663" y="1018"/>
                      <a:pt x="663" y="1018"/>
                    </a:cubicBezTo>
                    <a:cubicBezTo>
                      <a:pt x="677" y="1028"/>
                      <a:pt x="696" y="1026"/>
                      <a:pt x="708" y="1013"/>
                    </a:cubicBezTo>
                    <a:cubicBezTo>
                      <a:pt x="794" y="919"/>
                      <a:pt x="794" y="919"/>
                      <a:pt x="794" y="919"/>
                    </a:cubicBezTo>
                    <a:cubicBezTo>
                      <a:pt x="930" y="1000"/>
                      <a:pt x="930" y="1000"/>
                      <a:pt x="930" y="1000"/>
                    </a:cubicBezTo>
                    <a:cubicBezTo>
                      <a:pt x="967" y="1022"/>
                      <a:pt x="990" y="1062"/>
                      <a:pt x="990" y="1105"/>
                    </a:cubicBezTo>
                    <a:cubicBezTo>
                      <a:pt x="990" y="1161"/>
                      <a:pt x="990" y="1161"/>
                      <a:pt x="990" y="1161"/>
                    </a:cubicBezTo>
                    <a:cubicBezTo>
                      <a:pt x="68" y="1161"/>
                      <a:pt x="68" y="1161"/>
                      <a:pt x="68" y="1161"/>
                    </a:cubicBezTo>
                    <a:close/>
                    <a:moveTo>
                      <a:pt x="1724" y="884"/>
                    </a:moveTo>
                    <a:cubicBezTo>
                      <a:pt x="1667" y="945"/>
                      <a:pt x="1667" y="945"/>
                      <a:pt x="1667" y="945"/>
                    </a:cubicBezTo>
                    <a:cubicBezTo>
                      <a:pt x="1586" y="889"/>
                      <a:pt x="1586" y="889"/>
                      <a:pt x="1586" y="889"/>
                    </a:cubicBezTo>
                    <a:cubicBezTo>
                      <a:pt x="1672" y="852"/>
                      <a:pt x="1672" y="852"/>
                      <a:pt x="1672" y="852"/>
                    </a:cubicBezTo>
                    <a:lnTo>
                      <a:pt x="1724" y="884"/>
                    </a:lnTo>
                    <a:close/>
                    <a:moveTo>
                      <a:pt x="1298" y="526"/>
                    </a:moveTo>
                    <a:cubicBezTo>
                      <a:pt x="1297" y="525"/>
                      <a:pt x="1297" y="525"/>
                      <a:pt x="1297" y="525"/>
                    </a:cubicBezTo>
                    <a:cubicBezTo>
                      <a:pt x="1288" y="516"/>
                      <a:pt x="1283" y="504"/>
                      <a:pt x="1283" y="491"/>
                    </a:cubicBezTo>
                    <a:cubicBezTo>
                      <a:pt x="1283" y="411"/>
                      <a:pt x="1283" y="411"/>
                      <a:pt x="1283" y="411"/>
                    </a:cubicBezTo>
                    <a:cubicBezTo>
                      <a:pt x="1283" y="404"/>
                      <a:pt x="1285" y="396"/>
                      <a:pt x="1288" y="389"/>
                    </a:cubicBezTo>
                    <a:cubicBezTo>
                      <a:pt x="1293" y="380"/>
                      <a:pt x="1293" y="380"/>
                      <a:pt x="1293" y="380"/>
                    </a:cubicBezTo>
                    <a:cubicBezTo>
                      <a:pt x="1301" y="363"/>
                      <a:pt x="1306" y="345"/>
                      <a:pt x="1306" y="327"/>
                    </a:cubicBezTo>
                    <a:cubicBezTo>
                      <a:pt x="1306" y="213"/>
                      <a:pt x="1306" y="213"/>
                      <a:pt x="1306" y="213"/>
                    </a:cubicBezTo>
                    <a:cubicBezTo>
                      <a:pt x="1306" y="133"/>
                      <a:pt x="1371" y="68"/>
                      <a:pt x="1451" y="68"/>
                    </a:cubicBezTo>
                    <a:cubicBezTo>
                      <a:pt x="1586" y="68"/>
                      <a:pt x="1586" y="68"/>
                      <a:pt x="1586" y="68"/>
                    </a:cubicBezTo>
                    <a:cubicBezTo>
                      <a:pt x="1667" y="68"/>
                      <a:pt x="1732" y="133"/>
                      <a:pt x="1732" y="213"/>
                    </a:cubicBezTo>
                    <a:cubicBezTo>
                      <a:pt x="1732" y="327"/>
                      <a:pt x="1732" y="327"/>
                      <a:pt x="1732" y="327"/>
                    </a:cubicBezTo>
                    <a:cubicBezTo>
                      <a:pt x="1732" y="345"/>
                      <a:pt x="1737" y="363"/>
                      <a:pt x="1745" y="380"/>
                    </a:cubicBezTo>
                    <a:cubicBezTo>
                      <a:pt x="1749" y="389"/>
                      <a:pt x="1749" y="389"/>
                      <a:pt x="1749" y="389"/>
                    </a:cubicBezTo>
                    <a:cubicBezTo>
                      <a:pt x="1753" y="396"/>
                      <a:pt x="1755" y="404"/>
                      <a:pt x="1755" y="411"/>
                    </a:cubicBezTo>
                    <a:cubicBezTo>
                      <a:pt x="1755" y="491"/>
                      <a:pt x="1755" y="491"/>
                      <a:pt x="1755" y="491"/>
                    </a:cubicBezTo>
                    <a:cubicBezTo>
                      <a:pt x="1755" y="504"/>
                      <a:pt x="1750" y="516"/>
                      <a:pt x="1741" y="525"/>
                    </a:cubicBezTo>
                    <a:cubicBezTo>
                      <a:pt x="1740" y="526"/>
                      <a:pt x="1740" y="526"/>
                      <a:pt x="1740" y="526"/>
                    </a:cubicBezTo>
                    <a:cubicBezTo>
                      <a:pt x="1723" y="542"/>
                      <a:pt x="1712" y="564"/>
                      <a:pt x="1707" y="587"/>
                    </a:cubicBezTo>
                    <a:cubicBezTo>
                      <a:pt x="1698" y="628"/>
                      <a:pt x="1679" y="667"/>
                      <a:pt x="1653" y="701"/>
                    </a:cubicBezTo>
                    <a:cubicBezTo>
                      <a:pt x="1646" y="710"/>
                      <a:pt x="1642" y="722"/>
                      <a:pt x="1642" y="733"/>
                    </a:cubicBezTo>
                    <a:cubicBezTo>
                      <a:pt x="1642" y="791"/>
                      <a:pt x="1642" y="791"/>
                      <a:pt x="1642" y="791"/>
                    </a:cubicBezTo>
                    <a:cubicBezTo>
                      <a:pt x="1515" y="845"/>
                      <a:pt x="1515" y="845"/>
                      <a:pt x="1515" y="845"/>
                    </a:cubicBezTo>
                    <a:cubicBezTo>
                      <a:pt x="1396" y="794"/>
                      <a:pt x="1396" y="794"/>
                      <a:pt x="1396" y="794"/>
                    </a:cubicBezTo>
                    <a:cubicBezTo>
                      <a:pt x="1396" y="733"/>
                      <a:pt x="1396" y="733"/>
                      <a:pt x="1396" y="733"/>
                    </a:cubicBezTo>
                    <a:cubicBezTo>
                      <a:pt x="1396" y="721"/>
                      <a:pt x="1392" y="710"/>
                      <a:pt x="1385" y="700"/>
                    </a:cubicBezTo>
                    <a:cubicBezTo>
                      <a:pt x="1359" y="667"/>
                      <a:pt x="1340" y="628"/>
                      <a:pt x="1330" y="587"/>
                    </a:cubicBezTo>
                    <a:cubicBezTo>
                      <a:pt x="1326" y="564"/>
                      <a:pt x="1315" y="542"/>
                      <a:pt x="1298" y="526"/>
                    </a:cubicBezTo>
                    <a:close/>
                    <a:moveTo>
                      <a:pt x="1363" y="854"/>
                    </a:moveTo>
                    <a:cubicBezTo>
                      <a:pt x="1446" y="890"/>
                      <a:pt x="1446" y="890"/>
                      <a:pt x="1446" y="890"/>
                    </a:cubicBezTo>
                    <a:cubicBezTo>
                      <a:pt x="1369" y="945"/>
                      <a:pt x="1369" y="945"/>
                      <a:pt x="1369" y="945"/>
                    </a:cubicBezTo>
                    <a:cubicBezTo>
                      <a:pt x="1310" y="886"/>
                      <a:pt x="1310" y="886"/>
                      <a:pt x="1310" y="886"/>
                    </a:cubicBezTo>
                    <a:lnTo>
                      <a:pt x="1363" y="854"/>
                    </a:lnTo>
                    <a:close/>
                    <a:moveTo>
                      <a:pt x="1058" y="1161"/>
                    </a:moveTo>
                    <a:cubicBezTo>
                      <a:pt x="1058" y="1105"/>
                      <a:pt x="1058" y="1105"/>
                      <a:pt x="1058" y="1105"/>
                    </a:cubicBezTo>
                    <a:cubicBezTo>
                      <a:pt x="1058" y="1062"/>
                      <a:pt x="1081" y="1022"/>
                      <a:pt x="1118" y="1000"/>
                    </a:cubicBezTo>
                    <a:cubicBezTo>
                      <a:pt x="1250" y="922"/>
                      <a:pt x="1250" y="922"/>
                      <a:pt x="1250" y="922"/>
                    </a:cubicBezTo>
                    <a:cubicBezTo>
                      <a:pt x="1341" y="1014"/>
                      <a:pt x="1341" y="1014"/>
                      <a:pt x="1341" y="1014"/>
                    </a:cubicBezTo>
                    <a:cubicBezTo>
                      <a:pt x="1353" y="1026"/>
                      <a:pt x="1372" y="1028"/>
                      <a:pt x="1385" y="1018"/>
                    </a:cubicBezTo>
                    <a:cubicBezTo>
                      <a:pt x="1516" y="924"/>
                      <a:pt x="1516" y="924"/>
                      <a:pt x="1516" y="924"/>
                    </a:cubicBezTo>
                    <a:cubicBezTo>
                      <a:pt x="1653" y="1018"/>
                      <a:pt x="1653" y="1018"/>
                      <a:pt x="1653" y="1018"/>
                    </a:cubicBezTo>
                    <a:cubicBezTo>
                      <a:pt x="1667" y="1028"/>
                      <a:pt x="1686" y="1026"/>
                      <a:pt x="1698" y="1013"/>
                    </a:cubicBezTo>
                    <a:cubicBezTo>
                      <a:pt x="1784" y="919"/>
                      <a:pt x="1784" y="919"/>
                      <a:pt x="1784" y="919"/>
                    </a:cubicBezTo>
                    <a:cubicBezTo>
                      <a:pt x="1920" y="1000"/>
                      <a:pt x="1920" y="1000"/>
                      <a:pt x="1920" y="1000"/>
                    </a:cubicBezTo>
                    <a:cubicBezTo>
                      <a:pt x="1957" y="1022"/>
                      <a:pt x="1980" y="1062"/>
                      <a:pt x="1980" y="1105"/>
                    </a:cubicBezTo>
                    <a:cubicBezTo>
                      <a:pt x="1980" y="1161"/>
                      <a:pt x="1980" y="1161"/>
                      <a:pt x="1980" y="1161"/>
                    </a:cubicBezTo>
                    <a:cubicBezTo>
                      <a:pt x="1058" y="1161"/>
                      <a:pt x="1058" y="1161"/>
                      <a:pt x="1058" y="1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0" name="Freeform 19"/>
              <p:cNvSpPr>
                <a:spLocks noEditPoints="1"/>
              </p:cNvSpPr>
              <p:nvPr/>
            </p:nvSpPr>
            <p:spPr bwMode="auto">
              <a:xfrm>
                <a:off x="3165475" y="4225925"/>
                <a:ext cx="325438" cy="327025"/>
              </a:xfrm>
              <a:custGeom>
                <a:avLst/>
                <a:gdLst>
                  <a:gd name="T0" fmla="*/ 375 w 750"/>
                  <a:gd name="T1" fmla="*/ 751 h 751"/>
                  <a:gd name="T2" fmla="*/ 750 w 750"/>
                  <a:gd name="T3" fmla="*/ 375 h 751"/>
                  <a:gd name="T4" fmla="*/ 375 w 750"/>
                  <a:gd name="T5" fmla="*/ 0 h 751"/>
                  <a:gd name="T6" fmla="*/ 0 w 750"/>
                  <a:gd name="T7" fmla="*/ 375 h 751"/>
                  <a:gd name="T8" fmla="*/ 375 w 750"/>
                  <a:gd name="T9" fmla="*/ 751 h 751"/>
                  <a:gd name="T10" fmla="*/ 375 w 750"/>
                  <a:gd name="T11" fmla="*/ 68 h 751"/>
                  <a:gd name="T12" fmla="*/ 682 w 750"/>
                  <a:gd name="T13" fmla="*/ 375 h 751"/>
                  <a:gd name="T14" fmla="*/ 375 w 750"/>
                  <a:gd name="T15" fmla="*/ 683 h 751"/>
                  <a:gd name="T16" fmla="*/ 68 w 750"/>
                  <a:gd name="T17" fmla="*/ 375 h 751"/>
                  <a:gd name="T18" fmla="*/ 375 w 750"/>
                  <a:gd name="T19" fmla="*/ 6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0" h="751">
                    <a:moveTo>
                      <a:pt x="375" y="751"/>
                    </a:moveTo>
                    <a:cubicBezTo>
                      <a:pt x="582" y="751"/>
                      <a:pt x="750" y="583"/>
                      <a:pt x="750" y="375"/>
                    </a:cubicBezTo>
                    <a:cubicBezTo>
                      <a:pt x="750" y="168"/>
                      <a:pt x="582" y="0"/>
                      <a:pt x="375" y="0"/>
                    </a:cubicBezTo>
                    <a:cubicBezTo>
                      <a:pt x="168" y="0"/>
                      <a:pt x="0" y="168"/>
                      <a:pt x="0" y="375"/>
                    </a:cubicBezTo>
                    <a:cubicBezTo>
                      <a:pt x="0" y="583"/>
                      <a:pt x="168" y="751"/>
                      <a:pt x="375" y="751"/>
                    </a:cubicBezTo>
                    <a:close/>
                    <a:moveTo>
                      <a:pt x="375" y="68"/>
                    </a:moveTo>
                    <a:cubicBezTo>
                      <a:pt x="545" y="68"/>
                      <a:pt x="682" y="206"/>
                      <a:pt x="682" y="375"/>
                    </a:cubicBezTo>
                    <a:cubicBezTo>
                      <a:pt x="682" y="545"/>
                      <a:pt x="545" y="683"/>
                      <a:pt x="375" y="683"/>
                    </a:cubicBezTo>
                    <a:cubicBezTo>
                      <a:pt x="205" y="683"/>
                      <a:pt x="68" y="545"/>
                      <a:pt x="68" y="375"/>
                    </a:cubicBezTo>
                    <a:cubicBezTo>
                      <a:pt x="68" y="206"/>
                      <a:pt x="205" y="68"/>
                      <a:pt x="375"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 name="Freeform 20"/>
              <p:cNvSpPr>
                <a:spLocks/>
              </p:cNvSpPr>
              <p:nvPr/>
            </p:nvSpPr>
            <p:spPr bwMode="auto">
              <a:xfrm>
                <a:off x="3252788" y="4314825"/>
                <a:ext cx="150813" cy="149225"/>
              </a:xfrm>
              <a:custGeom>
                <a:avLst/>
                <a:gdLst>
                  <a:gd name="T0" fmla="*/ 82 w 347"/>
                  <a:gd name="T1" fmla="*/ 332 h 342"/>
                  <a:gd name="T2" fmla="*/ 106 w 347"/>
                  <a:gd name="T3" fmla="*/ 342 h 342"/>
                  <a:gd name="T4" fmla="*/ 108 w 347"/>
                  <a:gd name="T5" fmla="*/ 342 h 342"/>
                  <a:gd name="T6" fmla="*/ 133 w 347"/>
                  <a:gd name="T7" fmla="*/ 328 h 342"/>
                  <a:gd name="T8" fmla="*/ 338 w 347"/>
                  <a:gd name="T9" fmla="*/ 55 h 342"/>
                  <a:gd name="T10" fmla="*/ 342 w 347"/>
                  <a:gd name="T11" fmla="*/ 22 h 342"/>
                  <a:gd name="T12" fmla="*/ 315 w 347"/>
                  <a:gd name="T13" fmla="*/ 1 h 342"/>
                  <a:gd name="T14" fmla="*/ 283 w 347"/>
                  <a:gd name="T15" fmla="*/ 14 h 342"/>
                  <a:gd name="T16" fmla="*/ 102 w 347"/>
                  <a:gd name="T17" fmla="*/ 256 h 342"/>
                  <a:gd name="T18" fmla="*/ 62 w 347"/>
                  <a:gd name="T19" fmla="*/ 216 h 342"/>
                  <a:gd name="T20" fmla="*/ 14 w 347"/>
                  <a:gd name="T21" fmla="*/ 216 h 342"/>
                  <a:gd name="T22" fmla="*/ 13 w 347"/>
                  <a:gd name="T23" fmla="*/ 264 h 342"/>
                  <a:gd name="T24" fmla="*/ 82 w 347"/>
                  <a:gd name="T25" fmla="*/ 33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7" h="342">
                    <a:moveTo>
                      <a:pt x="82" y="332"/>
                    </a:moveTo>
                    <a:cubicBezTo>
                      <a:pt x="88" y="339"/>
                      <a:pt x="97" y="342"/>
                      <a:pt x="106" y="342"/>
                    </a:cubicBezTo>
                    <a:cubicBezTo>
                      <a:pt x="107" y="342"/>
                      <a:pt x="107" y="342"/>
                      <a:pt x="108" y="342"/>
                    </a:cubicBezTo>
                    <a:cubicBezTo>
                      <a:pt x="118" y="341"/>
                      <a:pt x="127" y="336"/>
                      <a:pt x="133" y="328"/>
                    </a:cubicBezTo>
                    <a:cubicBezTo>
                      <a:pt x="338" y="55"/>
                      <a:pt x="338" y="55"/>
                      <a:pt x="338" y="55"/>
                    </a:cubicBezTo>
                    <a:cubicBezTo>
                      <a:pt x="345" y="46"/>
                      <a:pt x="347" y="33"/>
                      <a:pt x="342" y="22"/>
                    </a:cubicBezTo>
                    <a:cubicBezTo>
                      <a:pt x="337" y="10"/>
                      <a:pt x="327" y="3"/>
                      <a:pt x="315" y="1"/>
                    </a:cubicBezTo>
                    <a:cubicBezTo>
                      <a:pt x="303" y="0"/>
                      <a:pt x="291" y="5"/>
                      <a:pt x="283" y="14"/>
                    </a:cubicBezTo>
                    <a:cubicBezTo>
                      <a:pt x="102" y="256"/>
                      <a:pt x="102" y="256"/>
                      <a:pt x="102" y="256"/>
                    </a:cubicBezTo>
                    <a:cubicBezTo>
                      <a:pt x="62" y="216"/>
                      <a:pt x="62" y="216"/>
                      <a:pt x="62" y="216"/>
                    </a:cubicBezTo>
                    <a:cubicBezTo>
                      <a:pt x="48" y="202"/>
                      <a:pt x="27" y="203"/>
                      <a:pt x="14" y="216"/>
                    </a:cubicBezTo>
                    <a:cubicBezTo>
                      <a:pt x="0" y="229"/>
                      <a:pt x="0" y="250"/>
                      <a:pt x="13" y="264"/>
                    </a:cubicBezTo>
                    <a:lnTo>
                      <a:pt x="8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 name="Freeform 21"/>
              <p:cNvSpPr>
                <a:spLocks noEditPoints="1"/>
              </p:cNvSpPr>
              <p:nvPr/>
            </p:nvSpPr>
            <p:spPr bwMode="auto">
              <a:xfrm>
                <a:off x="3594100" y="4225925"/>
                <a:ext cx="327025" cy="327025"/>
              </a:xfrm>
              <a:custGeom>
                <a:avLst/>
                <a:gdLst>
                  <a:gd name="T0" fmla="*/ 376 w 751"/>
                  <a:gd name="T1" fmla="*/ 751 h 751"/>
                  <a:gd name="T2" fmla="*/ 751 w 751"/>
                  <a:gd name="T3" fmla="*/ 375 h 751"/>
                  <a:gd name="T4" fmla="*/ 376 w 751"/>
                  <a:gd name="T5" fmla="*/ 0 h 751"/>
                  <a:gd name="T6" fmla="*/ 0 w 751"/>
                  <a:gd name="T7" fmla="*/ 375 h 751"/>
                  <a:gd name="T8" fmla="*/ 376 w 751"/>
                  <a:gd name="T9" fmla="*/ 751 h 751"/>
                  <a:gd name="T10" fmla="*/ 376 w 751"/>
                  <a:gd name="T11" fmla="*/ 68 h 751"/>
                  <a:gd name="T12" fmla="*/ 683 w 751"/>
                  <a:gd name="T13" fmla="*/ 375 h 751"/>
                  <a:gd name="T14" fmla="*/ 376 w 751"/>
                  <a:gd name="T15" fmla="*/ 683 h 751"/>
                  <a:gd name="T16" fmla="*/ 69 w 751"/>
                  <a:gd name="T17" fmla="*/ 375 h 751"/>
                  <a:gd name="T18" fmla="*/ 376 w 751"/>
                  <a:gd name="T19" fmla="*/ 6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1" h="751">
                    <a:moveTo>
                      <a:pt x="376" y="751"/>
                    </a:moveTo>
                    <a:cubicBezTo>
                      <a:pt x="583" y="751"/>
                      <a:pt x="751" y="583"/>
                      <a:pt x="751" y="375"/>
                    </a:cubicBezTo>
                    <a:cubicBezTo>
                      <a:pt x="751" y="168"/>
                      <a:pt x="583" y="0"/>
                      <a:pt x="376" y="0"/>
                    </a:cubicBezTo>
                    <a:cubicBezTo>
                      <a:pt x="169" y="0"/>
                      <a:pt x="0" y="168"/>
                      <a:pt x="0" y="375"/>
                    </a:cubicBezTo>
                    <a:cubicBezTo>
                      <a:pt x="1" y="583"/>
                      <a:pt x="169" y="751"/>
                      <a:pt x="376" y="751"/>
                    </a:cubicBezTo>
                    <a:close/>
                    <a:moveTo>
                      <a:pt x="376" y="68"/>
                    </a:moveTo>
                    <a:cubicBezTo>
                      <a:pt x="546" y="68"/>
                      <a:pt x="683" y="206"/>
                      <a:pt x="683" y="375"/>
                    </a:cubicBezTo>
                    <a:cubicBezTo>
                      <a:pt x="683" y="545"/>
                      <a:pt x="546" y="683"/>
                      <a:pt x="376" y="683"/>
                    </a:cubicBezTo>
                    <a:cubicBezTo>
                      <a:pt x="206" y="683"/>
                      <a:pt x="69" y="545"/>
                      <a:pt x="69" y="375"/>
                    </a:cubicBezTo>
                    <a:cubicBezTo>
                      <a:pt x="69" y="206"/>
                      <a:pt x="206" y="68"/>
                      <a:pt x="37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 name="Freeform 22"/>
              <p:cNvSpPr>
                <a:spLocks/>
              </p:cNvSpPr>
              <p:nvPr/>
            </p:nvSpPr>
            <p:spPr bwMode="auto">
              <a:xfrm>
                <a:off x="3683000" y="4314825"/>
                <a:ext cx="150813" cy="149225"/>
              </a:xfrm>
              <a:custGeom>
                <a:avLst/>
                <a:gdLst>
                  <a:gd name="T0" fmla="*/ 3 w 347"/>
                  <a:gd name="T1" fmla="*/ 310 h 346"/>
                  <a:gd name="T2" fmla="*/ 13 w 347"/>
                  <a:gd name="T3" fmla="*/ 334 h 346"/>
                  <a:gd name="T4" fmla="*/ 37 w 347"/>
                  <a:gd name="T5" fmla="*/ 344 h 346"/>
                  <a:gd name="T6" fmla="*/ 61 w 347"/>
                  <a:gd name="T7" fmla="*/ 334 h 346"/>
                  <a:gd name="T8" fmla="*/ 174 w 347"/>
                  <a:gd name="T9" fmla="*/ 222 h 346"/>
                  <a:gd name="T10" fmla="*/ 286 w 347"/>
                  <a:gd name="T11" fmla="*/ 334 h 346"/>
                  <a:gd name="T12" fmla="*/ 319 w 347"/>
                  <a:gd name="T13" fmla="*/ 343 h 346"/>
                  <a:gd name="T14" fmla="*/ 344 w 347"/>
                  <a:gd name="T15" fmla="*/ 319 h 346"/>
                  <a:gd name="T16" fmla="*/ 335 w 347"/>
                  <a:gd name="T17" fmla="*/ 286 h 346"/>
                  <a:gd name="T18" fmla="*/ 222 w 347"/>
                  <a:gd name="T19" fmla="*/ 173 h 346"/>
                  <a:gd name="T20" fmla="*/ 335 w 347"/>
                  <a:gd name="T21" fmla="*/ 61 h 346"/>
                  <a:gd name="T22" fmla="*/ 344 w 347"/>
                  <a:gd name="T23" fmla="*/ 28 h 346"/>
                  <a:gd name="T24" fmla="*/ 319 w 347"/>
                  <a:gd name="T25" fmla="*/ 4 h 346"/>
                  <a:gd name="T26" fmla="*/ 286 w 347"/>
                  <a:gd name="T27" fmla="*/ 13 h 346"/>
                  <a:gd name="T28" fmla="*/ 174 w 347"/>
                  <a:gd name="T29" fmla="*/ 125 h 346"/>
                  <a:gd name="T30" fmla="*/ 61 w 347"/>
                  <a:gd name="T31" fmla="*/ 13 h 346"/>
                  <a:gd name="T32" fmla="*/ 13 w 347"/>
                  <a:gd name="T33" fmla="*/ 13 h 346"/>
                  <a:gd name="T34" fmla="*/ 13 w 347"/>
                  <a:gd name="T35" fmla="*/ 61 h 346"/>
                  <a:gd name="T36" fmla="*/ 126 w 347"/>
                  <a:gd name="T37" fmla="*/ 173 h 346"/>
                  <a:gd name="T38" fmla="*/ 13 w 347"/>
                  <a:gd name="T39" fmla="*/ 286 h 346"/>
                  <a:gd name="T40" fmla="*/ 3 w 347"/>
                  <a:gd name="T41" fmla="*/ 31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7" h="346">
                    <a:moveTo>
                      <a:pt x="3" y="310"/>
                    </a:moveTo>
                    <a:cubicBezTo>
                      <a:pt x="3" y="319"/>
                      <a:pt x="7" y="328"/>
                      <a:pt x="13" y="334"/>
                    </a:cubicBezTo>
                    <a:cubicBezTo>
                      <a:pt x="20" y="341"/>
                      <a:pt x="28" y="344"/>
                      <a:pt x="37" y="344"/>
                    </a:cubicBezTo>
                    <a:cubicBezTo>
                      <a:pt x="46" y="344"/>
                      <a:pt x="55" y="341"/>
                      <a:pt x="61" y="334"/>
                    </a:cubicBezTo>
                    <a:cubicBezTo>
                      <a:pt x="174" y="222"/>
                      <a:pt x="174" y="222"/>
                      <a:pt x="174" y="222"/>
                    </a:cubicBezTo>
                    <a:cubicBezTo>
                      <a:pt x="286" y="334"/>
                      <a:pt x="286" y="334"/>
                      <a:pt x="286" y="334"/>
                    </a:cubicBezTo>
                    <a:cubicBezTo>
                      <a:pt x="295" y="343"/>
                      <a:pt x="307" y="346"/>
                      <a:pt x="319" y="343"/>
                    </a:cubicBezTo>
                    <a:cubicBezTo>
                      <a:pt x="331" y="340"/>
                      <a:pt x="340" y="331"/>
                      <a:pt x="344" y="319"/>
                    </a:cubicBezTo>
                    <a:cubicBezTo>
                      <a:pt x="347" y="307"/>
                      <a:pt x="343" y="294"/>
                      <a:pt x="335" y="286"/>
                    </a:cubicBezTo>
                    <a:cubicBezTo>
                      <a:pt x="222" y="173"/>
                      <a:pt x="222" y="173"/>
                      <a:pt x="222" y="173"/>
                    </a:cubicBezTo>
                    <a:cubicBezTo>
                      <a:pt x="335" y="61"/>
                      <a:pt x="335" y="61"/>
                      <a:pt x="335" y="61"/>
                    </a:cubicBezTo>
                    <a:cubicBezTo>
                      <a:pt x="343" y="52"/>
                      <a:pt x="347" y="40"/>
                      <a:pt x="344" y="28"/>
                    </a:cubicBezTo>
                    <a:cubicBezTo>
                      <a:pt x="340" y="16"/>
                      <a:pt x="331" y="7"/>
                      <a:pt x="319" y="4"/>
                    </a:cubicBezTo>
                    <a:cubicBezTo>
                      <a:pt x="307" y="1"/>
                      <a:pt x="295" y="4"/>
                      <a:pt x="286" y="13"/>
                    </a:cubicBezTo>
                    <a:cubicBezTo>
                      <a:pt x="174" y="125"/>
                      <a:pt x="174" y="125"/>
                      <a:pt x="174" y="125"/>
                    </a:cubicBezTo>
                    <a:cubicBezTo>
                      <a:pt x="61" y="13"/>
                      <a:pt x="61" y="13"/>
                      <a:pt x="61" y="13"/>
                    </a:cubicBezTo>
                    <a:cubicBezTo>
                      <a:pt x="48" y="0"/>
                      <a:pt x="27" y="0"/>
                      <a:pt x="13" y="13"/>
                    </a:cubicBezTo>
                    <a:cubicBezTo>
                      <a:pt x="0" y="26"/>
                      <a:pt x="0" y="48"/>
                      <a:pt x="13" y="61"/>
                    </a:cubicBezTo>
                    <a:cubicBezTo>
                      <a:pt x="126" y="173"/>
                      <a:pt x="126" y="173"/>
                      <a:pt x="126" y="173"/>
                    </a:cubicBezTo>
                    <a:cubicBezTo>
                      <a:pt x="13" y="286"/>
                      <a:pt x="13" y="286"/>
                      <a:pt x="13" y="286"/>
                    </a:cubicBezTo>
                    <a:cubicBezTo>
                      <a:pt x="7" y="292"/>
                      <a:pt x="3" y="301"/>
                      <a:pt x="3" y="3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spTree>
    <p:extLst>
      <p:ext uri="{BB962C8B-B14F-4D97-AF65-F5344CB8AC3E}">
        <p14:creationId xmlns:p14="http://schemas.microsoft.com/office/powerpoint/2010/main" val="71111206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50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100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36"/>
          <p:cNvSpPr/>
          <p:nvPr/>
        </p:nvSpPr>
        <p:spPr>
          <a:xfrm>
            <a:off x="762000" y="1724513"/>
            <a:ext cx="6896100" cy="6896100"/>
          </a:xfrm>
          <a:prstGeom prst="ellipse">
            <a:avLst/>
          </a:prstGeom>
          <a:solidFill>
            <a:schemeClr val="accent1">
              <a:lumMod val="60000"/>
              <a:lumOff val="40000"/>
            </a:schemeClr>
          </a:solidFill>
          <a:ln>
            <a:solidFill>
              <a:schemeClr val="accent1">
                <a:lumMod val="60000"/>
                <a:lumOff val="40000"/>
              </a:schemeClr>
            </a:solidFill>
          </a:ln>
          <a:effectLst>
            <a:outerShdw blurRad="508000" dist="254000" dir="5400000" algn="tl" rotWithShape="0">
              <a:prstClr val="black">
                <a:alpha val="30000"/>
              </a:prstClr>
            </a:outerShdw>
          </a:effectLst>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38" name="Freeform 37"/>
          <p:cNvSpPr/>
          <p:nvPr/>
        </p:nvSpPr>
        <p:spPr>
          <a:xfrm>
            <a:off x="2003298" y="3132943"/>
            <a:ext cx="4413504" cy="4529114"/>
          </a:xfrm>
          <a:custGeom>
            <a:avLst/>
            <a:gdLst>
              <a:gd name="connsiteX0" fmla="*/ 0 w 4413504"/>
              <a:gd name="connsiteY0" fmla="*/ 0 h 2275713"/>
              <a:gd name="connsiteX1" fmla="*/ 4413504 w 4413504"/>
              <a:gd name="connsiteY1" fmla="*/ 0 h 2275713"/>
              <a:gd name="connsiteX2" fmla="*/ 4413504 w 4413504"/>
              <a:gd name="connsiteY2" fmla="*/ 2275713 h 2275713"/>
              <a:gd name="connsiteX3" fmla="*/ 0 w 4413504"/>
              <a:gd name="connsiteY3" fmla="*/ 2275713 h 2275713"/>
              <a:gd name="connsiteX4" fmla="*/ 0 w 4413504"/>
              <a:gd name="connsiteY4" fmla="*/ 0 h 2275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504" h="2275713">
                <a:moveTo>
                  <a:pt x="0" y="0"/>
                </a:moveTo>
                <a:lnTo>
                  <a:pt x="4413504" y="0"/>
                </a:lnTo>
                <a:lnTo>
                  <a:pt x="4413504" y="2275713"/>
                </a:lnTo>
                <a:lnTo>
                  <a:pt x="0" y="2275713"/>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en-US" sz="6000" dirty="0">
                <a:latin typeface="Open Sans" panose="020B0604020202020204" charset="0"/>
                <a:ea typeface="Open Sans" panose="020B0604020202020204" charset="0"/>
                <a:cs typeface="Open Sans" panose="020B0604020202020204" charset="0"/>
              </a:rPr>
              <a:t>A Certified Operator Shall:</a:t>
            </a:r>
          </a:p>
          <a:p>
            <a:pPr lvl="0" algn="ctr" defTabSz="2889250">
              <a:lnSpc>
                <a:spcPct val="90000"/>
              </a:lnSpc>
              <a:spcBef>
                <a:spcPct val="0"/>
              </a:spcBef>
              <a:spcAft>
                <a:spcPct val="35000"/>
              </a:spcAft>
            </a:pPr>
            <a:r>
              <a:rPr lang="en-US" sz="2800" dirty="0">
                <a:latin typeface="Open Sans" panose="020B0604020202020204" charset="0"/>
                <a:ea typeface="Open Sans" panose="020B0604020202020204" charset="0"/>
                <a:cs typeface="Open Sans" panose="020B0604020202020204" charset="0"/>
              </a:rPr>
              <a:t>401 KAR Chapter 11</a:t>
            </a:r>
            <a:endParaRPr lang="en-US" sz="2800" kern="1200" dirty="0">
              <a:latin typeface="Open Sans" panose="020B0604020202020204" charset="0"/>
              <a:ea typeface="Open Sans" panose="020B0604020202020204" charset="0"/>
              <a:cs typeface="Open Sans" panose="020B0604020202020204" charset="0"/>
            </a:endParaRPr>
          </a:p>
        </p:txBody>
      </p:sp>
      <p:sp>
        <p:nvSpPr>
          <p:cNvPr id="17" name="Block Arc 16"/>
          <p:cNvSpPr/>
          <p:nvPr/>
        </p:nvSpPr>
        <p:spPr>
          <a:xfrm>
            <a:off x="-2334271" y="-69915"/>
            <a:ext cx="10934832" cy="10934832"/>
          </a:xfrm>
          <a:prstGeom prst="blockArc">
            <a:avLst>
              <a:gd name="adj1" fmla="val 18900000"/>
              <a:gd name="adj2" fmla="val 2700000"/>
              <a:gd name="adj3" fmla="val 198"/>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8" name="Freeform 17"/>
          <p:cNvSpPr/>
          <p:nvPr/>
        </p:nvSpPr>
        <p:spPr>
          <a:xfrm>
            <a:off x="7618076" y="1841337"/>
            <a:ext cx="9712350" cy="1016325"/>
          </a:xfrm>
          <a:custGeom>
            <a:avLst/>
            <a:gdLst>
              <a:gd name="connsiteX0" fmla="*/ 0 w 9712350"/>
              <a:gd name="connsiteY0" fmla="*/ 0 h 1016325"/>
              <a:gd name="connsiteX1" fmla="*/ 9712350 w 9712350"/>
              <a:gd name="connsiteY1" fmla="*/ 0 h 1016325"/>
              <a:gd name="connsiteX2" fmla="*/ 9712350 w 9712350"/>
              <a:gd name="connsiteY2" fmla="*/ 1016325 h 1016325"/>
              <a:gd name="connsiteX3" fmla="*/ 0 w 9712350"/>
              <a:gd name="connsiteY3" fmla="*/ 1016325 h 1016325"/>
              <a:gd name="connsiteX4" fmla="*/ 0 w 9712350"/>
              <a:gd name="connsiteY4" fmla="*/ 0 h 101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12350" h="1016325">
                <a:moveTo>
                  <a:pt x="0" y="0"/>
                </a:moveTo>
                <a:lnTo>
                  <a:pt x="9712350" y="0"/>
                </a:lnTo>
                <a:lnTo>
                  <a:pt x="9712350" y="1016325"/>
                </a:lnTo>
                <a:lnTo>
                  <a:pt x="0" y="1016325"/>
                </a:lnTo>
                <a:lnTo>
                  <a:pt x="0"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6708" tIns="48260" rIns="48260" bIns="48260" numCol="1" spcCol="1270" anchor="ctr" anchorCtr="0">
            <a:noAutofit/>
          </a:bodyPr>
          <a:lstStyle/>
          <a:p>
            <a:pPr lvl="0" algn="l" defTabSz="844550">
              <a:lnSpc>
                <a:spcPct val="90000"/>
              </a:lnSpc>
              <a:spcBef>
                <a:spcPct val="0"/>
              </a:spcBef>
              <a:spcAft>
                <a:spcPct val="35000"/>
              </a:spcAft>
            </a:pPr>
            <a:r>
              <a:rPr lang="en-US" sz="1900" kern="1200" dirty="0">
                <a:latin typeface="Open Sans" panose="020B0604020202020204" charset="0"/>
                <a:ea typeface="Open Sans" panose="020B0604020202020204" charset="0"/>
                <a:cs typeface="Open Sans" panose="020B0604020202020204" charset="0"/>
              </a:rPr>
              <a:t>protect the health, welfare and safety of the public and the environment</a:t>
            </a:r>
            <a:endParaRPr lang="en-US" sz="1900" kern="1200" dirty="0"/>
          </a:p>
        </p:txBody>
      </p:sp>
      <p:sp>
        <p:nvSpPr>
          <p:cNvPr id="19" name="Oval 18"/>
          <p:cNvSpPr/>
          <p:nvPr/>
        </p:nvSpPr>
        <p:spPr>
          <a:xfrm>
            <a:off x="6982873" y="1714296"/>
            <a:ext cx="1270406" cy="1270406"/>
          </a:xfrm>
          <a:prstGeom prst="ellipse">
            <a:avLst/>
          </a:prstGeom>
          <a:ln>
            <a:solidFill>
              <a:srgbClr val="0E396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Freeform 19"/>
          <p:cNvSpPr/>
          <p:nvPr/>
        </p:nvSpPr>
        <p:spPr>
          <a:xfrm>
            <a:off x="8346345" y="3365337"/>
            <a:ext cx="8984081" cy="1016325"/>
          </a:xfrm>
          <a:custGeom>
            <a:avLst/>
            <a:gdLst>
              <a:gd name="connsiteX0" fmla="*/ 0 w 8984081"/>
              <a:gd name="connsiteY0" fmla="*/ 0 h 1016325"/>
              <a:gd name="connsiteX1" fmla="*/ 8984081 w 8984081"/>
              <a:gd name="connsiteY1" fmla="*/ 0 h 1016325"/>
              <a:gd name="connsiteX2" fmla="*/ 8984081 w 8984081"/>
              <a:gd name="connsiteY2" fmla="*/ 1016325 h 1016325"/>
              <a:gd name="connsiteX3" fmla="*/ 0 w 8984081"/>
              <a:gd name="connsiteY3" fmla="*/ 1016325 h 1016325"/>
              <a:gd name="connsiteX4" fmla="*/ 0 w 8984081"/>
              <a:gd name="connsiteY4" fmla="*/ 0 h 101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4081" h="1016325">
                <a:moveTo>
                  <a:pt x="0" y="0"/>
                </a:moveTo>
                <a:lnTo>
                  <a:pt x="8984081" y="0"/>
                </a:lnTo>
                <a:lnTo>
                  <a:pt x="8984081" y="1016325"/>
                </a:lnTo>
                <a:lnTo>
                  <a:pt x="0" y="1016325"/>
                </a:lnTo>
                <a:lnTo>
                  <a:pt x="0"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6708" tIns="48260" rIns="48260" bIns="48260" numCol="1" spcCol="1270" anchor="ctr" anchorCtr="0">
            <a:noAutofit/>
          </a:bodyPr>
          <a:lstStyle/>
          <a:p>
            <a:pPr lvl="0" algn="l" defTabSz="844550">
              <a:lnSpc>
                <a:spcPct val="90000"/>
              </a:lnSpc>
              <a:spcBef>
                <a:spcPct val="0"/>
              </a:spcBef>
              <a:spcAft>
                <a:spcPct val="35000"/>
              </a:spcAft>
            </a:pPr>
            <a:r>
              <a:rPr lang="en-US" sz="1900" kern="1200" dirty="0">
                <a:latin typeface="Open Sans" panose="020B0604020202020204" charset="0"/>
                <a:ea typeface="Open Sans" panose="020B0604020202020204" charset="0"/>
                <a:cs typeface="Open Sans" panose="020B0604020202020204" charset="0"/>
              </a:rPr>
              <a:t>Use reasonable care and judgment in performance of duties</a:t>
            </a:r>
          </a:p>
        </p:txBody>
      </p:sp>
      <p:sp>
        <p:nvSpPr>
          <p:cNvPr id="21" name="Oval 20"/>
          <p:cNvSpPr/>
          <p:nvPr/>
        </p:nvSpPr>
        <p:spPr>
          <a:xfrm>
            <a:off x="7711142" y="3238296"/>
            <a:ext cx="1270406" cy="1270406"/>
          </a:xfrm>
          <a:prstGeom prst="ellipse">
            <a:avLst/>
          </a:prstGeom>
          <a:ln>
            <a:solidFill>
              <a:srgbClr val="0E396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2" name="Freeform 21"/>
          <p:cNvSpPr/>
          <p:nvPr/>
        </p:nvSpPr>
        <p:spPr>
          <a:xfrm>
            <a:off x="8569865" y="4889337"/>
            <a:ext cx="8760561" cy="1016325"/>
          </a:xfrm>
          <a:custGeom>
            <a:avLst/>
            <a:gdLst>
              <a:gd name="connsiteX0" fmla="*/ 0 w 8760561"/>
              <a:gd name="connsiteY0" fmla="*/ 0 h 1016325"/>
              <a:gd name="connsiteX1" fmla="*/ 8760561 w 8760561"/>
              <a:gd name="connsiteY1" fmla="*/ 0 h 1016325"/>
              <a:gd name="connsiteX2" fmla="*/ 8760561 w 8760561"/>
              <a:gd name="connsiteY2" fmla="*/ 1016325 h 1016325"/>
              <a:gd name="connsiteX3" fmla="*/ 0 w 8760561"/>
              <a:gd name="connsiteY3" fmla="*/ 1016325 h 1016325"/>
              <a:gd name="connsiteX4" fmla="*/ 0 w 8760561"/>
              <a:gd name="connsiteY4" fmla="*/ 0 h 101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0561" h="1016325">
                <a:moveTo>
                  <a:pt x="0" y="0"/>
                </a:moveTo>
                <a:lnTo>
                  <a:pt x="8760561" y="0"/>
                </a:lnTo>
                <a:lnTo>
                  <a:pt x="8760561" y="1016325"/>
                </a:lnTo>
                <a:lnTo>
                  <a:pt x="0" y="1016325"/>
                </a:lnTo>
                <a:lnTo>
                  <a:pt x="0"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6708" tIns="48260" rIns="48260" bIns="48260" numCol="1" spcCol="1270" anchor="ctr" anchorCtr="0">
            <a:noAutofit/>
          </a:bodyPr>
          <a:lstStyle/>
          <a:p>
            <a:pPr lvl="0" algn="l" defTabSz="844550">
              <a:lnSpc>
                <a:spcPct val="90000"/>
              </a:lnSpc>
              <a:spcBef>
                <a:spcPct val="0"/>
              </a:spcBef>
              <a:spcAft>
                <a:spcPct val="35000"/>
              </a:spcAft>
            </a:pPr>
            <a:r>
              <a:rPr lang="en-US" sz="1900" kern="1200" dirty="0">
                <a:latin typeface="Open Sans" panose="020B0604020202020204" charset="0"/>
                <a:ea typeface="Open Sans" panose="020B0604020202020204" charset="0"/>
                <a:cs typeface="Open Sans" panose="020B0604020202020204" charset="0"/>
              </a:rPr>
              <a:t>If an operator’s judgment is overruled by an employer and the safety, health and welfare of the public or environment are endangered, the operator shall inform the employer of potential consequences</a:t>
            </a:r>
          </a:p>
        </p:txBody>
      </p:sp>
      <p:sp>
        <p:nvSpPr>
          <p:cNvPr id="23" name="Oval 22"/>
          <p:cNvSpPr/>
          <p:nvPr/>
        </p:nvSpPr>
        <p:spPr>
          <a:xfrm>
            <a:off x="7934662" y="4762296"/>
            <a:ext cx="1270406" cy="1270406"/>
          </a:xfrm>
          <a:prstGeom prst="ellipse">
            <a:avLst/>
          </a:prstGeom>
          <a:ln>
            <a:solidFill>
              <a:srgbClr val="0E396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4" name="Freeform 23"/>
          <p:cNvSpPr/>
          <p:nvPr/>
        </p:nvSpPr>
        <p:spPr>
          <a:xfrm>
            <a:off x="8346345" y="6413337"/>
            <a:ext cx="8984081" cy="1016325"/>
          </a:xfrm>
          <a:custGeom>
            <a:avLst/>
            <a:gdLst>
              <a:gd name="connsiteX0" fmla="*/ 0 w 8984081"/>
              <a:gd name="connsiteY0" fmla="*/ 0 h 1016325"/>
              <a:gd name="connsiteX1" fmla="*/ 8984081 w 8984081"/>
              <a:gd name="connsiteY1" fmla="*/ 0 h 1016325"/>
              <a:gd name="connsiteX2" fmla="*/ 8984081 w 8984081"/>
              <a:gd name="connsiteY2" fmla="*/ 1016325 h 1016325"/>
              <a:gd name="connsiteX3" fmla="*/ 0 w 8984081"/>
              <a:gd name="connsiteY3" fmla="*/ 1016325 h 1016325"/>
              <a:gd name="connsiteX4" fmla="*/ 0 w 8984081"/>
              <a:gd name="connsiteY4" fmla="*/ 0 h 101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84081" h="1016325">
                <a:moveTo>
                  <a:pt x="0" y="0"/>
                </a:moveTo>
                <a:lnTo>
                  <a:pt x="8984081" y="0"/>
                </a:lnTo>
                <a:lnTo>
                  <a:pt x="8984081" y="1016325"/>
                </a:lnTo>
                <a:lnTo>
                  <a:pt x="0" y="1016325"/>
                </a:lnTo>
                <a:lnTo>
                  <a:pt x="0"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6708" tIns="48260" rIns="48260" bIns="48260" numCol="1" spcCol="1270" anchor="ctr" anchorCtr="0">
            <a:noAutofit/>
          </a:bodyPr>
          <a:lstStyle/>
          <a:p>
            <a:pPr lvl="0" algn="l" defTabSz="844550">
              <a:lnSpc>
                <a:spcPct val="90000"/>
              </a:lnSpc>
              <a:spcBef>
                <a:spcPct val="0"/>
              </a:spcBef>
              <a:spcAft>
                <a:spcPct val="35000"/>
              </a:spcAft>
            </a:pPr>
            <a:r>
              <a:rPr lang="en-US" sz="1900" kern="1200" dirty="0">
                <a:latin typeface="Open Sans" panose="020B0604020202020204" charset="0"/>
                <a:ea typeface="Open Sans" panose="020B0604020202020204" charset="0"/>
                <a:cs typeface="Open Sans" panose="020B0604020202020204" charset="0"/>
              </a:rPr>
              <a:t>Be truthful and complete in applications, reports, statements and testimony provided to the cabinet</a:t>
            </a:r>
          </a:p>
        </p:txBody>
      </p:sp>
      <p:sp>
        <p:nvSpPr>
          <p:cNvPr id="25" name="Oval 24"/>
          <p:cNvSpPr/>
          <p:nvPr/>
        </p:nvSpPr>
        <p:spPr>
          <a:xfrm>
            <a:off x="7711142" y="6286296"/>
            <a:ext cx="1270406" cy="1270406"/>
          </a:xfrm>
          <a:prstGeom prst="ellipse">
            <a:avLst/>
          </a:prstGeom>
          <a:ln>
            <a:solidFill>
              <a:srgbClr val="0E396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6" name="Freeform 25"/>
          <p:cNvSpPr/>
          <p:nvPr/>
        </p:nvSpPr>
        <p:spPr>
          <a:xfrm>
            <a:off x="7618076" y="7937337"/>
            <a:ext cx="9712350" cy="1016325"/>
          </a:xfrm>
          <a:custGeom>
            <a:avLst/>
            <a:gdLst>
              <a:gd name="connsiteX0" fmla="*/ 0 w 9712350"/>
              <a:gd name="connsiteY0" fmla="*/ 0 h 1016325"/>
              <a:gd name="connsiteX1" fmla="*/ 9712350 w 9712350"/>
              <a:gd name="connsiteY1" fmla="*/ 0 h 1016325"/>
              <a:gd name="connsiteX2" fmla="*/ 9712350 w 9712350"/>
              <a:gd name="connsiteY2" fmla="*/ 1016325 h 1016325"/>
              <a:gd name="connsiteX3" fmla="*/ 0 w 9712350"/>
              <a:gd name="connsiteY3" fmla="*/ 1016325 h 1016325"/>
              <a:gd name="connsiteX4" fmla="*/ 0 w 9712350"/>
              <a:gd name="connsiteY4" fmla="*/ 0 h 1016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12350" h="1016325">
                <a:moveTo>
                  <a:pt x="0" y="0"/>
                </a:moveTo>
                <a:lnTo>
                  <a:pt x="9712350" y="0"/>
                </a:lnTo>
                <a:lnTo>
                  <a:pt x="9712350" y="1016325"/>
                </a:lnTo>
                <a:lnTo>
                  <a:pt x="0" y="1016325"/>
                </a:lnTo>
                <a:lnTo>
                  <a:pt x="0"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6708" tIns="48260" rIns="48260" bIns="48260" numCol="1" spcCol="1270" anchor="ctr" anchorCtr="0">
            <a:noAutofit/>
          </a:bodyPr>
          <a:lstStyle/>
          <a:p>
            <a:pPr lvl="0" algn="l" defTabSz="844550">
              <a:lnSpc>
                <a:spcPct val="90000"/>
              </a:lnSpc>
              <a:spcBef>
                <a:spcPct val="0"/>
              </a:spcBef>
              <a:spcAft>
                <a:spcPct val="35000"/>
              </a:spcAft>
            </a:pPr>
            <a:r>
              <a:rPr lang="en-US" sz="1900" kern="1200" dirty="0">
                <a:latin typeface="Open Sans" panose="020B0604020202020204" charset="0"/>
                <a:ea typeface="Open Sans" panose="020B0604020202020204" charset="0"/>
                <a:cs typeface="Open Sans" panose="020B0604020202020204" charset="0"/>
              </a:rPr>
              <a:t>Ensure the integrity of the samples collected, prepares or analyzes so that the results shall be a true representation of water quality</a:t>
            </a:r>
          </a:p>
        </p:txBody>
      </p:sp>
      <p:sp>
        <p:nvSpPr>
          <p:cNvPr id="27" name="Oval 26"/>
          <p:cNvSpPr/>
          <p:nvPr/>
        </p:nvSpPr>
        <p:spPr>
          <a:xfrm>
            <a:off x="6982873" y="7810296"/>
            <a:ext cx="1270406" cy="1270406"/>
          </a:xfrm>
          <a:prstGeom prst="ellipse">
            <a:avLst/>
          </a:prstGeom>
          <a:ln>
            <a:solidFill>
              <a:srgbClr val="0E396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201216037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22" presetClass="entr" presetSubtype="1"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par>
                                <p:cTn id="12" presetID="42" presetClass="entr" presetSubtype="0" fill="hold" nodeType="withEffect">
                                  <p:stCondLst>
                                    <p:cond delay="50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5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75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75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100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10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125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1000"/>
                                        <p:tgtEl>
                                          <p:spTgt spid="24"/>
                                        </p:tgtEl>
                                      </p:cBhvr>
                                    </p:animEffect>
                                    <p:anim calcmode="lin" valueType="num">
                                      <p:cBhvr>
                                        <p:cTn id="45" dur="1000" fill="hold"/>
                                        <p:tgtEl>
                                          <p:spTgt spid="24"/>
                                        </p:tgtEl>
                                        <p:attrNameLst>
                                          <p:attrName>ppt_x</p:attrName>
                                        </p:attrNameLst>
                                      </p:cBhvr>
                                      <p:tavLst>
                                        <p:tav tm="0">
                                          <p:val>
                                            <p:strVal val="#ppt_x"/>
                                          </p:val>
                                        </p:tav>
                                        <p:tav tm="100000">
                                          <p:val>
                                            <p:strVal val="#ppt_x"/>
                                          </p:val>
                                        </p:tav>
                                      </p:tavLst>
                                    </p:anim>
                                    <p:anim calcmode="lin" valueType="num">
                                      <p:cBhvr>
                                        <p:cTn id="46" dur="1000" fill="hold"/>
                                        <p:tgtEl>
                                          <p:spTgt spid="2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25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1000"/>
                                        <p:tgtEl>
                                          <p:spTgt spid="25"/>
                                        </p:tgtEl>
                                      </p:cBhvr>
                                    </p:animEffect>
                                    <p:anim calcmode="lin" valueType="num">
                                      <p:cBhvr>
                                        <p:cTn id="50" dur="1000" fill="hold"/>
                                        <p:tgtEl>
                                          <p:spTgt spid="25"/>
                                        </p:tgtEl>
                                        <p:attrNameLst>
                                          <p:attrName>ppt_x</p:attrName>
                                        </p:attrNameLst>
                                      </p:cBhvr>
                                      <p:tavLst>
                                        <p:tav tm="0">
                                          <p:val>
                                            <p:strVal val="#ppt_x"/>
                                          </p:val>
                                        </p:tav>
                                        <p:tav tm="100000">
                                          <p:val>
                                            <p:strVal val="#ppt_x"/>
                                          </p:val>
                                        </p:tav>
                                      </p:tavLst>
                                    </p:anim>
                                    <p:anim calcmode="lin" valueType="num">
                                      <p:cBhvr>
                                        <p:cTn id="51" dur="1000" fill="hold"/>
                                        <p:tgtEl>
                                          <p:spTgt spid="2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50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1000"/>
                                        <p:tgtEl>
                                          <p:spTgt spid="26"/>
                                        </p:tgtEl>
                                      </p:cBhvr>
                                    </p:animEffect>
                                    <p:anim calcmode="lin" valueType="num">
                                      <p:cBhvr>
                                        <p:cTn id="55" dur="1000" fill="hold"/>
                                        <p:tgtEl>
                                          <p:spTgt spid="26"/>
                                        </p:tgtEl>
                                        <p:attrNameLst>
                                          <p:attrName>ppt_x</p:attrName>
                                        </p:attrNameLst>
                                      </p:cBhvr>
                                      <p:tavLst>
                                        <p:tav tm="0">
                                          <p:val>
                                            <p:strVal val="#ppt_x"/>
                                          </p:val>
                                        </p:tav>
                                        <p:tav tm="100000">
                                          <p:val>
                                            <p:strVal val="#ppt_x"/>
                                          </p:val>
                                        </p:tav>
                                      </p:tavLst>
                                    </p:anim>
                                    <p:anim calcmode="lin" valueType="num">
                                      <p:cBhvr>
                                        <p:cTn id="56" dur="1000" fill="hold"/>
                                        <p:tgtEl>
                                          <p:spTgt spid="2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150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1000"/>
                                        <p:tgtEl>
                                          <p:spTgt spid="27"/>
                                        </p:tgtEl>
                                      </p:cBhvr>
                                    </p:animEffect>
                                    <p:anim calcmode="lin" valueType="num">
                                      <p:cBhvr>
                                        <p:cTn id="60" dur="1000" fill="hold"/>
                                        <p:tgtEl>
                                          <p:spTgt spid="27"/>
                                        </p:tgtEl>
                                        <p:attrNameLst>
                                          <p:attrName>ppt_x</p:attrName>
                                        </p:attrNameLst>
                                      </p:cBhvr>
                                      <p:tavLst>
                                        <p:tav tm="0">
                                          <p:val>
                                            <p:strVal val="#ppt_x"/>
                                          </p:val>
                                        </p:tav>
                                        <p:tav tm="100000">
                                          <p:val>
                                            <p:strVal val="#ppt_x"/>
                                          </p:val>
                                        </p:tav>
                                      </p:tavLst>
                                    </p:anim>
                                    <p:anim calcmode="lin" valueType="num">
                                      <p:cBhvr>
                                        <p:cTn id="6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18" grpId="0" animBg="1"/>
      <p:bldP spid="20" grpId="0" animBg="1"/>
      <p:bldP spid="22" grpId="0" animBg="1"/>
      <p:bldP spid="24" grpId="0" animBg="1"/>
      <p:bldP spid="2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CA6D-9B99-44FD-91D4-3E0B8E8824DF}"/>
              </a:ext>
            </a:extLst>
          </p:cNvPr>
          <p:cNvSpPr>
            <a:spLocks noGrp="1"/>
          </p:cNvSpPr>
          <p:nvPr>
            <p:ph type="title"/>
          </p:nvPr>
        </p:nvSpPr>
        <p:spPr>
          <a:xfrm>
            <a:off x="299206" y="1767716"/>
            <a:ext cx="7467600" cy="6751568"/>
          </a:xfrm>
          <a:noFill/>
          <a:ln w="28575">
            <a:noFill/>
          </a:ln>
        </p:spPr>
        <p:txBody>
          <a:bodyPr>
            <a:noAutofit/>
          </a:bodyPr>
          <a:lstStyle/>
          <a:p>
            <a:r>
              <a:rPr lang="en-US" sz="7200" b="1" dirty="0">
                <a:latin typeface="Open Sans" panose="020B0604020202020204" charset="0"/>
                <a:ea typeface="Open Sans" panose="020B0604020202020204" charset="0"/>
                <a:cs typeface="Open Sans" panose="020B0604020202020204" charset="0"/>
              </a:rPr>
              <a:t>Other Requirements</a:t>
            </a:r>
          </a:p>
        </p:txBody>
      </p:sp>
      <p:grpSp>
        <p:nvGrpSpPr>
          <p:cNvPr id="10" name="Group 9"/>
          <p:cNvGrpSpPr/>
          <p:nvPr/>
        </p:nvGrpSpPr>
        <p:grpSpPr>
          <a:xfrm>
            <a:off x="12899556" y="1757690"/>
            <a:ext cx="4504557" cy="7484865"/>
            <a:chOff x="12899556" y="1757690"/>
            <a:chExt cx="4504557" cy="7484865"/>
          </a:xfrm>
        </p:grpSpPr>
        <p:sp>
          <p:nvSpPr>
            <p:cNvPr id="11" name="Freeform 10"/>
            <p:cNvSpPr/>
            <p:nvPr/>
          </p:nvSpPr>
          <p:spPr>
            <a:xfrm rot="5400000">
              <a:off x="11921208" y="3759649"/>
              <a:ext cx="6461254" cy="4504557"/>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a:effectLst>
              <a:outerShdw blurRad="508000" dist="254000" dir="5400000" algn="ctr" rotWithShape="0">
                <a:srgbClr val="000000">
                  <a:alpha val="30000"/>
                </a:srgb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vert270" wrap="square" lIns="1559900" tIns="144780" rIns="270256" bIns="144780" numCol="1" spcCol="1270" anchor="ctr" anchorCtr="0">
              <a:noAutofit/>
            </a:bodyPr>
            <a:lstStyle/>
            <a:p>
              <a:pPr lvl="0" algn="ctr" defTabSz="1689100">
                <a:lnSpc>
                  <a:spcPct val="90000"/>
                </a:lnSpc>
                <a:spcBef>
                  <a:spcPct val="0"/>
                </a:spcBef>
                <a:spcAft>
                  <a:spcPct val="35000"/>
                </a:spcAft>
              </a:pPr>
              <a:r>
                <a:rPr lang="en-US" sz="2800" dirty="0">
                  <a:latin typeface="Open Sans" panose="020B0604020202020204" charset="0"/>
                  <a:ea typeface="Open Sans" panose="020B0604020202020204" charset="0"/>
                  <a:cs typeface="Open Sans" panose="020B0604020202020204" charset="0"/>
                </a:rPr>
                <a:t>If information related to the operator's employment or mailing address changes from that provided in the application for certification, the certified operator shall provide written notification to the cabinet within thirty (30) days.</a:t>
              </a:r>
            </a:p>
          </p:txBody>
        </p:sp>
        <p:sp>
          <p:nvSpPr>
            <p:cNvPr id="12" name="Oval 11"/>
            <p:cNvSpPr/>
            <p:nvPr/>
          </p:nvSpPr>
          <p:spPr>
            <a:xfrm>
              <a:off x="13960086" y="1757690"/>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grpSp>
        <p:nvGrpSpPr>
          <p:cNvPr id="20" name="Group 19"/>
          <p:cNvGrpSpPr>
            <a:grpSpLocks noChangeAspect="1"/>
          </p:cNvGrpSpPr>
          <p:nvPr/>
        </p:nvGrpSpPr>
        <p:grpSpPr>
          <a:xfrm>
            <a:off x="14495134" y="2188283"/>
            <a:ext cx="1187448" cy="1298448"/>
            <a:chOff x="3533775" y="1395413"/>
            <a:chExt cx="2122488" cy="2320925"/>
          </a:xfrm>
          <a:solidFill>
            <a:srgbClr val="0E3960"/>
          </a:solidFill>
        </p:grpSpPr>
        <p:sp>
          <p:nvSpPr>
            <p:cNvPr id="21" name="Freeform 20"/>
            <p:cNvSpPr>
              <a:spLocks/>
            </p:cNvSpPr>
            <p:nvPr/>
          </p:nvSpPr>
          <p:spPr bwMode="auto">
            <a:xfrm>
              <a:off x="3759200" y="3176588"/>
              <a:ext cx="233363" cy="76200"/>
            </a:xfrm>
            <a:custGeom>
              <a:avLst/>
              <a:gdLst>
                <a:gd name="T0" fmla="*/ 171 w 205"/>
                <a:gd name="T1" fmla="*/ 0 h 68"/>
                <a:gd name="T2" fmla="*/ 34 w 205"/>
                <a:gd name="T3" fmla="*/ 0 h 68"/>
                <a:gd name="T4" fmla="*/ 0 w 205"/>
                <a:gd name="T5" fmla="*/ 34 h 68"/>
                <a:gd name="T6" fmla="*/ 34 w 205"/>
                <a:gd name="T7" fmla="*/ 68 h 68"/>
                <a:gd name="T8" fmla="*/ 171 w 205"/>
                <a:gd name="T9" fmla="*/ 68 h 68"/>
                <a:gd name="T10" fmla="*/ 205 w 205"/>
                <a:gd name="T11" fmla="*/ 34 h 68"/>
                <a:gd name="T12" fmla="*/ 171 w 205"/>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205" h="68">
                  <a:moveTo>
                    <a:pt x="171" y="0"/>
                  </a:moveTo>
                  <a:cubicBezTo>
                    <a:pt x="34" y="0"/>
                    <a:pt x="34" y="0"/>
                    <a:pt x="34" y="0"/>
                  </a:cubicBezTo>
                  <a:cubicBezTo>
                    <a:pt x="15" y="0"/>
                    <a:pt x="0" y="15"/>
                    <a:pt x="0" y="34"/>
                  </a:cubicBezTo>
                  <a:cubicBezTo>
                    <a:pt x="0" y="53"/>
                    <a:pt x="15" y="68"/>
                    <a:pt x="34" y="68"/>
                  </a:cubicBezTo>
                  <a:cubicBezTo>
                    <a:pt x="171" y="68"/>
                    <a:pt x="171" y="68"/>
                    <a:pt x="171" y="68"/>
                  </a:cubicBezTo>
                  <a:cubicBezTo>
                    <a:pt x="190" y="68"/>
                    <a:pt x="205" y="53"/>
                    <a:pt x="205" y="34"/>
                  </a:cubicBezTo>
                  <a:cubicBezTo>
                    <a:pt x="205" y="15"/>
                    <a:pt x="190" y="0"/>
                    <a:pt x="1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 name="Freeform 21"/>
            <p:cNvSpPr>
              <a:spLocks/>
            </p:cNvSpPr>
            <p:nvPr/>
          </p:nvSpPr>
          <p:spPr bwMode="auto">
            <a:xfrm>
              <a:off x="4068763" y="3176588"/>
              <a:ext cx="1087438" cy="76200"/>
            </a:xfrm>
            <a:custGeom>
              <a:avLst/>
              <a:gdLst>
                <a:gd name="T0" fmla="*/ 0 w 956"/>
                <a:gd name="T1" fmla="*/ 34 h 68"/>
                <a:gd name="T2" fmla="*/ 34 w 956"/>
                <a:gd name="T3" fmla="*/ 68 h 68"/>
                <a:gd name="T4" fmla="*/ 922 w 956"/>
                <a:gd name="T5" fmla="*/ 68 h 68"/>
                <a:gd name="T6" fmla="*/ 956 w 956"/>
                <a:gd name="T7" fmla="*/ 34 h 68"/>
                <a:gd name="T8" fmla="*/ 922 w 956"/>
                <a:gd name="T9" fmla="*/ 0 h 68"/>
                <a:gd name="T10" fmla="*/ 34 w 956"/>
                <a:gd name="T11" fmla="*/ 0 h 68"/>
                <a:gd name="T12" fmla="*/ 0 w 956"/>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956" h="68">
                  <a:moveTo>
                    <a:pt x="0" y="34"/>
                  </a:moveTo>
                  <a:cubicBezTo>
                    <a:pt x="0" y="53"/>
                    <a:pt x="16" y="68"/>
                    <a:pt x="34" y="68"/>
                  </a:cubicBezTo>
                  <a:cubicBezTo>
                    <a:pt x="922" y="68"/>
                    <a:pt x="922" y="68"/>
                    <a:pt x="922" y="68"/>
                  </a:cubicBezTo>
                  <a:cubicBezTo>
                    <a:pt x="941" y="68"/>
                    <a:pt x="956" y="53"/>
                    <a:pt x="956" y="34"/>
                  </a:cubicBezTo>
                  <a:cubicBezTo>
                    <a:pt x="956" y="15"/>
                    <a:pt x="941" y="0"/>
                    <a:pt x="922" y="0"/>
                  </a:cubicBezTo>
                  <a:cubicBezTo>
                    <a:pt x="34" y="0"/>
                    <a:pt x="34" y="0"/>
                    <a:pt x="34" y="0"/>
                  </a:cubicBezTo>
                  <a:cubicBezTo>
                    <a:pt x="16" y="0"/>
                    <a:pt x="0" y="15"/>
                    <a:pt x="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 name="Freeform 22"/>
            <p:cNvSpPr>
              <a:spLocks/>
            </p:cNvSpPr>
            <p:nvPr/>
          </p:nvSpPr>
          <p:spPr bwMode="auto">
            <a:xfrm>
              <a:off x="3914775" y="1928813"/>
              <a:ext cx="269875" cy="473075"/>
            </a:xfrm>
            <a:custGeom>
              <a:avLst/>
              <a:gdLst>
                <a:gd name="T0" fmla="*/ 222 w 237"/>
                <a:gd name="T1" fmla="*/ 64 h 417"/>
                <a:gd name="T2" fmla="*/ 235 w 237"/>
                <a:gd name="T3" fmla="*/ 32 h 417"/>
                <a:gd name="T4" fmla="*/ 213 w 237"/>
                <a:gd name="T5" fmla="*/ 5 h 417"/>
                <a:gd name="T6" fmla="*/ 179 w 237"/>
                <a:gd name="T7" fmla="*/ 10 h 417"/>
                <a:gd name="T8" fmla="*/ 0 w 237"/>
                <a:gd name="T9" fmla="*/ 383 h 417"/>
                <a:gd name="T10" fmla="*/ 34 w 237"/>
                <a:gd name="T11" fmla="*/ 417 h 417"/>
                <a:gd name="T12" fmla="*/ 68 w 237"/>
                <a:gd name="T13" fmla="*/ 383 h 417"/>
                <a:gd name="T14" fmla="*/ 222 w 237"/>
                <a:gd name="T15" fmla="*/ 64 h 4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7" h="417">
                  <a:moveTo>
                    <a:pt x="222" y="64"/>
                  </a:moveTo>
                  <a:cubicBezTo>
                    <a:pt x="232" y="56"/>
                    <a:pt x="237" y="44"/>
                    <a:pt x="235" y="32"/>
                  </a:cubicBezTo>
                  <a:cubicBezTo>
                    <a:pt x="233" y="19"/>
                    <a:pt x="225" y="9"/>
                    <a:pt x="213" y="5"/>
                  </a:cubicBezTo>
                  <a:cubicBezTo>
                    <a:pt x="202" y="0"/>
                    <a:pt x="189" y="2"/>
                    <a:pt x="179" y="10"/>
                  </a:cubicBezTo>
                  <a:cubicBezTo>
                    <a:pt x="66" y="101"/>
                    <a:pt x="0" y="238"/>
                    <a:pt x="0" y="383"/>
                  </a:cubicBezTo>
                  <a:cubicBezTo>
                    <a:pt x="0" y="402"/>
                    <a:pt x="15" y="417"/>
                    <a:pt x="34" y="417"/>
                  </a:cubicBezTo>
                  <a:cubicBezTo>
                    <a:pt x="53" y="417"/>
                    <a:pt x="68" y="402"/>
                    <a:pt x="68" y="383"/>
                  </a:cubicBezTo>
                  <a:cubicBezTo>
                    <a:pt x="68" y="259"/>
                    <a:pt x="125" y="141"/>
                    <a:pt x="222"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 name="Freeform 23"/>
            <p:cNvSpPr>
              <a:spLocks noEditPoints="1"/>
            </p:cNvSpPr>
            <p:nvPr/>
          </p:nvSpPr>
          <p:spPr bwMode="auto">
            <a:xfrm>
              <a:off x="3533775" y="1395413"/>
              <a:ext cx="2122488" cy="2320925"/>
            </a:xfrm>
            <a:custGeom>
              <a:avLst/>
              <a:gdLst>
                <a:gd name="T0" fmla="*/ 1290 w 1867"/>
                <a:gd name="T1" fmla="*/ 0 h 2047"/>
                <a:gd name="T2" fmla="*/ 1006 w 1867"/>
                <a:gd name="T3" fmla="*/ 81 h 2047"/>
                <a:gd name="T4" fmla="*/ 813 w 1867"/>
                <a:gd name="T5" fmla="*/ 0 h 2047"/>
                <a:gd name="T6" fmla="*/ 540 w 1867"/>
                <a:gd name="T7" fmla="*/ 273 h 2047"/>
                <a:gd name="T8" fmla="*/ 541 w 1867"/>
                <a:gd name="T9" fmla="*/ 303 h 2047"/>
                <a:gd name="T10" fmla="*/ 198 w 1867"/>
                <a:gd name="T11" fmla="*/ 853 h 2047"/>
                <a:gd name="T12" fmla="*/ 198 w 1867"/>
                <a:gd name="T13" fmla="*/ 1229 h 2047"/>
                <a:gd name="T14" fmla="*/ 35 w 1867"/>
                <a:gd name="T15" fmla="*/ 1602 h 2047"/>
                <a:gd name="T16" fmla="*/ 17 w 1867"/>
                <a:gd name="T17" fmla="*/ 1715 h 2047"/>
                <a:gd name="T18" fmla="*/ 110 w 1867"/>
                <a:gd name="T19" fmla="*/ 1775 h 2047"/>
                <a:gd name="T20" fmla="*/ 507 w 1867"/>
                <a:gd name="T21" fmla="*/ 1775 h 2047"/>
                <a:gd name="T22" fmla="*/ 813 w 1867"/>
                <a:gd name="T23" fmla="*/ 2047 h 2047"/>
                <a:gd name="T24" fmla="*/ 1118 w 1867"/>
                <a:gd name="T25" fmla="*/ 1775 h 2047"/>
                <a:gd name="T26" fmla="*/ 1515 w 1867"/>
                <a:gd name="T27" fmla="*/ 1775 h 2047"/>
                <a:gd name="T28" fmla="*/ 1609 w 1867"/>
                <a:gd name="T29" fmla="*/ 1715 h 2047"/>
                <a:gd name="T30" fmla="*/ 1590 w 1867"/>
                <a:gd name="T31" fmla="*/ 1602 h 2047"/>
                <a:gd name="T32" fmla="*/ 1427 w 1867"/>
                <a:gd name="T33" fmla="*/ 1229 h 2047"/>
                <a:gd name="T34" fmla="*/ 1427 w 1867"/>
                <a:gd name="T35" fmla="*/ 1074 h 2047"/>
                <a:gd name="T36" fmla="*/ 1832 w 1867"/>
                <a:gd name="T37" fmla="*/ 477 h 2047"/>
                <a:gd name="T38" fmla="*/ 1290 w 1867"/>
                <a:gd name="T39" fmla="*/ 0 h 2047"/>
                <a:gd name="T40" fmla="*/ 608 w 1867"/>
                <a:gd name="T41" fmla="*/ 273 h 2047"/>
                <a:gd name="T42" fmla="*/ 813 w 1867"/>
                <a:gd name="T43" fmla="*/ 68 h 2047"/>
                <a:gd name="T44" fmla="*/ 949 w 1867"/>
                <a:gd name="T45" fmla="*/ 121 h 2047"/>
                <a:gd name="T46" fmla="*/ 839 w 1867"/>
                <a:gd name="T47" fmla="*/ 240 h 2047"/>
                <a:gd name="T48" fmla="*/ 813 w 1867"/>
                <a:gd name="T49" fmla="*/ 239 h 2047"/>
                <a:gd name="T50" fmla="*/ 608 w 1867"/>
                <a:gd name="T51" fmla="*/ 275 h 2047"/>
                <a:gd name="T52" fmla="*/ 608 w 1867"/>
                <a:gd name="T53" fmla="*/ 273 h 2047"/>
                <a:gd name="T54" fmla="*/ 813 w 1867"/>
                <a:gd name="T55" fmla="*/ 1980 h 2047"/>
                <a:gd name="T56" fmla="*/ 576 w 1867"/>
                <a:gd name="T57" fmla="*/ 1775 h 2047"/>
                <a:gd name="T58" fmla="*/ 1049 w 1867"/>
                <a:gd name="T59" fmla="*/ 1775 h 2047"/>
                <a:gd name="T60" fmla="*/ 813 w 1867"/>
                <a:gd name="T61" fmla="*/ 1980 h 2047"/>
                <a:gd name="T62" fmla="*/ 1540 w 1867"/>
                <a:gd name="T63" fmla="*/ 1648 h 2047"/>
                <a:gd name="T64" fmla="*/ 1546 w 1867"/>
                <a:gd name="T65" fmla="*/ 1687 h 2047"/>
                <a:gd name="T66" fmla="*/ 1515 w 1867"/>
                <a:gd name="T67" fmla="*/ 1707 h 2047"/>
                <a:gd name="T68" fmla="*/ 110 w 1867"/>
                <a:gd name="T69" fmla="*/ 1707 h 2047"/>
                <a:gd name="T70" fmla="*/ 79 w 1867"/>
                <a:gd name="T71" fmla="*/ 1687 h 2047"/>
                <a:gd name="T72" fmla="*/ 86 w 1867"/>
                <a:gd name="T73" fmla="*/ 1649 h 2047"/>
                <a:gd name="T74" fmla="*/ 266 w 1867"/>
                <a:gd name="T75" fmla="*/ 1229 h 2047"/>
                <a:gd name="T76" fmla="*/ 266 w 1867"/>
                <a:gd name="T77" fmla="*/ 853 h 2047"/>
                <a:gd name="T78" fmla="*/ 800 w 1867"/>
                <a:gd name="T79" fmla="*/ 308 h 2047"/>
                <a:gd name="T80" fmla="*/ 845 w 1867"/>
                <a:gd name="T81" fmla="*/ 865 h 2047"/>
                <a:gd name="T82" fmla="*/ 1359 w 1867"/>
                <a:gd name="T83" fmla="*/ 1088 h 2047"/>
                <a:gd name="T84" fmla="*/ 1359 w 1867"/>
                <a:gd name="T85" fmla="*/ 1229 h 2047"/>
                <a:gd name="T86" fmla="*/ 1540 w 1867"/>
                <a:gd name="T87" fmla="*/ 1648 h 2047"/>
                <a:gd name="T88" fmla="*/ 1290 w 1867"/>
                <a:gd name="T89" fmla="*/ 1024 h 2047"/>
                <a:gd name="T90" fmla="*/ 813 w 1867"/>
                <a:gd name="T91" fmla="*/ 546 h 2047"/>
                <a:gd name="T92" fmla="*/ 1290 w 1867"/>
                <a:gd name="T93" fmla="*/ 68 h 2047"/>
                <a:gd name="T94" fmla="*/ 1768 w 1867"/>
                <a:gd name="T95" fmla="*/ 546 h 2047"/>
                <a:gd name="T96" fmla="*/ 1290 w 1867"/>
                <a:gd name="T97" fmla="*/ 1024 h 2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67" h="2047">
                  <a:moveTo>
                    <a:pt x="1290" y="0"/>
                  </a:moveTo>
                  <a:cubicBezTo>
                    <a:pt x="1190" y="0"/>
                    <a:pt x="1092" y="28"/>
                    <a:pt x="1006" y="81"/>
                  </a:cubicBezTo>
                  <a:cubicBezTo>
                    <a:pt x="955" y="29"/>
                    <a:pt x="885" y="0"/>
                    <a:pt x="813" y="0"/>
                  </a:cubicBezTo>
                  <a:cubicBezTo>
                    <a:pt x="662" y="0"/>
                    <a:pt x="540" y="122"/>
                    <a:pt x="540" y="273"/>
                  </a:cubicBezTo>
                  <a:cubicBezTo>
                    <a:pt x="540" y="283"/>
                    <a:pt x="540" y="293"/>
                    <a:pt x="541" y="303"/>
                  </a:cubicBezTo>
                  <a:cubicBezTo>
                    <a:pt x="331" y="406"/>
                    <a:pt x="199" y="620"/>
                    <a:pt x="198" y="853"/>
                  </a:cubicBezTo>
                  <a:cubicBezTo>
                    <a:pt x="198" y="1229"/>
                    <a:pt x="198" y="1229"/>
                    <a:pt x="198" y="1229"/>
                  </a:cubicBezTo>
                  <a:cubicBezTo>
                    <a:pt x="188" y="1368"/>
                    <a:pt x="131" y="1500"/>
                    <a:pt x="35" y="1602"/>
                  </a:cubicBezTo>
                  <a:cubicBezTo>
                    <a:pt x="7" y="1633"/>
                    <a:pt x="0" y="1677"/>
                    <a:pt x="17" y="1715"/>
                  </a:cubicBezTo>
                  <a:cubicBezTo>
                    <a:pt x="33" y="1752"/>
                    <a:pt x="69" y="1775"/>
                    <a:pt x="110" y="1775"/>
                  </a:cubicBezTo>
                  <a:cubicBezTo>
                    <a:pt x="507" y="1775"/>
                    <a:pt x="507" y="1775"/>
                    <a:pt x="507" y="1775"/>
                  </a:cubicBezTo>
                  <a:cubicBezTo>
                    <a:pt x="525" y="1930"/>
                    <a:pt x="657" y="2047"/>
                    <a:pt x="813" y="2047"/>
                  </a:cubicBezTo>
                  <a:cubicBezTo>
                    <a:pt x="969" y="2047"/>
                    <a:pt x="1100" y="1930"/>
                    <a:pt x="1118" y="1775"/>
                  </a:cubicBezTo>
                  <a:cubicBezTo>
                    <a:pt x="1515" y="1775"/>
                    <a:pt x="1515" y="1775"/>
                    <a:pt x="1515" y="1775"/>
                  </a:cubicBezTo>
                  <a:cubicBezTo>
                    <a:pt x="1556" y="1775"/>
                    <a:pt x="1592" y="1752"/>
                    <a:pt x="1609" y="1715"/>
                  </a:cubicBezTo>
                  <a:cubicBezTo>
                    <a:pt x="1625" y="1677"/>
                    <a:pt x="1618" y="1633"/>
                    <a:pt x="1590" y="1602"/>
                  </a:cubicBezTo>
                  <a:cubicBezTo>
                    <a:pt x="1495" y="1500"/>
                    <a:pt x="1437" y="1368"/>
                    <a:pt x="1427" y="1229"/>
                  </a:cubicBezTo>
                  <a:cubicBezTo>
                    <a:pt x="1427" y="1074"/>
                    <a:pt x="1427" y="1074"/>
                    <a:pt x="1427" y="1074"/>
                  </a:cubicBezTo>
                  <a:cubicBezTo>
                    <a:pt x="1693" y="1006"/>
                    <a:pt x="1867" y="750"/>
                    <a:pt x="1832" y="477"/>
                  </a:cubicBezTo>
                  <a:cubicBezTo>
                    <a:pt x="1798" y="204"/>
                    <a:pt x="1565" y="0"/>
                    <a:pt x="1290" y="0"/>
                  </a:cubicBezTo>
                  <a:close/>
                  <a:moveTo>
                    <a:pt x="608" y="273"/>
                  </a:moveTo>
                  <a:cubicBezTo>
                    <a:pt x="608" y="160"/>
                    <a:pt x="700" y="68"/>
                    <a:pt x="813" y="68"/>
                  </a:cubicBezTo>
                  <a:cubicBezTo>
                    <a:pt x="863" y="68"/>
                    <a:pt x="912" y="87"/>
                    <a:pt x="949" y="121"/>
                  </a:cubicBezTo>
                  <a:cubicBezTo>
                    <a:pt x="906" y="155"/>
                    <a:pt x="869" y="195"/>
                    <a:pt x="839" y="240"/>
                  </a:cubicBezTo>
                  <a:cubicBezTo>
                    <a:pt x="830" y="240"/>
                    <a:pt x="821" y="239"/>
                    <a:pt x="813" y="239"/>
                  </a:cubicBezTo>
                  <a:cubicBezTo>
                    <a:pt x="743" y="239"/>
                    <a:pt x="674" y="251"/>
                    <a:pt x="608" y="275"/>
                  </a:cubicBezTo>
                  <a:cubicBezTo>
                    <a:pt x="608" y="274"/>
                    <a:pt x="608" y="274"/>
                    <a:pt x="608" y="273"/>
                  </a:cubicBezTo>
                  <a:close/>
                  <a:moveTo>
                    <a:pt x="813" y="1980"/>
                  </a:moveTo>
                  <a:cubicBezTo>
                    <a:pt x="694" y="1980"/>
                    <a:pt x="593" y="1892"/>
                    <a:pt x="576" y="1775"/>
                  </a:cubicBezTo>
                  <a:cubicBezTo>
                    <a:pt x="1049" y="1775"/>
                    <a:pt x="1049" y="1775"/>
                    <a:pt x="1049" y="1775"/>
                  </a:cubicBezTo>
                  <a:cubicBezTo>
                    <a:pt x="1032" y="1892"/>
                    <a:pt x="931" y="1980"/>
                    <a:pt x="813" y="1980"/>
                  </a:cubicBezTo>
                  <a:close/>
                  <a:moveTo>
                    <a:pt x="1540" y="1648"/>
                  </a:moveTo>
                  <a:cubicBezTo>
                    <a:pt x="1549" y="1659"/>
                    <a:pt x="1552" y="1674"/>
                    <a:pt x="1546" y="1687"/>
                  </a:cubicBezTo>
                  <a:cubicBezTo>
                    <a:pt x="1541" y="1699"/>
                    <a:pt x="1529" y="1707"/>
                    <a:pt x="1515" y="1707"/>
                  </a:cubicBezTo>
                  <a:cubicBezTo>
                    <a:pt x="110" y="1707"/>
                    <a:pt x="110" y="1707"/>
                    <a:pt x="110" y="1707"/>
                  </a:cubicBezTo>
                  <a:cubicBezTo>
                    <a:pt x="96" y="1707"/>
                    <a:pt x="84" y="1699"/>
                    <a:pt x="79" y="1687"/>
                  </a:cubicBezTo>
                  <a:cubicBezTo>
                    <a:pt x="73" y="1674"/>
                    <a:pt x="76" y="1659"/>
                    <a:pt x="86" y="1649"/>
                  </a:cubicBezTo>
                  <a:cubicBezTo>
                    <a:pt x="193" y="1534"/>
                    <a:pt x="257" y="1386"/>
                    <a:pt x="266" y="1229"/>
                  </a:cubicBezTo>
                  <a:cubicBezTo>
                    <a:pt x="266" y="853"/>
                    <a:pt x="266" y="853"/>
                    <a:pt x="266" y="853"/>
                  </a:cubicBezTo>
                  <a:cubicBezTo>
                    <a:pt x="267" y="557"/>
                    <a:pt x="504" y="315"/>
                    <a:pt x="800" y="308"/>
                  </a:cubicBezTo>
                  <a:cubicBezTo>
                    <a:pt x="711" y="488"/>
                    <a:pt x="728" y="702"/>
                    <a:pt x="845" y="865"/>
                  </a:cubicBezTo>
                  <a:cubicBezTo>
                    <a:pt x="962" y="1029"/>
                    <a:pt x="1160" y="1114"/>
                    <a:pt x="1359" y="1088"/>
                  </a:cubicBezTo>
                  <a:cubicBezTo>
                    <a:pt x="1359" y="1229"/>
                    <a:pt x="1359" y="1229"/>
                    <a:pt x="1359" y="1229"/>
                  </a:cubicBezTo>
                  <a:cubicBezTo>
                    <a:pt x="1368" y="1386"/>
                    <a:pt x="1432" y="1534"/>
                    <a:pt x="1540" y="1648"/>
                  </a:cubicBezTo>
                  <a:close/>
                  <a:moveTo>
                    <a:pt x="1290" y="1024"/>
                  </a:moveTo>
                  <a:cubicBezTo>
                    <a:pt x="1027" y="1024"/>
                    <a:pt x="813" y="810"/>
                    <a:pt x="813" y="546"/>
                  </a:cubicBezTo>
                  <a:cubicBezTo>
                    <a:pt x="813" y="282"/>
                    <a:pt x="1027" y="68"/>
                    <a:pt x="1290" y="68"/>
                  </a:cubicBezTo>
                  <a:cubicBezTo>
                    <a:pt x="1554" y="68"/>
                    <a:pt x="1768" y="282"/>
                    <a:pt x="1768" y="546"/>
                  </a:cubicBezTo>
                  <a:cubicBezTo>
                    <a:pt x="1768" y="810"/>
                    <a:pt x="1554" y="1024"/>
                    <a:pt x="1290" y="10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5" name="Freeform 24"/>
            <p:cNvSpPr>
              <a:spLocks noEditPoints="1"/>
            </p:cNvSpPr>
            <p:nvPr/>
          </p:nvSpPr>
          <p:spPr bwMode="auto">
            <a:xfrm>
              <a:off x="4821238" y="1550988"/>
              <a:ext cx="358775" cy="619125"/>
            </a:xfrm>
            <a:custGeom>
              <a:avLst/>
              <a:gdLst>
                <a:gd name="T0" fmla="*/ 157 w 315"/>
                <a:gd name="T1" fmla="*/ 0 h 546"/>
                <a:gd name="T2" fmla="*/ 42 w 315"/>
                <a:gd name="T3" fmla="*/ 52 h 546"/>
                <a:gd name="T4" fmla="*/ 6 w 315"/>
                <a:gd name="T5" fmla="*/ 174 h 546"/>
                <a:gd name="T6" fmla="*/ 46 w 315"/>
                <a:gd name="T7" fmla="*/ 449 h 546"/>
                <a:gd name="T8" fmla="*/ 157 w 315"/>
                <a:gd name="T9" fmla="*/ 546 h 546"/>
                <a:gd name="T10" fmla="*/ 269 w 315"/>
                <a:gd name="T11" fmla="*/ 449 h 546"/>
                <a:gd name="T12" fmla="*/ 308 w 315"/>
                <a:gd name="T13" fmla="*/ 174 h 546"/>
                <a:gd name="T14" fmla="*/ 273 w 315"/>
                <a:gd name="T15" fmla="*/ 52 h 546"/>
                <a:gd name="T16" fmla="*/ 157 w 315"/>
                <a:gd name="T17" fmla="*/ 0 h 546"/>
                <a:gd name="T18" fmla="*/ 241 w 315"/>
                <a:gd name="T19" fmla="*/ 164 h 546"/>
                <a:gd name="T20" fmla="*/ 202 w 315"/>
                <a:gd name="T21" fmla="*/ 439 h 546"/>
                <a:gd name="T22" fmla="*/ 157 w 315"/>
                <a:gd name="T23" fmla="*/ 477 h 546"/>
                <a:gd name="T24" fmla="*/ 113 w 315"/>
                <a:gd name="T25" fmla="*/ 439 h 546"/>
                <a:gd name="T26" fmla="*/ 74 w 315"/>
                <a:gd name="T27" fmla="*/ 164 h 546"/>
                <a:gd name="T28" fmla="*/ 112 w 315"/>
                <a:gd name="T29" fmla="*/ 81 h 546"/>
                <a:gd name="T30" fmla="*/ 203 w 315"/>
                <a:gd name="T31" fmla="*/ 81 h 546"/>
                <a:gd name="T32" fmla="*/ 241 w 315"/>
                <a:gd name="T33" fmla="*/ 16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5" h="546">
                  <a:moveTo>
                    <a:pt x="157" y="0"/>
                  </a:moveTo>
                  <a:cubicBezTo>
                    <a:pt x="113" y="0"/>
                    <a:pt x="71" y="19"/>
                    <a:pt x="42" y="52"/>
                  </a:cubicBezTo>
                  <a:cubicBezTo>
                    <a:pt x="13" y="86"/>
                    <a:pt x="0" y="130"/>
                    <a:pt x="6" y="174"/>
                  </a:cubicBezTo>
                  <a:cubicBezTo>
                    <a:pt x="46" y="449"/>
                    <a:pt x="46" y="449"/>
                    <a:pt x="46" y="449"/>
                  </a:cubicBezTo>
                  <a:cubicBezTo>
                    <a:pt x="54" y="504"/>
                    <a:pt x="101" y="546"/>
                    <a:pt x="157" y="546"/>
                  </a:cubicBezTo>
                  <a:cubicBezTo>
                    <a:pt x="214" y="546"/>
                    <a:pt x="261" y="504"/>
                    <a:pt x="269" y="449"/>
                  </a:cubicBezTo>
                  <a:cubicBezTo>
                    <a:pt x="308" y="174"/>
                    <a:pt x="308" y="174"/>
                    <a:pt x="308" y="174"/>
                  </a:cubicBezTo>
                  <a:cubicBezTo>
                    <a:pt x="315" y="130"/>
                    <a:pt x="302" y="86"/>
                    <a:pt x="273" y="52"/>
                  </a:cubicBezTo>
                  <a:cubicBezTo>
                    <a:pt x="244" y="19"/>
                    <a:pt x="202" y="0"/>
                    <a:pt x="157" y="0"/>
                  </a:cubicBezTo>
                  <a:close/>
                  <a:moveTo>
                    <a:pt x="241" y="164"/>
                  </a:moveTo>
                  <a:cubicBezTo>
                    <a:pt x="202" y="439"/>
                    <a:pt x="202" y="439"/>
                    <a:pt x="202" y="439"/>
                  </a:cubicBezTo>
                  <a:cubicBezTo>
                    <a:pt x="198" y="461"/>
                    <a:pt x="180" y="477"/>
                    <a:pt x="157" y="477"/>
                  </a:cubicBezTo>
                  <a:cubicBezTo>
                    <a:pt x="135" y="477"/>
                    <a:pt x="116" y="461"/>
                    <a:pt x="113" y="439"/>
                  </a:cubicBezTo>
                  <a:cubicBezTo>
                    <a:pt x="74" y="164"/>
                    <a:pt x="74" y="164"/>
                    <a:pt x="74" y="164"/>
                  </a:cubicBezTo>
                  <a:cubicBezTo>
                    <a:pt x="69" y="131"/>
                    <a:pt x="84" y="99"/>
                    <a:pt x="112" y="81"/>
                  </a:cubicBezTo>
                  <a:cubicBezTo>
                    <a:pt x="140" y="63"/>
                    <a:pt x="175" y="63"/>
                    <a:pt x="203" y="81"/>
                  </a:cubicBezTo>
                  <a:cubicBezTo>
                    <a:pt x="231" y="99"/>
                    <a:pt x="246" y="131"/>
                    <a:pt x="241"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6" name="Freeform 25"/>
            <p:cNvSpPr>
              <a:spLocks noEditPoints="1"/>
            </p:cNvSpPr>
            <p:nvPr/>
          </p:nvSpPr>
          <p:spPr bwMode="auto">
            <a:xfrm>
              <a:off x="4884738" y="2246313"/>
              <a:ext cx="231775" cy="233363"/>
            </a:xfrm>
            <a:custGeom>
              <a:avLst/>
              <a:gdLst>
                <a:gd name="T0" fmla="*/ 102 w 205"/>
                <a:gd name="T1" fmla="*/ 0 h 205"/>
                <a:gd name="T2" fmla="*/ 0 w 205"/>
                <a:gd name="T3" fmla="*/ 102 h 205"/>
                <a:gd name="T4" fmla="*/ 102 w 205"/>
                <a:gd name="T5" fmla="*/ 205 h 205"/>
                <a:gd name="T6" fmla="*/ 205 w 205"/>
                <a:gd name="T7" fmla="*/ 102 h 205"/>
                <a:gd name="T8" fmla="*/ 102 w 205"/>
                <a:gd name="T9" fmla="*/ 0 h 205"/>
                <a:gd name="T10" fmla="*/ 102 w 205"/>
                <a:gd name="T11" fmla="*/ 136 h 205"/>
                <a:gd name="T12" fmla="*/ 68 w 205"/>
                <a:gd name="T13" fmla="*/ 102 h 205"/>
                <a:gd name="T14" fmla="*/ 102 w 205"/>
                <a:gd name="T15" fmla="*/ 68 h 205"/>
                <a:gd name="T16" fmla="*/ 137 w 205"/>
                <a:gd name="T17" fmla="*/ 102 h 205"/>
                <a:gd name="T18" fmla="*/ 102 w 205"/>
                <a:gd name="T19" fmla="*/ 1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5">
                  <a:moveTo>
                    <a:pt x="102" y="0"/>
                  </a:moveTo>
                  <a:cubicBezTo>
                    <a:pt x="46" y="0"/>
                    <a:pt x="0" y="46"/>
                    <a:pt x="0" y="102"/>
                  </a:cubicBezTo>
                  <a:cubicBezTo>
                    <a:pt x="0" y="159"/>
                    <a:pt x="46" y="205"/>
                    <a:pt x="102" y="205"/>
                  </a:cubicBezTo>
                  <a:cubicBezTo>
                    <a:pt x="159" y="205"/>
                    <a:pt x="205" y="159"/>
                    <a:pt x="205" y="102"/>
                  </a:cubicBezTo>
                  <a:cubicBezTo>
                    <a:pt x="205" y="46"/>
                    <a:pt x="159" y="0"/>
                    <a:pt x="102" y="0"/>
                  </a:cubicBezTo>
                  <a:close/>
                  <a:moveTo>
                    <a:pt x="102" y="136"/>
                  </a:moveTo>
                  <a:cubicBezTo>
                    <a:pt x="84" y="136"/>
                    <a:pt x="68" y="121"/>
                    <a:pt x="68" y="102"/>
                  </a:cubicBezTo>
                  <a:cubicBezTo>
                    <a:pt x="68" y="83"/>
                    <a:pt x="84" y="68"/>
                    <a:pt x="102" y="68"/>
                  </a:cubicBezTo>
                  <a:cubicBezTo>
                    <a:pt x="121" y="68"/>
                    <a:pt x="137" y="83"/>
                    <a:pt x="137" y="102"/>
                  </a:cubicBezTo>
                  <a:cubicBezTo>
                    <a:pt x="137" y="121"/>
                    <a:pt x="121" y="136"/>
                    <a:pt x="102" y="1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nvGrpSpPr>
          <p:cNvPr id="28" name="Group 27"/>
          <p:cNvGrpSpPr/>
          <p:nvPr/>
        </p:nvGrpSpPr>
        <p:grpSpPr>
          <a:xfrm>
            <a:off x="7573773" y="1757690"/>
            <a:ext cx="4528091" cy="7484864"/>
            <a:chOff x="7573773" y="1757690"/>
            <a:chExt cx="4528091" cy="7484864"/>
          </a:xfrm>
        </p:grpSpPr>
        <p:sp>
          <p:nvSpPr>
            <p:cNvPr id="7" name="Freeform 6"/>
            <p:cNvSpPr/>
            <p:nvPr/>
          </p:nvSpPr>
          <p:spPr>
            <a:xfrm rot="5400000">
              <a:off x="6607191" y="3747881"/>
              <a:ext cx="6461255" cy="4528091"/>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vert270" wrap="square" lIns="1559900" tIns="144781" rIns="270256" bIns="144781" numCol="1" spcCol="1270" anchor="ctr" anchorCtr="0">
              <a:noAutofit/>
            </a:bodyPr>
            <a:lstStyle/>
            <a:p>
              <a:pPr lvl="0" algn="ctr" defTabSz="1689100">
                <a:lnSpc>
                  <a:spcPct val="90000"/>
                </a:lnSpc>
                <a:spcBef>
                  <a:spcPct val="0"/>
                </a:spcBef>
                <a:spcAft>
                  <a:spcPct val="35000"/>
                </a:spcAft>
              </a:pPr>
              <a:r>
                <a:rPr lang="en-US" sz="2800" dirty="0">
                  <a:latin typeface="Open Sans" panose="020B0604020202020204" charset="0"/>
                  <a:ea typeface="Open Sans" panose="020B0604020202020204" charset="0"/>
                  <a:cs typeface="Open Sans" panose="020B0604020202020204" charset="0"/>
                </a:rPr>
                <a:t>While on duty, a certified operator shall carry the cabinet-issued wallet card showing the operator’s current certification status.</a:t>
              </a:r>
            </a:p>
          </p:txBody>
        </p:sp>
        <p:grpSp>
          <p:nvGrpSpPr>
            <p:cNvPr id="5" name="Group 4"/>
            <p:cNvGrpSpPr/>
            <p:nvPr/>
          </p:nvGrpSpPr>
          <p:grpSpPr>
            <a:xfrm>
              <a:off x="8754119" y="1757690"/>
              <a:ext cx="2257544" cy="2257544"/>
              <a:chOff x="8754119" y="1757690"/>
              <a:chExt cx="2257544" cy="2257544"/>
            </a:xfrm>
          </p:grpSpPr>
          <p:sp>
            <p:nvSpPr>
              <p:cNvPr id="9" name="Oval 8"/>
              <p:cNvSpPr/>
              <p:nvPr/>
            </p:nvSpPr>
            <p:spPr>
              <a:xfrm>
                <a:off x="8754119" y="1757690"/>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27" name="Freeform 26">
                <a:extLst>
                  <a:ext uri="{FF2B5EF4-FFF2-40B4-BE49-F238E27FC236}">
                    <a16:creationId xmlns:a16="http://schemas.microsoft.com/office/drawing/2014/main" id="{BA4AB045-618D-4356-A7A9-0CEE563B518D}"/>
                  </a:ext>
                </a:extLst>
              </p:cNvPr>
              <p:cNvSpPr>
                <a:spLocks noChangeAspect="1" noEditPoints="1"/>
              </p:cNvSpPr>
              <p:nvPr/>
            </p:nvSpPr>
            <p:spPr bwMode="auto">
              <a:xfrm>
                <a:off x="9172163" y="2372641"/>
                <a:ext cx="1421455" cy="929732"/>
              </a:xfrm>
              <a:custGeom>
                <a:avLst/>
                <a:gdLst>
                  <a:gd name="T0" fmla="*/ 10 w 160"/>
                  <a:gd name="T1" fmla="*/ 0 h 104"/>
                  <a:gd name="T2" fmla="*/ 0 w 160"/>
                  <a:gd name="T3" fmla="*/ 94 h 104"/>
                  <a:gd name="T4" fmla="*/ 150 w 160"/>
                  <a:gd name="T5" fmla="*/ 104 h 104"/>
                  <a:gd name="T6" fmla="*/ 160 w 160"/>
                  <a:gd name="T7" fmla="*/ 10 h 104"/>
                  <a:gd name="T8" fmla="*/ 153 w 160"/>
                  <a:gd name="T9" fmla="*/ 94 h 104"/>
                  <a:gd name="T10" fmla="*/ 10 w 160"/>
                  <a:gd name="T11" fmla="*/ 97 h 104"/>
                  <a:gd name="T12" fmla="*/ 7 w 160"/>
                  <a:gd name="T13" fmla="*/ 10 h 104"/>
                  <a:gd name="T14" fmla="*/ 150 w 160"/>
                  <a:gd name="T15" fmla="*/ 7 h 104"/>
                  <a:gd name="T16" fmla="*/ 153 w 160"/>
                  <a:gd name="T17" fmla="*/ 94 h 104"/>
                  <a:gd name="T18" fmla="*/ 95 w 160"/>
                  <a:gd name="T19" fmla="*/ 30 h 104"/>
                  <a:gd name="T20" fmla="*/ 95 w 160"/>
                  <a:gd name="T21" fmla="*/ 37 h 104"/>
                  <a:gd name="T22" fmla="*/ 135 w 160"/>
                  <a:gd name="T23" fmla="*/ 33 h 104"/>
                  <a:gd name="T24" fmla="*/ 132 w 160"/>
                  <a:gd name="T25" fmla="*/ 49 h 104"/>
                  <a:gd name="T26" fmla="*/ 92 w 160"/>
                  <a:gd name="T27" fmla="*/ 52 h 104"/>
                  <a:gd name="T28" fmla="*/ 132 w 160"/>
                  <a:gd name="T29" fmla="*/ 56 h 104"/>
                  <a:gd name="T30" fmla="*/ 132 w 160"/>
                  <a:gd name="T31" fmla="*/ 49 h 104"/>
                  <a:gd name="T32" fmla="*/ 95 w 160"/>
                  <a:gd name="T33" fmla="*/ 68 h 104"/>
                  <a:gd name="T34" fmla="*/ 95 w 160"/>
                  <a:gd name="T35" fmla="*/ 74 h 104"/>
                  <a:gd name="T36" fmla="*/ 135 w 160"/>
                  <a:gd name="T37" fmla="*/ 71 h 104"/>
                  <a:gd name="T38" fmla="*/ 63 w 160"/>
                  <a:gd name="T39" fmla="*/ 63 h 104"/>
                  <a:gd name="T40" fmla="*/ 60 w 160"/>
                  <a:gd name="T41" fmla="*/ 49 h 104"/>
                  <a:gd name="T42" fmla="*/ 63 w 160"/>
                  <a:gd name="T43" fmla="*/ 48 h 104"/>
                  <a:gd name="T44" fmla="*/ 51 w 160"/>
                  <a:gd name="T45" fmla="*/ 16 h 104"/>
                  <a:gd name="T46" fmla="*/ 50 w 160"/>
                  <a:gd name="T47" fmla="*/ 16 h 104"/>
                  <a:gd name="T48" fmla="*/ 31 w 160"/>
                  <a:gd name="T49" fmla="*/ 22 h 104"/>
                  <a:gd name="T50" fmla="*/ 26 w 160"/>
                  <a:gd name="T51" fmla="*/ 40 h 104"/>
                  <a:gd name="T52" fmla="*/ 31 w 160"/>
                  <a:gd name="T53" fmla="*/ 48 h 104"/>
                  <a:gd name="T54" fmla="*/ 38 w 160"/>
                  <a:gd name="T55" fmla="*/ 56 h 104"/>
                  <a:gd name="T56" fmla="*/ 18 w 160"/>
                  <a:gd name="T57" fmla="*/ 75 h 104"/>
                  <a:gd name="T58" fmla="*/ 21 w 160"/>
                  <a:gd name="T59" fmla="*/ 91 h 104"/>
                  <a:gd name="T60" fmla="*/ 75 w 160"/>
                  <a:gd name="T61" fmla="*/ 88 h 104"/>
                  <a:gd name="T62" fmla="*/ 63 w 160"/>
                  <a:gd name="T63" fmla="*/ 63 h 104"/>
                  <a:gd name="T64" fmla="*/ 32 w 160"/>
                  <a:gd name="T65" fmla="*/ 39 h 104"/>
                  <a:gd name="T66" fmla="*/ 35 w 160"/>
                  <a:gd name="T67" fmla="*/ 25 h 104"/>
                  <a:gd name="T68" fmla="*/ 48 w 160"/>
                  <a:gd name="T69" fmla="*/ 22 h 104"/>
                  <a:gd name="T70" fmla="*/ 51 w 160"/>
                  <a:gd name="T71" fmla="*/ 22 h 104"/>
                  <a:gd name="T72" fmla="*/ 61 w 160"/>
                  <a:gd name="T73" fmla="*/ 37 h 104"/>
                  <a:gd name="T74" fmla="*/ 50 w 160"/>
                  <a:gd name="T75" fmla="*/ 29 h 104"/>
                  <a:gd name="T76" fmla="*/ 47 w 160"/>
                  <a:gd name="T77" fmla="*/ 33 h 104"/>
                  <a:gd name="T78" fmla="*/ 42 w 160"/>
                  <a:gd name="T79" fmla="*/ 35 h 104"/>
                  <a:gd name="T80" fmla="*/ 32 w 160"/>
                  <a:gd name="T81" fmla="*/ 39 h 104"/>
                  <a:gd name="T82" fmla="*/ 39 w 160"/>
                  <a:gd name="T83" fmla="*/ 42 h 104"/>
                  <a:gd name="T84" fmla="*/ 53 w 160"/>
                  <a:gd name="T85" fmla="*/ 37 h 104"/>
                  <a:gd name="T86" fmla="*/ 46 w 160"/>
                  <a:gd name="T87" fmla="*/ 53 h 104"/>
                  <a:gd name="T88" fmla="*/ 43 w 160"/>
                  <a:gd name="T89" fmla="*/ 59 h 104"/>
                  <a:gd name="T90" fmla="*/ 49 w 160"/>
                  <a:gd name="T91" fmla="*/ 59 h 104"/>
                  <a:gd name="T92" fmla="*/ 46 w 160"/>
                  <a:gd name="T93" fmla="*/ 73 h 104"/>
                  <a:gd name="T94" fmla="*/ 43 w 160"/>
                  <a:gd name="T95" fmla="*/ 59 h 104"/>
                  <a:gd name="T96" fmla="*/ 24 w 160"/>
                  <a:gd name="T97" fmla="*/ 75 h 104"/>
                  <a:gd name="T98" fmla="*/ 32 w 160"/>
                  <a:gd name="T99" fmla="*/ 69 h 104"/>
                  <a:gd name="T100" fmla="*/ 61 w 160"/>
                  <a:gd name="T101" fmla="*/ 69 h 104"/>
                  <a:gd name="T102" fmla="*/ 69 w 160"/>
                  <a:gd name="T103" fmla="*/ 75 h 104"/>
                  <a:gd name="T104" fmla="*/ 24 w 160"/>
                  <a:gd name="T10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0" h="104">
                    <a:moveTo>
                      <a:pt x="150" y="0"/>
                    </a:moveTo>
                    <a:cubicBezTo>
                      <a:pt x="10" y="0"/>
                      <a:pt x="10" y="0"/>
                      <a:pt x="10" y="0"/>
                    </a:cubicBezTo>
                    <a:cubicBezTo>
                      <a:pt x="5" y="0"/>
                      <a:pt x="0" y="5"/>
                      <a:pt x="0" y="10"/>
                    </a:cubicBezTo>
                    <a:cubicBezTo>
                      <a:pt x="0" y="94"/>
                      <a:pt x="0" y="94"/>
                      <a:pt x="0" y="94"/>
                    </a:cubicBezTo>
                    <a:cubicBezTo>
                      <a:pt x="0" y="100"/>
                      <a:pt x="5" y="104"/>
                      <a:pt x="10" y="104"/>
                    </a:cubicBezTo>
                    <a:cubicBezTo>
                      <a:pt x="150" y="104"/>
                      <a:pt x="150" y="104"/>
                      <a:pt x="150" y="104"/>
                    </a:cubicBezTo>
                    <a:cubicBezTo>
                      <a:pt x="155" y="104"/>
                      <a:pt x="160" y="100"/>
                      <a:pt x="160" y="94"/>
                    </a:cubicBezTo>
                    <a:cubicBezTo>
                      <a:pt x="160" y="10"/>
                      <a:pt x="160" y="10"/>
                      <a:pt x="160" y="10"/>
                    </a:cubicBezTo>
                    <a:cubicBezTo>
                      <a:pt x="160" y="5"/>
                      <a:pt x="155" y="0"/>
                      <a:pt x="150" y="0"/>
                    </a:cubicBezTo>
                    <a:close/>
                    <a:moveTo>
                      <a:pt x="153" y="94"/>
                    </a:moveTo>
                    <a:cubicBezTo>
                      <a:pt x="153" y="96"/>
                      <a:pt x="152" y="97"/>
                      <a:pt x="150" y="97"/>
                    </a:cubicBezTo>
                    <a:cubicBezTo>
                      <a:pt x="10" y="97"/>
                      <a:pt x="10" y="97"/>
                      <a:pt x="10" y="97"/>
                    </a:cubicBezTo>
                    <a:cubicBezTo>
                      <a:pt x="8" y="97"/>
                      <a:pt x="7" y="96"/>
                      <a:pt x="7" y="94"/>
                    </a:cubicBezTo>
                    <a:cubicBezTo>
                      <a:pt x="7" y="10"/>
                      <a:pt x="7" y="10"/>
                      <a:pt x="7" y="10"/>
                    </a:cubicBezTo>
                    <a:cubicBezTo>
                      <a:pt x="7" y="8"/>
                      <a:pt x="8" y="7"/>
                      <a:pt x="10" y="7"/>
                    </a:cubicBezTo>
                    <a:cubicBezTo>
                      <a:pt x="150" y="7"/>
                      <a:pt x="150" y="7"/>
                      <a:pt x="150" y="7"/>
                    </a:cubicBezTo>
                    <a:cubicBezTo>
                      <a:pt x="152" y="7"/>
                      <a:pt x="153" y="8"/>
                      <a:pt x="153" y="10"/>
                    </a:cubicBezTo>
                    <a:lnTo>
                      <a:pt x="153" y="94"/>
                    </a:lnTo>
                    <a:close/>
                    <a:moveTo>
                      <a:pt x="132" y="30"/>
                    </a:moveTo>
                    <a:cubicBezTo>
                      <a:pt x="95" y="30"/>
                      <a:pt x="95" y="30"/>
                      <a:pt x="95" y="30"/>
                    </a:cubicBezTo>
                    <a:cubicBezTo>
                      <a:pt x="94" y="30"/>
                      <a:pt x="92" y="31"/>
                      <a:pt x="92" y="33"/>
                    </a:cubicBezTo>
                    <a:cubicBezTo>
                      <a:pt x="92" y="35"/>
                      <a:pt x="94" y="37"/>
                      <a:pt x="95" y="37"/>
                    </a:cubicBezTo>
                    <a:cubicBezTo>
                      <a:pt x="132" y="37"/>
                      <a:pt x="132" y="37"/>
                      <a:pt x="132" y="37"/>
                    </a:cubicBezTo>
                    <a:cubicBezTo>
                      <a:pt x="134" y="37"/>
                      <a:pt x="135" y="35"/>
                      <a:pt x="135" y="33"/>
                    </a:cubicBezTo>
                    <a:cubicBezTo>
                      <a:pt x="135" y="31"/>
                      <a:pt x="134" y="30"/>
                      <a:pt x="132" y="30"/>
                    </a:cubicBezTo>
                    <a:close/>
                    <a:moveTo>
                      <a:pt x="132" y="49"/>
                    </a:moveTo>
                    <a:cubicBezTo>
                      <a:pt x="95" y="49"/>
                      <a:pt x="95" y="49"/>
                      <a:pt x="95" y="49"/>
                    </a:cubicBezTo>
                    <a:cubicBezTo>
                      <a:pt x="94" y="49"/>
                      <a:pt x="92" y="50"/>
                      <a:pt x="92" y="52"/>
                    </a:cubicBezTo>
                    <a:cubicBezTo>
                      <a:pt x="92" y="54"/>
                      <a:pt x="94" y="56"/>
                      <a:pt x="95" y="56"/>
                    </a:cubicBezTo>
                    <a:cubicBezTo>
                      <a:pt x="132" y="56"/>
                      <a:pt x="132" y="56"/>
                      <a:pt x="132" y="56"/>
                    </a:cubicBezTo>
                    <a:cubicBezTo>
                      <a:pt x="134" y="56"/>
                      <a:pt x="135" y="54"/>
                      <a:pt x="135" y="52"/>
                    </a:cubicBezTo>
                    <a:cubicBezTo>
                      <a:pt x="135" y="50"/>
                      <a:pt x="134" y="49"/>
                      <a:pt x="132" y="49"/>
                    </a:cubicBezTo>
                    <a:close/>
                    <a:moveTo>
                      <a:pt x="132" y="68"/>
                    </a:moveTo>
                    <a:cubicBezTo>
                      <a:pt x="95" y="68"/>
                      <a:pt x="95" y="68"/>
                      <a:pt x="95" y="68"/>
                    </a:cubicBezTo>
                    <a:cubicBezTo>
                      <a:pt x="94" y="68"/>
                      <a:pt x="92" y="69"/>
                      <a:pt x="92" y="71"/>
                    </a:cubicBezTo>
                    <a:cubicBezTo>
                      <a:pt x="92" y="73"/>
                      <a:pt x="94" y="74"/>
                      <a:pt x="95" y="74"/>
                    </a:cubicBezTo>
                    <a:cubicBezTo>
                      <a:pt x="132" y="74"/>
                      <a:pt x="132" y="74"/>
                      <a:pt x="132" y="74"/>
                    </a:cubicBezTo>
                    <a:cubicBezTo>
                      <a:pt x="134" y="74"/>
                      <a:pt x="135" y="73"/>
                      <a:pt x="135" y="71"/>
                    </a:cubicBezTo>
                    <a:cubicBezTo>
                      <a:pt x="135" y="69"/>
                      <a:pt x="134" y="68"/>
                      <a:pt x="132" y="68"/>
                    </a:cubicBezTo>
                    <a:close/>
                    <a:moveTo>
                      <a:pt x="63" y="63"/>
                    </a:moveTo>
                    <a:cubicBezTo>
                      <a:pt x="63" y="63"/>
                      <a:pt x="56" y="63"/>
                      <a:pt x="55" y="56"/>
                    </a:cubicBezTo>
                    <a:cubicBezTo>
                      <a:pt x="57" y="55"/>
                      <a:pt x="59" y="52"/>
                      <a:pt x="60" y="49"/>
                    </a:cubicBezTo>
                    <a:cubicBezTo>
                      <a:pt x="60" y="49"/>
                      <a:pt x="61" y="49"/>
                      <a:pt x="61" y="49"/>
                    </a:cubicBezTo>
                    <a:cubicBezTo>
                      <a:pt x="62" y="49"/>
                      <a:pt x="62" y="49"/>
                      <a:pt x="63" y="48"/>
                    </a:cubicBezTo>
                    <a:cubicBezTo>
                      <a:pt x="66" y="44"/>
                      <a:pt x="67" y="40"/>
                      <a:pt x="67" y="35"/>
                    </a:cubicBezTo>
                    <a:cubicBezTo>
                      <a:pt x="67" y="24"/>
                      <a:pt x="60" y="16"/>
                      <a:pt x="51" y="16"/>
                    </a:cubicBezTo>
                    <a:cubicBezTo>
                      <a:pt x="51" y="16"/>
                      <a:pt x="50" y="16"/>
                      <a:pt x="50" y="16"/>
                    </a:cubicBezTo>
                    <a:cubicBezTo>
                      <a:pt x="50" y="16"/>
                      <a:pt x="50" y="16"/>
                      <a:pt x="50" y="16"/>
                    </a:cubicBezTo>
                    <a:cubicBezTo>
                      <a:pt x="48" y="15"/>
                      <a:pt x="46" y="15"/>
                      <a:pt x="43" y="15"/>
                    </a:cubicBezTo>
                    <a:cubicBezTo>
                      <a:pt x="38" y="15"/>
                      <a:pt x="34" y="17"/>
                      <a:pt x="31" y="22"/>
                    </a:cubicBezTo>
                    <a:cubicBezTo>
                      <a:pt x="27" y="26"/>
                      <a:pt x="26" y="31"/>
                      <a:pt x="26" y="37"/>
                    </a:cubicBezTo>
                    <a:cubicBezTo>
                      <a:pt x="26" y="38"/>
                      <a:pt x="26" y="39"/>
                      <a:pt x="26" y="40"/>
                    </a:cubicBezTo>
                    <a:cubicBezTo>
                      <a:pt x="27" y="42"/>
                      <a:pt x="27" y="44"/>
                      <a:pt x="28" y="46"/>
                    </a:cubicBezTo>
                    <a:cubicBezTo>
                      <a:pt x="29" y="47"/>
                      <a:pt x="30" y="48"/>
                      <a:pt x="31" y="48"/>
                    </a:cubicBezTo>
                    <a:cubicBezTo>
                      <a:pt x="31" y="48"/>
                      <a:pt x="31" y="48"/>
                      <a:pt x="32" y="48"/>
                    </a:cubicBezTo>
                    <a:cubicBezTo>
                      <a:pt x="33" y="52"/>
                      <a:pt x="35" y="54"/>
                      <a:pt x="38" y="56"/>
                    </a:cubicBezTo>
                    <a:cubicBezTo>
                      <a:pt x="36" y="63"/>
                      <a:pt x="30" y="63"/>
                      <a:pt x="30" y="63"/>
                    </a:cubicBezTo>
                    <a:cubicBezTo>
                      <a:pt x="23" y="63"/>
                      <a:pt x="18" y="69"/>
                      <a:pt x="18" y="75"/>
                    </a:cubicBezTo>
                    <a:cubicBezTo>
                      <a:pt x="18" y="88"/>
                      <a:pt x="18" y="88"/>
                      <a:pt x="18" y="88"/>
                    </a:cubicBezTo>
                    <a:cubicBezTo>
                      <a:pt x="18" y="89"/>
                      <a:pt x="19" y="91"/>
                      <a:pt x="21" y="91"/>
                    </a:cubicBezTo>
                    <a:cubicBezTo>
                      <a:pt x="72" y="91"/>
                      <a:pt x="72" y="91"/>
                      <a:pt x="72" y="91"/>
                    </a:cubicBezTo>
                    <a:cubicBezTo>
                      <a:pt x="73" y="91"/>
                      <a:pt x="75" y="89"/>
                      <a:pt x="75" y="88"/>
                    </a:cubicBezTo>
                    <a:cubicBezTo>
                      <a:pt x="75" y="75"/>
                      <a:pt x="75" y="75"/>
                      <a:pt x="75" y="75"/>
                    </a:cubicBezTo>
                    <a:cubicBezTo>
                      <a:pt x="75" y="69"/>
                      <a:pt x="69" y="63"/>
                      <a:pt x="63" y="63"/>
                    </a:cubicBezTo>
                    <a:close/>
                    <a:moveTo>
                      <a:pt x="32" y="39"/>
                    </a:moveTo>
                    <a:cubicBezTo>
                      <a:pt x="32" y="39"/>
                      <a:pt x="32" y="39"/>
                      <a:pt x="32" y="39"/>
                    </a:cubicBezTo>
                    <a:cubicBezTo>
                      <a:pt x="32" y="38"/>
                      <a:pt x="32" y="37"/>
                      <a:pt x="32" y="37"/>
                    </a:cubicBezTo>
                    <a:cubicBezTo>
                      <a:pt x="32" y="32"/>
                      <a:pt x="33" y="28"/>
                      <a:pt x="35" y="25"/>
                    </a:cubicBezTo>
                    <a:cubicBezTo>
                      <a:pt x="38" y="23"/>
                      <a:pt x="41" y="21"/>
                      <a:pt x="44" y="21"/>
                    </a:cubicBezTo>
                    <a:cubicBezTo>
                      <a:pt x="44" y="21"/>
                      <a:pt x="46" y="21"/>
                      <a:pt x="48" y="22"/>
                    </a:cubicBezTo>
                    <a:cubicBezTo>
                      <a:pt x="49" y="22"/>
                      <a:pt x="49" y="22"/>
                      <a:pt x="50" y="22"/>
                    </a:cubicBezTo>
                    <a:cubicBezTo>
                      <a:pt x="50" y="22"/>
                      <a:pt x="51" y="22"/>
                      <a:pt x="51" y="22"/>
                    </a:cubicBezTo>
                    <a:cubicBezTo>
                      <a:pt x="56" y="22"/>
                      <a:pt x="61" y="28"/>
                      <a:pt x="61" y="35"/>
                    </a:cubicBezTo>
                    <a:cubicBezTo>
                      <a:pt x="61" y="36"/>
                      <a:pt x="61" y="36"/>
                      <a:pt x="61" y="37"/>
                    </a:cubicBezTo>
                    <a:cubicBezTo>
                      <a:pt x="59" y="34"/>
                      <a:pt x="56" y="31"/>
                      <a:pt x="52" y="29"/>
                    </a:cubicBezTo>
                    <a:cubicBezTo>
                      <a:pt x="52" y="29"/>
                      <a:pt x="51" y="29"/>
                      <a:pt x="50" y="29"/>
                    </a:cubicBezTo>
                    <a:cubicBezTo>
                      <a:pt x="49" y="30"/>
                      <a:pt x="49" y="30"/>
                      <a:pt x="48" y="31"/>
                    </a:cubicBezTo>
                    <a:cubicBezTo>
                      <a:pt x="48" y="32"/>
                      <a:pt x="48" y="32"/>
                      <a:pt x="47" y="33"/>
                    </a:cubicBezTo>
                    <a:cubicBezTo>
                      <a:pt x="47" y="35"/>
                      <a:pt x="45" y="35"/>
                      <a:pt x="43" y="35"/>
                    </a:cubicBezTo>
                    <a:cubicBezTo>
                      <a:pt x="43" y="35"/>
                      <a:pt x="42" y="35"/>
                      <a:pt x="42" y="35"/>
                    </a:cubicBezTo>
                    <a:cubicBezTo>
                      <a:pt x="40" y="35"/>
                      <a:pt x="39" y="36"/>
                      <a:pt x="37" y="36"/>
                    </a:cubicBezTo>
                    <a:cubicBezTo>
                      <a:pt x="35" y="37"/>
                      <a:pt x="34" y="38"/>
                      <a:pt x="32" y="39"/>
                    </a:cubicBezTo>
                    <a:close/>
                    <a:moveTo>
                      <a:pt x="37" y="43"/>
                    </a:moveTo>
                    <a:cubicBezTo>
                      <a:pt x="37" y="43"/>
                      <a:pt x="38" y="42"/>
                      <a:pt x="39" y="42"/>
                    </a:cubicBezTo>
                    <a:cubicBezTo>
                      <a:pt x="41" y="41"/>
                      <a:pt x="43" y="41"/>
                      <a:pt x="43" y="41"/>
                    </a:cubicBezTo>
                    <a:cubicBezTo>
                      <a:pt x="47" y="42"/>
                      <a:pt x="51" y="40"/>
                      <a:pt x="53" y="37"/>
                    </a:cubicBezTo>
                    <a:cubicBezTo>
                      <a:pt x="54" y="38"/>
                      <a:pt x="55" y="39"/>
                      <a:pt x="56" y="41"/>
                    </a:cubicBezTo>
                    <a:cubicBezTo>
                      <a:pt x="55" y="48"/>
                      <a:pt x="51" y="53"/>
                      <a:pt x="46" y="53"/>
                    </a:cubicBezTo>
                    <a:cubicBezTo>
                      <a:pt x="42" y="53"/>
                      <a:pt x="38" y="49"/>
                      <a:pt x="37" y="43"/>
                    </a:cubicBezTo>
                    <a:close/>
                    <a:moveTo>
                      <a:pt x="43" y="59"/>
                    </a:moveTo>
                    <a:cubicBezTo>
                      <a:pt x="44" y="59"/>
                      <a:pt x="45" y="59"/>
                      <a:pt x="46" y="59"/>
                    </a:cubicBezTo>
                    <a:cubicBezTo>
                      <a:pt x="47" y="59"/>
                      <a:pt x="48" y="59"/>
                      <a:pt x="49" y="59"/>
                    </a:cubicBezTo>
                    <a:cubicBezTo>
                      <a:pt x="50" y="62"/>
                      <a:pt x="52" y="65"/>
                      <a:pt x="55" y="67"/>
                    </a:cubicBezTo>
                    <a:cubicBezTo>
                      <a:pt x="54" y="70"/>
                      <a:pt x="50" y="73"/>
                      <a:pt x="46" y="73"/>
                    </a:cubicBezTo>
                    <a:cubicBezTo>
                      <a:pt x="42" y="73"/>
                      <a:pt x="39" y="70"/>
                      <a:pt x="37" y="67"/>
                    </a:cubicBezTo>
                    <a:cubicBezTo>
                      <a:pt x="40" y="65"/>
                      <a:pt x="42" y="62"/>
                      <a:pt x="43" y="59"/>
                    </a:cubicBezTo>
                    <a:close/>
                    <a:moveTo>
                      <a:pt x="24" y="85"/>
                    </a:moveTo>
                    <a:cubicBezTo>
                      <a:pt x="24" y="75"/>
                      <a:pt x="24" y="75"/>
                      <a:pt x="24" y="75"/>
                    </a:cubicBezTo>
                    <a:cubicBezTo>
                      <a:pt x="24" y="72"/>
                      <a:pt x="27" y="69"/>
                      <a:pt x="30" y="69"/>
                    </a:cubicBezTo>
                    <a:cubicBezTo>
                      <a:pt x="30" y="69"/>
                      <a:pt x="31" y="69"/>
                      <a:pt x="32" y="69"/>
                    </a:cubicBezTo>
                    <a:cubicBezTo>
                      <a:pt x="34" y="75"/>
                      <a:pt x="40" y="79"/>
                      <a:pt x="46" y="79"/>
                    </a:cubicBezTo>
                    <a:cubicBezTo>
                      <a:pt x="53" y="79"/>
                      <a:pt x="58" y="75"/>
                      <a:pt x="61" y="69"/>
                    </a:cubicBezTo>
                    <a:cubicBezTo>
                      <a:pt x="61" y="69"/>
                      <a:pt x="62" y="69"/>
                      <a:pt x="62" y="69"/>
                    </a:cubicBezTo>
                    <a:cubicBezTo>
                      <a:pt x="66" y="69"/>
                      <a:pt x="69" y="72"/>
                      <a:pt x="69" y="75"/>
                    </a:cubicBezTo>
                    <a:cubicBezTo>
                      <a:pt x="69" y="85"/>
                      <a:pt x="69" y="85"/>
                      <a:pt x="69" y="85"/>
                    </a:cubicBezTo>
                    <a:lnTo>
                      <a:pt x="24" y="85"/>
                    </a:lnTo>
                    <a:close/>
                  </a:path>
                </a:pathLst>
              </a:custGeom>
              <a:solidFill>
                <a:srgbClr val="0E3960"/>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319266355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nodeType="withEffect">
                                  <p:stCondLst>
                                    <p:cond delay="10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10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50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1000"/>
                                        <p:tgtEl>
                                          <p:spTgt spid="28"/>
                                        </p:tgtEl>
                                      </p:cBhvr>
                                    </p:animEffect>
                                    <p:anim calcmode="lin" valueType="num">
                                      <p:cBhvr>
                                        <p:cTn id="21" dur="1000" fill="hold"/>
                                        <p:tgtEl>
                                          <p:spTgt spid="28"/>
                                        </p:tgtEl>
                                        <p:attrNameLst>
                                          <p:attrName>ppt_x</p:attrName>
                                        </p:attrNameLst>
                                      </p:cBhvr>
                                      <p:tavLst>
                                        <p:tav tm="0">
                                          <p:val>
                                            <p:strVal val="#ppt_x"/>
                                          </p:val>
                                        </p:tav>
                                        <p:tav tm="100000">
                                          <p:val>
                                            <p:strVal val="#ppt_x"/>
                                          </p:val>
                                        </p:tav>
                                      </p:tavLst>
                                    </p:anim>
                                    <p:anim calcmode="lin" valueType="num">
                                      <p:cBhvr>
                                        <p:cTn id="2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0" y="259777"/>
            <a:ext cx="8610600" cy="1143000"/>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p:cNvGrpSpPr/>
          <p:nvPr/>
        </p:nvGrpSpPr>
        <p:grpSpPr>
          <a:xfrm>
            <a:off x="13089733" y="1712593"/>
            <a:ext cx="3682550" cy="3743327"/>
            <a:chOff x="1814072" y="3437888"/>
            <a:chExt cx="2455033" cy="2495551"/>
          </a:xfrm>
        </p:grpSpPr>
        <p:sp>
          <p:nvSpPr>
            <p:cNvPr id="40" name="Rectangle 39"/>
            <p:cNvSpPr/>
            <p:nvPr/>
          </p:nvSpPr>
          <p:spPr>
            <a:xfrm>
              <a:off x="1814072" y="3437888"/>
              <a:ext cx="2453128" cy="2495551"/>
            </a:xfrm>
            <a:prstGeom prst="rect">
              <a:avLst/>
            </a:prstGeom>
            <a:solidFill>
              <a:schemeClr val="accent1">
                <a:lumMod val="60000"/>
                <a:lumOff val="40000"/>
              </a:schemeClr>
            </a:solidFill>
            <a:ln>
              <a:noFill/>
            </a:ln>
            <a:effectLst>
              <a:outerShdw blurRad="38100" dist="127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77999" tIns="1920240" rIns="270000" bIns="594000" rtlCol="0" anchor="t"/>
            <a:lstStyle/>
            <a:p>
              <a:pPr algn="ctr">
                <a:lnSpc>
                  <a:spcPct val="130000"/>
                </a:lnSpc>
                <a:spcBef>
                  <a:spcPts val="900"/>
                </a:spcBef>
              </a:pPr>
              <a:endParaRPr lang="en-US" sz="1500" b="1" dirty="0">
                <a:solidFill>
                  <a:schemeClr val="tx1"/>
                </a:solidFill>
              </a:endParaRPr>
            </a:p>
          </p:txBody>
        </p:sp>
        <p:sp>
          <p:nvSpPr>
            <p:cNvPr id="41" name="Rectangle 40"/>
            <p:cNvSpPr/>
            <p:nvPr/>
          </p:nvSpPr>
          <p:spPr>
            <a:xfrm flipV="1">
              <a:off x="1814072" y="3437888"/>
              <a:ext cx="2455033" cy="51632"/>
            </a:xfrm>
            <a:prstGeom prst="rect">
              <a:avLst/>
            </a:prstGeom>
            <a:solidFill>
              <a:srgbClr val="0E3960"/>
            </a:solidFill>
            <a:ln>
              <a:solidFill>
                <a:srgbClr val="0E3960"/>
              </a:solidFill>
            </a:ln>
          </p:spPr>
          <p:style>
            <a:lnRef idx="2">
              <a:schemeClr val="accent1">
                <a:shade val="50000"/>
              </a:schemeClr>
            </a:lnRef>
            <a:fillRef idx="1">
              <a:schemeClr val="accent1"/>
            </a:fillRef>
            <a:effectRef idx="0">
              <a:schemeClr val="accent1"/>
            </a:effectRef>
            <a:fontRef idx="minor">
              <a:schemeClr val="lt1"/>
            </a:fontRef>
          </p:style>
          <p:txBody>
            <a:bodyPr lIns="377999" tIns="1920240" rIns="270000" rtlCol="0" anchor="t"/>
            <a:lstStyle/>
            <a:p>
              <a:pPr>
                <a:lnSpc>
                  <a:spcPct val="130000"/>
                </a:lnSpc>
                <a:spcBef>
                  <a:spcPts val="900"/>
                </a:spcBef>
              </a:pPr>
              <a:endParaRPr lang="en-US" sz="1500" dirty="0">
                <a:solidFill>
                  <a:schemeClr val="tx1">
                    <a:alpha val="70000"/>
                  </a:schemeClr>
                </a:solidFill>
              </a:endParaRPr>
            </a:p>
          </p:txBody>
        </p:sp>
      </p:grpSp>
      <p:grpSp>
        <p:nvGrpSpPr>
          <p:cNvPr id="42" name="Group 41"/>
          <p:cNvGrpSpPr/>
          <p:nvPr/>
        </p:nvGrpSpPr>
        <p:grpSpPr>
          <a:xfrm>
            <a:off x="9159241" y="5675578"/>
            <a:ext cx="3682550" cy="3743327"/>
            <a:chOff x="1814072" y="3437888"/>
            <a:chExt cx="2455033" cy="2495551"/>
          </a:xfrm>
        </p:grpSpPr>
        <p:sp>
          <p:nvSpPr>
            <p:cNvPr id="43" name="Rectangle 42"/>
            <p:cNvSpPr/>
            <p:nvPr/>
          </p:nvSpPr>
          <p:spPr>
            <a:xfrm>
              <a:off x="1814072" y="3437888"/>
              <a:ext cx="2453128" cy="2495551"/>
            </a:xfrm>
            <a:prstGeom prst="rect">
              <a:avLst/>
            </a:prstGeom>
            <a:solidFill>
              <a:schemeClr val="accent1">
                <a:lumMod val="60000"/>
                <a:lumOff val="40000"/>
              </a:schemeClr>
            </a:solidFill>
            <a:ln>
              <a:noFill/>
            </a:ln>
            <a:effectLst>
              <a:outerShdw blurRad="38100" dist="127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77999" tIns="1920240" rIns="270000" bIns="594000" rtlCol="0" anchor="t"/>
            <a:lstStyle/>
            <a:p>
              <a:pPr algn="ctr">
                <a:lnSpc>
                  <a:spcPct val="130000"/>
                </a:lnSpc>
                <a:spcBef>
                  <a:spcPts val="900"/>
                </a:spcBef>
              </a:pPr>
              <a:endParaRPr lang="en-US" sz="1500" b="1" dirty="0">
                <a:solidFill>
                  <a:schemeClr val="tx1"/>
                </a:solidFill>
              </a:endParaRPr>
            </a:p>
          </p:txBody>
        </p:sp>
        <p:sp>
          <p:nvSpPr>
            <p:cNvPr id="44" name="Rectangle 43"/>
            <p:cNvSpPr/>
            <p:nvPr/>
          </p:nvSpPr>
          <p:spPr>
            <a:xfrm flipV="1">
              <a:off x="1814072" y="3437888"/>
              <a:ext cx="2455033" cy="51632"/>
            </a:xfrm>
            <a:prstGeom prst="rect">
              <a:avLst/>
            </a:prstGeom>
            <a:solidFill>
              <a:srgbClr val="0E3960"/>
            </a:solidFill>
            <a:ln>
              <a:solidFill>
                <a:srgbClr val="0E3960"/>
              </a:solidFill>
            </a:ln>
          </p:spPr>
          <p:style>
            <a:lnRef idx="2">
              <a:schemeClr val="accent1">
                <a:shade val="50000"/>
              </a:schemeClr>
            </a:lnRef>
            <a:fillRef idx="1">
              <a:schemeClr val="accent1"/>
            </a:fillRef>
            <a:effectRef idx="0">
              <a:schemeClr val="accent1"/>
            </a:effectRef>
            <a:fontRef idx="minor">
              <a:schemeClr val="lt1"/>
            </a:fontRef>
          </p:style>
          <p:txBody>
            <a:bodyPr lIns="377999" tIns="1920240" rIns="270000" rtlCol="0" anchor="t"/>
            <a:lstStyle/>
            <a:p>
              <a:pPr>
                <a:lnSpc>
                  <a:spcPct val="130000"/>
                </a:lnSpc>
                <a:spcBef>
                  <a:spcPts val="900"/>
                </a:spcBef>
              </a:pPr>
              <a:endParaRPr lang="en-US" sz="1500" dirty="0">
                <a:solidFill>
                  <a:schemeClr val="tx1">
                    <a:alpha val="70000"/>
                  </a:schemeClr>
                </a:solidFill>
              </a:endParaRPr>
            </a:p>
          </p:txBody>
        </p:sp>
      </p:grpSp>
      <p:grpSp>
        <p:nvGrpSpPr>
          <p:cNvPr id="45" name="Group 44"/>
          <p:cNvGrpSpPr/>
          <p:nvPr/>
        </p:nvGrpSpPr>
        <p:grpSpPr>
          <a:xfrm>
            <a:off x="13089733" y="5675578"/>
            <a:ext cx="3682550" cy="3743327"/>
            <a:chOff x="1814072" y="3437888"/>
            <a:chExt cx="2455033" cy="2495551"/>
          </a:xfrm>
        </p:grpSpPr>
        <p:sp>
          <p:nvSpPr>
            <p:cNvPr id="46" name="Rectangle 45"/>
            <p:cNvSpPr/>
            <p:nvPr/>
          </p:nvSpPr>
          <p:spPr>
            <a:xfrm>
              <a:off x="1814072" y="3437888"/>
              <a:ext cx="2453128" cy="2495551"/>
            </a:xfrm>
            <a:prstGeom prst="rect">
              <a:avLst/>
            </a:prstGeom>
            <a:solidFill>
              <a:schemeClr val="accent1">
                <a:lumMod val="60000"/>
                <a:lumOff val="40000"/>
              </a:schemeClr>
            </a:solidFill>
            <a:ln>
              <a:noFill/>
            </a:ln>
            <a:effectLst>
              <a:outerShdw blurRad="38100" dist="127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77999" tIns="1920240" rIns="270000" bIns="594000" rtlCol="0" anchor="t"/>
            <a:lstStyle/>
            <a:p>
              <a:pPr algn="ctr">
                <a:lnSpc>
                  <a:spcPct val="130000"/>
                </a:lnSpc>
                <a:spcBef>
                  <a:spcPts val="900"/>
                </a:spcBef>
              </a:pPr>
              <a:endParaRPr lang="en-US" sz="1500" b="1" dirty="0">
                <a:solidFill>
                  <a:schemeClr val="tx1"/>
                </a:solidFill>
              </a:endParaRPr>
            </a:p>
          </p:txBody>
        </p:sp>
        <p:sp>
          <p:nvSpPr>
            <p:cNvPr id="47" name="Rectangle 46"/>
            <p:cNvSpPr/>
            <p:nvPr/>
          </p:nvSpPr>
          <p:spPr>
            <a:xfrm flipV="1">
              <a:off x="1814072" y="3437888"/>
              <a:ext cx="2455033" cy="51632"/>
            </a:xfrm>
            <a:prstGeom prst="rect">
              <a:avLst/>
            </a:prstGeom>
            <a:solidFill>
              <a:srgbClr val="0E3960"/>
            </a:solidFill>
            <a:ln>
              <a:solidFill>
                <a:srgbClr val="0E3960"/>
              </a:solidFill>
            </a:ln>
          </p:spPr>
          <p:style>
            <a:lnRef idx="2">
              <a:schemeClr val="accent1">
                <a:shade val="50000"/>
              </a:schemeClr>
            </a:lnRef>
            <a:fillRef idx="1">
              <a:schemeClr val="accent1"/>
            </a:fillRef>
            <a:effectRef idx="0">
              <a:schemeClr val="accent1"/>
            </a:effectRef>
            <a:fontRef idx="minor">
              <a:schemeClr val="lt1"/>
            </a:fontRef>
          </p:style>
          <p:txBody>
            <a:bodyPr lIns="377999" tIns="1920240" rIns="270000" rtlCol="0" anchor="t"/>
            <a:lstStyle/>
            <a:p>
              <a:pPr>
                <a:lnSpc>
                  <a:spcPct val="130000"/>
                </a:lnSpc>
                <a:spcBef>
                  <a:spcPts val="900"/>
                </a:spcBef>
              </a:pPr>
              <a:endParaRPr lang="en-US" sz="1500" dirty="0">
                <a:solidFill>
                  <a:schemeClr val="tx1">
                    <a:alpha val="70000"/>
                  </a:schemeClr>
                </a:solidFill>
              </a:endParaRPr>
            </a:p>
          </p:txBody>
        </p:sp>
      </p:grpSp>
      <p:sp>
        <p:nvSpPr>
          <p:cNvPr id="3" name="Title 2"/>
          <p:cNvSpPr>
            <a:spLocks noGrp="1"/>
          </p:cNvSpPr>
          <p:nvPr>
            <p:ph type="title"/>
          </p:nvPr>
        </p:nvSpPr>
        <p:spPr>
          <a:xfrm>
            <a:off x="228600" y="274638"/>
            <a:ext cx="8229600" cy="1143000"/>
          </a:xfrm>
        </p:spPr>
        <p:txBody>
          <a:bodyPr>
            <a:normAutofit/>
          </a:bodyPr>
          <a:lstStyle/>
          <a:p>
            <a:r>
              <a:rPr lang="en-US" dirty="0">
                <a:latin typeface="Open Sans" panose="020B0604020202020204" charset="0"/>
                <a:ea typeface="Open Sans" panose="020B0604020202020204" charset="0"/>
                <a:cs typeface="Open Sans" panose="020B0604020202020204" charset="0"/>
              </a:rPr>
              <a:t>Disciplinary Action</a:t>
            </a:r>
          </a:p>
        </p:txBody>
      </p:sp>
      <p:sp>
        <p:nvSpPr>
          <p:cNvPr id="23" name="TextBox 22"/>
          <p:cNvSpPr txBox="1"/>
          <p:nvPr/>
        </p:nvSpPr>
        <p:spPr>
          <a:xfrm>
            <a:off x="1474016" y="1790040"/>
            <a:ext cx="6634164" cy="7596361"/>
          </a:xfrm>
          <a:prstGeom prst="rect">
            <a:avLst/>
          </a:prstGeom>
          <a:noFill/>
        </p:spPr>
        <p:txBody>
          <a:bodyPr wrap="square" lIns="0" tIns="54000" rIns="324000" bIns="54000" rtlCol="0">
            <a:spAutoFit/>
          </a:bodyPr>
          <a:lstStyle/>
          <a:p>
            <a:pPr>
              <a:lnSpc>
                <a:spcPct val="130000"/>
              </a:lnSpc>
              <a:spcBef>
                <a:spcPts val="900"/>
              </a:spcBef>
            </a:pPr>
            <a:r>
              <a:rPr lang="en-US" sz="3600" b="1" dirty="0">
                <a:latin typeface="Open Sans" panose="020B0604020202020204" charset="0"/>
                <a:ea typeface="Open Sans" panose="020B0604020202020204" charset="0"/>
                <a:cs typeface="Open Sans" panose="020B0604020202020204" charset="0"/>
              </a:rPr>
              <a:t>Reasons For Taking Action:</a:t>
            </a:r>
          </a:p>
          <a:p>
            <a:pPr>
              <a:lnSpc>
                <a:spcPct val="130000"/>
              </a:lnSpc>
              <a:spcBef>
                <a:spcPts val="900"/>
              </a:spcBef>
            </a:pPr>
            <a:r>
              <a:rPr lang="en-US" sz="3600" dirty="0">
                <a:latin typeface="Open Sans" panose="020B0604020202020204" charset="0"/>
                <a:ea typeface="Open Sans" panose="020B0604020202020204" charset="0"/>
                <a:cs typeface="Open Sans" panose="020B0604020202020204" charset="0"/>
              </a:rPr>
              <a:t>Willfully or negligently caused or violated requirements of KRS Chapters 223 or 224</a:t>
            </a:r>
          </a:p>
          <a:p>
            <a:pPr>
              <a:lnSpc>
                <a:spcPct val="130000"/>
              </a:lnSpc>
              <a:spcBef>
                <a:spcPts val="900"/>
              </a:spcBef>
            </a:pPr>
            <a:endParaRPr lang="en-US" sz="3600" dirty="0">
              <a:latin typeface="Open Sans" panose="020B0604020202020204" charset="0"/>
              <a:ea typeface="Open Sans" panose="020B0604020202020204" charset="0"/>
              <a:cs typeface="Open Sans" panose="020B0604020202020204" charset="0"/>
            </a:endParaRPr>
          </a:p>
          <a:p>
            <a:pPr>
              <a:lnSpc>
                <a:spcPct val="130000"/>
              </a:lnSpc>
              <a:spcBef>
                <a:spcPts val="900"/>
              </a:spcBef>
            </a:pPr>
            <a:r>
              <a:rPr lang="en-US" sz="3600" dirty="0">
                <a:latin typeface="Open Sans" panose="020B0604020202020204" charset="0"/>
                <a:ea typeface="Open Sans" panose="020B0604020202020204" charset="0"/>
                <a:cs typeface="Open Sans" panose="020B0604020202020204" charset="0"/>
              </a:rPr>
              <a:t>Example: Willfully or negligently falsified, failed to maintain, or submit records required by Chapter 5 or 8</a:t>
            </a:r>
          </a:p>
        </p:txBody>
      </p:sp>
      <p:grpSp>
        <p:nvGrpSpPr>
          <p:cNvPr id="24" name="Group 23"/>
          <p:cNvGrpSpPr/>
          <p:nvPr/>
        </p:nvGrpSpPr>
        <p:grpSpPr>
          <a:xfrm>
            <a:off x="9159241" y="1712592"/>
            <a:ext cx="3682550" cy="3743328"/>
            <a:chOff x="1814072" y="3437888"/>
            <a:chExt cx="2455033" cy="2495552"/>
          </a:xfrm>
          <a:effectLst>
            <a:outerShdw blurRad="762000" dist="254000" dir="5400000" algn="t" rotWithShape="0">
              <a:prstClr val="black">
                <a:alpha val="30000"/>
              </a:prstClr>
            </a:outerShdw>
          </a:effectLst>
        </p:grpSpPr>
        <p:sp>
          <p:nvSpPr>
            <p:cNvPr id="25" name="Rectangle 24"/>
            <p:cNvSpPr/>
            <p:nvPr/>
          </p:nvSpPr>
          <p:spPr>
            <a:xfrm>
              <a:off x="1814072" y="3437889"/>
              <a:ext cx="2453128" cy="249555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77999" tIns="1920240" rIns="270000" bIns="594000" rtlCol="0" anchor="t"/>
            <a:lstStyle/>
            <a:p>
              <a:pPr algn="ctr">
                <a:lnSpc>
                  <a:spcPct val="130000"/>
                </a:lnSpc>
                <a:spcBef>
                  <a:spcPts val="900"/>
                </a:spcBef>
              </a:pPr>
              <a:endParaRPr lang="en-US" sz="1500" b="1" dirty="0">
                <a:solidFill>
                  <a:schemeClr val="tx1"/>
                </a:solidFill>
              </a:endParaRPr>
            </a:p>
          </p:txBody>
        </p:sp>
        <p:sp>
          <p:nvSpPr>
            <p:cNvPr id="26" name="Rectangle 25"/>
            <p:cNvSpPr/>
            <p:nvPr/>
          </p:nvSpPr>
          <p:spPr>
            <a:xfrm flipV="1">
              <a:off x="1814072" y="3437888"/>
              <a:ext cx="2455033" cy="51632"/>
            </a:xfrm>
            <a:prstGeom prst="rect">
              <a:avLst/>
            </a:prstGeom>
            <a:solidFill>
              <a:srgbClr val="0E3960"/>
            </a:solidFill>
            <a:ln>
              <a:solidFill>
                <a:srgbClr val="0E3960"/>
              </a:solidFill>
            </a:ln>
          </p:spPr>
          <p:style>
            <a:lnRef idx="2">
              <a:schemeClr val="accent1">
                <a:shade val="50000"/>
              </a:schemeClr>
            </a:lnRef>
            <a:fillRef idx="1">
              <a:schemeClr val="accent1"/>
            </a:fillRef>
            <a:effectRef idx="0">
              <a:schemeClr val="accent1"/>
            </a:effectRef>
            <a:fontRef idx="minor">
              <a:schemeClr val="lt1"/>
            </a:fontRef>
          </p:style>
          <p:txBody>
            <a:bodyPr lIns="377999" tIns="1920240" rIns="270000" rtlCol="0" anchor="t"/>
            <a:lstStyle/>
            <a:p>
              <a:pPr>
                <a:lnSpc>
                  <a:spcPct val="130000"/>
                </a:lnSpc>
                <a:spcBef>
                  <a:spcPts val="900"/>
                </a:spcBef>
              </a:pPr>
              <a:endParaRPr lang="en-US" sz="1500" dirty="0">
                <a:solidFill>
                  <a:schemeClr val="tx1">
                    <a:alpha val="70000"/>
                  </a:schemeClr>
                </a:solidFill>
              </a:endParaRPr>
            </a:p>
          </p:txBody>
        </p:sp>
      </p:grpSp>
      <p:grpSp>
        <p:nvGrpSpPr>
          <p:cNvPr id="21" name="Group 20"/>
          <p:cNvGrpSpPr>
            <a:grpSpLocks noChangeAspect="1"/>
          </p:cNvGrpSpPr>
          <p:nvPr/>
        </p:nvGrpSpPr>
        <p:grpSpPr>
          <a:xfrm>
            <a:off x="10219976" y="2807016"/>
            <a:ext cx="1833201" cy="1828800"/>
            <a:chOff x="5921375" y="2206625"/>
            <a:chExt cx="660400" cy="658813"/>
          </a:xfrm>
          <a:solidFill>
            <a:srgbClr val="0E3960"/>
          </a:solidFill>
        </p:grpSpPr>
        <p:sp>
          <p:nvSpPr>
            <p:cNvPr id="22" name="Freeform 21"/>
            <p:cNvSpPr>
              <a:spLocks noEditPoints="1"/>
            </p:cNvSpPr>
            <p:nvPr/>
          </p:nvSpPr>
          <p:spPr bwMode="auto">
            <a:xfrm>
              <a:off x="5921375" y="2206625"/>
              <a:ext cx="660400" cy="658813"/>
            </a:xfrm>
            <a:custGeom>
              <a:avLst/>
              <a:gdLst>
                <a:gd name="T0" fmla="*/ 1195 w 2048"/>
                <a:gd name="T1" fmla="*/ 0 h 2048"/>
                <a:gd name="T2" fmla="*/ 1092 w 2048"/>
                <a:gd name="T3" fmla="*/ 341 h 2048"/>
                <a:gd name="T4" fmla="*/ 335 w 2048"/>
                <a:gd name="T5" fmla="*/ 389 h 2048"/>
                <a:gd name="T6" fmla="*/ 0 w 2048"/>
                <a:gd name="T7" fmla="*/ 1468 h 2048"/>
                <a:gd name="T8" fmla="*/ 68 w 2048"/>
                <a:gd name="T9" fmla="*/ 2048 h 2048"/>
                <a:gd name="T10" fmla="*/ 2048 w 2048"/>
                <a:gd name="T11" fmla="*/ 1980 h 2048"/>
                <a:gd name="T12" fmla="*/ 2046 w 2048"/>
                <a:gd name="T13" fmla="*/ 1458 h 2048"/>
                <a:gd name="T14" fmla="*/ 1946 w 2048"/>
                <a:gd name="T15" fmla="*/ 956 h 2048"/>
                <a:gd name="T16" fmla="*/ 2048 w 2048"/>
                <a:gd name="T17" fmla="*/ 102 h 2048"/>
                <a:gd name="T18" fmla="*/ 1024 w 2048"/>
                <a:gd name="T19" fmla="*/ 1980 h 2048"/>
                <a:gd name="T20" fmla="*/ 68 w 2048"/>
                <a:gd name="T21" fmla="*/ 1911 h 2048"/>
                <a:gd name="T22" fmla="*/ 410 w 2048"/>
                <a:gd name="T23" fmla="*/ 1877 h 2048"/>
                <a:gd name="T24" fmla="*/ 68 w 2048"/>
                <a:gd name="T25" fmla="*/ 1843 h 2048"/>
                <a:gd name="T26" fmla="*/ 1365 w 2048"/>
                <a:gd name="T27" fmla="*/ 1775 h 2048"/>
                <a:gd name="T28" fmla="*/ 1365 w 2048"/>
                <a:gd name="T29" fmla="*/ 1707 h 2048"/>
                <a:gd name="T30" fmla="*/ 68 w 2048"/>
                <a:gd name="T31" fmla="*/ 1638 h 2048"/>
                <a:gd name="T32" fmla="*/ 410 w 2048"/>
                <a:gd name="T33" fmla="*/ 1604 h 2048"/>
                <a:gd name="T34" fmla="*/ 68 w 2048"/>
                <a:gd name="T35" fmla="*/ 1570 h 2048"/>
                <a:gd name="T36" fmla="*/ 1257 w 2048"/>
                <a:gd name="T37" fmla="*/ 1502 h 2048"/>
                <a:gd name="T38" fmla="*/ 1295 w 2048"/>
                <a:gd name="T39" fmla="*/ 1502 h 2048"/>
                <a:gd name="T40" fmla="*/ 1980 w 2048"/>
                <a:gd name="T41" fmla="*/ 1570 h 2048"/>
                <a:gd name="T42" fmla="*/ 649 w 2048"/>
                <a:gd name="T43" fmla="*/ 1604 h 2048"/>
                <a:gd name="T44" fmla="*/ 1980 w 2048"/>
                <a:gd name="T45" fmla="*/ 1638 h 2048"/>
                <a:gd name="T46" fmla="*/ 1673 w 2048"/>
                <a:gd name="T47" fmla="*/ 1707 h 2048"/>
                <a:gd name="T48" fmla="*/ 1673 w 2048"/>
                <a:gd name="T49" fmla="*/ 1775 h 2048"/>
                <a:gd name="T50" fmla="*/ 1980 w 2048"/>
                <a:gd name="T51" fmla="*/ 1843 h 2048"/>
                <a:gd name="T52" fmla="*/ 649 w 2048"/>
                <a:gd name="T53" fmla="*/ 1877 h 2048"/>
                <a:gd name="T54" fmla="*/ 1980 w 2048"/>
                <a:gd name="T55" fmla="*/ 1911 h 2048"/>
                <a:gd name="T56" fmla="*/ 1024 w 2048"/>
                <a:gd name="T57" fmla="*/ 1980 h 2048"/>
                <a:gd name="T58" fmla="*/ 1967 w 2048"/>
                <a:gd name="T59" fmla="*/ 1434 h 2048"/>
                <a:gd name="T60" fmla="*/ 1910 w 2048"/>
                <a:gd name="T61" fmla="*/ 1249 h 2048"/>
                <a:gd name="T62" fmla="*/ 1478 w 2048"/>
                <a:gd name="T63" fmla="*/ 1157 h 2048"/>
                <a:gd name="T64" fmla="*/ 1313 w 2048"/>
                <a:gd name="T65" fmla="*/ 1433 h 2048"/>
                <a:gd name="T66" fmla="*/ 1453 w 2048"/>
                <a:gd name="T67" fmla="*/ 1063 h 2048"/>
                <a:gd name="T68" fmla="*/ 1403 w 2048"/>
                <a:gd name="T69" fmla="*/ 1107 h 2048"/>
                <a:gd name="T70" fmla="*/ 81 w 2048"/>
                <a:gd name="T71" fmla="*/ 1434 h 2048"/>
                <a:gd name="T72" fmla="*/ 1092 w 2048"/>
                <a:gd name="T73" fmla="*/ 410 h 2048"/>
                <a:gd name="T74" fmla="*/ 1195 w 2048"/>
                <a:gd name="T75" fmla="*/ 956 h 2048"/>
                <a:gd name="T76" fmla="*/ 1876 w 2048"/>
                <a:gd name="T77" fmla="*/ 1142 h 2048"/>
                <a:gd name="T78" fmla="*/ 1946 w 2048"/>
                <a:gd name="T79" fmla="*/ 887 h 2048"/>
                <a:gd name="T80" fmla="*/ 1161 w 2048"/>
                <a:gd name="T81" fmla="*/ 853 h 2048"/>
                <a:gd name="T82" fmla="*/ 1195 w 2048"/>
                <a:gd name="T83" fmla="*/ 68 h 2048"/>
                <a:gd name="T84" fmla="*/ 1980 w 2048"/>
                <a:gd name="T85" fmla="*/ 102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48" h="2048">
                  <a:moveTo>
                    <a:pt x="1946" y="0"/>
                  </a:moveTo>
                  <a:cubicBezTo>
                    <a:pt x="1195" y="0"/>
                    <a:pt x="1195" y="0"/>
                    <a:pt x="1195" y="0"/>
                  </a:cubicBezTo>
                  <a:cubicBezTo>
                    <a:pt x="1138" y="0"/>
                    <a:pt x="1092" y="46"/>
                    <a:pt x="1092" y="102"/>
                  </a:cubicBezTo>
                  <a:cubicBezTo>
                    <a:pt x="1092" y="341"/>
                    <a:pt x="1092" y="341"/>
                    <a:pt x="1092" y="341"/>
                  </a:cubicBezTo>
                  <a:cubicBezTo>
                    <a:pt x="401" y="341"/>
                    <a:pt x="401" y="341"/>
                    <a:pt x="401" y="341"/>
                  </a:cubicBezTo>
                  <a:cubicBezTo>
                    <a:pt x="371" y="341"/>
                    <a:pt x="344" y="361"/>
                    <a:pt x="335" y="389"/>
                  </a:cubicBezTo>
                  <a:cubicBezTo>
                    <a:pt x="2" y="1458"/>
                    <a:pt x="2" y="1458"/>
                    <a:pt x="2" y="1458"/>
                  </a:cubicBezTo>
                  <a:cubicBezTo>
                    <a:pt x="1" y="1461"/>
                    <a:pt x="0" y="1464"/>
                    <a:pt x="0" y="1468"/>
                  </a:cubicBezTo>
                  <a:cubicBezTo>
                    <a:pt x="0" y="1980"/>
                    <a:pt x="0" y="1980"/>
                    <a:pt x="0" y="1980"/>
                  </a:cubicBezTo>
                  <a:cubicBezTo>
                    <a:pt x="0" y="2017"/>
                    <a:pt x="31" y="2048"/>
                    <a:pt x="68" y="2048"/>
                  </a:cubicBezTo>
                  <a:cubicBezTo>
                    <a:pt x="1980" y="2048"/>
                    <a:pt x="1980" y="2048"/>
                    <a:pt x="1980" y="2048"/>
                  </a:cubicBezTo>
                  <a:cubicBezTo>
                    <a:pt x="2017" y="2048"/>
                    <a:pt x="2048" y="2017"/>
                    <a:pt x="2048" y="1980"/>
                  </a:cubicBezTo>
                  <a:cubicBezTo>
                    <a:pt x="2048" y="1468"/>
                    <a:pt x="2048" y="1468"/>
                    <a:pt x="2048" y="1468"/>
                  </a:cubicBezTo>
                  <a:cubicBezTo>
                    <a:pt x="2048" y="1464"/>
                    <a:pt x="2048" y="1461"/>
                    <a:pt x="2046" y="1458"/>
                  </a:cubicBezTo>
                  <a:cubicBezTo>
                    <a:pt x="1890" y="956"/>
                    <a:pt x="1890" y="956"/>
                    <a:pt x="1890" y="956"/>
                  </a:cubicBezTo>
                  <a:cubicBezTo>
                    <a:pt x="1946" y="956"/>
                    <a:pt x="1946" y="956"/>
                    <a:pt x="1946" y="956"/>
                  </a:cubicBezTo>
                  <a:cubicBezTo>
                    <a:pt x="2002" y="956"/>
                    <a:pt x="2048" y="910"/>
                    <a:pt x="2048" y="853"/>
                  </a:cubicBezTo>
                  <a:cubicBezTo>
                    <a:pt x="2048" y="102"/>
                    <a:pt x="2048" y="102"/>
                    <a:pt x="2048" y="102"/>
                  </a:cubicBezTo>
                  <a:cubicBezTo>
                    <a:pt x="2048" y="46"/>
                    <a:pt x="2002" y="0"/>
                    <a:pt x="1946" y="0"/>
                  </a:cubicBezTo>
                  <a:close/>
                  <a:moveTo>
                    <a:pt x="1024" y="1980"/>
                  </a:moveTo>
                  <a:cubicBezTo>
                    <a:pt x="68" y="1980"/>
                    <a:pt x="68" y="1980"/>
                    <a:pt x="68" y="1980"/>
                  </a:cubicBezTo>
                  <a:cubicBezTo>
                    <a:pt x="68" y="1911"/>
                    <a:pt x="68" y="1911"/>
                    <a:pt x="68" y="1911"/>
                  </a:cubicBezTo>
                  <a:cubicBezTo>
                    <a:pt x="375" y="1911"/>
                    <a:pt x="375" y="1911"/>
                    <a:pt x="375" y="1911"/>
                  </a:cubicBezTo>
                  <a:cubicBezTo>
                    <a:pt x="394" y="1911"/>
                    <a:pt x="410" y="1896"/>
                    <a:pt x="410" y="1877"/>
                  </a:cubicBezTo>
                  <a:cubicBezTo>
                    <a:pt x="410" y="1858"/>
                    <a:pt x="394" y="1843"/>
                    <a:pt x="375" y="1843"/>
                  </a:cubicBezTo>
                  <a:cubicBezTo>
                    <a:pt x="68" y="1843"/>
                    <a:pt x="68" y="1843"/>
                    <a:pt x="68" y="1843"/>
                  </a:cubicBezTo>
                  <a:cubicBezTo>
                    <a:pt x="68" y="1775"/>
                    <a:pt x="68" y="1775"/>
                    <a:pt x="68" y="1775"/>
                  </a:cubicBezTo>
                  <a:cubicBezTo>
                    <a:pt x="1365" y="1775"/>
                    <a:pt x="1365" y="1775"/>
                    <a:pt x="1365" y="1775"/>
                  </a:cubicBezTo>
                  <a:cubicBezTo>
                    <a:pt x="1384" y="1775"/>
                    <a:pt x="1399" y="1760"/>
                    <a:pt x="1399" y="1741"/>
                  </a:cubicBezTo>
                  <a:cubicBezTo>
                    <a:pt x="1399" y="1722"/>
                    <a:pt x="1384" y="1707"/>
                    <a:pt x="1365" y="1707"/>
                  </a:cubicBezTo>
                  <a:cubicBezTo>
                    <a:pt x="68" y="1707"/>
                    <a:pt x="68" y="1707"/>
                    <a:pt x="68" y="1707"/>
                  </a:cubicBezTo>
                  <a:cubicBezTo>
                    <a:pt x="68" y="1638"/>
                    <a:pt x="68" y="1638"/>
                    <a:pt x="68" y="1638"/>
                  </a:cubicBezTo>
                  <a:cubicBezTo>
                    <a:pt x="375" y="1638"/>
                    <a:pt x="375" y="1638"/>
                    <a:pt x="375" y="1638"/>
                  </a:cubicBezTo>
                  <a:cubicBezTo>
                    <a:pt x="394" y="1638"/>
                    <a:pt x="410" y="1623"/>
                    <a:pt x="410" y="1604"/>
                  </a:cubicBezTo>
                  <a:cubicBezTo>
                    <a:pt x="410" y="1585"/>
                    <a:pt x="394" y="1570"/>
                    <a:pt x="375" y="1570"/>
                  </a:cubicBezTo>
                  <a:cubicBezTo>
                    <a:pt x="68" y="1570"/>
                    <a:pt x="68" y="1570"/>
                    <a:pt x="68" y="1570"/>
                  </a:cubicBezTo>
                  <a:cubicBezTo>
                    <a:pt x="68" y="1502"/>
                    <a:pt x="68" y="1502"/>
                    <a:pt x="68" y="1502"/>
                  </a:cubicBezTo>
                  <a:cubicBezTo>
                    <a:pt x="1257" y="1502"/>
                    <a:pt x="1257" y="1502"/>
                    <a:pt x="1257" y="1502"/>
                  </a:cubicBezTo>
                  <a:cubicBezTo>
                    <a:pt x="1263" y="1502"/>
                    <a:pt x="1269" y="1502"/>
                    <a:pt x="1276" y="1502"/>
                  </a:cubicBezTo>
                  <a:cubicBezTo>
                    <a:pt x="1282" y="1502"/>
                    <a:pt x="1289" y="1502"/>
                    <a:pt x="1295" y="1502"/>
                  </a:cubicBezTo>
                  <a:cubicBezTo>
                    <a:pt x="1980" y="1502"/>
                    <a:pt x="1980" y="1502"/>
                    <a:pt x="1980" y="1502"/>
                  </a:cubicBezTo>
                  <a:cubicBezTo>
                    <a:pt x="1980" y="1570"/>
                    <a:pt x="1980" y="1570"/>
                    <a:pt x="1980" y="1570"/>
                  </a:cubicBezTo>
                  <a:cubicBezTo>
                    <a:pt x="683" y="1570"/>
                    <a:pt x="683" y="1570"/>
                    <a:pt x="683" y="1570"/>
                  </a:cubicBezTo>
                  <a:cubicBezTo>
                    <a:pt x="664" y="1570"/>
                    <a:pt x="649" y="1585"/>
                    <a:pt x="649" y="1604"/>
                  </a:cubicBezTo>
                  <a:cubicBezTo>
                    <a:pt x="649" y="1623"/>
                    <a:pt x="664" y="1638"/>
                    <a:pt x="683" y="1638"/>
                  </a:cubicBezTo>
                  <a:cubicBezTo>
                    <a:pt x="1980" y="1638"/>
                    <a:pt x="1980" y="1638"/>
                    <a:pt x="1980" y="1638"/>
                  </a:cubicBezTo>
                  <a:cubicBezTo>
                    <a:pt x="1980" y="1707"/>
                    <a:pt x="1980" y="1707"/>
                    <a:pt x="1980" y="1707"/>
                  </a:cubicBezTo>
                  <a:cubicBezTo>
                    <a:pt x="1673" y="1707"/>
                    <a:pt x="1673" y="1707"/>
                    <a:pt x="1673" y="1707"/>
                  </a:cubicBezTo>
                  <a:cubicBezTo>
                    <a:pt x="1654" y="1707"/>
                    <a:pt x="1638" y="1722"/>
                    <a:pt x="1638" y="1741"/>
                  </a:cubicBezTo>
                  <a:cubicBezTo>
                    <a:pt x="1638" y="1760"/>
                    <a:pt x="1654" y="1775"/>
                    <a:pt x="1673" y="1775"/>
                  </a:cubicBezTo>
                  <a:cubicBezTo>
                    <a:pt x="1980" y="1775"/>
                    <a:pt x="1980" y="1775"/>
                    <a:pt x="1980" y="1775"/>
                  </a:cubicBezTo>
                  <a:cubicBezTo>
                    <a:pt x="1980" y="1843"/>
                    <a:pt x="1980" y="1843"/>
                    <a:pt x="1980" y="1843"/>
                  </a:cubicBezTo>
                  <a:cubicBezTo>
                    <a:pt x="683" y="1843"/>
                    <a:pt x="683" y="1843"/>
                    <a:pt x="683" y="1843"/>
                  </a:cubicBezTo>
                  <a:cubicBezTo>
                    <a:pt x="664" y="1843"/>
                    <a:pt x="649" y="1858"/>
                    <a:pt x="649" y="1877"/>
                  </a:cubicBezTo>
                  <a:cubicBezTo>
                    <a:pt x="649" y="1896"/>
                    <a:pt x="664" y="1911"/>
                    <a:pt x="683" y="1911"/>
                  </a:cubicBezTo>
                  <a:cubicBezTo>
                    <a:pt x="1980" y="1911"/>
                    <a:pt x="1980" y="1911"/>
                    <a:pt x="1980" y="1911"/>
                  </a:cubicBezTo>
                  <a:cubicBezTo>
                    <a:pt x="1980" y="1980"/>
                    <a:pt x="1980" y="1980"/>
                    <a:pt x="1980" y="1980"/>
                  </a:cubicBezTo>
                  <a:lnTo>
                    <a:pt x="1024" y="1980"/>
                  </a:lnTo>
                  <a:close/>
                  <a:moveTo>
                    <a:pt x="1910" y="1249"/>
                  </a:moveTo>
                  <a:cubicBezTo>
                    <a:pt x="1967" y="1434"/>
                    <a:pt x="1967" y="1434"/>
                    <a:pt x="1967" y="1434"/>
                  </a:cubicBezTo>
                  <a:cubicBezTo>
                    <a:pt x="1677" y="1434"/>
                    <a:pt x="1677" y="1434"/>
                    <a:pt x="1677" y="1434"/>
                  </a:cubicBezTo>
                  <a:cubicBezTo>
                    <a:pt x="1773" y="1400"/>
                    <a:pt x="1855" y="1335"/>
                    <a:pt x="1910" y="1249"/>
                  </a:cubicBezTo>
                  <a:close/>
                  <a:moveTo>
                    <a:pt x="1313" y="1433"/>
                  </a:moveTo>
                  <a:cubicBezTo>
                    <a:pt x="1378" y="1366"/>
                    <a:pt x="1468" y="1256"/>
                    <a:pt x="1478" y="1157"/>
                  </a:cubicBezTo>
                  <a:cubicBezTo>
                    <a:pt x="1561" y="1200"/>
                    <a:pt x="1711" y="1264"/>
                    <a:pt x="1839" y="1232"/>
                  </a:cubicBezTo>
                  <a:cubicBezTo>
                    <a:pt x="1724" y="1397"/>
                    <a:pt x="1451" y="1428"/>
                    <a:pt x="1313" y="1433"/>
                  </a:cubicBezTo>
                  <a:close/>
                  <a:moveTo>
                    <a:pt x="1876" y="1142"/>
                  </a:moveTo>
                  <a:cubicBezTo>
                    <a:pt x="1724" y="1241"/>
                    <a:pt x="1455" y="1065"/>
                    <a:pt x="1453" y="1063"/>
                  </a:cubicBezTo>
                  <a:cubicBezTo>
                    <a:pt x="1440" y="1054"/>
                    <a:pt x="1423" y="1056"/>
                    <a:pt x="1411" y="1066"/>
                  </a:cubicBezTo>
                  <a:cubicBezTo>
                    <a:pt x="1399" y="1076"/>
                    <a:pt x="1396" y="1093"/>
                    <a:pt x="1403" y="1107"/>
                  </a:cubicBezTo>
                  <a:cubicBezTo>
                    <a:pt x="1447" y="1195"/>
                    <a:pt x="1286" y="1369"/>
                    <a:pt x="1215" y="1434"/>
                  </a:cubicBezTo>
                  <a:cubicBezTo>
                    <a:pt x="81" y="1434"/>
                    <a:pt x="81" y="1434"/>
                    <a:pt x="81" y="1434"/>
                  </a:cubicBezTo>
                  <a:cubicBezTo>
                    <a:pt x="401" y="410"/>
                    <a:pt x="401" y="410"/>
                    <a:pt x="401" y="410"/>
                  </a:cubicBezTo>
                  <a:cubicBezTo>
                    <a:pt x="1092" y="410"/>
                    <a:pt x="1092" y="410"/>
                    <a:pt x="1092" y="410"/>
                  </a:cubicBezTo>
                  <a:cubicBezTo>
                    <a:pt x="1092" y="853"/>
                    <a:pt x="1092" y="853"/>
                    <a:pt x="1092" y="853"/>
                  </a:cubicBezTo>
                  <a:cubicBezTo>
                    <a:pt x="1092" y="910"/>
                    <a:pt x="1138" y="956"/>
                    <a:pt x="1195" y="956"/>
                  </a:cubicBezTo>
                  <a:cubicBezTo>
                    <a:pt x="1818" y="956"/>
                    <a:pt x="1818" y="956"/>
                    <a:pt x="1818" y="956"/>
                  </a:cubicBezTo>
                  <a:lnTo>
                    <a:pt x="1876" y="1142"/>
                  </a:lnTo>
                  <a:close/>
                  <a:moveTo>
                    <a:pt x="1980" y="853"/>
                  </a:moveTo>
                  <a:cubicBezTo>
                    <a:pt x="1980" y="872"/>
                    <a:pt x="1964" y="887"/>
                    <a:pt x="1946" y="887"/>
                  </a:cubicBezTo>
                  <a:cubicBezTo>
                    <a:pt x="1195" y="887"/>
                    <a:pt x="1195" y="887"/>
                    <a:pt x="1195" y="887"/>
                  </a:cubicBezTo>
                  <a:cubicBezTo>
                    <a:pt x="1176" y="887"/>
                    <a:pt x="1161" y="872"/>
                    <a:pt x="1161" y="853"/>
                  </a:cubicBezTo>
                  <a:cubicBezTo>
                    <a:pt x="1161" y="102"/>
                    <a:pt x="1161" y="102"/>
                    <a:pt x="1161" y="102"/>
                  </a:cubicBezTo>
                  <a:cubicBezTo>
                    <a:pt x="1161" y="84"/>
                    <a:pt x="1176" y="68"/>
                    <a:pt x="1195" y="68"/>
                  </a:cubicBezTo>
                  <a:cubicBezTo>
                    <a:pt x="1946" y="68"/>
                    <a:pt x="1946" y="68"/>
                    <a:pt x="1946" y="68"/>
                  </a:cubicBezTo>
                  <a:cubicBezTo>
                    <a:pt x="1964" y="68"/>
                    <a:pt x="1980" y="84"/>
                    <a:pt x="1980" y="102"/>
                  </a:cubicBezTo>
                  <a:lnTo>
                    <a:pt x="1980" y="8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7" name="Freeform 26"/>
            <p:cNvSpPr>
              <a:spLocks noEditPoints="1"/>
            </p:cNvSpPr>
            <p:nvPr/>
          </p:nvSpPr>
          <p:spPr bwMode="auto">
            <a:xfrm>
              <a:off x="6384925" y="2251075"/>
              <a:ext cx="85725" cy="131763"/>
            </a:xfrm>
            <a:custGeom>
              <a:avLst/>
              <a:gdLst>
                <a:gd name="T0" fmla="*/ 159 w 264"/>
                <a:gd name="T1" fmla="*/ 0 h 409"/>
                <a:gd name="T2" fmla="*/ 105 w 264"/>
                <a:gd name="T3" fmla="*/ 0 h 409"/>
                <a:gd name="T4" fmla="*/ 29 w 264"/>
                <a:gd name="T5" fmla="*/ 33 h 409"/>
                <a:gd name="T6" fmla="*/ 3 w 264"/>
                <a:gd name="T7" fmla="*/ 112 h 409"/>
                <a:gd name="T8" fmla="*/ 24 w 264"/>
                <a:gd name="T9" fmla="*/ 317 h 409"/>
                <a:gd name="T10" fmla="*/ 126 w 264"/>
                <a:gd name="T11" fmla="*/ 409 h 409"/>
                <a:gd name="T12" fmla="*/ 139 w 264"/>
                <a:gd name="T13" fmla="*/ 409 h 409"/>
                <a:gd name="T14" fmla="*/ 241 w 264"/>
                <a:gd name="T15" fmla="*/ 317 h 409"/>
                <a:gd name="T16" fmla="*/ 261 w 264"/>
                <a:gd name="T17" fmla="*/ 112 h 409"/>
                <a:gd name="T18" fmla="*/ 235 w 264"/>
                <a:gd name="T19" fmla="*/ 33 h 409"/>
                <a:gd name="T20" fmla="*/ 159 w 264"/>
                <a:gd name="T21" fmla="*/ 0 h 409"/>
                <a:gd name="T22" fmla="*/ 173 w 264"/>
                <a:gd name="T23" fmla="*/ 310 h 409"/>
                <a:gd name="T24" fmla="*/ 139 w 264"/>
                <a:gd name="T25" fmla="*/ 341 h 409"/>
                <a:gd name="T26" fmla="*/ 126 w 264"/>
                <a:gd name="T27" fmla="*/ 341 h 409"/>
                <a:gd name="T28" fmla="*/ 92 w 264"/>
                <a:gd name="T29" fmla="*/ 310 h 409"/>
                <a:gd name="T30" fmla="*/ 71 w 264"/>
                <a:gd name="T31" fmla="*/ 105 h 409"/>
                <a:gd name="T32" fmla="*/ 80 w 264"/>
                <a:gd name="T33" fmla="*/ 79 h 409"/>
                <a:gd name="T34" fmla="*/ 105 w 264"/>
                <a:gd name="T35" fmla="*/ 68 h 409"/>
                <a:gd name="T36" fmla="*/ 159 w 264"/>
                <a:gd name="T37" fmla="*/ 68 h 409"/>
                <a:gd name="T38" fmla="*/ 184 w 264"/>
                <a:gd name="T39" fmla="*/ 79 h 409"/>
                <a:gd name="T40" fmla="*/ 193 w 264"/>
                <a:gd name="T41" fmla="*/ 105 h 409"/>
                <a:gd name="T42" fmla="*/ 173 w 264"/>
                <a:gd name="T43" fmla="*/ 31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4" h="409">
                  <a:moveTo>
                    <a:pt x="159" y="0"/>
                  </a:moveTo>
                  <a:cubicBezTo>
                    <a:pt x="105" y="0"/>
                    <a:pt x="105" y="0"/>
                    <a:pt x="105" y="0"/>
                  </a:cubicBezTo>
                  <a:cubicBezTo>
                    <a:pt x="76" y="0"/>
                    <a:pt x="49" y="12"/>
                    <a:pt x="29" y="33"/>
                  </a:cubicBezTo>
                  <a:cubicBezTo>
                    <a:pt x="10" y="55"/>
                    <a:pt x="0" y="83"/>
                    <a:pt x="3" y="112"/>
                  </a:cubicBezTo>
                  <a:cubicBezTo>
                    <a:pt x="24" y="317"/>
                    <a:pt x="24" y="317"/>
                    <a:pt x="24" y="317"/>
                  </a:cubicBezTo>
                  <a:cubicBezTo>
                    <a:pt x="29" y="369"/>
                    <a:pt x="73" y="409"/>
                    <a:pt x="126" y="409"/>
                  </a:cubicBezTo>
                  <a:cubicBezTo>
                    <a:pt x="139" y="409"/>
                    <a:pt x="139" y="409"/>
                    <a:pt x="139" y="409"/>
                  </a:cubicBezTo>
                  <a:cubicBezTo>
                    <a:pt x="191" y="409"/>
                    <a:pt x="235" y="369"/>
                    <a:pt x="241" y="317"/>
                  </a:cubicBezTo>
                  <a:cubicBezTo>
                    <a:pt x="261" y="112"/>
                    <a:pt x="261" y="112"/>
                    <a:pt x="261" y="112"/>
                  </a:cubicBezTo>
                  <a:cubicBezTo>
                    <a:pt x="264" y="83"/>
                    <a:pt x="254" y="55"/>
                    <a:pt x="235" y="33"/>
                  </a:cubicBezTo>
                  <a:cubicBezTo>
                    <a:pt x="216" y="12"/>
                    <a:pt x="188" y="0"/>
                    <a:pt x="159" y="0"/>
                  </a:cubicBezTo>
                  <a:close/>
                  <a:moveTo>
                    <a:pt x="173" y="310"/>
                  </a:moveTo>
                  <a:cubicBezTo>
                    <a:pt x="171" y="328"/>
                    <a:pt x="156" y="341"/>
                    <a:pt x="139" y="341"/>
                  </a:cubicBezTo>
                  <a:cubicBezTo>
                    <a:pt x="126" y="341"/>
                    <a:pt x="126" y="341"/>
                    <a:pt x="126" y="341"/>
                  </a:cubicBezTo>
                  <a:cubicBezTo>
                    <a:pt x="108" y="341"/>
                    <a:pt x="93" y="328"/>
                    <a:pt x="92" y="310"/>
                  </a:cubicBezTo>
                  <a:cubicBezTo>
                    <a:pt x="71" y="105"/>
                    <a:pt x="71" y="105"/>
                    <a:pt x="71" y="105"/>
                  </a:cubicBezTo>
                  <a:cubicBezTo>
                    <a:pt x="70" y="96"/>
                    <a:pt x="73" y="86"/>
                    <a:pt x="80" y="79"/>
                  </a:cubicBezTo>
                  <a:cubicBezTo>
                    <a:pt x="86" y="72"/>
                    <a:pt x="95" y="68"/>
                    <a:pt x="105" y="68"/>
                  </a:cubicBezTo>
                  <a:cubicBezTo>
                    <a:pt x="159" y="68"/>
                    <a:pt x="159" y="68"/>
                    <a:pt x="159" y="68"/>
                  </a:cubicBezTo>
                  <a:cubicBezTo>
                    <a:pt x="169" y="68"/>
                    <a:pt x="178" y="72"/>
                    <a:pt x="184" y="79"/>
                  </a:cubicBezTo>
                  <a:cubicBezTo>
                    <a:pt x="191" y="86"/>
                    <a:pt x="194" y="96"/>
                    <a:pt x="193" y="105"/>
                  </a:cubicBezTo>
                  <a:lnTo>
                    <a:pt x="173" y="3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8" name="Freeform 27"/>
            <p:cNvSpPr>
              <a:spLocks noEditPoints="1"/>
            </p:cNvSpPr>
            <p:nvPr/>
          </p:nvSpPr>
          <p:spPr bwMode="auto">
            <a:xfrm>
              <a:off x="6394450" y="2405063"/>
              <a:ext cx="66675" cy="65088"/>
            </a:xfrm>
            <a:custGeom>
              <a:avLst/>
              <a:gdLst>
                <a:gd name="T0" fmla="*/ 102 w 205"/>
                <a:gd name="T1" fmla="*/ 0 h 205"/>
                <a:gd name="T2" fmla="*/ 0 w 205"/>
                <a:gd name="T3" fmla="*/ 103 h 205"/>
                <a:gd name="T4" fmla="*/ 102 w 205"/>
                <a:gd name="T5" fmla="*/ 205 h 205"/>
                <a:gd name="T6" fmla="*/ 205 w 205"/>
                <a:gd name="T7" fmla="*/ 103 h 205"/>
                <a:gd name="T8" fmla="*/ 102 w 205"/>
                <a:gd name="T9" fmla="*/ 0 h 205"/>
                <a:gd name="T10" fmla="*/ 102 w 205"/>
                <a:gd name="T11" fmla="*/ 137 h 205"/>
                <a:gd name="T12" fmla="*/ 68 w 205"/>
                <a:gd name="T13" fmla="*/ 103 h 205"/>
                <a:gd name="T14" fmla="*/ 102 w 205"/>
                <a:gd name="T15" fmla="*/ 69 h 205"/>
                <a:gd name="T16" fmla="*/ 136 w 205"/>
                <a:gd name="T17" fmla="*/ 103 h 205"/>
                <a:gd name="T18" fmla="*/ 102 w 205"/>
                <a:gd name="T19" fmla="*/ 13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5">
                  <a:moveTo>
                    <a:pt x="102" y="0"/>
                  </a:moveTo>
                  <a:cubicBezTo>
                    <a:pt x="46" y="0"/>
                    <a:pt x="0" y="46"/>
                    <a:pt x="0" y="103"/>
                  </a:cubicBezTo>
                  <a:cubicBezTo>
                    <a:pt x="0" y="159"/>
                    <a:pt x="46" y="205"/>
                    <a:pt x="102" y="205"/>
                  </a:cubicBezTo>
                  <a:cubicBezTo>
                    <a:pt x="159" y="205"/>
                    <a:pt x="205" y="159"/>
                    <a:pt x="205" y="103"/>
                  </a:cubicBezTo>
                  <a:cubicBezTo>
                    <a:pt x="205" y="46"/>
                    <a:pt x="159" y="0"/>
                    <a:pt x="102" y="0"/>
                  </a:cubicBezTo>
                  <a:close/>
                  <a:moveTo>
                    <a:pt x="102" y="137"/>
                  </a:moveTo>
                  <a:cubicBezTo>
                    <a:pt x="83" y="137"/>
                    <a:pt x="68" y="122"/>
                    <a:pt x="68" y="103"/>
                  </a:cubicBezTo>
                  <a:cubicBezTo>
                    <a:pt x="68" y="84"/>
                    <a:pt x="83" y="69"/>
                    <a:pt x="102" y="69"/>
                  </a:cubicBezTo>
                  <a:cubicBezTo>
                    <a:pt x="121" y="69"/>
                    <a:pt x="136" y="84"/>
                    <a:pt x="136" y="103"/>
                  </a:cubicBezTo>
                  <a:cubicBezTo>
                    <a:pt x="136" y="122"/>
                    <a:pt x="121" y="137"/>
                    <a:pt x="102"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nvGrpSpPr>
          <p:cNvPr id="29" name="Group 28"/>
          <p:cNvGrpSpPr>
            <a:grpSpLocks noChangeAspect="1"/>
          </p:cNvGrpSpPr>
          <p:nvPr/>
        </p:nvGrpSpPr>
        <p:grpSpPr>
          <a:xfrm>
            <a:off x="13986333" y="2758573"/>
            <a:ext cx="1886491" cy="1828800"/>
            <a:chOff x="3076576" y="2327275"/>
            <a:chExt cx="519113" cy="503238"/>
          </a:xfrm>
          <a:solidFill>
            <a:srgbClr val="0E3960"/>
          </a:solidFill>
        </p:grpSpPr>
        <p:sp>
          <p:nvSpPr>
            <p:cNvPr id="30" name="Freeform 29"/>
            <p:cNvSpPr>
              <a:spLocks noEditPoints="1"/>
            </p:cNvSpPr>
            <p:nvPr/>
          </p:nvSpPr>
          <p:spPr bwMode="auto">
            <a:xfrm>
              <a:off x="3076576" y="2327275"/>
              <a:ext cx="519113" cy="503238"/>
            </a:xfrm>
            <a:custGeom>
              <a:avLst/>
              <a:gdLst>
                <a:gd name="T0" fmla="*/ 370 w 2105"/>
                <a:gd name="T1" fmla="*/ 1911 h 2050"/>
                <a:gd name="T2" fmla="*/ 471 w 2105"/>
                <a:gd name="T3" fmla="*/ 2048 h 2050"/>
                <a:gd name="T4" fmla="*/ 605 w 2105"/>
                <a:gd name="T5" fmla="*/ 1865 h 2050"/>
                <a:gd name="T6" fmla="*/ 1190 w 2105"/>
                <a:gd name="T7" fmla="*/ 1980 h 2050"/>
                <a:gd name="T8" fmla="*/ 1321 w 2105"/>
                <a:gd name="T9" fmla="*/ 2042 h 2050"/>
                <a:gd name="T10" fmla="*/ 1382 w 2105"/>
                <a:gd name="T11" fmla="*/ 1911 h 2050"/>
                <a:gd name="T12" fmla="*/ 1676 w 2105"/>
                <a:gd name="T13" fmla="*/ 1263 h 2050"/>
                <a:gd name="T14" fmla="*/ 2105 w 2105"/>
                <a:gd name="T15" fmla="*/ 1161 h 2050"/>
                <a:gd name="T16" fmla="*/ 2003 w 2105"/>
                <a:gd name="T17" fmla="*/ 307 h 2050"/>
                <a:gd name="T18" fmla="*/ 1184 w 2105"/>
                <a:gd name="T19" fmla="*/ 333 h 2050"/>
                <a:gd name="T20" fmla="*/ 979 w 2105"/>
                <a:gd name="T21" fmla="*/ 239 h 2050"/>
                <a:gd name="T22" fmla="*/ 1183 w 2105"/>
                <a:gd name="T23" fmla="*/ 205 h 2050"/>
                <a:gd name="T24" fmla="*/ 1047 w 2105"/>
                <a:gd name="T25" fmla="*/ 0 h 2050"/>
                <a:gd name="T26" fmla="*/ 569 w 2105"/>
                <a:gd name="T27" fmla="*/ 137 h 2050"/>
                <a:gd name="T28" fmla="*/ 603 w 2105"/>
                <a:gd name="T29" fmla="*/ 239 h 2050"/>
                <a:gd name="T30" fmla="*/ 774 w 2105"/>
                <a:gd name="T31" fmla="*/ 280 h 2050"/>
                <a:gd name="T32" fmla="*/ 421 w 2105"/>
                <a:gd name="T33" fmla="*/ 1773 h 2050"/>
                <a:gd name="T34" fmla="*/ 481 w 2105"/>
                <a:gd name="T35" fmla="*/ 1977 h 2050"/>
                <a:gd name="T36" fmla="*/ 436 w 2105"/>
                <a:gd name="T37" fmla="*/ 1960 h 2050"/>
                <a:gd name="T38" fmla="*/ 480 w 2105"/>
                <a:gd name="T39" fmla="*/ 1809 h 2050"/>
                <a:gd name="T40" fmla="*/ 499 w 2105"/>
                <a:gd name="T41" fmla="*/ 1957 h 2050"/>
                <a:gd name="T42" fmla="*/ 1317 w 2105"/>
                <a:gd name="T43" fmla="*/ 1960 h 2050"/>
                <a:gd name="T44" fmla="*/ 1272 w 2105"/>
                <a:gd name="T45" fmla="*/ 1977 h 2050"/>
                <a:gd name="T46" fmla="*/ 1211 w 2105"/>
                <a:gd name="T47" fmla="*/ 1840 h 2050"/>
                <a:gd name="T48" fmla="*/ 1318 w 2105"/>
                <a:gd name="T49" fmla="*/ 1934 h 2050"/>
                <a:gd name="T50" fmla="*/ 2003 w 2105"/>
                <a:gd name="T51" fmla="*/ 375 h 2050"/>
                <a:gd name="T52" fmla="*/ 2037 w 2105"/>
                <a:gd name="T53" fmla="*/ 1161 h 2050"/>
                <a:gd name="T54" fmla="*/ 1252 w 2105"/>
                <a:gd name="T55" fmla="*/ 1195 h 2050"/>
                <a:gd name="T56" fmla="*/ 1218 w 2105"/>
                <a:gd name="T57" fmla="*/ 410 h 2050"/>
                <a:gd name="T58" fmla="*/ 1252 w 2105"/>
                <a:gd name="T59" fmla="*/ 1263 h 2050"/>
                <a:gd name="T60" fmla="*/ 761 w 2105"/>
                <a:gd name="T61" fmla="*/ 1695 h 2050"/>
                <a:gd name="T62" fmla="*/ 876 w 2105"/>
                <a:gd name="T63" fmla="*/ 478 h 2050"/>
                <a:gd name="T64" fmla="*/ 1149 w 2105"/>
                <a:gd name="T65" fmla="*/ 1161 h 2050"/>
                <a:gd name="T66" fmla="*/ 1252 w 2105"/>
                <a:gd name="T67" fmla="*/ 1263 h 2050"/>
                <a:gd name="T68" fmla="*/ 706 w 2105"/>
                <a:gd name="T69" fmla="*/ 68 h 2050"/>
                <a:gd name="T70" fmla="*/ 1115 w 2105"/>
                <a:gd name="T71" fmla="*/ 137 h 2050"/>
                <a:gd name="T72" fmla="*/ 637 w 2105"/>
                <a:gd name="T73" fmla="*/ 171 h 2050"/>
                <a:gd name="T74" fmla="*/ 842 w 2105"/>
                <a:gd name="T75" fmla="*/ 273 h 2050"/>
                <a:gd name="T76" fmla="*/ 910 w 2105"/>
                <a:gd name="T77" fmla="*/ 239 h 2050"/>
                <a:gd name="T78" fmla="*/ 842 w 2105"/>
                <a:gd name="T79" fmla="*/ 273 h 2050"/>
                <a:gd name="T80" fmla="*/ 1151 w 2105"/>
                <a:gd name="T81" fmla="*/ 394 h 2050"/>
                <a:gd name="T82" fmla="*/ 1149 w 2105"/>
                <a:gd name="T83" fmla="*/ 467 h 2050"/>
                <a:gd name="T84" fmla="*/ 262 w 2105"/>
                <a:gd name="T85" fmla="*/ 1391 h 2050"/>
                <a:gd name="T86" fmla="*/ 1536 w 2105"/>
                <a:gd name="T87" fmla="*/ 1263 h 2050"/>
                <a:gd name="T88" fmla="*/ 761 w 2105"/>
                <a:gd name="T89" fmla="*/ 1833 h 2050"/>
                <a:gd name="T90" fmla="*/ 876 w 2105"/>
                <a:gd name="T91" fmla="*/ 341 h 2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05" h="2050">
                  <a:moveTo>
                    <a:pt x="421" y="1773"/>
                  </a:moveTo>
                  <a:cubicBezTo>
                    <a:pt x="370" y="1911"/>
                    <a:pt x="370" y="1911"/>
                    <a:pt x="370" y="1911"/>
                  </a:cubicBezTo>
                  <a:cubicBezTo>
                    <a:pt x="361" y="1936"/>
                    <a:pt x="362" y="1964"/>
                    <a:pt x="374" y="1988"/>
                  </a:cubicBezTo>
                  <a:cubicBezTo>
                    <a:pt x="391" y="2026"/>
                    <a:pt x="429" y="2050"/>
                    <a:pt x="471" y="2048"/>
                  </a:cubicBezTo>
                  <a:cubicBezTo>
                    <a:pt x="512" y="2046"/>
                    <a:pt x="549" y="2020"/>
                    <a:pt x="563" y="1981"/>
                  </a:cubicBezTo>
                  <a:cubicBezTo>
                    <a:pt x="605" y="1865"/>
                    <a:pt x="605" y="1865"/>
                    <a:pt x="605" y="1865"/>
                  </a:cubicBezTo>
                  <a:cubicBezTo>
                    <a:pt x="781" y="1927"/>
                    <a:pt x="972" y="1927"/>
                    <a:pt x="1147" y="1865"/>
                  </a:cubicBezTo>
                  <a:cubicBezTo>
                    <a:pt x="1190" y="1980"/>
                    <a:pt x="1190" y="1980"/>
                    <a:pt x="1190" y="1980"/>
                  </a:cubicBezTo>
                  <a:cubicBezTo>
                    <a:pt x="1204" y="2021"/>
                    <a:pt x="1243" y="2048"/>
                    <a:pt x="1286" y="2048"/>
                  </a:cubicBezTo>
                  <a:cubicBezTo>
                    <a:pt x="1298" y="2048"/>
                    <a:pt x="1310" y="2046"/>
                    <a:pt x="1321" y="2042"/>
                  </a:cubicBezTo>
                  <a:cubicBezTo>
                    <a:pt x="1346" y="2032"/>
                    <a:pt x="1367" y="2013"/>
                    <a:pt x="1379" y="1988"/>
                  </a:cubicBezTo>
                  <a:cubicBezTo>
                    <a:pt x="1390" y="1964"/>
                    <a:pt x="1391" y="1936"/>
                    <a:pt x="1382" y="1911"/>
                  </a:cubicBezTo>
                  <a:cubicBezTo>
                    <a:pt x="1332" y="1773"/>
                    <a:pt x="1332" y="1773"/>
                    <a:pt x="1332" y="1773"/>
                  </a:cubicBezTo>
                  <a:cubicBezTo>
                    <a:pt x="1509" y="1655"/>
                    <a:pt x="1633" y="1471"/>
                    <a:pt x="1676" y="1263"/>
                  </a:cubicBezTo>
                  <a:cubicBezTo>
                    <a:pt x="2003" y="1263"/>
                    <a:pt x="2003" y="1263"/>
                    <a:pt x="2003" y="1263"/>
                  </a:cubicBezTo>
                  <a:cubicBezTo>
                    <a:pt x="2059" y="1263"/>
                    <a:pt x="2105" y="1217"/>
                    <a:pt x="2105" y="1161"/>
                  </a:cubicBezTo>
                  <a:cubicBezTo>
                    <a:pt x="2105" y="410"/>
                    <a:pt x="2105" y="410"/>
                    <a:pt x="2105" y="410"/>
                  </a:cubicBezTo>
                  <a:cubicBezTo>
                    <a:pt x="2105" y="353"/>
                    <a:pt x="2059" y="307"/>
                    <a:pt x="2003" y="307"/>
                  </a:cubicBezTo>
                  <a:cubicBezTo>
                    <a:pt x="1252" y="307"/>
                    <a:pt x="1252" y="307"/>
                    <a:pt x="1252" y="307"/>
                  </a:cubicBezTo>
                  <a:cubicBezTo>
                    <a:pt x="1227" y="307"/>
                    <a:pt x="1203" y="317"/>
                    <a:pt x="1184" y="333"/>
                  </a:cubicBezTo>
                  <a:cubicBezTo>
                    <a:pt x="1118" y="306"/>
                    <a:pt x="1049" y="288"/>
                    <a:pt x="979" y="280"/>
                  </a:cubicBezTo>
                  <a:cubicBezTo>
                    <a:pt x="979" y="239"/>
                    <a:pt x="979" y="239"/>
                    <a:pt x="979" y="239"/>
                  </a:cubicBezTo>
                  <a:cubicBezTo>
                    <a:pt x="1149" y="239"/>
                    <a:pt x="1149" y="239"/>
                    <a:pt x="1149" y="239"/>
                  </a:cubicBezTo>
                  <a:cubicBezTo>
                    <a:pt x="1168" y="239"/>
                    <a:pt x="1183" y="224"/>
                    <a:pt x="1183" y="205"/>
                  </a:cubicBezTo>
                  <a:cubicBezTo>
                    <a:pt x="1183" y="137"/>
                    <a:pt x="1183" y="137"/>
                    <a:pt x="1183" y="137"/>
                  </a:cubicBezTo>
                  <a:cubicBezTo>
                    <a:pt x="1183" y="61"/>
                    <a:pt x="1122" y="0"/>
                    <a:pt x="1047" y="0"/>
                  </a:cubicBezTo>
                  <a:cubicBezTo>
                    <a:pt x="706" y="0"/>
                    <a:pt x="706" y="0"/>
                    <a:pt x="706" y="0"/>
                  </a:cubicBezTo>
                  <a:cubicBezTo>
                    <a:pt x="630" y="0"/>
                    <a:pt x="569" y="61"/>
                    <a:pt x="569" y="137"/>
                  </a:cubicBezTo>
                  <a:cubicBezTo>
                    <a:pt x="569" y="205"/>
                    <a:pt x="569" y="205"/>
                    <a:pt x="569" y="205"/>
                  </a:cubicBezTo>
                  <a:cubicBezTo>
                    <a:pt x="569" y="224"/>
                    <a:pt x="584" y="239"/>
                    <a:pt x="603" y="239"/>
                  </a:cubicBezTo>
                  <a:cubicBezTo>
                    <a:pt x="774" y="239"/>
                    <a:pt x="774" y="239"/>
                    <a:pt x="774" y="239"/>
                  </a:cubicBezTo>
                  <a:cubicBezTo>
                    <a:pt x="774" y="280"/>
                    <a:pt x="774" y="280"/>
                    <a:pt x="774" y="280"/>
                  </a:cubicBezTo>
                  <a:cubicBezTo>
                    <a:pt x="435" y="322"/>
                    <a:pt x="158" y="571"/>
                    <a:pt x="79" y="904"/>
                  </a:cubicBezTo>
                  <a:cubicBezTo>
                    <a:pt x="0" y="1236"/>
                    <a:pt x="137" y="1583"/>
                    <a:pt x="421" y="1773"/>
                  </a:cubicBezTo>
                  <a:close/>
                  <a:moveTo>
                    <a:pt x="499" y="1957"/>
                  </a:moveTo>
                  <a:cubicBezTo>
                    <a:pt x="496" y="1966"/>
                    <a:pt x="489" y="1973"/>
                    <a:pt x="481" y="1977"/>
                  </a:cubicBezTo>
                  <a:cubicBezTo>
                    <a:pt x="473" y="1980"/>
                    <a:pt x="463" y="1981"/>
                    <a:pt x="455" y="1978"/>
                  </a:cubicBezTo>
                  <a:cubicBezTo>
                    <a:pt x="446" y="1975"/>
                    <a:pt x="439" y="1968"/>
                    <a:pt x="436" y="1960"/>
                  </a:cubicBezTo>
                  <a:cubicBezTo>
                    <a:pt x="432" y="1952"/>
                    <a:pt x="431" y="1942"/>
                    <a:pt x="435" y="1934"/>
                  </a:cubicBezTo>
                  <a:cubicBezTo>
                    <a:pt x="480" y="1809"/>
                    <a:pt x="480" y="1809"/>
                    <a:pt x="480" y="1809"/>
                  </a:cubicBezTo>
                  <a:cubicBezTo>
                    <a:pt x="500" y="1820"/>
                    <a:pt x="521" y="1830"/>
                    <a:pt x="542" y="1840"/>
                  </a:cubicBezTo>
                  <a:lnTo>
                    <a:pt x="499" y="1957"/>
                  </a:lnTo>
                  <a:close/>
                  <a:moveTo>
                    <a:pt x="1318" y="1934"/>
                  </a:moveTo>
                  <a:cubicBezTo>
                    <a:pt x="1321" y="1943"/>
                    <a:pt x="1321" y="1952"/>
                    <a:pt x="1317" y="1960"/>
                  </a:cubicBezTo>
                  <a:cubicBezTo>
                    <a:pt x="1313" y="1968"/>
                    <a:pt x="1306" y="1975"/>
                    <a:pt x="1297" y="1978"/>
                  </a:cubicBezTo>
                  <a:cubicBezTo>
                    <a:pt x="1289" y="1981"/>
                    <a:pt x="1280" y="1980"/>
                    <a:pt x="1272" y="1977"/>
                  </a:cubicBezTo>
                  <a:cubicBezTo>
                    <a:pt x="1263" y="1973"/>
                    <a:pt x="1257" y="1966"/>
                    <a:pt x="1254" y="1957"/>
                  </a:cubicBezTo>
                  <a:cubicBezTo>
                    <a:pt x="1211" y="1840"/>
                    <a:pt x="1211" y="1840"/>
                    <a:pt x="1211" y="1840"/>
                  </a:cubicBezTo>
                  <a:cubicBezTo>
                    <a:pt x="1232" y="1830"/>
                    <a:pt x="1252" y="1820"/>
                    <a:pt x="1272" y="1809"/>
                  </a:cubicBezTo>
                  <a:lnTo>
                    <a:pt x="1318" y="1934"/>
                  </a:lnTo>
                  <a:close/>
                  <a:moveTo>
                    <a:pt x="1252" y="375"/>
                  </a:moveTo>
                  <a:cubicBezTo>
                    <a:pt x="2003" y="375"/>
                    <a:pt x="2003" y="375"/>
                    <a:pt x="2003" y="375"/>
                  </a:cubicBezTo>
                  <a:cubicBezTo>
                    <a:pt x="2021" y="375"/>
                    <a:pt x="2037" y="391"/>
                    <a:pt x="2037" y="410"/>
                  </a:cubicBezTo>
                  <a:cubicBezTo>
                    <a:pt x="2037" y="1161"/>
                    <a:pt x="2037" y="1161"/>
                    <a:pt x="2037" y="1161"/>
                  </a:cubicBezTo>
                  <a:cubicBezTo>
                    <a:pt x="2037" y="1179"/>
                    <a:pt x="2021" y="1195"/>
                    <a:pt x="2003" y="1195"/>
                  </a:cubicBezTo>
                  <a:cubicBezTo>
                    <a:pt x="1252" y="1195"/>
                    <a:pt x="1252" y="1195"/>
                    <a:pt x="1252" y="1195"/>
                  </a:cubicBezTo>
                  <a:cubicBezTo>
                    <a:pt x="1233" y="1195"/>
                    <a:pt x="1218" y="1179"/>
                    <a:pt x="1218" y="1161"/>
                  </a:cubicBezTo>
                  <a:cubicBezTo>
                    <a:pt x="1218" y="410"/>
                    <a:pt x="1218" y="410"/>
                    <a:pt x="1218" y="410"/>
                  </a:cubicBezTo>
                  <a:cubicBezTo>
                    <a:pt x="1218" y="391"/>
                    <a:pt x="1233" y="375"/>
                    <a:pt x="1252" y="375"/>
                  </a:cubicBezTo>
                  <a:close/>
                  <a:moveTo>
                    <a:pt x="1252" y="1263"/>
                  </a:moveTo>
                  <a:cubicBezTo>
                    <a:pt x="1466" y="1263"/>
                    <a:pt x="1466" y="1263"/>
                    <a:pt x="1466" y="1263"/>
                  </a:cubicBezTo>
                  <a:cubicBezTo>
                    <a:pt x="1378" y="1567"/>
                    <a:pt x="1072" y="1755"/>
                    <a:pt x="761" y="1695"/>
                  </a:cubicBezTo>
                  <a:cubicBezTo>
                    <a:pt x="450" y="1636"/>
                    <a:pt x="235" y="1350"/>
                    <a:pt x="265" y="1034"/>
                  </a:cubicBezTo>
                  <a:cubicBezTo>
                    <a:pt x="294" y="719"/>
                    <a:pt x="559" y="478"/>
                    <a:pt x="876" y="478"/>
                  </a:cubicBezTo>
                  <a:cubicBezTo>
                    <a:pt x="971" y="478"/>
                    <a:pt x="1065" y="500"/>
                    <a:pt x="1149" y="542"/>
                  </a:cubicBezTo>
                  <a:cubicBezTo>
                    <a:pt x="1149" y="1161"/>
                    <a:pt x="1149" y="1161"/>
                    <a:pt x="1149" y="1161"/>
                  </a:cubicBezTo>
                  <a:cubicBezTo>
                    <a:pt x="1149" y="1188"/>
                    <a:pt x="1160" y="1214"/>
                    <a:pt x="1179" y="1233"/>
                  </a:cubicBezTo>
                  <a:cubicBezTo>
                    <a:pt x="1198" y="1252"/>
                    <a:pt x="1225" y="1263"/>
                    <a:pt x="1252" y="1263"/>
                  </a:cubicBezTo>
                  <a:close/>
                  <a:moveTo>
                    <a:pt x="637" y="137"/>
                  </a:moveTo>
                  <a:cubicBezTo>
                    <a:pt x="637" y="99"/>
                    <a:pt x="668" y="68"/>
                    <a:pt x="706" y="68"/>
                  </a:cubicBezTo>
                  <a:cubicBezTo>
                    <a:pt x="1047" y="68"/>
                    <a:pt x="1047" y="68"/>
                    <a:pt x="1047" y="68"/>
                  </a:cubicBezTo>
                  <a:cubicBezTo>
                    <a:pt x="1085" y="68"/>
                    <a:pt x="1115" y="99"/>
                    <a:pt x="1115" y="137"/>
                  </a:cubicBezTo>
                  <a:cubicBezTo>
                    <a:pt x="1115" y="171"/>
                    <a:pt x="1115" y="171"/>
                    <a:pt x="1115" y="171"/>
                  </a:cubicBezTo>
                  <a:cubicBezTo>
                    <a:pt x="637" y="171"/>
                    <a:pt x="637" y="171"/>
                    <a:pt x="637" y="171"/>
                  </a:cubicBezTo>
                  <a:lnTo>
                    <a:pt x="637" y="137"/>
                  </a:lnTo>
                  <a:close/>
                  <a:moveTo>
                    <a:pt x="842" y="273"/>
                  </a:moveTo>
                  <a:cubicBezTo>
                    <a:pt x="842" y="239"/>
                    <a:pt x="842" y="239"/>
                    <a:pt x="842" y="239"/>
                  </a:cubicBezTo>
                  <a:cubicBezTo>
                    <a:pt x="910" y="239"/>
                    <a:pt x="910" y="239"/>
                    <a:pt x="910" y="239"/>
                  </a:cubicBezTo>
                  <a:cubicBezTo>
                    <a:pt x="910" y="273"/>
                    <a:pt x="910" y="273"/>
                    <a:pt x="910" y="273"/>
                  </a:cubicBezTo>
                  <a:lnTo>
                    <a:pt x="842" y="273"/>
                  </a:lnTo>
                  <a:close/>
                  <a:moveTo>
                    <a:pt x="876" y="341"/>
                  </a:moveTo>
                  <a:cubicBezTo>
                    <a:pt x="970" y="341"/>
                    <a:pt x="1063" y="359"/>
                    <a:pt x="1151" y="394"/>
                  </a:cubicBezTo>
                  <a:cubicBezTo>
                    <a:pt x="1150" y="399"/>
                    <a:pt x="1149" y="404"/>
                    <a:pt x="1149" y="410"/>
                  </a:cubicBezTo>
                  <a:cubicBezTo>
                    <a:pt x="1149" y="467"/>
                    <a:pt x="1149" y="467"/>
                    <a:pt x="1149" y="467"/>
                  </a:cubicBezTo>
                  <a:cubicBezTo>
                    <a:pt x="887" y="352"/>
                    <a:pt x="581" y="413"/>
                    <a:pt x="383" y="619"/>
                  </a:cubicBezTo>
                  <a:cubicBezTo>
                    <a:pt x="185" y="826"/>
                    <a:pt x="136" y="1134"/>
                    <a:pt x="262" y="1391"/>
                  </a:cubicBezTo>
                  <a:cubicBezTo>
                    <a:pt x="387" y="1648"/>
                    <a:pt x="659" y="1800"/>
                    <a:pt x="944" y="1772"/>
                  </a:cubicBezTo>
                  <a:cubicBezTo>
                    <a:pt x="1228" y="1743"/>
                    <a:pt x="1465" y="1540"/>
                    <a:pt x="1536" y="1263"/>
                  </a:cubicBezTo>
                  <a:cubicBezTo>
                    <a:pt x="1607" y="1263"/>
                    <a:pt x="1607" y="1263"/>
                    <a:pt x="1607" y="1263"/>
                  </a:cubicBezTo>
                  <a:cubicBezTo>
                    <a:pt x="1517" y="1645"/>
                    <a:pt x="1149" y="1893"/>
                    <a:pt x="761" y="1833"/>
                  </a:cubicBezTo>
                  <a:cubicBezTo>
                    <a:pt x="374" y="1774"/>
                    <a:pt x="98" y="1425"/>
                    <a:pt x="128" y="1034"/>
                  </a:cubicBezTo>
                  <a:cubicBezTo>
                    <a:pt x="158" y="643"/>
                    <a:pt x="484" y="341"/>
                    <a:pt x="876" y="3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1" name="Freeform 30"/>
            <p:cNvSpPr>
              <a:spLocks noEditPoints="1"/>
            </p:cNvSpPr>
            <p:nvPr/>
          </p:nvSpPr>
          <p:spPr bwMode="auto">
            <a:xfrm>
              <a:off x="3198813" y="2470150"/>
              <a:ext cx="119063" cy="211138"/>
            </a:xfrm>
            <a:custGeom>
              <a:avLst/>
              <a:gdLst>
                <a:gd name="T0" fmla="*/ 381 w 484"/>
                <a:gd name="T1" fmla="*/ 0 h 860"/>
                <a:gd name="T2" fmla="*/ 279 w 484"/>
                <a:gd name="T3" fmla="*/ 103 h 860"/>
                <a:gd name="T4" fmla="*/ 279 w 484"/>
                <a:gd name="T5" fmla="*/ 445 h 860"/>
                <a:gd name="T6" fmla="*/ 39 w 484"/>
                <a:gd name="T7" fmla="*/ 685 h 860"/>
                <a:gd name="T8" fmla="*/ 39 w 484"/>
                <a:gd name="T9" fmla="*/ 830 h 860"/>
                <a:gd name="T10" fmla="*/ 112 w 484"/>
                <a:gd name="T11" fmla="*/ 860 h 860"/>
                <a:gd name="T12" fmla="*/ 184 w 484"/>
                <a:gd name="T13" fmla="*/ 830 h 860"/>
                <a:gd name="T14" fmla="*/ 474 w 484"/>
                <a:gd name="T15" fmla="*/ 540 h 860"/>
                <a:gd name="T16" fmla="*/ 484 w 484"/>
                <a:gd name="T17" fmla="*/ 516 h 860"/>
                <a:gd name="T18" fmla="*/ 484 w 484"/>
                <a:gd name="T19" fmla="*/ 103 h 860"/>
                <a:gd name="T20" fmla="*/ 381 w 484"/>
                <a:gd name="T21" fmla="*/ 0 h 860"/>
                <a:gd name="T22" fmla="*/ 415 w 484"/>
                <a:gd name="T23" fmla="*/ 502 h 860"/>
                <a:gd name="T24" fmla="*/ 135 w 484"/>
                <a:gd name="T25" fmla="*/ 781 h 860"/>
                <a:gd name="T26" fmla="*/ 88 w 484"/>
                <a:gd name="T27" fmla="*/ 781 h 860"/>
                <a:gd name="T28" fmla="*/ 78 w 484"/>
                <a:gd name="T29" fmla="*/ 757 h 860"/>
                <a:gd name="T30" fmla="*/ 88 w 484"/>
                <a:gd name="T31" fmla="*/ 733 h 860"/>
                <a:gd name="T32" fmla="*/ 337 w 484"/>
                <a:gd name="T33" fmla="*/ 483 h 860"/>
                <a:gd name="T34" fmla="*/ 347 w 484"/>
                <a:gd name="T35" fmla="*/ 459 h 860"/>
                <a:gd name="T36" fmla="*/ 347 w 484"/>
                <a:gd name="T37" fmla="*/ 103 h 860"/>
                <a:gd name="T38" fmla="*/ 381 w 484"/>
                <a:gd name="T39" fmla="*/ 69 h 860"/>
                <a:gd name="T40" fmla="*/ 406 w 484"/>
                <a:gd name="T41" fmla="*/ 79 h 860"/>
                <a:gd name="T42" fmla="*/ 415 w 484"/>
                <a:gd name="T43" fmla="*/ 103 h 860"/>
                <a:gd name="T44" fmla="*/ 415 w 484"/>
                <a:gd name="T45" fmla="*/ 50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4" h="860">
                  <a:moveTo>
                    <a:pt x="381" y="0"/>
                  </a:moveTo>
                  <a:cubicBezTo>
                    <a:pt x="325" y="0"/>
                    <a:pt x="279" y="46"/>
                    <a:pt x="279" y="103"/>
                  </a:cubicBezTo>
                  <a:cubicBezTo>
                    <a:pt x="279" y="445"/>
                    <a:pt x="279" y="445"/>
                    <a:pt x="279" y="445"/>
                  </a:cubicBezTo>
                  <a:cubicBezTo>
                    <a:pt x="39" y="685"/>
                    <a:pt x="39" y="685"/>
                    <a:pt x="39" y="685"/>
                  </a:cubicBezTo>
                  <a:cubicBezTo>
                    <a:pt x="0" y="725"/>
                    <a:pt x="0" y="789"/>
                    <a:pt x="39" y="830"/>
                  </a:cubicBezTo>
                  <a:cubicBezTo>
                    <a:pt x="58" y="849"/>
                    <a:pt x="84" y="860"/>
                    <a:pt x="112" y="860"/>
                  </a:cubicBezTo>
                  <a:cubicBezTo>
                    <a:pt x="139" y="860"/>
                    <a:pt x="165" y="849"/>
                    <a:pt x="184" y="830"/>
                  </a:cubicBezTo>
                  <a:cubicBezTo>
                    <a:pt x="474" y="540"/>
                    <a:pt x="474" y="540"/>
                    <a:pt x="474" y="540"/>
                  </a:cubicBezTo>
                  <a:cubicBezTo>
                    <a:pt x="480" y="533"/>
                    <a:pt x="484" y="525"/>
                    <a:pt x="484" y="516"/>
                  </a:cubicBezTo>
                  <a:cubicBezTo>
                    <a:pt x="484" y="103"/>
                    <a:pt x="484" y="103"/>
                    <a:pt x="484" y="103"/>
                  </a:cubicBezTo>
                  <a:cubicBezTo>
                    <a:pt x="483" y="46"/>
                    <a:pt x="438" y="1"/>
                    <a:pt x="381" y="0"/>
                  </a:cubicBezTo>
                  <a:close/>
                  <a:moveTo>
                    <a:pt x="415" y="502"/>
                  </a:moveTo>
                  <a:cubicBezTo>
                    <a:pt x="135" y="781"/>
                    <a:pt x="135" y="781"/>
                    <a:pt x="135" y="781"/>
                  </a:cubicBezTo>
                  <a:cubicBezTo>
                    <a:pt x="122" y="794"/>
                    <a:pt x="101" y="794"/>
                    <a:pt x="88" y="781"/>
                  </a:cubicBezTo>
                  <a:cubicBezTo>
                    <a:pt x="81" y="775"/>
                    <a:pt x="78" y="766"/>
                    <a:pt x="78" y="757"/>
                  </a:cubicBezTo>
                  <a:cubicBezTo>
                    <a:pt x="78" y="748"/>
                    <a:pt x="81" y="739"/>
                    <a:pt x="88" y="733"/>
                  </a:cubicBezTo>
                  <a:cubicBezTo>
                    <a:pt x="337" y="483"/>
                    <a:pt x="337" y="483"/>
                    <a:pt x="337" y="483"/>
                  </a:cubicBezTo>
                  <a:cubicBezTo>
                    <a:pt x="344" y="477"/>
                    <a:pt x="347" y="468"/>
                    <a:pt x="347" y="459"/>
                  </a:cubicBezTo>
                  <a:cubicBezTo>
                    <a:pt x="347" y="103"/>
                    <a:pt x="347" y="103"/>
                    <a:pt x="347" y="103"/>
                  </a:cubicBezTo>
                  <a:cubicBezTo>
                    <a:pt x="347" y="84"/>
                    <a:pt x="362" y="69"/>
                    <a:pt x="381" y="69"/>
                  </a:cubicBezTo>
                  <a:cubicBezTo>
                    <a:pt x="390" y="69"/>
                    <a:pt x="399" y="72"/>
                    <a:pt x="406" y="79"/>
                  </a:cubicBezTo>
                  <a:cubicBezTo>
                    <a:pt x="412" y="85"/>
                    <a:pt x="415" y="94"/>
                    <a:pt x="415" y="103"/>
                  </a:cubicBezTo>
                  <a:lnTo>
                    <a:pt x="415" y="5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2" name="Freeform 31"/>
            <p:cNvSpPr>
              <a:spLocks noEditPoints="1"/>
            </p:cNvSpPr>
            <p:nvPr/>
          </p:nvSpPr>
          <p:spPr bwMode="auto">
            <a:xfrm>
              <a:off x="3444876" y="2436813"/>
              <a:ext cx="65088" cy="100013"/>
            </a:xfrm>
            <a:custGeom>
              <a:avLst/>
              <a:gdLst>
                <a:gd name="T0" fmla="*/ 126 w 264"/>
                <a:gd name="T1" fmla="*/ 409 h 409"/>
                <a:gd name="T2" fmla="*/ 139 w 264"/>
                <a:gd name="T3" fmla="*/ 409 h 409"/>
                <a:gd name="T4" fmla="*/ 241 w 264"/>
                <a:gd name="T5" fmla="*/ 317 h 409"/>
                <a:gd name="T6" fmla="*/ 261 w 264"/>
                <a:gd name="T7" fmla="*/ 112 h 409"/>
                <a:gd name="T8" fmla="*/ 235 w 264"/>
                <a:gd name="T9" fmla="*/ 33 h 409"/>
                <a:gd name="T10" fmla="*/ 159 w 264"/>
                <a:gd name="T11" fmla="*/ 0 h 409"/>
                <a:gd name="T12" fmla="*/ 105 w 264"/>
                <a:gd name="T13" fmla="*/ 0 h 409"/>
                <a:gd name="T14" fmla="*/ 29 w 264"/>
                <a:gd name="T15" fmla="*/ 33 h 409"/>
                <a:gd name="T16" fmla="*/ 3 w 264"/>
                <a:gd name="T17" fmla="*/ 112 h 409"/>
                <a:gd name="T18" fmla="*/ 24 w 264"/>
                <a:gd name="T19" fmla="*/ 317 h 409"/>
                <a:gd name="T20" fmla="*/ 126 w 264"/>
                <a:gd name="T21" fmla="*/ 409 h 409"/>
                <a:gd name="T22" fmla="*/ 80 w 264"/>
                <a:gd name="T23" fmla="*/ 79 h 409"/>
                <a:gd name="T24" fmla="*/ 105 w 264"/>
                <a:gd name="T25" fmla="*/ 68 h 409"/>
                <a:gd name="T26" fmla="*/ 159 w 264"/>
                <a:gd name="T27" fmla="*/ 68 h 409"/>
                <a:gd name="T28" fmla="*/ 184 w 264"/>
                <a:gd name="T29" fmla="*/ 79 h 409"/>
                <a:gd name="T30" fmla="*/ 193 w 264"/>
                <a:gd name="T31" fmla="*/ 106 h 409"/>
                <a:gd name="T32" fmla="*/ 173 w 264"/>
                <a:gd name="T33" fmla="*/ 310 h 409"/>
                <a:gd name="T34" fmla="*/ 138 w 264"/>
                <a:gd name="T35" fmla="*/ 341 h 409"/>
                <a:gd name="T36" fmla="*/ 125 w 264"/>
                <a:gd name="T37" fmla="*/ 341 h 409"/>
                <a:gd name="T38" fmla="*/ 91 w 264"/>
                <a:gd name="T39" fmla="*/ 310 h 409"/>
                <a:gd name="T40" fmla="*/ 71 w 264"/>
                <a:gd name="T41" fmla="*/ 106 h 409"/>
                <a:gd name="T42" fmla="*/ 80 w 264"/>
                <a:gd name="T43" fmla="*/ 79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4" h="409">
                  <a:moveTo>
                    <a:pt x="126" y="409"/>
                  </a:moveTo>
                  <a:cubicBezTo>
                    <a:pt x="139" y="409"/>
                    <a:pt x="139" y="409"/>
                    <a:pt x="139" y="409"/>
                  </a:cubicBezTo>
                  <a:cubicBezTo>
                    <a:pt x="191" y="409"/>
                    <a:pt x="235" y="370"/>
                    <a:pt x="241" y="317"/>
                  </a:cubicBezTo>
                  <a:cubicBezTo>
                    <a:pt x="261" y="112"/>
                    <a:pt x="261" y="112"/>
                    <a:pt x="261" y="112"/>
                  </a:cubicBezTo>
                  <a:cubicBezTo>
                    <a:pt x="264" y="84"/>
                    <a:pt x="254" y="55"/>
                    <a:pt x="235" y="33"/>
                  </a:cubicBezTo>
                  <a:cubicBezTo>
                    <a:pt x="216" y="12"/>
                    <a:pt x="188" y="0"/>
                    <a:pt x="159" y="0"/>
                  </a:cubicBezTo>
                  <a:cubicBezTo>
                    <a:pt x="105" y="0"/>
                    <a:pt x="105" y="0"/>
                    <a:pt x="105" y="0"/>
                  </a:cubicBezTo>
                  <a:cubicBezTo>
                    <a:pt x="76" y="0"/>
                    <a:pt x="49" y="12"/>
                    <a:pt x="29" y="33"/>
                  </a:cubicBezTo>
                  <a:cubicBezTo>
                    <a:pt x="10" y="55"/>
                    <a:pt x="0" y="84"/>
                    <a:pt x="3" y="112"/>
                  </a:cubicBezTo>
                  <a:cubicBezTo>
                    <a:pt x="24" y="317"/>
                    <a:pt x="24" y="317"/>
                    <a:pt x="24" y="317"/>
                  </a:cubicBezTo>
                  <a:cubicBezTo>
                    <a:pt x="29" y="370"/>
                    <a:pt x="73" y="409"/>
                    <a:pt x="126" y="409"/>
                  </a:cubicBezTo>
                  <a:close/>
                  <a:moveTo>
                    <a:pt x="80" y="79"/>
                  </a:moveTo>
                  <a:cubicBezTo>
                    <a:pt x="86" y="72"/>
                    <a:pt x="96" y="68"/>
                    <a:pt x="105" y="68"/>
                  </a:cubicBezTo>
                  <a:cubicBezTo>
                    <a:pt x="159" y="68"/>
                    <a:pt x="159" y="68"/>
                    <a:pt x="159" y="68"/>
                  </a:cubicBezTo>
                  <a:cubicBezTo>
                    <a:pt x="169" y="68"/>
                    <a:pt x="178" y="72"/>
                    <a:pt x="184" y="79"/>
                  </a:cubicBezTo>
                  <a:cubicBezTo>
                    <a:pt x="191" y="86"/>
                    <a:pt x="194" y="96"/>
                    <a:pt x="193" y="106"/>
                  </a:cubicBezTo>
                  <a:cubicBezTo>
                    <a:pt x="173" y="310"/>
                    <a:pt x="173" y="310"/>
                    <a:pt x="173" y="310"/>
                  </a:cubicBezTo>
                  <a:cubicBezTo>
                    <a:pt x="171" y="328"/>
                    <a:pt x="156" y="341"/>
                    <a:pt x="138" y="341"/>
                  </a:cubicBezTo>
                  <a:cubicBezTo>
                    <a:pt x="125" y="341"/>
                    <a:pt x="125" y="341"/>
                    <a:pt x="125" y="341"/>
                  </a:cubicBezTo>
                  <a:cubicBezTo>
                    <a:pt x="108" y="341"/>
                    <a:pt x="93" y="328"/>
                    <a:pt x="91" y="310"/>
                  </a:cubicBezTo>
                  <a:cubicBezTo>
                    <a:pt x="71" y="106"/>
                    <a:pt x="71" y="106"/>
                    <a:pt x="71" y="106"/>
                  </a:cubicBezTo>
                  <a:cubicBezTo>
                    <a:pt x="70" y="96"/>
                    <a:pt x="73" y="86"/>
                    <a:pt x="8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3" name="Freeform 32"/>
            <p:cNvSpPr>
              <a:spLocks noEditPoints="1"/>
            </p:cNvSpPr>
            <p:nvPr/>
          </p:nvSpPr>
          <p:spPr bwMode="auto">
            <a:xfrm>
              <a:off x="3452813" y="2554288"/>
              <a:ext cx="50800" cy="49213"/>
            </a:xfrm>
            <a:custGeom>
              <a:avLst/>
              <a:gdLst>
                <a:gd name="T0" fmla="*/ 102 w 205"/>
                <a:gd name="T1" fmla="*/ 0 h 204"/>
                <a:gd name="T2" fmla="*/ 0 w 205"/>
                <a:gd name="T3" fmla="*/ 102 h 204"/>
                <a:gd name="T4" fmla="*/ 102 w 205"/>
                <a:gd name="T5" fmla="*/ 204 h 204"/>
                <a:gd name="T6" fmla="*/ 205 w 205"/>
                <a:gd name="T7" fmla="*/ 102 h 204"/>
                <a:gd name="T8" fmla="*/ 102 w 205"/>
                <a:gd name="T9" fmla="*/ 0 h 204"/>
                <a:gd name="T10" fmla="*/ 102 w 205"/>
                <a:gd name="T11" fmla="*/ 136 h 204"/>
                <a:gd name="T12" fmla="*/ 68 w 205"/>
                <a:gd name="T13" fmla="*/ 102 h 204"/>
                <a:gd name="T14" fmla="*/ 102 w 205"/>
                <a:gd name="T15" fmla="*/ 68 h 204"/>
                <a:gd name="T16" fmla="*/ 136 w 205"/>
                <a:gd name="T17" fmla="*/ 102 h 204"/>
                <a:gd name="T18" fmla="*/ 102 w 205"/>
                <a:gd name="T19" fmla="*/ 13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4">
                  <a:moveTo>
                    <a:pt x="102" y="0"/>
                  </a:moveTo>
                  <a:cubicBezTo>
                    <a:pt x="46" y="0"/>
                    <a:pt x="0" y="45"/>
                    <a:pt x="0" y="102"/>
                  </a:cubicBezTo>
                  <a:cubicBezTo>
                    <a:pt x="0" y="159"/>
                    <a:pt x="46" y="204"/>
                    <a:pt x="102" y="204"/>
                  </a:cubicBezTo>
                  <a:cubicBezTo>
                    <a:pt x="159" y="204"/>
                    <a:pt x="205" y="159"/>
                    <a:pt x="205" y="102"/>
                  </a:cubicBezTo>
                  <a:cubicBezTo>
                    <a:pt x="205" y="45"/>
                    <a:pt x="159" y="0"/>
                    <a:pt x="102" y="0"/>
                  </a:cubicBezTo>
                  <a:close/>
                  <a:moveTo>
                    <a:pt x="102" y="136"/>
                  </a:moveTo>
                  <a:cubicBezTo>
                    <a:pt x="83" y="136"/>
                    <a:pt x="68" y="121"/>
                    <a:pt x="68" y="102"/>
                  </a:cubicBezTo>
                  <a:cubicBezTo>
                    <a:pt x="68" y="83"/>
                    <a:pt x="83" y="68"/>
                    <a:pt x="102" y="68"/>
                  </a:cubicBezTo>
                  <a:cubicBezTo>
                    <a:pt x="121" y="68"/>
                    <a:pt x="136" y="83"/>
                    <a:pt x="136" y="102"/>
                  </a:cubicBezTo>
                  <a:cubicBezTo>
                    <a:pt x="136" y="121"/>
                    <a:pt x="121" y="136"/>
                    <a:pt x="102" y="1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nvGrpSpPr>
          <p:cNvPr id="34" name="Group 33"/>
          <p:cNvGrpSpPr>
            <a:grpSpLocks noChangeAspect="1"/>
          </p:cNvGrpSpPr>
          <p:nvPr/>
        </p:nvGrpSpPr>
        <p:grpSpPr>
          <a:xfrm>
            <a:off x="10389487" y="6632841"/>
            <a:ext cx="1219200" cy="1828800"/>
            <a:chOff x="10012363" y="1217613"/>
            <a:chExt cx="349250" cy="523875"/>
          </a:xfrm>
          <a:solidFill>
            <a:srgbClr val="0E3960"/>
          </a:solidFill>
        </p:grpSpPr>
        <p:sp>
          <p:nvSpPr>
            <p:cNvPr id="35" name="Freeform 34"/>
            <p:cNvSpPr>
              <a:spLocks noEditPoints="1"/>
            </p:cNvSpPr>
            <p:nvPr/>
          </p:nvSpPr>
          <p:spPr bwMode="auto">
            <a:xfrm>
              <a:off x="10012363" y="1217613"/>
              <a:ext cx="349250" cy="523875"/>
            </a:xfrm>
            <a:custGeom>
              <a:avLst/>
              <a:gdLst>
                <a:gd name="T0" fmla="*/ 1263 w 1365"/>
                <a:gd name="T1" fmla="*/ 137 h 2048"/>
                <a:gd name="T2" fmla="*/ 850 w 1365"/>
                <a:gd name="T3" fmla="*/ 137 h 2048"/>
                <a:gd name="T4" fmla="*/ 683 w 1365"/>
                <a:gd name="T5" fmla="*/ 0 h 2048"/>
                <a:gd name="T6" fmla="*/ 516 w 1365"/>
                <a:gd name="T7" fmla="*/ 137 h 2048"/>
                <a:gd name="T8" fmla="*/ 103 w 1365"/>
                <a:gd name="T9" fmla="*/ 137 h 2048"/>
                <a:gd name="T10" fmla="*/ 0 w 1365"/>
                <a:gd name="T11" fmla="*/ 239 h 2048"/>
                <a:gd name="T12" fmla="*/ 0 w 1365"/>
                <a:gd name="T13" fmla="*/ 1946 h 2048"/>
                <a:gd name="T14" fmla="*/ 103 w 1365"/>
                <a:gd name="T15" fmla="*/ 2048 h 2048"/>
                <a:gd name="T16" fmla="*/ 1263 w 1365"/>
                <a:gd name="T17" fmla="*/ 2048 h 2048"/>
                <a:gd name="T18" fmla="*/ 1365 w 1365"/>
                <a:gd name="T19" fmla="*/ 1946 h 2048"/>
                <a:gd name="T20" fmla="*/ 1365 w 1365"/>
                <a:gd name="T21" fmla="*/ 239 h 2048"/>
                <a:gd name="T22" fmla="*/ 1263 w 1365"/>
                <a:gd name="T23" fmla="*/ 137 h 2048"/>
                <a:gd name="T24" fmla="*/ 348 w 1365"/>
                <a:gd name="T25" fmla="*/ 341 h 2048"/>
                <a:gd name="T26" fmla="*/ 444 w 1365"/>
                <a:gd name="T27" fmla="*/ 410 h 2048"/>
                <a:gd name="T28" fmla="*/ 922 w 1365"/>
                <a:gd name="T29" fmla="*/ 410 h 2048"/>
                <a:gd name="T30" fmla="*/ 1018 w 1365"/>
                <a:gd name="T31" fmla="*/ 341 h 2048"/>
                <a:gd name="T32" fmla="*/ 1161 w 1365"/>
                <a:gd name="T33" fmla="*/ 341 h 2048"/>
                <a:gd name="T34" fmla="*/ 1161 w 1365"/>
                <a:gd name="T35" fmla="*/ 1843 h 2048"/>
                <a:gd name="T36" fmla="*/ 205 w 1365"/>
                <a:gd name="T37" fmla="*/ 1843 h 2048"/>
                <a:gd name="T38" fmla="*/ 205 w 1365"/>
                <a:gd name="T39" fmla="*/ 341 h 2048"/>
                <a:gd name="T40" fmla="*/ 348 w 1365"/>
                <a:gd name="T41" fmla="*/ 341 h 2048"/>
                <a:gd name="T42" fmla="*/ 683 w 1365"/>
                <a:gd name="T43" fmla="*/ 68 h 2048"/>
                <a:gd name="T44" fmla="*/ 779 w 1365"/>
                <a:gd name="T45" fmla="*/ 137 h 2048"/>
                <a:gd name="T46" fmla="*/ 587 w 1365"/>
                <a:gd name="T47" fmla="*/ 137 h 2048"/>
                <a:gd name="T48" fmla="*/ 683 w 1365"/>
                <a:gd name="T49" fmla="*/ 68 h 2048"/>
                <a:gd name="T50" fmla="*/ 956 w 1365"/>
                <a:gd name="T51" fmla="*/ 205 h 2048"/>
                <a:gd name="T52" fmla="*/ 956 w 1365"/>
                <a:gd name="T53" fmla="*/ 307 h 2048"/>
                <a:gd name="T54" fmla="*/ 922 w 1365"/>
                <a:gd name="T55" fmla="*/ 341 h 2048"/>
                <a:gd name="T56" fmla="*/ 444 w 1365"/>
                <a:gd name="T57" fmla="*/ 341 h 2048"/>
                <a:gd name="T58" fmla="*/ 410 w 1365"/>
                <a:gd name="T59" fmla="*/ 307 h 2048"/>
                <a:gd name="T60" fmla="*/ 410 w 1365"/>
                <a:gd name="T61" fmla="*/ 205 h 2048"/>
                <a:gd name="T62" fmla="*/ 956 w 1365"/>
                <a:gd name="T63" fmla="*/ 205 h 2048"/>
                <a:gd name="T64" fmla="*/ 1297 w 1365"/>
                <a:gd name="T65" fmla="*/ 1946 h 2048"/>
                <a:gd name="T66" fmla="*/ 1263 w 1365"/>
                <a:gd name="T67" fmla="*/ 1980 h 2048"/>
                <a:gd name="T68" fmla="*/ 103 w 1365"/>
                <a:gd name="T69" fmla="*/ 1980 h 2048"/>
                <a:gd name="T70" fmla="*/ 68 w 1365"/>
                <a:gd name="T71" fmla="*/ 1946 h 2048"/>
                <a:gd name="T72" fmla="*/ 68 w 1365"/>
                <a:gd name="T73" fmla="*/ 239 h 2048"/>
                <a:gd name="T74" fmla="*/ 103 w 1365"/>
                <a:gd name="T75" fmla="*/ 205 h 2048"/>
                <a:gd name="T76" fmla="*/ 341 w 1365"/>
                <a:gd name="T77" fmla="*/ 205 h 2048"/>
                <a:gd name="T78" fmla="*/ 341 w 1365"/>
                <a:gd name="T79" fmla="*/ 273 h 2048"/>
                <a:gd name="T80" fmla="*/ 171 w 1365"/>
                <a:gd name="T81" fmla="*/ 273 h 2048"/>
                <a:gd name="T82" fmla="*/ 137 w 1365"/>
                <a:gd name="T83" fmla="*/ 307 h 2048"/>
                <a:gd name="T84" fmla="*/ 137 w 1365"/>
                <a:gd name="T85" fmla="*/ 1877 h 2048"/>
                <a:gd name="T86" fmla="*/ 171 w 1365"/>
                <a:gd name="T87" fmla="*/ 1911 h 2048"/>
                <a:gd name="T88" fmla="*/ 1195 w 1365"/>
                <a:gd name="T89" fmla="*/ 1911 h 2048"/>
                <a:gd name="T90" fmla="*/ 1229 w 1365"/>
                <a:gd name="T91" fmla="*/ 1877 h 2048"/>
                <a:gd name="T92" fmla="*/ 1229 w 1365"/>
                <a:gd name="T93" fmla="*/ 307 h 2048"/>
                <a:gd name="T94" fmla="*/ 1195 w 1365"/>
                <a:gd name="T95" fmla="*/ 273 h 2048"/>
                <a:gd name="T96" fmla="*/ 1024 w 1365"/>
                <a:gd name="T97" fmla="*/ 273 h 2048"/>
                <a:gd name="T98" fmla="*/ 1024 w 1365"/>
                <a:gd name="T99" fmla="*/ 205 h 2048"/>
                <a:gd name="T100" fmla="*/ 1263 w 1365"/>
                <a:gd name="T101" fmla="*/ 205 h 2048"/>
                <a:gd name="T102" fmla="*/ 1297 w 1365"/>
                <a:gd name="T103" fmla="*/ 239 h 2048"/>
                <a:gd name="T104" fmla="*/ 1297 w 1365"/>
                <a:gd name="T105" fmla="*/ 1946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65" h="2048">
                  <a:moveTo>
                    <a:pt x="1263" y="137"/>
                  </a:moveTo>
                  <a:cubicBezTo>
                    <a:pt x="850" y="137"/>
                    <a:pt x="850" y="137"/>
                    <a:pt x="850" y="137"/>
                  </a:cubicBezTo>
                  <a:cubicBezTo>
                    <a:pt x="834" y="57"/>
                    <a:pt x="764" y="0"/>
                    <a:pt x="683" y="0"/>
                  </a:cubicBezTo>
                  <a:cubicBezTo>
                    <a:pt x="602" y="0"/>
                    <a:pt x="532" y="57"/>
                    <a:pt x="516" y="137"/>
                  </a:cubicBezTo>
                  <a:cubicBezTo>
                    <a:pt x="103" y="137"/>
                    <a:pt x="103" y="137"/>
                    <a:pt x="103" y="137"/>
                  </a:cubicBezTo>
                  <a:cubicBezTo>
                    <a:pt x="46" y="137"/>
                    <a:pt x="0" y="183"/>
                    <a:pt x="0" y="239"/>
                  </a:cubicBezTo>
                  <a:cubicBezTo>
                    <a:pt x="0" y="1946"/>
                    <a:pt x="0" y="1946"/>
                    <a:pt x="0" y="1946"/>
                  </a:cubicBezTo>
                  <a:cubicBezTo>
                    <a:pt x="0" y="2002"/>
                    <a:pt x="46" y="2048"/>
                    <a:pt x="103" y="2048"/>
                  </a:cubicBezTo>
                  <a:cubicBezTo>
                    <a:pt x="1263" y="2048"/>
                    <a:pt x="1263" y="2048"/>
                    <a:pt x="1263" y="2048"/>
                  </a:cubicBezTo>
                  <a:cubicBezTo>
                    <a:pt x="1320" y="2048"/>
                    <a:pt x="1365" y="2002"/>
                    <a:pt x="1365" y="1946"/>
                  </a:cubicBezTo>
                  <a:cubicBezTo>
                    <a:pt x="1365" y="239"/>
                    <a:pt x="1365" y="239"/>
                    <a:pt x="1365" y="239"/>
                  </a:cubicBezTo>
                  <a:cubicBezTo>
                    <a:pt x="1365" y="183"/>
                    <a:pt x="1320" y="137"/>
                    <a:pt x="1263" y="137"/>
                  </a:cubicBezTo>
                  <a:close/>
                  <a:moveTo>
                    <a:pt x="348" y="341"/>
                  </a:moveTo>
                  <a:cubicBezTo>
                    <a:pt x="362" y="382"/>
                    <a:pt x="401" y="410"/>
                    <a:pt x="444" y="410"/>
                  </a:cubicBezTo>
                  <a:cubicBezTo>
                    <a:pt x="922" y="410"/>
                    <a:pt x="922" y="410"/>
                    <a:pt x="922" y="410"/>
                  </a:cubicBezTo>
                  <a:cubicBezTo>
                    <a:pt x="965" y="410"/>
                    <a:pt x="1003" y="382"/>
                    <a:pt x="1018" y="341"/>
                  </a:cubicBezTo>
                  <a:cubicBezTo>
                    <a:pt x="1161" y="341"/>
                    <a:pt x="1161" y="341"/>
                    <a:pt x="1161" y="341"/>
                  </a:cubicBezTo>
                  <a:cubicBezTo>
                    <a:pt x="1161" y="1843"/>
                    <a:pt x="1161" y="1843"/>
                    <a:pt x="1161" y="1843"/>
                  </a:cubicBezTo>
                  <a:cubicBezTo>
                    <a:pt x="205" y="1843"/>
                    <a:pt x="205" y="1843"/>
                    <a:pt x="205" y="1843"/>
                  </a:cubicBezTo>
                  <a:cubicBezTo>
                    <a:pt x="205" y="341"/>
                    <a:pt x="205" y="341"/>
                    <a:pt x="205" y="341"/>
                  </a:cubicBezTo>
                  <a:lnTo>
                    <a:pt x="348" y="341"/>
                  </a:lnTo>
                  <a:close/>
                  <a:moveTo>
                    <a:pt x="683" y="68"/>
                  </a:moveTo>
                  <a:cubicBezTo>
                    <a:pt x="726" y="69"/>
                    <a:pt x="764" y="96"/>
                    <a:pt x="779" y="137"/>
                  </a:cubicBezTo>
                  <a:cubicBezTo>
                    <a:pt x="587" y="137"/>
                    <a:pt x="587" y="137"/>
                    <a:pt x="587" y="137"/>
                  </a:cubicBezTo>
                  <a:cubicBezTo>
                    <a:pt x="601" y="96"/>
                    <a:pt x="640" y="69"/>
                    <a:pt x="683" y="68"/>
                  </a:cubicBezTo>
                  <a:close/>
                  <a:moveTo>
                    <a:pt x="956" y="205"/>
                  </a:moveTo>
                  <a:cubicBezTo>
                    <a:pt x="956" y="307"/>
                    <a:pt x="956" y="307"/>
                    <a:pt x="956" y="307"/>
                  </a:cubicBezTo>
                  <a:cubicBezTo>
                    <a:pt x="956" y="326"/>
                    <a:pt x="941" y="341"/>
                    <a:pt x="922" y="341"/>
                  </a:cubicBezTo>
                  <a:cubicBezTo>
                    <a:pt x="444" y="341"/>
                    <a:pt x="444" y="341"/>
                    <a:pt x="444" y="341"/>
                  </a:cubicBezTo>
                  <a:cubicBezTo>
                    <a:pt x="425" y="341"/>
                    <a:pt x="410" y="326"/>
                    <a:pt x="410" y="307"/>
                  </a:cubicBezTo>
                  <a:cubicBezTo>
                    <a:pt x="410" y="205"/>
                    <a:pt x="410" y="205"/>
                    <a:pt x="410" y="205"/>
                  </a:cubicBezTo>
                  <a:lnTo>
                    <a:pt x="956" y="205"/>
                  </a:lnTo>
                  <a:close/>
                  <a:moveTo>
                    <a:pt x="1297" y="1946"/>
                  </a:moveTo>
                  <a:cubicBezTo>
                    <a:pt x="1297" y="1964"/>
                    <a:pt x="1282" y="1980"/>
                    <a:pt x="1263" y="1980"/>
                  </a:cubicBezTo>
                  <a:cubicBezTo>
                    <a:pt x="103" y="1980"/>
                    <a:pt x="103" y="1980"/>
                    <a:pt x="103" y="1980"/>
                  </a:cubicBezTo>
                  <a:cubicBezTo>
                    <a:pt x="84" y="1980"/>
                    <a:pt x="68" y="1964"/>
                    <a:pt x="68" y="1946"/>
                  </a:cubicBezTo>
                  <a:cubicBezTo>
                    <a:pt x="68" y="239"/>
                    <a:pt x="68" y="239"/>
                    <a:pt x="68" y="239"/>
                  </a:cubicBezTo>
                  <a:cubicBezTo>
                    <a:pt x="68" y="220"/>
                    <a:pt x="84" y="205"/>
                    <a:pt x="103" y="205"/>
                  </a:cubicBezTo>
                  <a:cubicBezTo>
                    <a:pt x="341" y="205"/>
                    <a:pt x="341" y="205"/>
                    <a:pt x="341" y="205"/>
                  </a:cubicBezTo>
                  <a:cubicBezTo>
                    <a:pt x="341" y="273"/>
                    <a:pt x="341" y="273"/>
                    <a:pt x="341" y="273"/>
                  </a:cubicBezTo>
                  <a:cubicBezTo>
                    <a:pt x="171" y="273"/>
                    <a:pt x="171" y="273"/>
                    <a:pt x="171" y="273"/>
                  </a:cubicBezTo>
                  <a:cubicBezTo>
                    <a:pt x="152" y="273"/>
                    <a:pt x="137" y="288"/>
                    <a:pt x="137" y="307"/>
                  </a:cubicBezTo>
                  <a:cubicBezTo>
                    <a:pt x="137" y="1877"/>
                    <a:pt x="137" y="1877"/>
                    <a:pt x="137" y="1877"/>
                  </a:cubicBezTo>
                  <a:cubicBezTo>
                    <a:pt x="137" y="1896"/>
                    <a:pt x="152" y="1911"/>
                    <a:pt x="171" y="1911"/>
                  </a:cubicBezTo>
                  <a:cubicBezTo>
                    <a:pt x="1195" y="1911"/>
                    <a:pt x="1195" y="1911"/>
                    <a:pt x="1195" y="1911"/>
                  </a:cubicBezTo>
                  <a:cubicBezTo>
                    <a:pt x="1214" y="1911"/>
                    <a:pt x="1229" y="1896"/>
                    <a:pt x="1229" y="1877"/>
                  </a:cubicBezTo>
                  <a:cubicBezTo>
                    <a:pt x="1229" y="307"/>
                    <a:pt x="1229" y="307"/>
                    <a:pt x="1229" y="307"/>
                  </a:cubicBezTo>
                  <a:cubicBezTo>
                    <a:pt x="1229" y="288"/>
                    <a:pt x="1214" y="273"/>
                    <a:pt x="1195" y="273"/>
                  </a:cubicBezTo>
                  <a:cubicBezTo>
                    <a:pt x="1024" y="273"/>
                    <a:pt x="1024" y="273"/>
                    <a:pt x="1024" y="273"/>
                  </a:cubicBezTo>
                  <a:cubicBezTo>
                    <a:pt x="1024" y="205"/>
                    <a:pt x="1024" y="205"/>
                    <a:pt x="1024" y="205"/>
                  </a:cubicBezTo>
                  <a:cubicBezTo>
                    <a:pt x="1263" y="205"/>
                    <a:pt x="1263" y="205"/>
                    <a:pt x="1263" y="205"/>
                  </a:cubicBezTo>
                  <a:cubicBezTo>
                    <a:pt x="1282" y="205"/>
                    <a:pt x="1297" y="220"/>
                    <a:pt x="1297" y="239"/>
                  </a:cubicBezTo>
                  <a:lnTo>
                    <a:pt x="1297" y="19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6" name="Freeform 35"/>
            <p:cNvSpPr>
              <a:spLocks/>
            </p:cNvSpPr>
            <p:nvPr/>
          </p:nvSpPr>
          <p:spPr bwMode="auto">
            <a:xfrm>
              <a:off x="10082213" y="1611313"/>
              <a:ext cx="44450" cy="17463"/>
            </a:xfrm>
            <a:custGeom>
              <a:avLst/>
              <a:gdLst>
                <a:gd name="T0" fmla="*/ 34 w 171"/>
                <a:gd name="T1" fmla="*/ 68 h 68"/>
                <a:gd name="T2" fmla="*/ 137 w 171"/>
                <a:gd name="T3" fmla="*/ 68 h 68"/>
                <a:gd name="T4" fmla="*/ 171 w 171"/>
                <a:gd name="T5" fmla="*/ 34 h 68"/>
                <a:gd name="T6" fmla="*/ 137 w 171"/>
                <a:gd name="T7" fmla="*/ 0 h 68"/>
                <a:gd name="T8" fmla="*/ 34 w 171"/>
                <a:gd name="T9" fmla="*/ 0 h 68"/>
                <a:gd name="T10" fmla="*/ 0 w 171"/>
                <a:gd name="T11" fmla="*/ 34 h 68"/>
                <a:gd name="T12" fmla="*/ 34 w 17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71" h="68">
                  <a:moveTo>
                    <a:pt x="34" y="68"/>
                  </a:moveTo>
                  <a:cubicBezTo>
                    <a:pt x="137" y="68"/>
                    <a:pt x="137" y="68"/>
                    <a:pt x="137" y="68"/>
                  </a:cubicBezTo>
                  <a:cubicBezTo>
                    <a:pt x="156" y="68"/>
                    <a:pt x="171" y="53"/>
                    <a:pt x="171" y="34"/>
                  </a:cubicBezTo>
                  <a:cubicBezTo>
                    <a:pt x="171" y="15"/>
                    <a:pt x="156" y="0"/>
                    <a:pt x="137" y="0"/>
                  </a:cubicBezTo>
                  <a:cubicBezTo>
                    <a:pt x="34" y="0"/>
                    <a:pt x="34" y="0"/>
                    <a:pt x="34" y="0"/>
                  </a:cubicBezTo>
                  <a:cubicBezTo>
                    <a:pt x="15" y="0"/>
                    <a:pt x="0" y="15"/>
                    <a:pt x="0" y="34"/>
                  </a:cubicBezTo>
                  <a:cubicBezTo>
                    <a:pt x="0" y="53"/>
                    <a:pt x="15"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7" name="Freeform 36"/>
            <p:cNvSpPr>
              <a:spLocks/>
            </p:cNvSpPr>
            <p:nvPr/>
          </p:nvSpPr>
          <p:spPr bwMode="auto">
            <a:xfrm>
              <a:off x="10144126" y="1611313"/>
              <a:ext cx="147638" cy="17463"/>
            </a:xfrm>
            <a:custGeom>
              <a:avLst/>
              <a:gdLst>
                <a:gd name="T0" fmla="*/ 546 w 580"/>
                <a:gd name="T1" fmla="*/ 0 h 68"/>
                <a:gd name="T2" fmla="*/ 34 w 580"/>
                <a:gd name="T3" fmla="*/ 0 h 68"/>
                <a:gd name="T4" fmla="*/ 0 w 580"/>
                <a:gd name="T5" fmla="*/ 34 h 68"/>
                <a:gd name="T6" fmla="*/ 34 w 580"/>
                <a:gd name="T7" fmla="*/ 68 h 68"/>
                <a:gd name="T8" fmla="*/ 546 w 580"/>
                <a:gd name="T9" fmla="*/ 68 h 68"/>
                <a:gd name="T10" fmla="*/ 580 w 580"/>
                <a:gd name="T11" fmla="*/ 34 h 68"/>
                <a:gd name="T12" fmla="*/ 546 w 580"/>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580" h="68">
                  <a:moveTo>
                    <a:pt x="546" y="0"/>
                  </a:moveTo>
                  <a:cubicBezTo>
                    <a:pt x="34" y="0"/>
                    <a:pt x="34" y="0"/>
                    <a:pt x="34" y="0"/>
                  </a:cubicBezTo>
                  <a:cubicBezTo>
                    <a:pt x="15" y="0"/>
                    <a:pt x="0" y="15"/>
                    <a:pt x="0" y="34"/>
                  </a:cubicBezTo>
                  <a:cubicBezTo>
                    <a:pt x="0" y="53"/>
                    <a:pt x="15" y="68"/>
                    <a:pt x="34" y="68"/>
                  </a:cubicBezTo>
                  <a:cubicBezTo>
                    <a:pt x="546" y="68"/>
                    <a:pt x="546" y="68"/>
                    <a:pt x="546" y="68"/>
                  </a:cubicBezTo>
                  <a:cubicBezTo>
                    <a:pt x="565" y="68"/>
                    <a:pt x="580" y="53"/>
                    <a:pt x="580" y="34"/>
                  </a:cubicBezTo>
                  <a:cubicBezTo>
                    <a:pt x="580" y="15"/>
                    <a:pt x="565" y="0"/>
                    <a:pt x="5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8" name="Freeform 47"/>
            <p:cNvSpPr>
              <a:spLocks/>
            </p:cNvSpPr>
            <p:nvPr/>
          </p:nvSpPr>
          <p:spPr bwMode="auto">
            <a:xfrm>
              <a:off x="10248901" y="1646238"/>
              <a:ext cx="42863" cy="17463"/>
            </a:xfrm>
            <a:custGeom>
              <a:avLst/>
              <a:gdLst>
                <a:gd name="T0" fmla="*/ 136 w 170"/>
                <a:gd name="T1" fmla="*/ 0 h 68"/>
                <a:gd name="T2" fmla="*/ 34 w 170"/>
                <a:gd name="T3" fmla="*/ 0 h 68"/>
                <a:gd name="T4" fmla="*/ 0 w 170"/>
                <a:gd name="T5" fmla="*/ 34 h 68"/>
                <a:gd name="T6" fmla="*/ 34 w 170"/>
                <a:gd name="T7" fmla="*/ 68 h 68"/>
                <a:gd name="T8" fmla="*/ 136 w 170"/>
                <a:gd name="T9" fmla="*/ 68 h 68"/>
                <a:gd name="T10" fmla="*/ 170 w 170"/>
                <a:gd name="T11" fmla="*/ 34 h 68"/>
                <a:gd name="T12" fmla="*/ 136 w 170"/>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170" h="68">
                  <a:moveTo>
                    <a:pt x="136" y="0"/>
                  </a:moveTo>
                  <a:cubicBezTo>
                    <a:pt x="34" y="0"/>
                    <a:pt x="34" y="0"/>
                    <a:pt x="34" y="0"/>
                  </a:cubicBezTo>
                  <a:cubicBezTo>
                    <a:pt x="15" y="0"/>
                    <a:pt x="0" y="15"/>
                    <a:pt x="0" y="34"/>
                  </a:cubicBezTo>
                  <a:cubicBezTo>
                    <a:pt x="0" y="53"/>
                    <a:pt x="15" y="68"/>
                    <a:pt x="34" y="68"/>
                  </a:cubicBezTo>
                  <a:cubicBezTo>
                    <a:pt x="136" y="68"/>
                    <a:pt x="136" y="68"/>
                    <a:pt x="136" y="68"/>
                  </a:cubicBezTo>
                  <a:cubicBezTo>
                    <a:pt x="155" y="68"/>
                    <a:pt x="170" y="53"/>
                    <a:pt x="170" y="34"/>
                  </a:cubicBezTo>
                  <a:cubicBezTo>
                    <a:pt x="170" y="15"/>
                    <a:pt x="155" y="0"/>
                    <a:pt x="13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9" name="Freeform 48"/>
            <p:cNvSpPr>
              <a:spLocks/>
            </p:cNvSpPr>
            <p:nvPr/>
          </p:nvSpPr>
          <p:spPr bwMode="auto">
            <a:xfrm>
              <a:off x="10082213" y="1646238"/>
              <a:ext cx="149225" cy="17463"/>
            </a:xfrm>
            <a:custGeom>
              <a:avLst/>
              <a:gdLst>
                <a:gd name="T0" fmla="*/ 34 w 580"/>
                <a:gd name="T1" fmla="*/ 68 h 68"/>
                <a:gd name="T2" fmla="*/ 546 w 580"/>
                <a:gd name="T3" fmla="*/ 68 h 68"/>
                <a:gd name="T4" fmla="*/ 580 w 580"/>
                <a:gd name="T5" fmla="*/ 34 h 68"/>
                <a:gd name="T6" fmla="*/ 546 w 580"/>
                <a:gd name="T7" fmla="*/ 0 h 68"/>
                <a:gd name="T8" fmla="*/ 34 w 580"/>
                <a:gd name="T9" fmla="*/ 0 h 68"/>
                <a:gd name="T10" fmla="*/ 0 w 580"/>
                <a:gd name="T11" fmla="*/ 34 h 68"/>
                <a:gd name="T12" fmla="*/ 34 w 580"/>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580" h="68">
                  <a:moveTo>
                    <a:pt x="34" y="68"/>
                  </a:moveTo>
                  <a:cubicBezTo>
                    <a:pt x="546" y="68"/>
                    <a:pt x="546" y="68"/>
                    <a:pt x="546" y="68"/>
                  </a:cubicBezTo>
                  <a:cubicBezTo>
                    <a:pt x="565" y="68"/>
                    <a:pt x="580" y="53"/>
                    <a:pt x="580" y="34"/>
                  </a:cubicBezTo>
                  <a:cubicBezTo>
                    <a:pt x="580" y="15"/>
                    <a:pt x="565" y="0"/>
                    <a:pt x="546" y="0"/>
                  </a:cubicBezTo>
                  <a:cubicBezTo>
                    <a:pt x="34" y="0"/>
                    <a:pt x="34" y="0"/>
                    <a:pt x="34" y="0"/>
                  </a:cubicBezTo>
                  <a:cubicBezTo>
                    <a:pt x="15" y="0"/>
                    <a:pt x="0" y="15"/>
                    <a:pt x="0" y="34"/>
                  </a:cubicBezTo>
                  <a:cubicBezTo>
                    <a:pt x="0" y="53"/>
                    <a:pt x="15"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0" name="Freeform 49"/>
            <p:cNvSpPr>
              <a:spLocks/>
            </p:cNvSpPr>
            <p:nvPr/>
          </p:nvSpPr>
          <p:spPr bwMode="auto">
            <a:xfrm>
              <a:off x="10082213" y="1339851"/>
              <a:ext cx="44450" cy="17463"/>
            </a:xfrm>
            <a:custGeom>
              <a:avLst/>
              <a:gdLst>
                <a:gd name="T0" fmla="*/ 34 w 171"/>
                <a:gd name="T1" fmla="*/ 68 h 68"/>
                <a:gd name="T2" fmla="*/ 137 w 171"/>
                <a:gd name="T3" fmla="*/ 68 h 68"/>
                <a:gd name="T4" fmla="*/ 171 w 171"/>
                <a:gd name="T5" fmla="*/ 34 h 68"/>
                <a:gd name="T6" fmla="*/ 137 w 171"/>
                <a:gd name="T7" fmla="*/ 0 h 68"/>
                <a:gd name="T8" fmla="*/ 34 w 171"/>
                <a:gd name="T9" fmla="*/ 0 h 68"/>
                <a:gd name="T10" fmla="*/ 0 w 171"/>
                <a:gd name="T11" fmla="*/ 34 h 68"/>
                <a:gd name="T12" fmla="*/ 34 w 17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71" h="68">
                  <a:moveTo>
                    <a:pt x="34" y="68"/>
                  </a:moveTo>
                  <a:cubicBezTo>
                    <a:pt x="137" y="68"/>
                    <a:pt x="137" y="68"/>
                    <a:pt x="137" y="68"/>
                  </a:cubicBezTo>
                  <a:cubicBezTo>
                    <a:pt x="156" y="68"/>
                    <a:pt x="171" y="53"/>
                    <a:pt x="171" y="34"/>
                  </a:cubicBezTo>
                  <a:cubicBezTo>
                    <a:pt x="171" y="15"/>
                    <a:pt x="156" y="0"/>
                    <a:pt x="137" y="0"/>
                  </a:cubicBezTo>
                  <a:cubicBezTo>
                    <a:pt x="34" y="0"/>
                    <a:pt x="34" y="0"/>
                    <a:pt x="34" y="0"/>
                  </a:cubicBezTo>
                  <a:cubicBezTo>
                    <a:pt x="15" y="0"/>
                    <a:pt x="0" y="15"/>
                    <a:pt x="0" y="34"/>
                  </a:cubicBezTo>
                  <a:cubicBezTo>
                    <a:pt x="0" y="53"/>
                    <a:pt x="15"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1" name="Freeform 50"/>
            <p:cNvSpPr>
              <a:spLocks/>
            </p:cNvSpPr>
            <p:nvPr/>
          </p:nvSpPr>
          <p:spPr bwMode="auto">
            <a:xfrm>
              <a:off x="10144126" y="1339851"/>
              <a:ext cx="147638" cy="17463"/>
            </a:xfrm>
            <a:custGeom>
              <a:avLst/>
              <a:gdLst>
                <a:gd name="T0" fmla="*/ 34 w 580"/>
                <a:gd name="T1" fmla="*/ 68 h 68"/>
                <a:gd name="T2" fmla="*/ 546 w 580"/>
                <a:gd name="T3" fmla="*/ 68 h 68"/>
                <a:gd name="T4" fmla="*/ 580 w 580"/>
                <a:gd name="T5" fmla="*/ 34 h 68"/>
                <a:gd name="T6" fmla="*/ 546 w 580"/>
                <a:gd name="T7" fmla="*/ 0 h 68"/>
                <a:gd name="T8" fmla="*/ 34 w 580"/>
                <a:gd name="T9" fmla="*/ 0 h 68"/>
                <a:gd name="T10" fmla="*/ 0 w 580"/>
                <a:gd name="T11" fmla="*/ 34 h 68"/>
                <a:gd name="T12" fmla="*/ 34 w 580"/>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580" h="68">
                  <a:moveTo>
                    <a:pt x="34" y="68"/>
                  </a:moveTo>
                  <a:cubicBezTo>
                    <a:pt x="546" y="68"/>
                    <a:pt x="546" y="68"/>
                    <a:pt x="546" y="68"/>
                  </a:cubicBezTo>
                  <a:cubicBezTo>
                    <a:pt x="565" y="68"/>
                    <a:pt x="580" y="53"/>
                    <a:pt x="580" y="34"/>
                  </a:cubicBezTo>
                  <a:cubicBezTo>
                    <a:pt x="580" y="15"/>
                    <a:pt x="565" y="0"/>
                    <a:pt x="546" y="0"/>
                  </a:cubicBezTo>
                  <a:cubicBezTo>
                    <a:pt x="34" y="0"/>
                    <a:pt x="34" y="0"/>
                    <a:pt x="34" y="0"/>
                  </a:cubicBezTo>
                  <a:cubicBezTo>
                    <a:pt x="15" y="0"/>
                    <a:pt x="0" y="15"/>
                    <a:pt x="0" y="34"/>
                  </a:cubicBezTo>
                  <a:cubicBezTo>
                    <a:pt x="0" y="53"/>
                    <a:pt x="15"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2" name="Freeform 51"/>
            <p:cNvSpPr>
              <a:spLocks noEditPoints="1"/>
            </p:cNvSpPr>
            <p:nvPr/>
          </p:nvSpPr>
          <p:spPr bwMode="auto">
            <a:xfrm>
              <a:off x="10094913" y="1390651"/>
              <a:ext cx="185738" cy="185738"/>
            </a:xfrm>
            <a:custGeom>
              <a:avLst/>
              <a:gdLst>
                <a:gd name="T0" fmla="*/ 14 w 727"/>
                <a:gd name="T1" fmla="*/ 110 h 727"/>
                <a:gd name="T2" fmla="*/ 14 w 727"/>
                <a:gd name="T3" fmla="*/ 158 h 727"/>
                <a:gd name="T4" fmla="*/ 219 w 727"/>
                <a:gd name="T5" fmla="*/ 364 h 727"/>
                <a:gd name="T6" fmla="*/ 14 w 727"/>
                <a:gd name="T7" fmla="*/ 569 h 727"/>
                <a:gd name="T8" fmla="*/ 14 w 727"/>
                <a:gd name="T9" fmla="*/ 617 h 727"/>
                <a:gd name="T10" fmla="*/ 110 w 727"/>
                <a:gd name="T11" fmla="*/ 714 h 727"/>
                <a:gd name="T12" fmla="*/ 159 w 727"/>
                <a:gd name="T13" fmla="*/ 714 h 727"/>
                <a:gd name="T14" fmla="*/ 364 w 727"/>
                <a:gd name="T15" fmla="*/ 508 h 727"/>
                <a:gd name="T16" fmla="*/ 569 w 727"/>
                <a:gd name="T17" fmla="*/ 714 h 727"/>
                <a:gd name="T18" fmla="*/ 617 w 727"/>
                <a:gd name="T19" fmla="*/ 714 h 727"/>
                <a:gd name="T20" fmla="*/ 714 w 727"/>
                <a:gd name="T21" fmla="*/ 617 h 727"/>
                <a:gd name="T22" fmla="*/ 714 w 727"/>
                <a:gd name="T23" fmla="*/ 569 h 727"/>
                <a:gd name="T24" fmla="*/ 509 w 727"/>
                <a:gd name="T25" fmla="*/ 364 h 727"/>
                <a:gd name="T26" fmla="*/ 714 w 727"/>
                <a:gd name="T27" fmla="*/ 159 h 727"/>
                <a:gd name="T28" fmla="*/ 714 w 727"/>
                <a:gd name="T29" fmla="*/ 110 h 727"/>
                <a:gd name="T30" fmla="*/ 617 w 727"/>
                <a:gd name="T31" fmla="*/ 14 h 727"/>
                <a:gd name="T32" fmla="*/ 569 w 727"/>
                <a:gd name="T33" fmla="*/ 14 h 727"/>
                <a:gd name="T34" fmla="*/ 364 w 727"/>
                <a:gd name="T35" fmla="*/ 219 h 727"/>
                <a:gd name="T36" fmla="*/ 159 w 727"/>
                <a:gd name="T37" fmla="*/ 14 h 727"/>
                <a:gd name="T38" fmla="*/ 110 w 727"/>
                <a:gd name="T39" fmla="*/ 14 h 727"/>
                <a:gd name="T40" fmla="*/ 14 w 727"/>
                <a:gd name="T41" fmla="*/ 110 h 727"/>
                <a:gd name="T42" fmla="*/ 340 w 727"/>
                <a:gd name="T43" fmla="*/ 291 h 727"/>
                <a:gd name="T44" fmla="*/ 388 w 727"/>
                <a:gd name="T45" fmla="*/ 291 h 727"/>
                <a:gd name="T46" fmla="*/ 593 w 727"/>
                <a:gd name="T47" fmla="*/ 86 h 727"/>
                <a:gd name="T48" fmla="*/ 641 w 727"/>
                <a:gd name="T49" fmla="*/ 134 h 727"/>
                <a:gd name="T50" fmla="*/ 436 w 727"/>
                <a:gd name="T51" fmla="*/ 339 h 727"/>
                <a:gd name="T52" fmla="*/ 436 w 727"/>
                <a:gd name="T53" fmla="*/ 388 h 727"/>
                <a:gd name="T54" fmla="*/ 641 w 727"/>
                <a:gd name="T55" fmla="*/ 593 h 727"/>
                <a:gd name="T56" fmla="*/ 593 w 727"/>
                <a:gd name="T57" fmla="*/ 641 h 727"/>
                <a:gd name="T58" fmla="*/ 388 w 727"/>
                <a:gd name="T59" fmla="*/ 436 h 727"/>
                <a:gd name="T60" fmla="*/ 340 w 727"/>
                <a:gd name="T61" fmla="*/ 436 h 727"/>
                <a:gd name="T62" fmla="*/ 134 w 727"/>
                <a:gd name="T63" fmla="*/ 641 h 727"/>
                <a:gd name="T64" fmla="*/ 86 w 727"/>
                <a:gd name="T65" fmla="*/ 593 h 727"/>
                <a:gd name="T66" fmla="*/ 291 w 727"/>
                <a:gd name="T67" fmla="*/ 388 h 727"/>
                <a:gd name="T68" fmla="*/ 291 w 727"/>
                <a:gd name="T69" fmla="*/ 339 h 727"/>
                <a:gd name="T70" fmla="*/ 86 w 727"/>
                <a:gd name="T71" fmla="*/ 134 h 727"/>
                <a:gd name="T72" fmla="*/ 134 w 727"/>
                <a:gd name="T73" fmla="*/ 86 h 727"/>
                <a:gd name="T74" fmla="*/ 340 w 727"/>
                <a:gd name="T75" fmla="*/ 29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7" h="727">
                  <a:moveTo>
                    <a:pt x="14" y="110"/>
                  </a:moveTo>
                  <a:cubicBezTo>
                    <a:pt x="0" y="123"/>
                    <a:pt x="0" y="145"/>
                    <a:pt x="14" y="158"/>
                  </a:cubicBezTo>
                  <a:cubicBezTo>
                    <a:pt x="219" y="364"/>
                    <a:pt x="219" y="364"/>
                    <a:pt x="219" y="364"/>
                  </a:cubicBezTo>
                  <a:cubicBezTo>
                    <a:pt x="14" y="569"/>
                    <a:pt x="14" y="569"/>
                    <a:pt x="14" y="569"/>
                  </a:cubicBezTo>
                  <a:cubicBezTo>
                    <a:pt x="0" y="582"/>
                    <a:pt x="0" y="604"/>
                    <a:pt x="14" y="617"/>
                  </a:cubicBezTo>
                  <a:cubicBezTo>
                    <a:pt x="110" y="714"/>
                    <a:pt x="110" y="714"/>
                    <a:pt x="110" y="714"/>
                  </a:cubicBezTo>
                  <a:cubicBezTo>
                    <a:pt x="124" y="727"/>
                    <a:pt x="145" y="727"/>
                    <a:pt x="159" y="714"/>
                  </a:cubicBezTo>
                  <a:cubicBezTo>
                    <a:pt x="364" y="508"/>
                    <a:pt x="364" y="508"/>
                    <a:pt x="364" y="508"/>
                  </a:cubicBezTo>
                  <a:cubicBezTo>
                    <a:pt x="569" y="714"/>
                    <a:pt x="569" y="714"/>
                    <a:pt x="569" y="714"/>
                  </a:cubicBezTo>
                  <a:cubicBezTo>
                    <a:pt x="582" y="727"/>
                    <a:pt x="604" y="727"/>
                    <a:pt x="617" y="714"/>
                  </a:cubicBezTo>
                  <a:cubicBezTo>
                    <a:pt x="714" y="617"/>
                    <a:pt x="714" y="617"/>
                    <a:pt x="714" y="617"/>
                  </a:cubicBezTo>
                  <a:cubicBezTo>
                    <a:pt x="727" y="604"/>
                    <a:pt x="727" y="582"/>
                    <a:pt x="714" y="569"/>
                  </a:cubicBezTo>
                  <a:cubicBezTo>
                    <a:pt x="509" y="364"/>
                    <a:pt x="509" y="364"/>
                    <a:pt x="509" y="364"/>
                  </a:cubicBezTo>
                  <a:cubicBezTo>
                    <a:pt x="714" y="159"/>
                    <a:pt x="714" y="159"/>
                    <a:pt x="714" y="159"/>
                  </a:cubicBezTo>
                  <a:cubicBezTo>
                    <a:pt x="727" y="145"/>
                    <a:pt x="727" y="124"/>
                    <a:pt x="714" y="110"/>
                  </a:cubicBezTo>
                  <a:cubicBezTo>
                    <a:pt x="617" y="14"/>
                    <a:pt x="617" y="14"/>
                    <a:pt x="617" y="14"/>
                  </a:cubicBezTo>
                  <a:cubicBezTo>
                    <a:pt x="604" y="0"/>
                    <a:pt x="582" y="0"/>
                    <a:pt x="569" y="14"/>
                  </a:cubicBezTo>
                  <a:cubicBezTo>
                    <a:pt x="364" y="219"/>
                    <a:pt x="364" y="219"/>
                    <a:pt x="364" y="219"/>
                  </a:cubicBezTo>
                  <a:cubicBezTo>
                    <a:pt x="159" y="14"/>
                    <a:pt x="159" y="14"/>
                    <a:pt x="159" y="14"/>
                  </a:cubicBezTo>
                  <a:cubicBezTo>
                    <a:pt x="145" y="0"/>
                    <a:pt x="124" y="0"/>
                    <a:pt x="110" y="14"/>
                  </a:cubicBezTo>
                  <a:lnTo>
                    <a:pt x="14" y="110"/>
                  </a:lnTo>
                  <a:close/>
                  <a:moveTo>
                    <a:pt x="340" y="291"/>
                  </a:moveTo>
                  <a:cubicBezTo>
                    <a:pt x="353" y="304"/>
                    <a:pt x="375" y="304"/>
                    <a:pt x="388" y="291"/>
                  </a:cubicBezTo>
                  <a:cubicBezTo>
                    <a:pt x="593" y="86"/>
                    <a:pt x="593" y="86"/>
                    <a:pt x="593" y="86"/>
                  </a:cubicBezTo>
                  <a:cubicBezTo>
                    <a:pt x="641" y="134"/>
                    <a:pt x="641" y="134"/>
                    <a:pt x="641" y="134"/>
                  </a:cubicBezTo>
                  <a:cubicBezTo>
                    <a:pt x="436" y="339"/>
                    <a:pt x="436" y="339"/>
                    <a:pt x="436" y="339"/>
                  </a:cubicBezTo>
                  <a:cubicBezTo>
                    <a:pt x="423" y="353"/>
                    <a:pt x="423" y="374"/>
                    <a:pt x="436" y="388"/>
                  </a:cubicBezTo>
                  <a:cubicBezTo>
                    <a:pt x="641" y="593"/>
                    <a:pt x="641" y="593"/>
                    <a:pt x="641" y="593"/>
                  </a:cubicBezTo>
                  <a:cubicBezTo>
                    <a:pt x="593" y="641"/>
                    <a:pt x="593" y="641"/>
                    <a:pt x="593" y="641"/>
                  </a:cubicBezTo>
                  <a:cubicBezTo>
                    <a:pt x="388" y="436"/>
                    <a:pt x="388" y="436"/>
                    <a:pt x="388" y="436"/>
                  </a:cubicBezTo>
                  <a:cubicBezTo>
                    <a:pt x="375" y="423"/>
                    <a:pt x="353" y="423"/>
                    <a:pt x="340" y="436"/>
                  </a:cubicBezTo>
                  <a:cubicBezTo>
                    <a:pt x="134" y="641"/>
                    <a:pt x="134" y="641"/>
                    <a:pt x="134" y="641"/>
                  </a:cubicBezTo>
                  <a:cubicBezTo>
                    <a:pt x="86" y="593"/>
                    <a:pt x="86" y="593"/>
                    <a:pt x="86" y="593"/>
                  </a:cubicBezTo>
                  <a:cubicBezTo>
                    <a:pt x="291" y="388"/>
                    <a:pt x="291" y="388"/>
                    <a:pt x="291" y="388"/>
                  </a:cubicBezTo>
                  <a:cubicBezTo>
                    <a:pt x="305" y="374"/>
                    <a:pt x="305" y="353"/>
                    <a:pt x="291" y="339"/>
                  </a:cubicBezTo>
                  <a:cubicBezTo>
                    <a:pt x="86" y="134"/>
                    <a:pt x="86" y="134"/>
                    <a:pt x="86" y="134"/>
                  </a:cubicBezTo>
                  <a:cubicBezTo>
                    <a:pt x="134" y="86"/>
                    <a:pt x="134" y="86"/>
                    <a:pt x="134" y="86"/>
                  </a:cubicBezTo>
                  <a:lnTo>
                    <a:pt x="34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nvGrpSpPr>
          <p:cNvPr id="58" name="Group 57"/>
          <p:cNvGrpSpPr>
            <a:grpSpLocks noChangeAspect="1"/>
          </p:cNvGrpSpPr>
          <p:nvPr/>
        </p:nvGrpSpPr>
        <p:grpSpPr>
          <a:xfrm>
            <a:off x="14015178" y="6632841"/>
            <a:ext cx="1828800" cy="1828800"/>
            <a:chOff x="4922838" y="5429251"/>
            <a:chExt cx="528638" cy="528638"/>
          </a:xfrm>
          <a:solidFill>
            <a:srgbClr val="0E3960"/>
          </a:solidFill>
        </p:grpSpPr>
        <p:sp>
          <p:nvSpPr>
            <p:cNvPr id="59" name="Freeform 58"/>
            <p:cNvSpPr>
              <a:spLocks/>
            </p:cNvSpPr>
            <p:nvPr/>
          </p:nvSpPr>
          <p:spPr bwMode="auto">
            <a:xfrm>
              <a:off x="4922838" y="5429251"/>
              <a:ext cx="439738" cy="528638"/>
            </a:xfrm>
            <a:custGeom>
              <a:avLst/>
              <a:gdLst>
                <a:gd name="T0" fmla="*/ 1299 w 1709"/>
                <a:gd name="T1" fmla="*/ 109 h 2053"/>
                <a:gd name="T2" fmla="*/ 1343 w 1709"/>
                <a:gd name="T3" fmla="*/ 70 h 2053"/>
                <a:gd name="T4" fmla="*/ 1030 w 1709"/>
                <a:gd name="T5" fmla="*/ 6 h 2053"/>
                <a:gd name="T6" fmla="*/ 357 w 1709"/>
                <a:gd name="T7" fmla="*/ 219 h 2053"/>
                <a:gd name="T8" fmla="*/ 190 w 1709"/>
                <a:gd name="T9" fmla="*/ 551 h 2053"/>
                <a:gd name="T10" fmla="*/ 158 w 1709"/>
                <a:gd name="T11" fmla="*/ 643 h 2053"/>
                <a:gd name="T12" fmla="*/ 129 w 1709"/>
                <a:gd name="T13" fmla="*/ 748 h 2053"/>
                <a:gd name="T14" fmla="*/ 206 w 1709"/>
                <a:gd name="T15" fmla="*/ 859 h 2053"/>
                <a:gd name="T16" fmla="*/ 51 w 1709"/>
                <a:gd name="T17" fmla="*/ 1117 h 2053"/>
                <a:gd name="T18" fmla="*/ 55 w 1709"/>
                <a:gd name="T19" fmla="*/ 1281 h 2053"/>
                <a:gd name="T20" fmla="*/ 132 w 1709"/>
                <a:gd name="T21" fmla="*/ 1331 h 2053"/>
                <a:gd name="T22" fmla="*/ 113 w 1709"/>
                <a:gd name="T23" fmla="*/ 1394 h 2053"/>
                <a:gd name="T24" fmla="*/ 143 w 1709"/>
                <a:gd name="T25" fmla="*/ 1504 h 2053"/>
                <a:gd name="T26" fmla="*/ 152 w 1709"/>
                <a:gd name="T27" fmla="*/ 1587 h 2053"/>
                <a:gd name="T28" fmla="*/ 206 w 1709"/>
                <a:gd name="T29" fmla="*/ 1629 h 2053"/>
                <a:gd name="T30" fmla="*/ 198 w 1709"/>
                <a:gd name="T31" fmla="*/ 1697 h 2053"/>
                <a:gd name="T32" fmla="*/ 330 w 1709"/>
                <a:gd name="T33" fmla="*/ 1882 h 2053"/>
                <a:gd name="T34" fmla="*/ 645 w 1709"/>
                <a:gd name="T35" fmla="*/ 1793 h 2053"/>
                <a:gd name="T36" fmla="*/ 817 w 1709"/>
                <a:gd name="T37" fmla="*/ 2053 h 2053"/>
                <a:gd name="T38" fmla="*/ 1701 w 1709"/>
                <a:gd name="T39" fmla="*/ 2037 h 2053"/>
                <a:gd name="T40" fmla="*/ 1671 w 1709"/>
                <a:gd name="T41" fmla="*/ 1941 h 2053"/>
                <a:gd name="T42" fmla="*/ 1611 w 1709"/>
                <a:gd name="T43" fmla="*/ 1807 h 2053"/>
                <a:gd name="T44" fmla="*/ 1589 w 1709"/>
                <a:gd name="T45" fmla="*/ 1380 h 2053"/>
                <a:gd name="T46" fmla="*/ 1548 w 1709"/>
                <a:gd name="T47" fmla="*/ 1336 h 2053"/>
                <a:gd name="T48" fmla="*/ 1503 w 1709"/>
                <a:gd name="T49" fmla="*/ 1614 h 2053"/>
                <a:gd name="T50" fmla="*/ 1588 w 1709"/>
                <a:gd name="T51" fmla="*/ 1935 h 2053"/>
                <a:gd name="T52" fmla="*/ 1617 w 1709"/>
                <a:gd name="T53" fmla="*/ 1983 h 2053"/>
                <a:gd name="T54" fmla="*/ 722 w 1709"/>
                <a:gd name="T55" fmla="*/ 1767 h 2053"/>
                <a:gd name="T56" fmla="*/ 802 w 1709"/>
                <a:gd name="T57" fmla="*/ 1739 h 2053"/>
                <a:gd name="T58" fmla="*/ 1009 w 1709"/>
                <a:gd name="T59" fmla="*/ 1517 h 2053"/>
                <a:gd name="T60" fmla="*/ 951 w 1709"/>
                <a:gd name="T61" fmla="*/ 1543 h 2053"/>
                <a:gd name="T62" fmla="*/ 731 w 1709"/>
                <a:gd name="T63" fmla="*/ 1691 h 2053"/>
                <a:gd name="T64" fmla="*/ 637 w 1709"/>
                <a:gd name="T65" fmla="*/ 1724 h 2053"/>
                <a:gd name="T66" fmla="*/ 274 w 1709"/>
                <a:gd name="T67" fmla="*/ 1767 h 2053"/>
                <a:gd name="T68" fmla="*/ 270 w 1709"/>
                <a:gd name="T69" fmla="*/ 1685 h 2053"/>
                <a:gd name="T70" fmla="*/ 209 w 1709"/>
                <a:gd name="T71" fmla="*/ 1542 h 2053"/>
                <a:gd name="T72" fmla="*/ 215 w 1709"/>
                <a:gd name="T73" fmla="*/ 1517 h 2053"/>
                <a:gd name="T74" fmla="*/ 209 w 1709"/>
                <a:gd name="T75" fmla="*/ 1468 h 2053"/>
                <a:gd name="T76" fmla="*/ 172 w 1709"/>
                <a:gd name="T77" fmla="*/ 1427 h 2053"/>
                <a:gd name="T78" fmla="*/ 199 w 1709"/>
                <a:gd name="T79" fmla="*/ 1318 h 2053"/>
                <a:gd name="T80" fmla="*/ 94 w 1709"/>
                <a:gd name="T81" fmla="*/ 1225 h 2053"/>
                <a:gd name="T82" fmla="*/ 105 w 1709"/>
                <a:gd name="T83" fmla="*/ 1159 h 2053"/>
                <a:gd name="T84" fmla="*/ 274 w 1709"/>
                <a:gd name="T85" fmla="*/ 859 h 2053"/>
                <a:gd name="T86" fmla="*/ 196 w 1709"/>
                <a:gd name="T87" fmla="*/ 738 h 2053"/>
                <a:gd name="T88" fmla="*/ 220 w 1709"/>
                <a:gd name="T89" fmla="*/ 671 h 2053"/>
                <a:gd name="T90" fmla="*/ 257 w 1709"/>
                <a:gd name="T91" fmla="*/ 567 h 2053"/>
                <a:gd name="T92" fmla="*/ 407 w 1709"/>
                <a:gd name="T93" fmla="*/ 266 h 2053"/>
                <a:gd name="T94" fmla="*/ 1033 w 1709"/>
                <a:gd name="T95" fmla="*/ 74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9" h="2053">
                  <a:moveTo>
                    <a:pt x="1033" y="74"/>
                  </a:moveTo>
                  <a:cubicBezTo>
                    <a:pt x="1123" y="69"/>
                    <a:pt x="1213" y="81"/>
                    <a:pt x="1299" y="109"/>
                  </a:cubicBezTo>
                  <a:cubicBezTo>
                    <a:pt x="1310" y="113"/>
                    <a:pt x="1323" y="111"/>
                    <a:pt x="1332" y="103"/>
                  </a:cubicBezTo>
                  <a:cubicBezTo>
                    <a:pt x="1341" y="94"/>
                    <a:pt x="1345" y="82"/>
                    <a:pt x="1343" y="70"/>
                  </a:cubicBezTo>
                  <a:cubicBezTo>
                    <a:pt x="1341" y="58"/>
                    <a:pt x="1332" y="48"/>
                    <a:pt x="1320" y="45"/>
                  </a:cubicBezTo>
                  <a:cubicBezTo>
                    <a:pt x="1227" y="13"/>
                    <a:pt x="1128" y="0"/>
                    <a:pt x="1030" y="6"/>
                  </a:cubicBezTo>
                  <a:cubicBezTo>
                    <a:pt x="919" y="14"/>
                    <a:pt x="808" y="30"/>
                    <a:pt x="699" y="53"/>
                  </a:cubicBezTo>
                  <a:cubicBezTo>
                    <a:pt x="546" y="84"/>
                    <a:pt x="434" y="138"/>
                    <a:pt x="357" y="219"/>
                  </a:cubicBezTo>
                  <a:cubicBezTo>
                    <a:pt x="297" y="283"/>
                    <a:pt x="251" y="359"/>
                    <a:pt x="220" y="442"/>
                  </a:cubicBezTo>
                  <a:cubicBezTo>
                    <a:pt x="208" y="478"/>
                    <a:pt x="198" y="514"/>
                    <a:pt x="190" y="551"/>
                  </a:cubicBezTo>
                  <a:cubicBezTo>
                    <a:pt x="187" y="566"/>
                    <a:pt x="187" y="566"/>
                    <a:pt x="187" y="566"/>
                  </a:cubicBezTo>
                  <a:cubicBezTo>
                    <a:pt x="179" y="592"/>
                    <a:pt x="170" y="618"/>
                    <a:pt x="158" y="643"/>
                  </a:cubicBezTo>
                  <a:cubicBezTo>
                    <a:pt x="151" y="659"/>
                    <a:pt x="144" y="674"/>
                    <a:pt x="138" y="691"/>
                  </a:cubicBezTo>
                  <a:cubicBezTo>
                    <a:pt x="130" y="708"/>
                    <a:pt x="127" y="728"/>
                    <a:pt x="129" y="748"/>
                  </a:cubicBezTo>
                  <a:cubicBezTo>
                    <a:pt x="135" y="778"/>
                    <a:pt x="153" y="805"/>
                    <a:pt x="178" y="824"/>
                  </a:cubicBezTo>
                  <a:cubicBezTo>
                    <a:pt x="195" y="839"/>
                    <a:pt x="206" y="850"/>
                    <a:pt x="206" y="859"/>
                  </a:cubicBezTo>
                  <a:cubicBezTo>
                    <a:pt x="205" y="865"/>
                    <a:pt x="203" y="870"/>
                    <a:pt x="200" y="874"/>
                  </a:cubicBezTo>
                  <a:cubicBezTo>
                    <a:pt x="159" y="960"/>
                    <a:pt x="109" y="1042"/>
                    <a:pt x="51" y="1117"/>
                  </a:cubicBezTo>
                  <a:cubicBezTo>
                    <a:pt x="26" y="1147"/>
                    <a:pt x="0" y="1182"/>
                    <a:pt x="6" y="1217"/>
                  </a:cubicBezTo>
                  <a:cubicBezTo>
                    <a:pt x="13" y="1244"/>
                    <a:pt x="31" y="1267"/>
                    <a:pt x="55" y="1281"/>
                  </a:cubicBezTo>
                  <a:cubicBezTo>
                    <a:pt x="66" y="1289"/>
                    <a:pt x="78" y="1296"/>
                    <a:pt x="91" y="1302"/>
                  </a:cubicBezTo>
                  <a:cubicBezTo>
                    <a:pt x="105" y="1309"/>
                    <a:pt x="130" y="1322"/>
                    <a:pt x="132" y="1331"/>
                  </a:cubicBezTo>
                  <a:cubicBezTo>
                    <a:pt x="134" y="1342"/>
                    <a:pt x="133" y="1354"/>
                    <a:pt x="128" y="1365"/>
                  </a:cubicBezTo>
                  <a:cubicBezTo>
                    <a:pt x="123" y="1376"/>
                    <a:pt x="117" y="1386"/>
                    <a:pt x="113" y="1394"/>
                  </a:cubicBezTo>
                  <a:cubicBezTo>
                    <a:pt x="100" y="1416"/>
                    <a:pt x="79" y="1453"/>
                    <a:pt x="111" y="1479"/>
                  </a:cubicBezTo>
                  <a:cubicBezTo>
                    <a:pt x="118" y="1485"/>
                    <a:pt x="131" y="1495"/>
                    <a:pt x="143" y="1504"/>
                  </a:cubicBezTo>
                  <a:cubicBezTo>
                    <a:pt x="134" y="1519"/>
                    <a:pt x="130" y="1536"/>
                    <a:pt x="132" y="1553"/>
                  </a:cubicBezTo>
                  <a:cubicBezTo>
                    <a:pt x="133" y="1567"/>
                    <a:pt x="141" y="1579"/>
                    <a:pt x="152" y="1587"/>
                  </a:cubicBezTo>
                  <a:cubicBezTo>
                    <a:pt x="159" y="1592"/>
                    <a:pt x="168" y="1597"/>
                    <a:pt x="175" y="1602"/>
                  </a:cubicBezTo>
                  <a:cubicBezTo>
                    <a:pt x="196" y="1613"/>
                    <a:pt x="204" y="1618"/>
                    <a:pt x="206" y="1629"/>
                  </a:cubicBezTo>
                  <a:cubicBezTo>
                    <a:pt x="208" y="1643"/>
                    <a:pt x="207" y="1657"/>
                    <a:pt x="203" y="1670"/>
                  </a:cubicBezTo>
                  <a:cubicBezTo>
                    <a:pt x="201" y="1679"/>
                    <a:pt x="199" y="1688"/>
                    <a:pt x="198" y="1697"/>
                  </a:cubicBezTo>
                  <a:cubicBezTo>
                    <a:pt x="194" y="1728"/>
                    <a:pt x="198" y="1760"/>
                    <a:pt x="209" y="1789"/>
                  </a:cubicBezTo>
                  <a:cubicBezTo>
                    <a:pt x="224" y="1844"/>
                    <a:pt x="273" y="1881"/>
                    <a:pt x="330" y="1882"/>
                  </a:cubicBezTo>
                  <a:cubicBezTo>
                    <a:pt x="339" y="1882"/>
                    <a:pt x="348" y="1881"/>
                    <a:pt x="358" y="1879"/>
                  </a:cubicBezTo>
                  <a:cubicBezTo>
                    <a:pt x="455" y="1856"/>
                    <a:pt x="551" y="1827"/>
                    <a:pt x="645" y="1793"/>
                  </a:cubicBezTo>
                  <a:cubicBezTo>
                    <a:pt x="722" y="1838"/>
                    <a:pt x="771" y="1976"/>
                    <a:pt x="784" y="2027"/>
                  </a:cubicBezTo>
                  <a:cubicBezTo>
                    <a:pt x="787" y="2042"/>
                    <a:pt x="801" y="2053"/>
                    <a:pt x="817" y="2053"/>
                  </a:cubicBezTo>
                  <a:cubicBezTo>
                    <a:pt x="1673" y="2051"/>
                    <a:pt x="1673" y="2051"/>
                    <a:pt x="1673" y="2051"/>
                  </a:cubicBezTo>
                  <a:cubicBezTo>
                    <a:pt x="1684" y="2051"/>
                    <a:pt x="1694" y="2045"/>
                    <a:pt x="1701" y="2037"/>
                  </a:cubicBezTo>
                  <a:cubicBezTo>
                    <a:pt x="1707" y="2028"/>
                    <a:pt x="1709" y="2017"/>
                    <a:pt x="1706" y="2006"/>
                  </a:cubicBezTo>
                  <a:cubicBezTo>
                    <a:pt x="1697" y="1983"/>
                    <a:pt x="1686" y="1961"/>
                    <a:pt x="1671" y="1941"/>
                  </a:cubicBezTo>
                  <a:cubicBezTo>
                    <a:pt x="1663" y="1930"/>
                    <a:pt x="1656" y="1917"/>
                    <a:pt x="1649" y="1904"/>
                  </a:cubicBezTo>
                  <a:cubicBezTo>
                    <a:pt x="1634" y="1873"/>
                    <a:pt x="1621" y="1841"/>
                    <a:pt x="1611" y="1807"/>
                  </a:cubicBezTo>
                  <a:cubicBezTo>
                    <a:pt x="1591" y="1741"/>
                    <a:pt x="1578" y="1674"/>
                    <a:pt x="1570" y="1605"/>
                  </a:cubicBezTo>
                  <a:cubicBezTo>
                    <a:pt x="1561" y="1530"/>
                    <a:pt x="1568" y="1453"/>
                    <a:pt x="1589" y="1380"/>
                  </a:cubicBezTo>
                  <a:cubicBezTo>
                    <a:pt x="1593" y="1368"/>
                    <a:pt x="1590" y="1355"/>
                    <a:pt x="1581" y="1346"/>
                  </a:cubicBezTo>
                  <a:cubicBezTo>
                    <a:pt x="1573" y="1337"/>
                    <a:pt x="1560" y="1333"/>
                    <a:pt x="1548" y="1336"/>
                  </a:cubicBezTo>
                  <a:cubicBezTo>
                    <a:pt x="1536" y="1339"/>
                    <a:pt x="1527" y="1349"/>
                    <a:pt x="1523" y="1361"/>
                  </a:cubicBezTo>
                  <a:cubicBezTo>
                    <a:pt x="1500" y="1443"/>
                    <a:pt x="1493" y="1529"/>
                    <a:pt x="1503" y="1614"/>
                  </a:cubicBezTo>
                  <a:cubicBezTo>
                    <a:pt x="1510" y="1686"/>
                    <a:pt x="1525" y="1758"/>
                    <a:pt x="1546" y="1828"/>
                  </a:cubicBezTo>
                  <a:cubicBezTo>
                    <a:pt x="1557" y="1864"/>
                    <a:pt x="1571" y="1900"/>
                    <a:pt x="1588" y="1935"/>
                  </a:cubicBezTo>
                  <a:cubicBezTo>
                    <a:pt x="1596" y="1950"/>
                    <a:pt x="1605" y="1965"/>
                    <a:pt x="1614" y="1979"/>
                  </a:cubicBezTo>
                  <a:cubicBezTo>
                    <a:pt x="1617" y="1983"/>
                    <a:pt x="1617" y="1983"/>
                    <a:pt x="1617" y="1983"/>
                  </a:cubicBezTo>
                  <a:cubicBezTo>
                    <a:pt x="842" y="1985"/>
                    <a:pt x="842" y="1985"/>
                    <a:pt x="842" y="1985"/>
                  </a:cubicBezTo>
                  <a:cubicBezTo>
                    <a:pt x="820" y="1904"/>
                    <a:pt x="779" y="1829"/>
                    <a:pt x="722" y="1767"/>
                  </a:cubicBezTo>
                  <a:cubicBezTo>
                    <a:pt x="753" y="1756"/>
                    <a:pt x="753" y="1756"/>
                    <a:pt x="753" y="1756"/>
                  </a:cubicBezTo>
                  <a:cubicBezTo>
                    <a:pt x="776" y="1748"/>
                    <a:pt x="793" y="1742"/>
                    <a:pt x="802" y="1739"/>
                  </a:cubicBezTo>
                  <a:cubicBezTo>
                    <a:pt x="948" y="1693"/>
                    <a:pt x="1021" y="1626"/>
                    <a:pt x="1019" y="1541"/>
                  </a:cubicBezTo>
                  <a:cubicBezTo>
                    <a:pt x="1019" y="1532"/>
                    <a:pt x="1016" y="1523"/>
                    <a:pt x="1009" y="1517"/>
                  </a:cubicBezTo>
                  <a:cubicBezTo>
                    <a:pt x="1003" y="1511"/>
                    <a:pt x="994" y="1507"/>
                    <a:pt x="985" y="1508"/>
                  </a:cubicBezTo>
                  <a:cubicBezTo>
                    <a:pt x="966" y="1508"/>
                    <a:pt x="951" y="1524"/>
                    <a:pt x="951" y="1543"/>
                  </a:cubicBezTo>
                  <a:cubicBezTo>
                    <a:pt x="952" y="1578"/>
                    <a:pt x="923" y="1629"/>
                    <a:pt x="781" y="1674"/>
                  </a:cubicBezTo>
                  <a:cubicBezTo>
                    <a:pt x="772" y="1677"/>
                    <a:pt x="754" y="1683"/>
                    <a:pt x="731" y="1691"/>
                  </a:cubicBezTo>
                  <a:cubicBezTo>
                    <a:pt x="705" y="1700"/>
                    <a:pt x="673" y="1712"/>
                    <a:pt x="638" y="1724"/>
                  </a:cubicBezTo>
                  <a:cubicBezTo>
                    <a:pt x="637" y="1724"/>
                    <a:pt x="637" y="1724"/>
                    <a:pt x="637" y="1724"/>
                  </a:cubicBezTo>
                  <a:cubicBezTo>
                    <a:pt x="541" y="1759"/>
                    <a:pt x="443" y="1789"/>
                    <a:pt x="344" y="1812"/>
                  </a:cubicBezTo>
                  <a:cubicBezTo>
                    <a:pt x="312" y="1819"/>
                    <a:pt x="281" y="1799"/>
                    <a:pt x="274" y="1767"/>
                  </a:cubicBezTo>
                  <a:cubicBezTo>
                    <a:pt x="266" y="1748"/>
                    <a:pt x="263" y="1727"/>
                    <a:pt x="266" y="1706"/>
                  </a:cubicBezTo>
                  <a:cubicBezTo>
                    <a:pt x="266" y="1699"/>
                    <a:pt x="268" y="1692"/>
                    <a:pt x="270" y="1685"/>
                  </a:cubicBezTo>
                  <a:cubicBezTo>
                    <a:pt x="277" y="1661"/>
                    <a:pt x="278" y="1636"/>
                    <a:pt x="273" y="1612"/>
                  </a:cubicBezTo>
                  <a:cubicBezTo>
                    <a:pt x="263" y="1581"/>
                    <a:pt x="240" y="1555"/>
                    <a:pt x="209" y="1542"/>
                  </a:cubicBezTo>
                  <a:cubicBezTo>
                    <a:pt x="202" y="1538"/>
                    <a:pt x="202" y="1538"/>
                    <a:pt x="202" y="1538"/>
                  </a:cubicBezTo>
                  <a:cubicBezTo>
                    <a:pt x="206" y="1531"/>
                    <a:pt x="210" y="1524"/>
                    <a:pt x="215" y="1517"/>
                  </a:cubicBezTo>
                  <a:cubicBezTo>
                    <a:pt x="221" y="1510"/>
                    <a:pt x="224" y="1501"/>
                    <a:pt x="222" y="1491"/>
                  </a:cubicBezTo>
                  <a:cubicBezTo>
                    <a:pt x="221" y="1482"/>
                    <a:pt x="216" y="1474"/>
                    <a:pt x="209" y="1468"/>
                  </a:cubicBezTo>
                  <a:cubicBezTo>
                    <a:pt x="201" y="1462"/>
                    <a:pt x="181" y="1448"/>
                    <a:pt x="167" y="1437"/>
                  </a:cubicBezTo>
                  <a:cubicBezTo>
                    <a:pt x="169" y="1434"/>
                    <a:pt x="171" y="1430"/>
                    <a:pt x="172" y="1427"/>
                  </a:cubicBezTo>
                  <a:cubicBezTo>
                    <a:pt x="178" y="1418"/>
                    <a:pt x="184" y="1407"/>
                    <a:pt x="190" y="1394"/>
                  </a:cubicBezTo>
                  <a:cubicBezTo>
                    <a:pt x="201" y="1371"/>
                    <a:pt x="204" y="1344"/>
                    <a:pt x="199" y="1318"/>
                  </a:cubicBezTo>
                  <a:cubicBezTo>
                    <a:pt x="191" y="1276"/>
                    <a:pt x="151" y="1256"/>
                    <a:pt x="122" y="1241"/>
                  </a:cubicBezTo>
                  <a:cubicBezTo>
                    <a:pt x="112" y="1236"/>
                    <a:pt x="103" y="1231"/>
                    <a:pt x="94" y="1225"/>
                  </a:cubicBezTo>
                  <a:cubicBezTo>
                    <a:pt x="86" y="1220"/>
                    <a:pt x="80" y="1214"/>
                    <a:pt x="73" y="1208"/>
                  </a:cubicBezTo>
                  <a:cubicBezTo>
                    <a:pt x="73" y="1203"/>
                    <a:pt x="79" y="1190"/>
                    <a:pt x="105" y="1159"/>
                  </a:cubicBezTo>
                  <a:cubicBezTo>
                    <a:pt x="166" y="1080"/>
                    <a:pt x="218" y="995"/>
                    <a:pt x="261" y="905"/>
                  </a:cubicBezTo>
                  <a:cubicBezTo>
                    <a:pt x="269" y="891"/>
                    <a:pt x="274" y="875"/>
                    <a:pt x="274" y="859"/>
                  </a:cubicBezTo>
                  <a:cubicBezTo>
                    <a:pt x="271" y="825"/>
                    <a:pt x="253" y="793"/>
                    <a:pt x="224" y="774"/>
                  </a:cubicBezTo>
                  <a:cubicBezTo>
                    <a:pt x="211" y="761"/>
                    <a:pt x="198" y="749"/>
                    <a:pt x="196" y="738"/>
                  </a:cubicBezTo>
                  <a:cubicBezTo>
                    <a:pt x="196" y="730"/>
                    <a:pt x="198" y="722"/>
                    <a:pt x="201" y="714"/>
                  </a:cubicBezTo>
                  <a:cubicBezTo>
                    <a:pt x="207" y="700"/>
                    <a:pt x="213" y="685"/>
                    <a:pt x="220" y="671"/>
                  </a:cubicBezTo>
                  <a:cubicBezTo>
                    <a:pt x="234" y="642"/>
                    <a:pt x="245" y="612"/>
                    <a:pt x="253" y="581"/>
                  </a:cubicBezTo>
                  <a:cubicBezTo>
                    <a:pt x="257" y="567"/>
                    <a:pt x="257" y="567"/>
                    <a:pt x="257" y="567"/>
                  </a:cubicBezTo>
                  <a:cubicBezTo>
                    <a:pt x="264" y="532"/>
                    <a:pt x="273" y="499"/>
                    <a:pt x="284" y="466"/>
                  </a:cubicBezTo>
                  <a:cubicBezTo>
                    <a:pt x="311" y="392"/>
                    <a:pt x="353" y="323"/>
                    <a:pt x="407" y="266"/>
                  </a:cubicBezTo>
                  <a:cubicBezTo>
                    <a:pt x="472" y="197"/>
                    <a:pt x="575" y="148"/>
                    <a:pt x="713" y="120"/>
                  </a:cubicBezTo>
                  <a:cubicBezTo>
                    <a:pt x="818" y="97"/>
                    <a:pt x="925" y="82"/>
                    <a:pt x="1033"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0" name="Freeform 59"/>
            <p:cNvSpPr>
              <a:spLocks/>
            </p:cNvSpPr>
            <p:nvPr/>
          </p:nvSpPr>
          <p:spPr bwMode="auto">
            <a:xfrm>
              <a:off x="5005388" y="5481638"/>
              <a:ext cx="95250" cy="112713"/>
            </a:xfrm>
            <a:custGeom>
              <a:avLst/>
              <a:gdLst>
                <a:gd name="T0" fmla="*/ 69 w 373"/>
                <a:gd name="T1" fmla="*/ 409 h 437"/>
                <a:gd name="T2" fmla="*/ 73 w 373"/>
                <a:gd name="T3" fmla="*/ 394 h 437"/>
                <a:gd name="T4" fmla="*/ 95 w 373"/>
                <a:gd name="T5" fmla="*/ 309 h 437"/>
                <a:gd name="T6" fmla="*/ 189 w 373"/>
                <a:gd name="T7" fmla="*/ 156 h 437"/>
                <a:gd name="T8" fmla="*/ 346 w 373"/>
                <a:gd name="T9" fmla="*/ 69 h 437"/>
                <a:gd name="T10" fmla="*/ 370 w 373"/>
                <a:gd name="T11" fmla="*/ 45 h 437"/>
                <a:gd name="T12" fmla="*/ 360 w 373"/>
                <a:gd name="T13" fmla="*/ 11 h 437"/>
                <a:gd name="T14" fmla="*/ 327 w 373"/>
                <a:gd name="T15" fmla="*/ 4 h 437"/>
                <a:gd name="T16" fmla="*/ 139 w 373"/>
                <a:gd name="T17" fmla="*/ 109 h 437"/>
                <a:gd name="T18" fmla="*/ 31 w 373"/>
                <a:gd name="T19" fmla="*/ 286 h 437"/>
                <a:gd name="T20" fmla="*/ 6 w 373"/>
                <a:gd name="T21" fmla="*/ 378 h 437"/>
                <a:gd name="T22" fmla="*/ 3 w 373"/>
                <a:gd name="T23" fmla="*/ 393 h 437"/>
                <a:gd name="T24" fmla="*/ 12 w 373"/>
                <a:gd name="T25" fmla="*/ 426 h 437"/>
                <a:gd name="T26" fmla="*/ 46 w 373"/>
                <a:gd name="T27" fmla="*/ 434 h 437"/>
                <a:gd name="T28" fmla="*/ 69 w 373"/>
                <a:gd name="T29" fmla="*/ 408 h 437"/>
                <a:gd name="T30" fmla="*/ 69 w 373"/>
                <a:gd name="T31" fmla="*/ 409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3" h="437">
                  <a:moveTo>
                    <a:pt x="69" y="409"/>
                  </a:moveTo>
                  <a:cubicBezTo>
                    <a:pt x="73" y="394"/>
                    <a:pt x="73" y="394"/>
                    <a:pt x="73" y="394"/>
                  </a:cubicBezTo>
                  <a:cubicBezTo>
                    <a:pt x="79" y="365"/>
                    <a:pt x="86" y="337"/>
                    <a:pt x="95" y="309"/>
                  </a:cubicBezTo>
                  <a:cubicBezTo>
                    <a:pt x="116" y="252"/>
                    <a:pt x="148" y="200"/>
                    <a:pt x="189" y="156"/>
                  </a:cubicBezTo>
                  <a:cubicBezTo>
                    <a:pt x="233" y="114"/>
                    <a:pt x="287" y="84"/>
                    <a:pt x="346" y="69"/>
                  </a:cubicBezTo>
                  <a:cubicBezTo>
                    <a:pt x="358" y="66"/>
                    <a:pt x="367" y="57"/>
                    <a:pt x="370" y="45"/>
                  </a:cubicBezTo>
                  <a:cubicBezTo>
                    <a:pt x="373" y="33"/>
                    <a:pt x="369" y="20"/>
                    <a:pt x="360" y="11"/>
                  </a:cubicBezTo>
                  <a:cubicBezTo>
                    <a:pt x="351" y="3"/>
                    <a:pt x="338" y="0"/>
                    <a:pt x="327" y="4"/>
                  </a:cubicBezTo>
                  <a:cubicBezTo>
                    <a:pt x="256" y="22"/>
                    <a:pt x="192" y="59"/>
                    <a:pt x="139" y="109"/>
                  </a:cubicBezTo>
                  <a:cubicBezTo>
                    <a:pt x="92" y="160"/>
                    <a:pt x="55" y="220"/>
                    <a:pt x="31" y="286"/>
                  </a:cubicBezTo>
                  <a:cubicBezTo>
                    <a:pt x="21" y="316"/>
                    <a:pt x="13" y="347"/>
                    <a:pt x="6" y="378"/>
                  </a:cubicBezTo>
                  <a:cubicBezTo>
                    <a:pt x="3" y="393"/>
                    <a:pt x="3" y="393"/>
                    <a:pt x="3" y="393"/>
                  </a:cubicBezTo>
                  <a:cubicBezTo>
                    <a:pt x="0" y="405"/>
                    <a:pt x="4" y="417"/>
                    <a:pt x="12" y="426"/>
                  </a:cubicBezTo>
                  <a:cubicBezTo>
                    <a:pt x="21" y="434"/>
                    <a:pt x="34" y="437"/>
                    <a:pt x="46" y="434"/>
                  </a:cubicBezTo>
                  <a:cubicBezTo>
                    <a:pt x="58" y="430"/>
                    <a:pt x="67" y="420"/>
                    <a:pt x="69" y="408"/>
                  </a:cubicBezTo>
                  <a:lnTo>
                    <a:pt x="69" y="4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1" name="Oval 60"/>
            <p:cNvSpPr>
              <a:spLocks noChangeArrowheads="1"/>
            </p:cNvSpPr>
            <p:nvPr/>
          </p:nvSpPr>
          <p:spPr bwMode="auto">
            <a:xfrm>
              <a:off x="4994275" y="5607051"/>
              <a:ext cx="17463"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2" name="Freeform 61"/>
            <p:cNvSpPr>
              <a:spLocks noEditPoints="1"/>
            </p:cNvSpPr>
            <p:nvPr/>
          </p:nvSpPr>
          <p:spPr bwMode="auto">
            <a:xfrm>
              <a:off x="5135563" y="5464176"/>
              <a:ext cx="315913" cy="292100"/>
            </a:xfrm>
            <a:custGeom>
              <a:avLst/>
              <a:gdLst>
                <a:gd name="T0" fmla="*/ 1225 w 1229"/>
                <a:gd name="T1" fmla="*/ 369 h 1135"/>
                <a:gd name="T2" fmla="*/ 1054 w 1229"/>
                <a:gd name="T3" fmla="*/ 60 h 1135"/>
                <a:gd name="T4" fmla="*/ 1051 w 1229"/>
                <a:gd name="T5" fmla="*/ 57 h 1135"/>
                <a:gd name="T6" fmla="*/ 1019 w 1229"/>
                <a:gd name="T7" fmla="*/ 43 h 1135"/>
                <a:gd name="T8" fmla="*/ 592 w 1229"/>
                <a:gd name="T9" fmla="*/ 10 h 1135"/>
                <a:gd name="T10" fmla="*/ 199 w 1229"/>
                <a:gd name="T11" fmla="*/ 180 h 1135"/>
                <a:gd name="T12" fmla="*/ 179 w 1229"/>
                <a:gd name="T13" fmla="*/ 192 h 1135"/>
                <a:gd name="T14" fmla="*/ 175 w 1229"/>
                <a:gd name="T15" fmla="*/ 197 h 1135"/>
                <a:gd name="T16" fmla="*/ 4 w 1229"/>
                <a:gd name="T17" fmla="*/ 506 h 1135"/>
                <a:gd name="T18" fmla="*/ 1 w 1229"/>
                <a:gd name="T19" fmla="*/ 519 h 1135"/>
                <a:gd name="T20" fmla="*/ 0 w 1229"/>
                <a:gd name="T21" fmla="*/ 589 h 1135"/>
                <a:gd name="T22" fmla="*/ 239 w 1229"/>
                <a:gd name="T23" fmla="*/ 760 h 1135"/>
                <a:gd name="T24" fmla="*/ 410 w 1229"/>
                <a:gd name="T25" fmla="*/ 521 h 1135"/>
                <a:gd name="T26" fmla="*/ 408 w 1229"/>
                <a:gd name="T27" fmla="*/ 512 h 1135"/>
                <a:gd name="T28" fmla="*/ 406 w 1229"/>
                <a:gd name="T29" fmla="*/ 504 h 1135"/>
                <a:gd name="T30" fmla="*/ 490 w 1229"/>
                <a:gd name="T31" fmla="*/ 200 h 1135"/>
                <a:gd name="T32" fmla="*/ 512 w 1229"/>
                <a:gd name="T33" fmla="*/ 865 h 1135"/>
                <a:gd name="T34" fmla="*/ 342 w 1229"/>
                <a:gd name="T35" fmla="*/ 1101 h 1135"/>
                <a:gd name="T36" fmla="*/ 854 w 1229"/>
                <a:gd name="T37" fmla="*/ 1135 h 1135"/>
                <a:gd name="T38" fmla="*/ 888 w 1229"/>
                <a:gd name="T39" fmla="*/ 1067 h 1135"/>
                <a:gd name="T40" fmla="*/ 717 w 1229"/>
                <a:gd name="T41" fmla="*/ 234 h 1135"/>
                <a:gd name="T42" fmla="*/ 960 w 1229"/>
                <a:gd name="T43" fmla="*/ 122 h 1135"/>
                <a:gd name="T44" fmla="*/ 823 w 1229"/>
                <a:gd name="T45" fmla="*/ 369 h 1135"/>
                <a:gd name="T46" fmla="*/ 820 w 1229"/>
                <a:gd name="T47" fmla="*/ 382 h 1135"/>
                <a:gd name="T48" fmla="*/ 819 w 1229"/>
                <a:gd name="T49" fmla="*/ 452 h 1135"/>
                <a:gd name="T50" fmla="*/ 1058 w 1229"/>
                <a:gd name="T51" fmla="*/ 623 h 1135"/>
                <a:gd name="T52" fmla="*/ 1229 w 1229"/>
                <a:gd name="T53" fmla="*/ 384 h 1135"/>
                <a:gd name="T54" fmla="*/ 1227 w 1229"/>
                <a:gd name="T55" fmla="*/ 376 h 1135"/>
                <a:gd name="T56" fmla="*/ 912 w 1229"/>
                <a:gd name="T57" fmla="*/ 350 h 1135"/>
                <a:gd name="T58" fmla="*/ 1137 w 1229"/>
                <a:gd name="T59" fmla="*/ 350 h 1135"/>
                <a:gd name="T60" fmla="*/ 649 w 1229"/>
                <a:gd name="T61" fmla="*/ 277 h 1135"/>
                <a:gd name="T62" fmla="*/ 580 w 1229"/>
                <a:gd name="T63" fmla="*/ 862 h 1135"/>
                <a:gd name="T64" fmla="*/ 615 w 1229"/>
                <a:gd name="T65" fmla="*/ 77 h 1135"/>
                <a:gd name="T66" fmla="*/ 615 w 1229"/>
                <a:gd name="T67" fmla="*/ 213 h 1135"/>
                <a:gd name="T68" fmla="*/ 615 w 1229"/>
                <a:gd name="T69" fmla="*/ 77 h 1135"/>
                <a:gd name="T70" fmla="*/ 318 w 1229"/>
                <a:gd name="T71" fmla="*/ 486 h 1135"/>
                <a:gd name="T72" fmla="*/ 205 w 1229"/>
                <a:gd name="T73" fmla="*/ 284 h 1135"/>
                <a:gd name="T74" fmla="*/ 239 w 1229"/>
                <a:gd name="T75" fmla="*/ 691 h 1135"/>
                <a:gd name="T76" fmla="*/ 68 w 1229"/>
                <a:gd name="T77" fmla="*/ 589 h 1135"/>
                <a:gd name="T78" fmla="*/ 342 w 1229"/>
                <a:gd name="T79" fmla="*/ 555 h 1135"/>
                <a:gd name="T80" fmla="*/ 819 w 1229"/>
                <a:gd name="T81" fmla="*/ 1067 h 1135"/>
                <a:gd name="T82" fmla="*/ 546 w 1229"/>
                <a:gd name="T83" fmla="*/ 930 h 1135"/>
                <a:gd name="T84" fmla="*/ 819 w 1229"/>
                <a:gd name="T85" fmla="*/ 1067 h 1135"/>
                <a:gd name="T86" fmla="*/ 1058 w 1229"/>
                <a:gd name="T87" fmla="*/ 555 h 1135"/>
                <a:gd name="T88" fmla="*/ 888 w 1229"/>
                <a:gd name="T89" fmla="*/ 452 h 1135"/>
                <a:gd name="T90" fmla="*/ 1161 w 1229"/>
                <a:gd name="T91" fmla="*/ 418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29" h="1135">
                  <a:moveTo>
                    <a:pt x="1227" y="376"/>
                  </a:moveTo>
                  <a:cubicBezTo>
                    <a:pt x="1227" y="373"/>
                    <a:pt x="1226" y="371"/>
                    <a:pt x="1225" y="369"/>
                  </a:cubicBezTo>
                  <a:cubicBezTo>
                    <a:pt x="1225" y="369"/>
                    <a:pt x="1225" y="368"/>
                    <a:pt x="1225" y="367"/>
                  </a:cubicBezTo>
                  <a:cubicBezTo>
                    <a:pt x="1054" y="60"/>
                    <a:pt x="1054" y="60"/>
                    <a:pt x="1054" y="60"/>
                  </a:cubicBezTo>
                  <a:cubicBezTo>
                    <a:pt x="1054" y="60"/>
                    <a:pt x="1054" y="60"/>
                    <a:pt x="1053" y="59"/>
                  </a:cubicBezTo>
                  <a:cubicBezTo>
                    <a:pt x="1053" y="58"/>
                    <a:pt x="1052" y="58"/>
                    <a:pt x="1051" y="57"/>
                  </a:cubicBezTo>
                  <a:cubicBezTo>
                    <a:pt x="1050" y="55"/>
                    <a:pt x="1048" y="53"/>
                    <a:pt x="1047" y="52"/>
                  </a:cubicBezTo>
                  <a:cubicBezTo>
                    <a:pt x="1039" y="45"/>
                    <a:pt x="1029" y="42"/>
                    <a:pt x="1019" y="43"/>
                  </a:cubicBezTo>
                  <a:cubicBezTo>
                    <a:pt x="739" y="90"/>
                    <a:pt x="739" y="90"/>
                    <a:pt x="739" y="90"/>
                  </a:cubicBezTo>
                  <a:cubicBezTo>
                    <a:pt x="714" y="33"/>
                    <a:pt x="654" y="0"/>
                    <a:pt x="592" y="10"/>
                  </a:cubicBezTo>
                  <a:cubicBezTo>
                    <a:pt x="531" y="21"/>
                    <a:pt x="485" y="71"/>
                    <a:pt x="479" y="133"/>
                  </a:cubicBezTo>
                  <a:cubicBezTo>
                    <a:pt x="199" y="180"/>
                    <a:pt x="199" y="180"/>
                    <a:pt x="199" y="180"/>
                  </a:cubicBezTo>
                  <a:cubicBezTo>
                    <a:pt x="193" y="181"/>
                    <a:pt x="188" y="184"/>
                    <a:pt x="183" y="188"/>
                  </a:cubicBezTo>
                  <a:cubicBezTo>
                    <a:pt x="182" y="189"/>
                    <a:pt x="180" y="190"/>
                    <a:pt x="179" y="192"/>
                  </a:cubicBezTo>
                  <a:cubicBezTo>
                    <a:pt x="178" y="193"/>
                    <a:pt x="177" y="194"/>
                    <a:pt x="177" y="195"/>
                  </a:cubicBezTo>
                  <a:cubicBezTo>
                    <a:pt x="176" y="196"/>
                    <a:pt x="176" y="196"/>
                    <a:pt x="175" y="197"/>
                  </a:cubicBezTo>
                  <a:cubicBezTo>
                    <a:pt x="5" y="504"/>
                    <a:pt x="5" y="504"/>
                    <a:pt x="5" y="504"/>
                  </a:cubicBezTo>
                  <a:cubicBezTo>
                    <a:pt x="4" y="504"/>
                    <a:pt x="4" y="505"/>
                    <a:pt x="4" y="506"/>
                  </a:cubicBezTo>
                  <a:cubicBezTo>
                    <a:pt x="3" y="508"/>
                    <a:pt x="2" y="510"/>
                    <a:pt x="2" y="512"/>
                  </a:cubicBezTo>
                  <a:cubicBezTo>
                    <a:pt x="1" y="514"/>
                    <a:pt x="1" y="517"/>
                    <a:pt x="1" y="519"/>
                  </a:cubicBezTo>
                  <a:cubicBezTo>
                    <a:pt x="1" y="520"/>
                    <a:pt x="0" y="520"/>
                    <a:pt x="0" y="521"/>
                  </a:cubicBezTo>
                  <a:cubicBezTo>
                    <a:pt x="0" y="589"/>
                    <a:pt x="0" y="589"/>
                    <a:pt x="0" y="589"/>
                  </a:cubicBezTo>
                  <a:cubicBezTo>
                    <a:pt x="0" y="683"/>
                    <a:pt x="77" y="759"/>
                    <a:pt x="171" y="760"/>
                  </a:cubicBezTo>
                  <a:cubicBezTo>
                    <a:pt x="239" y="760"/>
                    <a:pt x="239" y="760"/>
                    <a:pt x="239" y="760"/>
                  </a:cubicBezTo>
                  <a:cubicBezTo>
                    <a:pt x="333" y="759"/>
                    <a:pt x="410" y="683"/>
                    <a:pt x="410" y="589"/>
                  </a:cubicBezTo>
                  <a:cubicBezTo>
                    <a:pt x="410" y="521"/>
                    <a:pt x="410" y="521"/>
                    <a:pt x="410" y="521"/>
                  </a:cubicBezTo>
                  <a:cubicBezTo>
                    <a:pt x="410" y="520"/>
                    <a:pt x="410" y="519"/>
                    <a:pt x="409" y="519"/>
                  </a:cubicBezTo>
                  <a:cubicBezTo>
                    <a:pt x="409" y="516"/>
                    <a:pt x="409" y="514"/>
                    <a:pt x="408" y="512"/>
                  </a:cubicBezTo>
                  <a:cubicBezTo>
                    <a:pt x="408" y="510"/>
                    <a:pt x="407" y="508"/>
                    <a:pt x="406" y="505"/>
                  </a:cubicBezTo>
                  <a:cubicBezTo>
                    <a:pt x="406" y="505"/>
                    <a:pt x="406" y="504"/>
                    <a:pt x="406" y="504"/>
                  </a:cubicBezTo>
                  <a:cubicBezTo>
                    <a:pt x="258" y="239"/>
                    <a:pt x="258" y="239"/>
                    <a:pt x="258" y="239"/>
                  </a:cubicBezTo>
                  <a:cubicBezTo>
                    <a:pt x="490" y="200"/>
                    <a:pt x="490" y="200"/>
                    <a:pt x="490" y="200"/>
                  </a:cubicBezTo>
                  <a:cubicBezTo>
                    <a:pt x="496" y="213"/>
                    <a:pt x="503" y="224"/>
                    <a:pt x="512" y="234"/>
                  </a:cubicBezTo>
                  <a:cubicBezTo>
                    <a:pt x="512" y="865"/>
                    <a:pt x="512" y="865"/>
                    <a:pt x="512" y="865"/>
                  </a:cubicBezTo>
                  <a:cubicBezTo>
                    <a:pt x="414" y="882"/>
                    <a:pt x="342" y="967"/>
                    <a:pt x="342" y="1067"/>
                  </a:cubicBezTo>
                  <a:cubicBezTo>
                    <a:pt x="342" y="1101"/>
                    <a:pt x="342" y="1101"/>
                    <a:pt x="342" y="1101"/>
                  </a:cubicBezTo>
                  <a:cubicBezTo>
                    <a:pt x="342" y="1120"/>
                    <a:pt x="357" y="1135"/>
                    <a:pt x="376" y="1135"/>
                  </a:cubicBezTo>
                  <a:cubicBezTo>
                    <a:pt x="854" y="1135"/>
                    <a:pt x="854" y="1135"/>
                    <a:pt x="854" y="1135"/>
                  </a:cubicBezTo>
                  <a:cubicBezTo>
                    <a:pt x="872" y="1135"/>
                    <a:pt x="888" y="1120"/>
                    <a:pt x="888" y="1101"/>
                  </a:cubicBezTo>
                  <a:cubicBezTo>
                    <a:pt x="888" y="1067"/>
                    <a:pt x="888" y="1067"/>
                    <a:pt x="888" y="1067"/>
                  </a:cubicBezTo>
                  <a:cubicBezTo>
                    <a:pt x="887" y="967"/>
                    <a:pt x="815" y="882"/>
                    <a:pt x="717" y="865"/>
                  </a:cubicBezTo>
                  <a:cubicBezTo>
                    <a:pt x="717" y="234"/>
                    <a:pt x="717" y="234"/>
                    <a:pt x="717" y="234"/>
                  </a:cubicBezTo>
                  <a:cubicBezTo>
                    <a:pt x="736" y="213"/>
                    <a:pt x="747" y="186"/>
                    <a:pt x="750" y="157"/>
                  </a:cubicBezTo>
                  <a:cubicBezTo>
                    <a:pt x="960" y="122"/>
                    <a:pt x="960" y="122"/>
                    <a:pt x="960" y="122"/>
                  </a:cubicBezTo>
                  <a:cubicBezTo>
                    <a:pt x="824" y="367"/>
                    <a:pt x="824" y="367"/>
                    <a:pt x="824" y="367"/>
                  </a:cubicBezTo>
                  <a:cubicBezTo>
                    <a:pt x="823" y="368"/>
                    <a:pt x="823" y="369"/>
                    <a:pt x="823" y="369"/>
                  </a:cubicBezTo>
                  <a:cubicBezTo>
                    <a:pt x="822" y="371"/>
                    <a:pt x="822" y="373"/>
                    <a:pt x="821" y="376"/>
                  </a:cubicBezTo>
                  <a:cubicBezTo>
                    <a:pt x="820" y="378"/>
                    <a:pt x="820" y="380"/>
                    <a:pt x="820" y="382"/>
                  </a:cubicBezTo>
                  <a:cubicBezTo>
                    <a:pt x="820" y="383"/>
                    <a:pt x="819" y="384"/>
                    <a:pt x="819" y="384"/>
                  </a:cubicBezTo>
                  <a:cubicBezTo>
                    <a:pt x="819" y="452"/>
                    <a:pt x="819" y="452"/>
                    <a:pt x="819" y="452"/>
                  </a:cubicBezTo>
                  <a:cubicBezTo>
                    <a:pt x="820" y="547"/>
                    <a:pt x="896" y="623"/>
                    <a:pt x="990" y="623"/>
                  </a:cubicBezTo>
                  <a:cubicBezTo>
                    <a:pt x="1058" y="623"/>
                    <a:pt x="1058" y="623"/>
                    <a:pt x="1058" y="623"/>
                  </a:cubicBezTo>
                  <a:cubicBezTo>
                    <a:pt x="1153" y="623"/>
                    <a:pt x="1229" y="547"/>
                    <a:pt x="1229" y="452"/>
                  </a:cubicBezTo>
                  <a:cubicBezTo>
                    <a:pt x="1229" y="384"/>
                    <a:pt x="1229" y="384"/>
                    <a:pt x="1229" y="384"/>
                  </a:cubicBezTo>
                  <a:cubicBezTo>
                    <a:pt x="1229" y="383"/>
                    <a:pt x="1229" y="383"/>
                    <a:pt x="1229" y="382"/>
                  </a:cubicBezTo>
                  <a:cubicBezTo>
                    <a:pt x="1228" y="380"/>
                    <a:pt x="1228" y="378"/>
                    <a:pt x="1227" y="376"/>
                  </a:cubicBezTo>
                  <a:close/>
                  <a:moveTo>
                    <a:pt x="1137" y="350"/>
                  </a:moveTo>
                  <a:cubicBezTo>
                    <a:pt x="912" y="350"/>
                    <a:pt x="912" y="350"/>
                    <a:pt x="912" y="350"/>
                  </a:cubicBezTo>
                  <a:cubicBezTo>
                    <a:pt x="1024" y="147"/>
                    <a:pt x="1024" y="147"/>
                    <a:pt x="1024" y="147"/>
                  </a:cubicBezTo>
                  <a:lnTo>
                    <a:pt x="1137" y="350"/>
                  </a:lnTo>
                  <a:close/>
                  <a:moveTo>
                    <a:pt x="580" y="277"/>
                  </a:moveTo>
                  <a:cubicBezTo>
                    <a:pt x="603" y="283"/>
                    <a:pt x="626" y="283"/>
                    <a:pt x="649" y="277"/>
                  </a:cubicBezTo>
                  <a:cubicBezTo>
                    <a:pt x="649" y="862"/>
                    <a:pt x="649" y="862"/>
                    <a:pt x="649" y="862"/>
                  </a:cubicBezTo>
                  <a:cubicBezTo>
                    <a:pt x="580" y="862"/>
                    <a:pt x="580" y="862"/>
                    <a:pt x="580" y="862"/>
                  </a:cubicBezTo>
                  <a:lnTo>
                    <a:pt x="580" y="277"/>
                  </a:lnTo>
                  <a:close/>
                  <a:moveTo>
                    <a:pt x="615" y="77"/>
                  </a:moveTo>
                  <a:cubicBezTo>
                    <a:pt x="652" y="77"/>
                    <a:pt x="683" y="107"/>
                    <a:pt x="683" y="145"/>
                  </a:cubicBezTo>
                  <a:cubicBezTo>
                    <a:pt x="683" y="183"/>
                    <a:pt x="652" y="213"/>
                    <a:pt x="615" y="213"/>
                  </a:cubicBezTo>
                  <a:cubicBezTo>
                    <a:pt x="577" y="213"/>
                    <a:pt x="546" y="183"/>
                    <a:pt x="546" y="145"/>
                  </a:cubicBezTo>
                  <a:cubicBezTo>
                    <a:pt x="546" y="107"/>
                    <a:pt x="577" y="77"/>
                    <a:pt x="615" y="77"/>
                  </a:cubicBezTo>
                  <a:close/>
                  <a:moveTo>
                    <a:pt x="205" y="284"/>
                  </a:moveTo>
                  <a:cubicBezTo>
                    <a:pt x="318" y="486"/>
                    <a:pt x="318" y="486"/>
                    <a:pt x="318" y="486"/>
                  </a:cubicBezTo>
                  <a:cubicBezTo>
                    <a:pt x="92" y="486"/>
                    <a:pt x="92" y="486"/>
                    <a:pt x="92" y="486"/>
                  </a:cubicBezTo>
                  <a:lnTo>
                    <a:pt x="205" y="284"/>
                  </a:lnTo>
                  <a:close/>
                  <a:moveTo>
                    <a:pt x="342" y="589"/>
                  </a:moveTo>
                  <a:cubicBezTo>
                    <a:pt x="342" y="645"/>
                    <a:pt x="296" y="691"/>
                    <a:pt x="239" y="691"/>
                  </a:cubicBezTo>
                  <a:cubicBezTo>
                    <a:pt x="171" y="691"/>
                    <a:pt x="171" y="691"/>
                    <a:pt x="171" y="691"/>
                  </a:cubicBezTo>
                  <a:cubicBezTo>
                    <a:pt x="114" y="691"/>
                    <a:pt x="68" y="645"/>
                    <a:pt x="68" y="589"/>
                  </a:cubicBezTo>
                  <a:cubicBezTo>
                    <a:pt x="68" y="555"/>
                    <a:pt x="68" y="555"/>
                    <a:pt x="68" y="555"/>
                  </a:cubicBezTo>
                  <a:cubicBezTo>
                    <a:pt x="342" y="555"/>
                    <a:pt x="342" y="555"/>
                    <a:pt x="342" y="555"/>
                  </a:cubicBezTo>
                  <a:lnTo>
                    <a:pt x="342" y="589"/>
                  </a:lnTo>
                  <a:close/>
                  <a:moveTo>
                    <a:pt x="819" y="1067"/>
                  </a:moveTo>
                  <a:cubicBezTo>
                    <a:pt x="410" y="1067"/>
                    <a:pt x="410" y="1067"/>
                    <a:pt x="410" y="1067"/>
                  </a:cubicBezTo>
                  <a:cubicBezTo>
                    <a:pt x="410" y="991"/>
                    <a:pt x="471" y="930"/>
                    <a:pt x="546" y="930"/>
                  </a:cubicBezTo>
                  <a:cubicBezTo>
                    <a:pt x="683" y="930"/>
                    <a:pt x="683" y="930"/>
                    <a:pt x="683" y="930"/>
                  </a:cubicBezTo>
                  <a:cubicBezTo>
                    <a:pt x="758" y="930"/>
                    <a:pt x="819" y="991"/>
                    <a:pt x="819" y="1067"/>
                  </a:cubicBezTo>
                  <a:close/>
                  <a:moveTo>
                    <a:pt x="1161" y="452"/>
                  </a:moveTo>
                  <a:cubicBezTo>
                    <a:pt x="1161" y="509"/>
                    <a:pt x="1115" y="555"/>
                    <a:pt x="1058" y="555"/>
                  </a:cubicBezTo>
                  <a:cubicBezTo>
                    <a:pt x="990" y="555"/>
                    <a:pt x="990" y="555"/>
                    <a:pt x="990" y="555"/>
                  </a:cubicBezTo>
                  <a:cubicBezTo>
                    <a:pt x="934" y="555"/>
                    <a:pt x="888" y="509"/>
                    <a:pt x="888" y="452"/>
                  </a:cubicBezTo>
                  <a:cubicBezTo>
                    <a:pt x="888" y="418"/>
                    <a:pt x="888" y="418"/>
                    <a:pt x="888" y="418"/>
                  </a:cubicBezTo>
                  <a:cubicBezTo>
                    <a:pt x="1161" y="418"/>
                    <a:pt x="1161" y="418"/>
                    <a:pt x="1161" y="418"/>
                  </a:cubicBezTo>
                  <a:lnTo>
                    <a:pt x="1161" y="4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spTree>
    <p:extLst>
      <p:ext uri="{BB962C8B-B14F-4D97-AF65-F5344CB8AC3E}">
        <p14:creationId xmlns:p14="http://schemas.microsoft.com/office/powerpoint/2010/main" val="79106078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ppt_x"/>
                                          </p:val>
                                        </p:tav>
                                        <p:tav tm="100000">
                                          <p:val>
                                            <p:strVal val="#ppt_x"/>
                                          </p:val>
                                        </p:tav>
                                      </p:tavLst>
                                    </p:anim>
                                    <p:anim calcmode="lin" valueType="num">
                                      <p:cBhvr additive="base">
                                        <p:cTn id="8" dur="1000" fill="hold"/>
                                        <p:tgtEl>
                                          <p:spTgt spid="23"/>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20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par>
                                <p:cTn id="12" presetID="6" presetClass="emph" presetSubtype="0" accel="50000" decel="50000" autoRev="1" fill="hold" nodeType="withEffect">
                                  <p:stCondLst>
                                    <p:cond delay="200"/>
                                  </p:stCondLst>
                                  <p:childTnLst>
                                    <p:animScale>
                                      <p:cBhvr>
                                        <p:cTn id="13" dur="500" fill="hold"/>
                                        <p:tgtEl>
                                          <p:spTgt spid="24"/>
                                        </p:tgtEl>
                                      </p:cBhvr>
                                      <p:by x="110000" y="110000"/>
                                    </p:animScale>
                                  </p:childTnLst>
                                </p:cTn>
                              </p:par>
                              <p:par>
                                <p:cTn id="14" presetID="1" presetClass="entr" presetSubtype="0" fill="hold" nodeType="withEffect">
                                  <p:stCondLst>
                                    <p:cond delay="500"/>
                                  </p:stCondLst>
                                  <p:childTnLst>
                                    <p:set>
                                      <p:cBhvr>
                                        <p:cTn id="15" dur="1" fill="hold">
                                          <p:stCondLst>
                                            <p:cond delay="0"/>
                                          </p:stCondLst>
                                        </p:cTn>
                                        <p:tgtEl>
                                          <p:spTgt spid="21"/>
                                        </p:tgtEl>
                                        <p:attrNameLst>
                                          <p:attrName>style.visibility</p:attrName>
                                        </p:attrNameLst>
                                      </p:cBhvr>
                                      <p:to>
                                        <p:strVal val="visible"/>
                                      </p:to>
                                    </p:set>
                                  </p:childTnLst>
                                </p:cTn>
                              </p:par>
                              <p:par>
                                <p:cTn id="16" presetID="22" presetClass="entr" presetSubtype="8" fill="hold" nodeType="withEffect">
                                  <p:stCondLst>
                                    <p:cond delay="50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500"/>
                                        <p:tgtEl>
                                          <p:spTgt spid="39"/>
                                        </p:tgtEl>
                                      </p:cBhvr>
                                    </p:animEffect>
                                  </p:childTnLst>
                                </p:cTn>
                              </p:par>
                              <p:par>
                                <p:cTn id="19" presetID="6" presetClass="emph" presetSubtype="0" accel="50000" decel="50000" autoRev="1" fill="hold" nodeType="withEffect">
                                  <p:stCondLst>
                                    <p:cond delay="500"/>
                                  </p:stCondLst>
                                  <p:childTnLst>
                                    <p:animScale>
                                      <p:cBhvr>
                                        <p:cTn id="20" dur="500" fill="hold"/>
                                        <p:tgtEl>
                                          <p:spTgt spid="39"/>
                                        </p:tgtEl>
                                      </p:cBhvr>
                                      <p:by x="110000" y="110000"/>
                                    </p:animScale>
                                  </p:childTnLst>
                                </p:cTn>
                              </p:par>
                              <p:par>
                                <p:cTn id="21" presetID="1" presetClass="entr" presetSubtype="0" fill="hold" nodeType="withEffect">
                                  <p:stCondLst>
                                    <p:cond delay="1000"/>
                                  </p:stCondLst>
                                  <p:childTnLst>
                                    <p:set>
                                      <p:cBhvr>
                                        <p:cTn id="22" dur="1" fill="hold">
                                          <p:stCondLst>
                                            <p:cond delay="0"/>
                                          </p:stCondLst>
                                        </p:cTn>
                                        <p:tgtEl>
                                          <p:spTgt spid="29"/>
                                        </p:tgtEl>
                                        <p:attrNameLst>
                                          <p:attrName>style.visibility</p:attrName>
                                        </p:attrNameLst>
                                      </p:cBhvr>
                                      <p:to>
                                        <p:strVal val="visible"/>
                                      </p:to>
                                    </p:set>
                                  </p:childTnLst>
                                </p:cTn>
                              </p:par>
                              <p:par>
                                <p:cTn id="23" presetID="22" presetClass="entr" presetSubtype="8" fill="hold" nodeType="withEffect">
                                  <p:stCondLst>
                                    <p:cond delay="800"/>
                                  </p:stCondLst>
                                  <p:childTnLst>
                                    <p:set>
                                      <p:cBhvr>
                                        <p:cTn id="24" dur="1" fill="hold">
                                          <p:stCondLst>
                                            <p:cond delay="0"/>
                                          </p:stCondLst>
                                        </p:cTn>
                                        <p:tgtEl>
                                          <p:spTgt spid="42"/>
                                        </p:tgtEl>
                                        <p:attrNameLst>
                                          <p:attrName>style.visibility</p:attrName>
                                        </p:attrNameLst>
                                      </p:cBhvr>
                                      <p:to>
                                        <p:strVal val="visible"/>
                                      </p:to>
                                    </p:set>
                                    <p:animEffect transition="in" filter="wipe(left)">
                                      <p:cBhvr>
                                        <p:cTn id="25" dur="500"/>
                                        <p:tgtEl>
                                          <p:spTgt spid="42"/>
                                        </p:tgtEl>
                                      </p:cBhvr>
                                    </p:animEffect>
                                  </p:childTnLst>
                                </p:cTn>
                              </p:par>
                              <p:par>
                                <p:cTn id="26" presetID="6" presetClass="emph" presetSubtype="0" accel="50000" decel="50000" autoRev="1" fill="hold" nodeType="withEffect">
                                  <p:stCondLst>
                                    <p:cond delay="800"/>
                                  </p:stCondLst>
                                  <p:childTnLst>
                                    <p:animScale>
                                      <p:cBhvr>
                                        <p:cTn id="27" dur="500" fill="hold"/>
                                        <p:tgtEl>
                                          <p:spTgt spid="42"/>
                                        </p:tgtEl>
                                      </p:cBhvr>
                                      <p:by x="110000" y="110000"/>
                                    </p:animScale>
                                  </p:childTnLst>
                                </p:cTn>
                              </p:par>
                              <p:par>
                                <p:cTn id="28" presetID="1" presetClass="entr" presetSubtype="0" fill="hold" nodeType="withEffect">
                                  <p:stCondLst>
                                    <p:cond delay="1500"/>
                                  </p:stCondLst>
                                  <p:childTnLst>
                                    <p:set>
                                      <p:cBhvr>
                                        <p:cTn id="29" dur="1" fill="hold">
                                          <p:stCondLst>
                                            <p:cond delay="0"/>
                                          </p:stCondLst>
                                        </p:cTn>
                                        <p:tgtEl>
                                          <p:spTgt spid="34"/>
                                        </p:tgtEl>
                                        <p:attrNameLst>
                                          <p:attrName>style.visibility</p:attrName>
                                        </p:attrNameLst>
                                      </p:cBhvr>
                                      <p:to>
                                        <p:strVal val="visible"/>
                                      </p:to>
                                    </p:set>
                                  </p:childTnLst>
                                </p:cTn>
                              </p:par>
                              <p:par>
                                <p:cTn id="30" presetID="22" presetClass="entr" presetSubtype="8" fill="hold" nodeType="withEffect">
                                  <p:stCondLst>
                                    <p:cond delay="110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par>
                                <p:cTn id="33" presetID="6" presetClass="emph" presetSubtype="0" accel="50000" decel="50000" autoRev="1" fill="hold" nodeType="withEffect">
                                  <p:stCondLst>
                                    <p:cond delay="1100"/>
                                  </p:stCondLst>
                                  <p:childTnLst>
                                    <p:animScale>
                                      <p:cBhvr>
                                        <p:cTn id="34" dur="500" fill="hold"/>
                                        <p:tgtEl>
                                          <p:spTgt spid="45"/>
                                        </p:tgtEl>
                                      </p:cBhvr>
                                      <p:by x="110000" y="110000"/>
                                    </p:animScale>
                                  </p:childTnLst>
                                </p:cTn>
                              </p:par>
                              <p:par>
                                <p:cTn id="35" presetID="1" presetClass="entr" presetSubtype="0" fill="hold" nodeType="withEffect">
                                  <p:stCondLst>
                                    <p:cond delay="1500"/>
                                  </p:stCondLst>
                                  <p:childTnLst>
                                    <p:set>
                                      <p:cBhvr>
                                        <p:cTn id="3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xagon 3"/>
          <p:cNvSpPr/>
          <p:nvPr/>
        </p:nvSpPr>
        <p:spPr>
          <a:xfrm>
            <a:off x="3052430" y="530633"/>
            <a:ext cx="5456091" cy="4686300"/>
          </a:xfrm>
          <a:prstGeom prst="hexagon">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Open Sans" panose="020B0604020202020204" charset="0"/>
                <a:ea typeface="Open Sans" panose="020B0604020202020204" charset="0"/>
                <a:cs typeface="Open Sans" panose="020B0604020202020204" charset="0"/>
              </a:rPr>
              <a:t>Consequences</a:t>
            </a:r>
            <a:endParaRPr lang="en-US" sz="1600" dirty="0">
              <a:solidFill>
                <a:schemeClr val="tx1"/>
              </a:solidFill>
              <a:latin typeface="Open Sans" panose="020B0604020202020204" charset="0"/>
              <a:ea typeface="Open Sans" panose="020B0604020202020204" charset="0"/>
              <a:cs typeface="Open Sans" panose="020B0604020202020204" charset="0"/>
            </a:endParaRPr>
          </a:p>
        </p:txBody>
      </p:sp>
      <p:sp>
        <p:nvSpPr>
          <p:cNvPr id="7" name="Freeform 6"/>
          <p:cNvSpPr>
            <a:spLocks noChangeAspect="1"/>
          </p:cNvSpPr>
          <p:nvPr/>
        </p:nvSpPr>
        <p:spPr>
          <a:xfrm>
            <a:off x="8001000" y="3497580"/>
            <a:ext cx="3805417" cy="3291840"/>
          </a:xfrm>
          <a:custGeom>
            <a:avLst/>
            <a:gdLst>
              <a:gd name="connsiteX0" fmla="*/ 0 w 3332793"/>
              <a:gd name="connsiteY0" fmla="*/ 1441501 h 2883001"/>
              <a:gd name="connsiteX1" fmla="*/ 823673 w 3332793"/>
              <a:gd name="connsiteY1" fmla="*/ 1 h 2883001"/>
              <a:gd name="connsiteX2" fmla="*/ 2509120 w 3332793"/>
              <a:gd name="connsiteY2" fmla="*/ 1 h 2883001"/>
              <a:gd name="connsiteX3" fmla="*/ 3332793 w 3332793"/>
              <a:gd name="connsiteY3" fmla="*/ 1441501 h 2883001"/>
              <a:gd name="connsiteX4" fmla="*/ 2509120 w 3332793"/>
              <a:gd name="connsiteY4" fmla="*/ 2883000 h 2883001"/>
              <a:gd name="connsiteX5" fmla="*/ 823673 w 3332793"/>
              <a:gd name="connsiteY5" fmla="*/ 2883000 h 2883001"/>
              <a:gd name="connsiteX6" fmla="*/ 0 w 3332793"/>
              <a:gd name="connsiteY6" fmla="*/ 1441501 h 2883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2793" h="2883001">
                <a:moveTo>
                  <a:pt x="0" y="1441501"/>
                </a:moveTo>
                <a:lnTo>
                  <a:pt x="823673" y="1"/>
                </a:lnTo>
                <a:lnTo>
                  <a:pt x="2509120" y="1"/>
                </a:lnTo>
                <a:lnTo>
                  <a:pt x="3332793" y="1441501"/>
                </a:lnTo>
                <a:lnTo>
                  <a:pt x="2509120" y="2883000"/>
                </a:lnTo>
                <a:lnTo>
                  <a:pt x="823673" y="2883000"/>
                </a:lnTo>
                <a:lnTo>
                  <a:pt x="0" y="1441501"/>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1501" tIns="506964" rIns="581501" bIns="506964" numCol="1" spcCol="1270" anchor="ctr" anchorCtr="0">
            <a:noAutofit/>
          </a:bodyPr>
          <a:lstStyle/>
          <a:p>
            <a:pPr lvl="0" algn="ctr" defTabSz="1022350">
              <a:lnSpc>
                <a:spcPct val="90000"/>
              </a:lnSpc>
              <a:spcBef>
                <a:spcPct val="0"/>
              </a:spcBef>
              <a:spcAft>
                <a:spcPct val="35000"/>
              </a:spcAft>
            </a:pPr>
            <a:r>
              <a:rPr lang="en-US" sz="2300" kern="1200" dirty="0">
                <a:latin typeface="Open Sans" panose="020B0604020202020204" charset="0"/>
                <a:ea typeface="Open Sans" panose="020B0604020202020204" charset="0"/>
                <a:cs typeface="Open Sans" panose="020B0604020202020204" charset="0"/>
              </a:rPr>
              <a:t>Disciplinary actions may include, but are not limited to: </a:t>
            </a:r>
          </a:p>
        </p:txBody>
      </p:sp>
      <p:sp>
        <p:nvSpPr>
          <p:cNvPr id="19" name="Hexagon 18"/>
          <p:cNvSpPr/>
          <p:nvPr/>
        </p:nvSpPr>
        <p:spPr>
          <a:xfrm>
            <a:off x="10565003" y="2129452"/>
            <a:ext cx="1257453" cy="1083462"/>
          </a:xfrm>
          <a:prstGeom prst="hexagon">
            <a:avLst>
              <a:gd name="adj" fmla="val 28900"/>
              <a:gd name="vf" fmla="val 11547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Freeform 19"/>
          <p:cNvSpPr>
            <a:spLocks noChangeAspect="1"/>
          </p:cNvSpPr>
          <p:nvPr/>
        </p:nvSpPr>
        <p:spPr>
          <a:xfrm>
            <a:off x="8278918" y="450548"/>
            <a:ext cx="3276597" cy="2834640"/>
          </a:xfrm>
          <a:custGeom>
            <a:avLst/>
            <a:gdLst>
              <a:gd name="connsiteX0" fmla="*/ 0 w 2731200"/>
              <a:gd name="connsiteY0" fmla="*/ 1181405 h 2362809"/>
              <a:gd name="connsiteX1" fmla="*/ 675055 w 2731200"/>
              <a:gd name="connsiteY1" fmla="*/ 1 h 2362809"/>
              <a:gd name="connsiteX2" fmla="*/ 2056145 w 2731200"/>
              <a:gd name="connsiteY2" fmla="*/ 1 h 2362809"/>
              <a:gd name="connsiteX3" fmla="*/ 2731200 w 2731200"/>
              <a:gd name="connsiteY3" fmla="*/ 1181405 h 2362809"/>
              <a:gd name="connsiteX4" fmla="*/ 2056145 w 2731200"/>
              <a:gd name="connsiteY4" fmla="*/ 2362808 h 2362809"/>
              <a:gd name="connsiteX5" fmla="*/ 675055 w 2731200"/>
              <a:gd name="connsiteY5" fmla="*/ 2362808 h 2362809"/>
              <a:gd name="connsiteX6" fmla="*/ 0 w 2731200"/>
              <a:gd name="connsiteY6" fmla="*/ 1181405 h 23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1200" h="2362809">
                <a:moveTo>
                  <a:pt x="0" y="1181405"/>
                </a:moveTo>
                <a:lnTo>
                  <a:pt x="675055" y="1"/>
                </a:lnTo>
                <a:lnTo>
                  <a:pt x="2056145" y="1"/>
                </a:lnTo>
                <a:lnTo>
                  <a:pt x="2731200" y="1181405"/>
                </a:lnTo>
                <a:lnTo>
                  <a:pt x="2056145" y="2362808"/>
                </a:lnTo>
                <a:lnTo>
                  <a:pt x="675055" y="2362808"/>
                </a:lnTo>
                <a:lnTo>
                  <a:pt x="0" y="1181405"/>
                </a:lnTo>
                <a:close/>
              </a:path>
            </a:pathLst>
          </a:custGeom>
          <a:solidFill>
            <a:schemeClr val="accent1">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81828" tIns="420778" rIns="481828" bIns="420778" numCol="1" spcCol="1270" anchor="ctr" anchorCtr="0">
            <a:noAutofit/>
          </a:bodyPr>
          <a:lstStyle/>
          <a:p>
            <a:pPr lvl="0" algn="ctr" defTabSz="1022350">
              <a:lnSpc>
                <a:spcPct val="90000"/>
              </a:lnSpc>
              <a:spcBef>
                <a:spcPct val="0"/>
              </a:spcBef>
              <a:spcAft>
                <a:spcPct val="35000"/>
              </a:spcAft>
            </a:pPr>
            <a:r>
              <a:rPr lang="en-US" sz="2300" kern="1200" dirty="0">
                <a:latin typeface="Open Sans" panose="020B0604020202020204" charset="0"/>
                <a:ea typeface="Open Sans" panose="020B0604020202020204" charset="0"/>
                <a:cs typeface="Open Sans" panose="020B0604020202020204" charset="0"/>
              </a:rPr>
              <a:t>Probation not to exceed 1 year</a:t>
            </a:r>
          </a:p>
        </p:txBody>
      </p:sp>
      <p:sp>
        <p:nvSpPr>
          <p:cNvPr id="21" name="Hexagon 20"/>
          <p:cNvSpPr/>
          <p:nvPr/>
        </p:nvSpPr>
        <p:spPr>
          <a:xfrm>
            <a:off x="12146286" y="4486757"/>
            <a:ext cx="1257453" cy="1083462"/>
          </a:xfrm>
          <a:prstGeom prst="hexagon">
            <a:avLst>
              <a:gd name="adj" fmla="val 28900"/>
              <a:gd name="vf" fmla="val 11547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2" name="Freeform 21"/>
          <p:cNvSpPr>
            <a:spLocks noChangeAspect="1"/>
          </p:cNvSpPr>
          <p:nvPr/>
        </p:nvSpPr>
        <p:spPr>
          <a:xfrm>
            <a:off x="11136715" y="2177899"/>
            <a:ext cx="3276597" cy="2834640"/>
          </a:xfrm>
          <a:custGeom>
            <a:avLst/>
            <a:gdLst>
              <a:gd name="connsiteX0" fmla="*/ 0 w 2731200"/>
              <a:gd name="connsiteY0" fmla="*/ 1181405 h 2362809"/>
              <a:gd name="connsiteX1" fmla="*/ 675055 w 2731200"/>
              <a:gd name="connsiteY1" fmla="*/ 1 h 2362809"/>
              <a:gd name="connsiteX2" fmla="*/ 2056145 w 2731200"/>
              <a:gd name="connsiteY2" fmla="*/ 1 h 2362809"/>
              <a:gd name="connsiteX3" fmla="*/ 2731200 w 2731200"/>
              <a:gd name="connsiteY3" fmla="*/ 1181405 h 2362809"/>
              <a:gd name="connsiteX4" fmla="*/ 2056145 w 2731200"/>
              <a:gd name="connsiteY4" fmla="*/ 2362808 h 2362809"/>
              <a:gd name="connsiteX5" fmla="*/ 675055 w 2731200"/>
              <a:gd name="connsiteY5" fmla="*/ 2362808 h 2362809"/>
              <a:gd name="connsiteX6" fmla="*/ 0 w 2731200"/>
              <a:gd name="connsiteY6" fmla="*/ 1181405 h 23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1200" h="2362809">
                <a:moveTo>
                  <a:pt x="0" y="1181405"/>
                </a:moveTo>
                <a:lnTo>
                  <a:pt x="675055" y="1"/>
                </a:lnTo>
                <a:lnTo>
                  <a:pt x="2056145" y="1"/>
                </a:lnTo>
                <a:lnTo>
                  <a:pt x="2731200" y="1181405"/>
                </a:lnTo>
                <a:lnTo>
                  <a:pt x="2056145" y="2362808"/>
                </a:lnTo>
                <a:lnTo>
                  <a:pt x="675055" y="2362808"/>
                </a:lnTo>
                <a:lnTo>
                  <a:pt x="0" y="1181405"/>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81828" tIns="420778" rIns="481828" bIns="420778" numCol="1" spcCol="1270" anchor="ctr" anchorCtr="0">
            <a:noAutofit/>
          </a:bodyPr>
          <a:lstStyle/>
          <a:p>
            <a:pPr lvl="0" algn="ctr" defTabSz="1022350">
              <a:lnSpc>
                <a:spcPct val="90000"/>
              </a:lnSpc>
              <a:spcBef>
                <a:spcPct val="0"/>
              </a:spcBef>
              <a:spcAft>
                <a:spcPct val="35000"/>
              </a:spcAft>
            </a:pPr>
            <a:r>
              <a:rPr lang="en-US" sz="2300" kern="1200" dirty="0">
                <a:latin typeface="Open Sans" panose="020B0604020202020204" charset="0"/>
                <a:ea typeface="Open Sans" panose="020B0604020202020204" charset="0"/>
                <a:cs typeface="Open Sans" panose="020B0604020202020204" charset="0"/>
              </a:rPr>
              <a:t>Suspension of license not to exceed 4 years </a:t>
            </a:r>
          </a:p>
        </p:txBody>
      </p:sp>
      <p:sp>
        <p:nvSpPr>
          <p:cNvPr id="23" name="Hexagon 22"/>
          <p:cNvSpPr/>
          <p:nvPr/>
        </p:nvSpPr>
        <p:spPr>
          <a:xfrm>
            <a:off x="10762611" y="7131517"/>
            <a:ext cx="1257453" cy="1083462"/>
          </a:xfrm>
          <a:prstGeom prst="hexagon">
            <a:avLst>
              <a:gd name="adj" fmla="val 28900"/>
              <a:gd name="vf" fmla="val 11547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4" name="Freeform 23"/>
          <p:cNvSpPr>
            <a:spLocks noChangeAspect="1"/>
          </p:cNvSpPr>
          <p:nvPr/>
        </p:nvSpPr>
        <p:spPr>
          <a:xfrm>
            <a:off x="11158014" y="5354636"/>
            <a:ext cx="3276597" cy="2834640"/>
          </a:xfrm>
          <a:custGeom>
            <a:avLst/>
            <a:gdLst>
              <a:gd name="connsiteX0" fmla="*/ 0 w 2731200"/>
              <a:gd name="connsiteY0" fmla="*/ 1181405 h 2362809"/>
              <a:gd name="connsiteX1" fmla="*/ 675055 w 2731200"/>
              <a:gd name="connsiteY1" fmla="*/ 1 h 2362809"/>
              <a:gd name="connsiteX2" fmla="*/ 2056145 w 2731200"/>
              <a:gd name="connsiteY2" fmla="*/ 1 h 2362809"/>
              <a:gd name="connsiteX3" fmla="*/ 2731200 w 2731200"/>
              <a:gd name="connsiteY3" fmla="*/ 1181405 h 2362809"/>
              <a:gd name="connsiteX4" fmla="*/ 2056145 w 2731200"/>
              <a:gd name="connsiteY4" fmla="*/ 2362808 h 2362809"/>
              <a:gd name="connsiteX5" fmla="*/ 675055 w 2731200"/>
              <a:gd name="connsiteY5" fmla="*/ 2362808 h 2362809"/>
              <a:gd name="connsiteX6" fmla="*/ 0 w 2731200"/>
              <a:gd name="connsiteY6" fmla="*/ 1181405 h 23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1200" h="2362809">
                <a:moveTo>
                  <a:pt x="0" y="1181405"/>
                </a:moveTo>
                <a:lnTo>
                  <a:pt x="675055" y="1"/>
                </a:lnTo>
                <a:lnTo>
                  <a:pt x="2056145" y="1"/>
                </a:lnTo>
                <a:lnTo>
                  <a:pt x="2731200" y="1181405"/>
                </a:lnTo>
                <a:lnTo>
                  <a:pt x="2056145" y="2362808"/>
                </a:lnTo>
                <a:lnTo>
                  <a:pt x="675055" y="2362808"/>
                </a:lnTo>
                <a:lnTo>
                  <a:pt x="0" y="1181405"/>
                </a:lnTo>
                <a:close/>
              </a:path>
            </a:pathLst>
          </a:custGeom>
          <a:solidFill>
            <a:schemeClr val="accent1">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81828" tIns="420778" rIns="481828" bIns="420778" numCol="1" spcCol="1270" anchor="ctr" anchorCtr="0">
            <a:noAutofit/>
          </a:bodyPr>
          <a:lstStyle/>
          <a:p>
            <a:pPr lvl="0" algn="ctr" defTabSz="1022350">
              <a:lnSpc>
                <a:spcPct val="90000"/>
              </a:lnSpc>
              <a:spcBef>
                <a:spcPct val="0"/>
              </a:spcBef>
              <a:spcAft>
                <a:spcPct val="35000"/>
              </a:spcAft>
            </a:pPr>
            <a:r>
              <a:rPr lang="en-US" sz="2300" kern="1200" dirty="0">
                <a:latin typeface="Open Sans" panose="020B0604020202020204" charset="0"/>
                <a:ea typeface="Open Sans" panose="020B0604020202020204" charset="0"/>
                <a:cs typeface="Open Sans" panose="020B0604020202020204" charset="0"/>
              </a:rPr>
              <a:t>Revocation of license</a:t>
            </a:r>
          </a:p>
        </p:txBody>
      </p:sp>
      <p:sp>
        <p:nvSpPr>
          <p:cNvPr id="25" name="Hexagon 24"/>
          <p:cNvSpPr/>
          <p:nvPr/>
        </p:nvSpPr>
        <p:spPr>
          <a:xfrm>
            <a:off x="7881417" y="7200807"/>
            <a:ext cx="1257453" cy="1083462"/>
          </a:xfrm>
          <a:prstGeom prst="hexagon">
            <a:avLst>
              <a:gd name="adj" fmla="val 28900"/>
              <a:gd name="vf" fmla="val 11547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6" name="Freeform 25"/>
          <p:cNvSpPr>
            <a:spLocks noChangeAspect="1"/>
          </p:cNvSpPr>
          <p:nvPr/>
        </p:nvSpPr>
        <p:spPr>
          <a:xfrm>
            <a:off x="8278918" y="6990954"/>
            <a:ext cx="3276597" cy="2834640"/>
          </a:xfrm>
          <a:custGeom>
            <a:avLst/>
            <a:gdLst>
              <a:gd name="connsiteX0" fmla="*/ 0 w 2731200"/>
              <a:gd name="connsiteY0" fmla="*/ 1181405 h 2362809"/>
              <a:gd name="connsiteX1" fmla="*/ 675055 w 2731200"/>
              <a:gd name="connsiteY1" fmla="*/ 1 h 2362809"/>
              <a:gd name="connsiteX2" fmla="*/ 2056145 w 2731200"/>
              <a:gd name="connsiteY2" fmla="*/ 1 h 2362809"/>
              <a:gd name="connsiteX3" fmla="*/ 2731200 w 2731200"/>
              <a:gd name="connsiteY3" fmla="*/ 1181405 h 2362809"/>
              <a:gd name="connsiteX4" fmla="*/ 2056145 w 2731200"/>
              <a:gd name="connsiteY4" fmla="*/ 2362808 h 2362809"/>
              <a:gd name="connsiteX5" fmla="*/ 675055 w 2731200"/>
              <a:gd name="connsiteY5" fmla="*/ 2362808 h 2362809"/>
              <a:gd name="connsiteX6" fmla="*/ 0 w 2731200"/>
              <a:gd name="connsiteY6" fmla="*/ 1181405 h 23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1200" h="2362809">
                <a:moveTo>
                  <a:pt x="0" y="1181405"/>
                </a:moveTo>
                <a:lnTo>
                  <a:pt x="675055" y="1"/>
                </a:lnTo>
                <a:lnTo>
                  <a:pt x="2056145" y="1"/>
                </a:lnTo>
                <a:lnTo>
                  <a:pt x="2731200" y="1181405"/>
                </a:lnTo>
                <a:lnTo>
                  <a:pt x="2056145" y="2362808"/>
                </a:lnTo>
                <a:lnTo>
                  <a:pt x="675055" y="2362808"/>
                </a:lnTo>
                <a:lnTo>
                  <a:pt x="0" y="1181405"/>
                </a:lnTo>
                <a:close/>
              </a:path>
            </a:pathLst>
          </a:custGeom>
          <a:solidFill>
            <a:srgbClr val="2E507A"/>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81828" tIns="420778" rIns="481828" bIns="420778" numCol="1" spcCol="1270" anchor="ctr" anchorCtr="0">
            <a:noAutofit/>
          </a:bodyPr>
          <a:lstStyle/>
          <a:p>
            <a:pPr lvl="0" algn="ctr" defTabSz="1022350">
              <a:lnSpc>
                <a:spcPct val="90000"/>
              </a:lnSpc>
              <a:spcBef>
                <a:spcPct val="0"/>
              </a:spcBef>
              <a:spcAft>
                <a:spcPct val="35000"/>
              </a:spcAft>
            </a:pPr>
            <a:r>
              <a:rPr lang="en-US" sz="2300" kern="1200" dirty="0">
                <a:latin typeface="Open Sans" panose="020B0604020202020204" charset="0"/>
                <a:ea typeface="Open Sans" panose="020B0604020202020204" charset="0"/>
                <a:cs typeface="Open Sans" panose="020B0604020202020204" charset="0"/>
              </a:rPr>
              <a:t>Civil or criminal penalties</a:t>
            </a:r>
          </a:p>
        </p:txBody>
      </p:sp>
      <p:sp>
        <p:nvSpPr>
          <p:cNvPr id="27" name="Freeform 26"/>
          <p:cNvSpPr>
            <a:spLocks noChangeAspect="1"/>
          </p:cNvSpPr>
          <p:nvPr/>
        </p:nvSpPr>
        <p:spPr>
          <a:xfrm>
            <a:off x="5495985" y="5570219"/>
            <a:ext cx="3276597" cy="2834640"/>
          </a:xfrm>
          <a:custGeom>
            <a:avLst/>
            <a:gdLst>
              <a:gd name="connsiteX0" fmla="*/ 0 w 2731200"/>
              <a:gd name="connsiteY0" fmla="*/ 1181405 h 2362809"/>
              <a:gd name="connsiteX1" fmla="*/ 675055 w 2731200"/>
              <a:gd name="connsiteY1" fmla="*/ 1 h 2362809"/>
              <a:gd name="connsiteX2" fmla="*/ 2056145 w 2731200"/>
              <a:gd name="connsiteY2" fmla="*/ 1 h 2362809"/>
              <a:gd name="connsiteX3" fmla="*/ 2731200 w 2731200"/>
              <a:gd name="connsiteY3" fmla="*/ 1181405 h 2362809"/>
              <a:gd name="connsiteX4" fmla="*/ 2056145 w 2731200"/>
              <a:gd name="connsiteY4" fmla="*/ 2362808 h 2362809"/>
              <a:gd name="connsiteX5" fmla="*/ 675055 w 2731200"/>
              <a:gd name="connsiteY5" fmla="*/ 2362808 h 2362809"/>
              <a:gd name="connsiteX6" fmla="*/ 0 w 2731200"/>
              <a:gd name="connsiteY6" fmla="*/ 1181405 h 236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1200" h="2362809">
                <a:moveTo>
                  <a:pt x="0" y="1181405"/>
                </a:moveTo>
                <a:lnTo>
                  <a:pt x="675055" y="1"/>
                </a:lnTo>
                <a:lnTo>
                  <a:pt x="2056145" y="1"/>
                </a:lnTo>
                <a:lnTo>
                  <a:pt x="2731200" y="1181405"/>
                </a:lnTo>
                <a:lnTo>
                  <a:pt x="2056145" y="2362808"/>
                </a:lnTo>
                <a:lnTo>
                  <a:pt x="675055" y="2362808"/>
                </a:lnTo>
                <a:lnTo>
                  <a:pt x="0" y="1181405"/>
                </a:lnTo>
                <a:close/>
              </a:path>
            </a:pathLst>
          </a:custGeom>
          <a:solidFill>
            <a:srgbClr val="25406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81828" tIns="420778" rIns="481828" bIns="420778" numCol="1" spcCol="1270" anchor="ctr" anchorCtr="0">
            <a:noAutofit/>
          </a:bodyPr>
          <a:lstStyle/>
          <a:p>
            <a:pPr lvl="0" algn="ctr" defTabSz="1022350">
              <a:lnSpc>
                <a:spcPct val="90000"/>
              </a:lnSpc>
              <a:spcBef>
                <a:spcPct val="0"/>
              </a:spcBef>
              <a:spcAft>
                <a:spcPct val="35000"/>
              </a:spcAft>
            </a:pPr>
            <a:r>
              <a:rPr lang="en-US" sz="2300" kern="1200" dirty="0">
                <a:latin typeface="Open Sans" panose="020B0604020202020204" charset="0"/>
                <a:ea typeface="Open Sans" panose="020B0604020202020204" charset="0"/>
                <a:cs typeface="Open Sans" panose="020B0604020202020204" charset="0"/>
              </a:rPr>
              <a:t>A combination of the action above</a:t>
            </a:r>
          </a:p>
        </p:txBody>
      </p:sp>
    </p:spTree>
    <p:extLst>
      <p:ext uri="{BB962C8B-B14F-4D97-AF65-F5344CB8AC3E}">
        <p14:creationId xmlns:p14="http://schemas.microsoft.com/office/powerpoint/2010/main" val="1249370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42" presetClass="entr" presetSubtype="0" fill="hold" grpId="0" nodeType="withEffect">
                                  <p:stCondLst>
                                    <p:cond delay="250"/>
                                  </p:stCondLst>
                                  <p:childTnLst>
                                    <p:set>
                                      <p:cBhvr>
                                        <p:cTn id="8" dur="1" fill="hold">
                                          <p:stCondLst>
                                            <p:cond delay="0"/>
                                          </p:stCondLst>
                                        </p:cTn>
                                        <p:tgtEl>
                                          <p:spTgt spid="20"/>
                                        </p:tgtEl>
                                        <p:attrNameLst>
                                          <p:attrName>style.visibility</p:attrName>
                                        </p:attrNameLst>
                                      </p:cBhvr>
                                      <p:to>
                                        <p:strVal val="visible"/>
                                      </p:to>
                                    </p:set>
                                    <p:animEffect transition="in" filter="fade">
                                      <p:cBhvr>
                                        <p:cTn id="9" dur="1000"/>
                                        <p:tgtEl>
                                          <p:spTgt spid="20"/>
                                        </p:tgtEl>
                                      </p:cBhvr>
                                    </p:animEffect>
                                    <p:anim calcmode="lin" valueType="num">
                                      <p:cBhvr>
                                        <p:cTn id="10" dur="1000" fill="hold"/>
                                        <p:tgtEl>
                                          <p:spTgt spid="20"/>
                                        </p:tgtEl>
                                        <p:attrNameLst>
                                          <p:attrName>ppt_x</p:attrName>
                                        </p:attrNameLst>
                                      </p:cBhvr>
                                      <p:tavLst>
                                        <p:tav tm="0">
                                          <p:val>
                                            <p:strVal val="#ppt_x"/>
                                          </p:val>
                                        </p:tav>
                                        <p:tav tm="100000">
                                          <p:val>
                                            <p:strVal val="#ppt_x"/>
                                          </p:val>
                                        </p:tav>
                                      </p:tavLst>
                                    </p:anim>
                                    <p:anim calcmode="lin" valueType="num">
                                      <p:cBhvr>
                                        <p:cTn id="11" dur="1000" fill="hold"/>
                                        <p:tgtEl>
                                          <p:spTgt spid="20"/>
                                        </p:tgtEl>
                                        <p:attrNameLst>
                                          <p:attrName>ppt_y</p:attrName>
                                        </p:attrNameLst>
                                      </p:cBhvr>
                                      <p:tavLst>
                                        <p:tav tm="0">
                                          <p:val>
                                            <p:strVal val="#ppt_y+.1"/>
                                          </p:val>
                                        </p:tav>
                                        <p:tav tm="100000">
                                          <p:val>
                                            <p:strVal val="#ppt_y"/>
                                          </p:val>
                                        </p:tav>
                                      </p:tavLst>
                                    </p:anim>
                                  </p:childTnLst>
                                </p:cTn>
                              </p:par>
                              <p:par>
                                <p:cTn id="12" presetID="1" presetClass="entr" presetSubtype="0" fill="hold" nodeType="withEffect">
                                  <p:stCondLst>
                                    <p:cond delay="1100"/>
                                  </p:stCondLst>
                                  <p:childTnLst>
                                    <p:set>
                                      <p:cBhvr>
                                        <p:cTn id="13" dur="1" fill="hold">
                                          <p:stCondLst>
                                            <p:cond delay="0"/>
                                          </p:stCondLst>
                                        </p:cTn>
                                        <p:tgtEl>
                                          <p:spTgt spid="19"/>
                                        </p:tgtEl>
                                        <p:attrNameLst>
                                          <p:attrName>style.visibility</p:attrName>
                                        </p:attrNameLst>
                                      </p:cBhvr>
                                      <p:to>
                                        <p:strVal val="visible"/>
                                      </p:to>
                                    </p:set>
                                  </p:childTnLst>
                                </p:cTn>
                              </p:par>
                              <p:par>
                                <p:cTn id="14" presetID="42" presetClass="entr" presetSubtype="0" fill="hold" grpId="0" nodeType="withEffect">
                                  <p:stCondLst>
                                    <p:cond delay="12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par>
                                <p:cTn id="19" presetID="1" presetClass="entr" presetSubtype="0" fill="hold" nodeType="withEffect">
                                  <p:stCondLst>
                                    <p:cond delay="2100"/>
                                  </p:stCondLst>
                                  <p:childTnLst>
                                    <p:set>
                                      <p:cBhvr>
                                        <p:cTn id="20" dur="1" fill="hold">
                                          <p:stCondLst>
                                            <p:cond delay="0"/>
                                          </p:stCondLst>
                                        </p:cTn>
                                        <p:tgtEl>
                                          <p:spTgt spid="21"/>
                                        </p:tgtEl>
                                        <p:attrNameLst>
                                          <p:attrName>style.visibility</p:attrName>
                                        </p:attrNameLst>
                                      </p:cBhvr>
                                      <p:to>
                                        <p:strVal val="visible"/>
                                      </p:to>
                                    </p:set>
                                  </p:childTnLst>
                                </p:cTn>
                              </p:par>
                              <p:par>
                                <p:cTn id="21" presetID="42" presetClass="entr" presetSubtype="0" fill="hold" grpId="0" nodeType="withEffect">
                                  <p:stCondLst>
                                    <p:cond delay="240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par>
                                <p:cTn id="26" presetID="1" presetClass="entr" presetSubtype="0" fill="hold" nodeType="withEffect">
                                  <p:stCondLst>
                                    <p:cond delay="3000"/>
                                  </p:stCondLst>
                                  <p:childTnLst>
                                    <p:set>
                                      <p:cBhvr>
                                        <p:cTn id="27" dur="1" fill="hold">
                                          <p:stCondLst>
                                            <p:cond delay="0"/>
                                          </p:stCondLst>
                                        </p:cTn>
                                        <p:tgtEl>
                                          <p:spTgt spid="23"/>
                                        </p:tgtEl>
                                        <p:attrNameLst>
                                          <p:attrName>style.visibility</p:attrName>
                                        </p:attrNameLst>
                                      </p:cBhvr>
                                      <p:to>
                                        <p:strVal val="visible"/>
                                      </p:to>
                                    </p:set>
                                  </p:childTnLst>
                                </p:cTn>
                              </p:par>
                              <p:par>
                                <p:cTn id="28" presetID="42" presetClass="entr" presetSubtype="0" fill="hold" grpId="0" nodeType="withEffect">
                                  <p:stCondLst>
                                    <p:cond delay="350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1000"/>
                                        <p:tgtEl>
                                          <p:spTgt spid="26"/>
                                        </p:tgtEl>
                                      </p:cBhvr>
                                    </p:animEffect>
                                    <p:anim calcmode="lin" valueType="num">
                                      <p:cBhvr>
                                        <p:cTn id="31" dur="1000" fill="hold"/>
                                        <p:tgtEl>
                                          <p:spTgt spid="26"/>
                                        </p:tgtEl>
                                        <p:attrNameLst>
                                          <p:attrName>ppt_x</p:attrName>
                                        </p:attrNameLst>
                                      </p:cBhvr>
                                      <p:tavLst>
                                        <p:tav tm="0">
                                          <p:val>
                                            <p:strVal val="#ppt_x"/>
                                          </p:val>
                                        </p:tav>
                                        <p:tav tm="100000">
                                          <p:val>
                                            <p:strVal val="#ppt_x"/>
                                          </p:val>
                                        </p:tav>
                                      </p:tavLst>
                                    </p:anim>
                                    <p:anim calcmode="lin" valueType="num">
                                      <p:cBhvr>
                                        <p:cTn id="32" dur="1000" fill="hold"/>
                                        <p:tgtEl>
                                          <p:spTgt spid="26"/>
                                        </p:tgtEl>
                                        <p:attrNameLst>
                                          <p:attrName>ppt_y</p:attrName>
                                        </p:attrNameLst>
                                      </p:cBhvr>
                                      <p:tavLst>
                                        <p:tav tm="0">
                                          <p:val>
                                            <p:strVal val="#ppt_y+.1"/>
                                          </p:val>
                                        </p:tav>
                                        <p:tav tm="100000">
                                          <p:val>
                                            <p:strVal val="#ppt_y"/>
                                          </p:val>
                                        </p:tav>
                                      </p:tavLst>
                                    </p:anim>
                                  </p:childTnLst>
                                </p:cTn>
                              </p:par>
                              <p:par>
                                <p:cTn id="33" presetID="1" presetClass="entr" presetSubtype="0" fill="hold" nodeType="withEffect">
                                  <p:stCondLst>
                                    <p:cond delay="4300"/>
                                  </p:stCondLst>
                                  <p:childTnLst>
                                    <p:set>
                                      <p:cBhvr>
                                        <p:cTn id="34" dur="1" fill="hold">
                                          <p:stCondLst>
                                            <p:cond delay="0"/>
                                          </p:stCondLst>
                                        </p:cTn>
                                        <p:tgtEl>
                                          <p:spTgt spid="25"/>
                                        </p:tgtEl>
                                        <p:attrNameLst>
                                          <p:attrName>style.visibility</p:attrName>
                                        </p:attrNameLst>
                                      </p:cBhvr>
                                      <p:to>
                                        <p:strVal val="visible"/>
                                      </p:to>
                                    </p:set>
                                  </p:childTnLst>
                                </p:cTn>
                              </p:par>
                              <p:par>
                                <p:cTn id="35" presetID="42" presetClass="entr" presetSubtype="0" fill="hold" grpId="0" nodeType="withEffect">
                                  <p:stCondLst>
                                    <p:cond delay="470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animBg="1"/>
      <p:bldP spid="22" grpId="0" animBg="1"/>
      <p:bldP spid="24" grpId="0" animBg="1"/>
      <p:bldP spid="26" grpId="0" animBg="1"/>
      <p:bldP spid="2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2612572" y="2814018"/>
            <a:ext cx="15675428" cy="942974"/>
          </a:xfrm>
          <a:prstGeom prst="rect">
            <a:avLst/>
          </a:prstGeom>
          <a:solidFill>
            <a:srgbClr val="0E3960"/>
          </a:solidFill>
          <a:ln>
            <a:solidFill>
              <a:srgbClr val="0E3960"/>
            </a:solid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60" name="TextBox 59"/>
          <p:cNvSpPr txBox="1"/>
          <p:nvPr/>
        </p:nvSpPr>
        <p:spPr>
          <a:xfrm>
            <a:off x="381000" y="3852390"/>
            <a:ext cx="3511730" cy="1549449"/>
          </a:xfrm>
          <a:prstGeom prst="rect">
            <a:avLst/>
          </a:prstGeom>
          <a:noFill/>
        </p:spPr>
        <p:txBody>
          <a:bodyPr wrap="square" lIns="0" tIns="54000" rIns="324000" bIns="54000" rtlCol="0">
            <a:spAutoFit/>
          </a:bodyPr>
          <a:lstStyle/>
          <a:p>
            <a:pPr>
              <a:lnSpc>
                <a:spcPct val="130000"/>
              </a:lnSpc>
              <a:spcBef>
                <a:spcPts val="900"/>
              </a:spcBef>
            </a:pPr>
            <a:r>
              <a:rPr lang="en-US" dirty="0">
                <a:latin typeface="Open Sans" panose="020B0604020202020204" charset="0"/>
                <a:ea typeface="Open Sans" panose="020B0604020202020204" charset="0"/>
                <a:cs typeface="Open Sans" panose="020B0604020202020204" charset="0"/>
              </a:rPr>
              <a:t>Complaint/referral is received by the certification program (from inspectors, public, other operators, etc.)</a:t>
            </a:r>
          </a:p>
        </p:txBody>
      </p:sp>
      <p:sp>
        <p:nvSpPr>
          <p:cNvPr id="71" name="TextBox 70"/>
          <p:cNvSpPr txBox="1"/>
          <p:nvPr/>
        </p:nvSpPr>
        <p:spPr>
          <a:xfrm>
            <a:off x="4045129" y="3852390"/>
            <a:ext cx="3511730" cy="829252"/>
          </a:xfrm>
          <a:prstGeom prst="rect">
            <a:avLst/>
          </a:prstGeom>
          <a:noFill/>
        </p:spPr>
        <p:txBody>
          <a:bodyPr wrap="square" lIns="0" tIns="54000" rIns="324000" bIns="54000" rtlCol="0">
            <a:spAutoFit/>
          </a:bodyPr>
          <a:lstStyle/>
          <a:p>
            <a:pPr>
              <a:lnSpc>
                <a:spcPct val="130000"/>
              </a:lnSpc>
              <a:spcBef>
                <a:spcPts val="900"/>
              </a:spcBef>
            </a:pPr>
            <a:r>
              <a:rPr lang="en-US" dirty="0">
                <a:latin typeface="Open Sans" panose="020B0604020202020204" charset="0"/>
                <a:ea typeface="Open Sans" panose="020B0604020202020204" charset="0"/>
                <a:cs typeface="Open Sans" panose="020B0604020202020204" charset="0"/>
              </a:rPr>
              <a:t>Department staff may issue LOW or NOV</a:t>
            </a:r>
          </a:p>
        </p:txBody>
      </p:sp>
      <p:sp>
        <p:nvSpPr>
          <p:cNvPr id="72" name="TextBox 71"/>
          <p:cNvSpPr txBox="1"/>
          <p:nvPr/>
        </p:nvSpPr>
        <p:spPr>
          <a:xfrm>
            <a:off x="4041849" y="3375049"/>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02</a:t>
            </a:r>
          </a:p>
        </p:txBody>
      </p:sp>
      <p:sp>
        <p:nvSpPr>
          <p:cNvPr id="73" name="TextBox 72"/>
          <p:cNvSpPr txBox="1"/>
          <p:nvPr/>
        </p:nvSpPr>
        <p:spPr>
          <a:xfrm>
            <a:off x="7709258" y="3852390"/>
            <a:ext cx="3521476" cy="2629745"/>
          </a:xfrm>
          <a:prstGeom prst="rect">
            <a:avLst/>
          </a:prstGeom>
          <a:noFill/>
        </p:spPr>
        <p:txBody>
          <a:bodyPr wrap="square" lIns="0" tIns="54000" rIns="324000" bIns="54000" rtlCol="0">
            <a:spAutoFit/>
          </a:bodyPr>
          <a:lstStyle/>
          <a:p>
            <a:pPr>
              <a:lnSpc>
                <a:spcPct val="130000"/>
              </a:lnSpc>
              <a:spcBef>
                <a:spcPts val="900"/>
              </a:spcBef>
            </a:pPr>
            <a:r>
              <a:rPr lang="en-US" dirty="0">
                <a:latin typeface="Open Sans" panose="020B0604020202020204" charset="0"/>
                <a:ea typeface="Open Sans" panose="020B0604020202020204" charset="0"/>
                <a:cs typeface="Open Sans" panose="020B0604020202020204" charset="0"/>
              </a:rPr>
              <a:t>The complaint and supporting documentation is sent to the certification board for review. If charges are considered a “criminal” case, it is referred to Office of Inspector General.</a:t>
            </a:r>
          </a:p>
        </p:txBody>
      </p:sp>
      <p:sp>
        <p:nvSpPr>
          <p:cNvPr id="74" name="TextBox 73"/>
          <p:cNvSpPr txBox="1"/>
          <p:nvPr/>
        </p:nvSpPr>
        <p:spPr>
          <a:xfrm>
            <a:off x="7715266" y="3392281"/>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03</a:t>
            </a:r>
          </a:p>
        </p:txBody>
      </p:sp>
      <p:sp>
        <p:nvSpPr>
          <p:cNvPr id="3" name="Picture Placeholder 2">
            <a:extLst>
              <a:ext uri="{FF2B5EF4-FFF2-40B4-BE49-F238E27FC236}">
                <a16:creationId xmlns:a16="http://schemas.microsoft.com/office/drawing/2014/main" id="{2073E2AA-3FBD-4848-948C-0B82A5738D18}"/>
              </a:ext>
            </a:extLst>
          </p:cNvPr>
          <p:cNvSpPr>
            <a:spLocks noGrp="1"/>
          </p:cNvSpPr>
          <p:nvPr>
            <p:ph type="pic" sz="quarter" idx="12"/>
          </p:nvPr>
        </p:nvSpPr>
        <p:spPr>
          <a:xfrm>
            <a:off x="0" y="342900"/>
            <a:ext cx="2569029" cy="3414092"/>
          </a:xfrm>
          <a:solidFill>
            <a:schemeClr val="accent1">
              <a:lumMod val="60000"/>
              <a:lumOff val="40000"/>
            </a:schemeClr>
          </a:solidFill>
          <a:ln>
            <a:solidFill>
              <a:schemeClr val="accent1">
                <a:lumMod val="60000"/>
                <a:lumOff val="40000"/>
              </a:schemeClr>
            </a:solidFill>
          </a:ln>
        </p:spPr>
        <p:txBody>
          <a:bodyPr/>
          <a:lstStyle/>
          <a:p>
            <a:endParaRPr lang="en-US"/>
          </a:p>
        </p:txBody>
      </p:sp>
      <p:sp>
        <p:nvSpPr>
          <p:cNvPr id="68" name="TextBox 67"/>
          <p:cNvSpPr txBox="1"/>
          <p:nvPr/>
        </p:nvSpPr>
        <p:spPr>
          <a:xfrm>
            <a:off x="381000" y="3375049"/>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01</a:t>
            </a:r>
          </a:p>
        </p:txBody>
      </p:sp>
      <p:sp>
        <p:nvSpPr>
          <p:cNvPr id="30" name="Title 29"/>
          <p:cNvSpPr>
            <a:spLocks noGrp="1"/>
          </p:cNvSpPr>
          <p:nvPr>
            <p:ph type="title"/>
          </p:nvPr>
        </p:nvSpPr>
        <p:spPr>
          <a:xfrm>
            <a:off x="253880" y="261673"/>
            <a:ext cx="15367120" cy="2471117"/>
          </a:xfrm>
        </p:spPr>
        <p:txBody>
          <a:bodyPr>
            <a:normAutofit fontScale="90000"/>
          </a:bodyPr>
          <a:lstStyle/>
          <a:p>
            <a:r>
              <a:rPr lang="en-US" sz="10200" dirty="0">
                <a:latin typeface="Open Sans" panose="020B0604020202020204" charset="0"/>
                <a:ea typeface="Open Sans" panose="020B0604020202020204" charset="0"/>
                <a:cs typeface="Open Sans" panose="020B0604020202020204" charset="0"/>
              </a:rPr>
              <a:t>Disciplinary Review Procedure</a:t>
            </a:r>
          </a:p>
        </p:txBody>
      </p:sp>
      <p:sp>
        <p:nvSpPr>
          <p:cNvPr id="11" name="TextBox 10"/>
          <p:cNvSpPr txBox="1"/>
          <p:nvPr/>
        </p:nvSpPr>
        <p:spPr>
          <a:xfrm>
            <a:off x="11383133" y="3852390"/>
            <a:ext cx="3526568" cy="1909548"/>
          </a:xfrm>
          <a:prstGeom prst="rect">
            <a:avLst/>
          </a:prstGeom>
          <a:noFill/>
        </p:spPr>
        <p:txBody>
          <a:bodyPr wrap="square" lIns="0" tIns="54000" rIns="324000" bIns="54000" rtlCol="0">
            <a:spAutoFit/>
          </a:bodyPr>
          <a:lstStyle/>
          <a:p>
            <a:pPr>
              <a:lnSpc>
                <a:spcPct val="130000"/>
              </a:lnSpc>
              <a:spcBef>
                <a:spcPts val="900"/>
              </a:spcBef>
            </a:pPr>
            <a:r>
              <a:rPr lang="en-US" dirty="0">
                <a:latin typeface="Open Sans" panose="020B0604020202020204" charset="0"/>
                <a:ea typeface="Open Sans" panose="020B0604020202020204" charset="0"/>
                <a:cs typeface="Open Sans" panose="020B0604020202020204" charset="0"/>
              </a:rPr>
              <a:t>The certification board will request to have the certified operator to appear before board to discuss the actions that resulted in the referral</a:t>
            </a:r>
          </a:p>
        </p:txBody>
      </p:sp>
      <p:sp>
        <p:nvSpPr>
          <p:cNvPr id="12" name="TextBox 11"/>
          <p:cNvSpPr txBox="1"/>
          <p:nvPr/>
        </p:nvSpPr>
        <p:spPr>
          <a:xfrm>
            <a:off x="11388683" y="3389405"/>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04</a:t>
            </a:r>
          </a:p>
        </p:txBody>
      </p:sp>
      <p:sp>
        <p:nvSpPr>
          <p:cNvPr id="13" name="TextBox 12"/>
          <p:cNvSpPr txBox="1"/>
          <p:nvPr/>
        </p:nvSpPr>
        <p:spPr>
          <a:xfrm>
            <a:off x="15062100" y="3852390"/>
            <a:ext cx="3073500" cy="1909548"/>
          </a:xfrm>
          <a:prstGeom prst="rect">
            <a:avLst/>
          </a:prstGeom>
          <a:noFill/>
        </p:spPr>
        <p:txBody>
          <a:bodyPr wrap="square" lIns="0" tIns="54000" rIns="324000" bIns="54000" rtlCol="0">
            <a:spAutoFit/>
          </a:bodyPr>
          <a:lstStyle/>
          <a:p>
            <a:pPr>
              <a:lnSpc>
                <a:spcPct val="130000"/>
              </a:lnSpc>
              <a:spcBef>
                <a:spcPts val="900"/>
              </a:spcBef>
            </a:pPr>
            <a:r>
              <a:rPr lang="en-US" dirty="0">
                <a:latin typeface="Open Sans" panose="020B0604020202020204" charset="0"/>
                <a:ea typeface="Open Sans" panose="020B0604020202020204" charset="0"/>
                <a:cs typeface="Open Sans" panose="020B0604020202020204" charset="0"/>
              </a:rPr>
              <a:t>When the review is complete, the agency reviews evidence presented and the board’s recommendation</a:t>
            </a:r>
          </a:p>
        </p:txBody>
      </p:sp>
      <p:sp>
        <p:nvSpPr>
          <p:cNvPr id="14" name="TextBox 13"/>
          <p:cNvSpPr txBox="1"/>
          <p:nvPr/>
        </p:nvSpPr>
        <p:spPr>
          <a:xfrm>
            <a:off x="15062100" y="3389560"/>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05</a:t>
            </a:r>
          </a:p>
        </p:txBody>
      </p:sp>
      <p:sp>
        <p:nvSpPr>
          <p:cNvPr id="16" name="TextBox 15"/>
          <p:cNvSpPr txBox="1"/>
          <p:nvPr/>
        </p:nvSpPr>
        <p:spPr>
          <a:xfrm>
            <a:off x="397042" y="7641796"/>
            <a:ext cx="3471625" cy="1549449"/>
          </a:xfrm>
          <a:prstGeom prst="rect">
            <a:avLst/>
          </a:prstGeom>
          <a:noFill/>
        </p:spPr>
        <p:txBody>
          <a:bodyPr wrap="square" lIns="0" tIns="54000" rIns="324000" bIns="54000" rtlCol="0">
            <a:spAutoFit/>
          </a:bodyPr>
          <a:lstStyle/>
          <a:p>
            <a:pPr>
              <a:lnSpc>
                <a:spcPct val="130000"/>
              </a:lnSpc>
              <a:spcBef>
                <a:spcPts val="900"/>
              </a:spcBef>
            </a:pPr>
            <a:r>
              <a:rPr lang="en-US" dirty="0">
                <a:latin typeface="Open Sans" panose="020B0604020202020204" charset="0"/>
                <a:ea typeface="Open Sans" panose="020B0604020202020204" charset="0"/>
                <a:cs typeface="Open Sans" panose="020B0604020202020204" charset="0"/>
              </a:rPr>
              <a:t>Cabinet initiates the action recommended by the board or notifies the board why an alternative action was taken</a:t>
            </a:r>
          </a:p>
        </p:txBody>
      </p:sp>
      <p:sp>
        <p:nvSpPr>
          <p:cNvPr id="18" name="TextBox 17"/>
          <p:cNvSpPr txBox="1"/>
          <p:nvPr/>
        </p:nvSpPr>
        <p:spPr>
          <a:xfrm>
            <a:off x="4169228" y="7641796"/>
            <a:ext cx="3363568" cy="1909548"/>
          </a:xfrm>
          <a:prstGeom prst="rect">
            <a:avLst/>
          </a:prstGeom>
          <a:noFill/>
        </p:spPr>
        <p:txBody>
          <a:bodyPr wrap="square" lIns="0" tIns="54000" rIns="324000" bIns="54000" rtlCol="0">
            <a:spAutoFit/>
          </a:bodyPr>
          <a:lstStyle/>
          <a:p>
            <a:pPr>
              <a:lnSpc>
                <a:spcPct val="130000"/>
              </a:lnSpc>
              <a:spcBef>
                <a:spcPts val="900"/>
              </a:spcBef>
            </a:pPr>
            <a:r>
              <a:rPr lang="en-US" dirty="0">
                <a:latin typeface="Open Sans" panose="020B0604020202020204" charset="0"/>
                <a:ea typeface="Open Sans" panose="020B0604020202020204" charset="0"/>
                <a:cs typeface="Open Sans" panose="020B0604020202020204" charset="0"/>
              </a:rPr>
              <a:t>If action is taken, the certified operator and their employer(s) are notified of the action, reasons for action and length of action.</a:t>
            </a:r>
          </a:p>
        </p:txBody>
      </p:sp>
      <p:sp>
        <p:nvSpPr>
          <p:cNvPr id="20" name="Rectangle 19"/>
          <p:cNvSpPr/>
          <p:nvPr/>
        </p:nvSpPr>
        <p:spPr>
          <a:xfrm>
            <a:off x="0" y="6595590"/>
            <a:ext cx="18287999" cy="942974"/>
          </a:xfrm>
          <a:prstGeom prst="rect">
            <a:avLst/>
          </a:prstGeom>
          <a:solidFill>
            <a:srgbClr val="0E3960"/>
          </a:solidFill>
          <a:ln>
            <a:solidFill>
              <a:srgbClr val="0E3960"/>
            </a:solid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5" name="TextBox 14"/>
          <p:cNvSpPr txBox="1"/>
          <p:nvPr/>
        </p:nvSpPr>
        <p:spPr>
          <a:xfrm>
            <a:off x="381000" y="7170976"/>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06</a:t>
            </a:r>
          </a:p>
        </p:txBody>
      </p:sp>
      <p:sp>
        <p:nvSpPr>
          <p:cNvPr id="17" name="TextBox 16"/>
          <p:cNvSpPr txBox="1"/>
          <p:nvPr/>
        </p:nvSpPr>
        <p:spPr>
          <a:xfrm>
            <a:off x="4169228" y="7170976"/>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07</a:t>
            </a:r>
          </a:p>
        </p:txBody>
      </p:sp>
      <p:sp>
        <p:nvSpPr>
          <p:cNvPr id="22" name="TextBox 21"/>
          <p:cNvSpPr txBox="1"/>
          <p:nvPr/>
        </p:nvSpPr>
        <p:spPr>
          <a:xfrm>
            <a:off x="7957456" y="7170975"/>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08</a:t>
            </a:r>
          </a:p>
        </p:txBody>
      </p:sp>
      <p:sp>
        <p:nvSpPr>
          <p:cNvPr id="23" name="TextBox 22"/>
          <p:cNvSpPr txBox="1"/>
          <p:nvPr/>
        </p:nvSpPr>
        <p:spPr>
          <a:xfrm>
            <a:off x="7941414" y="7641795"/>
            <a:ext cx="3035152" cy="2269646"/>
          </a:xfrm>
          <a:prstGeom prst="rect">
            <a:avLst/>
          </a:prstGeom>
          <a:noFill/>
        </p:spPr>
        <p:txBody>
          <a:bodyPr wrap="square" lIns="0" tIns="54000" rIns="324000" bIns="54000" rtlCol="0">
            <a:spAutoFit/>
          </a:bodyPr>
          <a:lstStyle/>
          <a:p>
            <a:pPr>
              <a:lnSpc>
                <a:spcPct val="130000"/>
              </a:lnSpc>
              <a:spcBef>
                <a:spcPts val="900"/>
              </a:spcBef>
            </a:pPr>
            <a:r>
              <a:rPr lang="en-US" dirty="0">
                <a:latin typeface="Open Sans" panose="020B0604020202020204" charset="0"/>
                <a:ea typeface="Open Sans" panose="020B0604020202020204" charset="0"/>
                <a:cs typeface="Open Sans" panose="020B0604020202020204" charset="0"/>
              </a:rPr>
              <a:t>During probation or suspension the board and/or cabinet will monitor your performance and work activities.</a:t>
            </a:r>
          </a:p>
        </p:txBody>
      </p:sp>
      <p:sp>
        <p:nvSpPr>
          <p:cNvPr id="25" name="TextBox 24"/>
          <p:cNvSpPr txBox="1"/>
          <p:nvPr/>
        </p:nvSpPr>
        <p:spPr>
          <a:xfrm>
            <a:off x="11210705" y="7170975"/>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09</a:t>
            </a:r>
          </a:p>
        </p:txBody>
      </p:sp>
      <p:sp>
        <p:nvSpPr>
          <p:cNvPr id="26" name="TextBox 25"/>
          <p:cNvSpPr txBox="1"/>
          <p:nvPr/>
        </p:nvSpPr>
        <p:spPr>
          <a:xfrm>
            <a:off x="11206671" y="7629095"/>
            <a:ext cx="3678967" cy="2629745"/>
          </a:xfrm>
          <a:prstGeom prst="rect">
            <a:avLst/>
          </a:prstGeom>
          <a:noFill/>
        </p:spPr>
        <p:txBody>
          <a:bodyPr wrap="square" lIns="0" tIns="54000" rIns="324000" bIns="54000" rtlCol="0">
            <a:spAutoFit/>
          </a:bodyPr>
          <a:lstStyle/>
          <a:p>
            <a:pPr>
              <a:lnSpc>
                <a:spcPct val="130000"/>
              </a:lnSpc>
              <a:spcBef>
                <a:spcPts val="900"/>
              </a:spcBef>
            </a:pPr>
            <a:r>
              <a:rPr lang="en-US" dirty="0">
                <a:latin typeface="Open Sans" panose="020B0604020202020204" charset="0"/>
                <a:ea typeface="Open Sans" panose="020B0604020202020204" charset="0"/>
                <a:cs typeface="Open Sans" panose="020B0604020202020204" charset="0"/>
              </a:rPr>
              <a:t>At the end of action, the agency will determine if all remedial measures were met and may confer with the board to determine whether the action should be lifted or whether additional action is required.</a:t>
            </a:r>
            <a:endParaRPr lang="en-US" sz="2100" b="1" dirty="0">
              <a:latin typeface="Open Sans" panose="020B0604020202020204" charset="0"/>
              <a:ea typeface="Open Sans" panose="020B0604020202020204" charset="0"/>
              <a:cs typeface="Open Sans" panose="020B0604020202020204" charset="0"/>
            </a:endParaRPr>
          </a:p>
        </p:txBody>
      </p:sp>
      <p:sp>
        <p:nvSpPr>
          <p:cNvPr id="24" name="TextBox 23"/>
          <p:cNvSpPr txBox="1"/>
          <p:nvPr/>
        </p:nvSpPr>
        <p:spPr>
          <a:xfrm>
            <a:off x="14889672" y="7154372"/>
            <a:ext cx="413676" cy="367587"/>
          </a:xfrm>
          <a:prstGeom prst="rect">
            <a:avLst/>
          </a:prstGeom>
          <a:noFill/>
        </p:spPr>
        <p:txBody>
          <a:bodyPr wrap="none" lIns="0" tIns="54000" rIns="216000" bIns="54000" rtlCol="0">
            <a:spAutoFit/>
          </a:bodyPr>
          <a:lstStyle/>
          <a:p>
            <a:pPr>
              <a:lnSpc>
                <a:spcPct val="120000"/>
              </a:lnSpc>
              <a:spcBef>
                <a:spcPts val="1500"/>
              </a:spcBef>
            </a:pPr>
            <a:r>
              <a:rPr lang="en-US" sz="1500" b="1" dirty="0">
                <a:solidFill>
                  <a:srgbClr val="D9D9D9"/>
                </a:solidFill>
              </a:rPr>
              <a:t>10</a:t>
            </a:r>
          </a:p>
        </p:txBody>
      </p:sp>
      <p:sp>
        <p:nvSpPr>
          <p:cNvPr id="27" name="TextBox 26"/>
          <p:cNvSpPr txBox="1"/>
          <p:nvPr/>
        </p:nvSpPr>
        <p:spPr>
          <a:xfrm>
            <a:off x="14885638" y="7612492"/>
            <a:ext cx="3249962" cy="2269646"/>
          </a:xfrm>
          <a:prstGeom prst="rect">
            <a:avLst/>
          </a:prstGeom>
          <a:noFill/>
        </p:spPr>
        <p:txBody>
          <a:bodyPr wrap="square" lIns="0" tIns="54000" rIns="324000" bIns="54000" rtlCol="0">
            <a:spAutoFit/>
          </a:bodyPr>
          <a:lstStyle/>
          <a:p>
            <a:pPr>
              <a:lnSpc>
                <a:spcPct val="130000"/>
              </a:lnSpc>
              <a:spcBef>
                <a:spcPts val="900"/>
              </a:spcBef>
            </a:pPr>
            <a:r>
              <a:rPr lang="en-US" dirty="0">
                <a:latin typeface="Open Sans" panose="020B0604020202020204" charset="0"/>
                <a:ea typeface="Open Sans" panose="020B0604020202020204" charset="0"/>
                <a:cs typeface="Open Sans" panose="020B0604020202020204" charset="0"/>
              </a:rPr>
              <a:t>An operator who considers him/herself aggrieved by a disciplinary action may file a petition for hearing with the Cabinet pursuant to KRS 224.10-420(2).</a:t>
            </a:r>
          </a:p>
        </p:txBody>
      </p:sp>
    </p:spTree>
    <p:extLst>
      <p:ext uri="{BB962C8B-B14F-4D97-AF65-F5344CB8AC3E}">
        <p14:creationId xmlns:p14="http://schemas.microsoft.com/office/powerpoint/2010/main" val="404800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1000"/>
                                        <p:tgtEl>
                                          <p:spTgt spid="75"/>
                                        </p:tgtEl>
                                      </p:cBhvr>
                                    </p:animEffect>
                                  </p:childTnLst>
                                </p:cTn>
                              </p:par>
                              <p:par>
                                <p:cTn id="8" presetID="2" presetClass="entr" presetSubtype="4" decel="50000" fill="hold" grpId="0" nodeType="withEffect">
                                  <p:stCondLst>
                                    <p:cond delay="0"/>
                                  </p:stCondLst>
                                  <p:childTnLst>
                                    <p:set>
                                      <p:cBhvr>
                                        <p:cTn id="9" dur="1" fill="hold">
                                          <p:stCondLst>
                                            <p:cond delay="0"/>
                                          </p:stCondLst>
                                        </p:cTn>
                                        <p:tgtEl>
                                          <p:spTgt spid="68"/>
                                        </p:tgtEl>
                                        <p:attrNameLst>
                                          <p:attrName>style.visibility</p:attrName>
                                        </p:attrNameLst>
                                      </p:cBhvr>
                                      <p:to>
                                        <p:strVal val="visible"/>
                                      </p:to>
                                    </p:set>
                                    <p:anim calcmode="lin" valueType="num">
                                      <p:cBhvr additive="base">
                                        <p:cTn id="10" dur="1000" fill="hold"/>
                                        <p:tgtEl>
                                          <p:spTgt spid="68"/>
                                        </p:tgtEl>
                                        <p:attrNameLst>
                                          <p:attrName>ppt_x</p:attrName>
                                        </p:attrNameLst>
                                      </p:cBhvr>
                                      <p:tavLst>
                                        <p:tav tm="0">
                                          <p:val>
                                            <p:strVal val="#ppt_x"/>
                                          </p:val>
                                        </p:tav>
                                        <p:tav tm="100000">
                                          <p:val>
                                            <p:strVal val="#ppt_x"/>
                                          </p:val>
                                        </p:tav>
                                      </p:tavLst>
                                    </p:anim>
                                    <p:anim calcmode="lin" valueType="num">
                                      <p:cBhvr additive="base">
                                        <p:cTn id="11" dur="1000" fill="hold"/>
                                        <p:tgtEl>
                                          <p:spTgt spid="68"/>
                                        </p:tgtEl>
                                        <p:attrNameLst>
                                          <p:attrName>ppt_y</p:attrName>
                                        </p:attrNameLst>
                                      </p:cBhvr>
                                      <p:tavLst>
                                        <p:tav tm="0">
                                          <p:val>
                                            <p:strVal val="1+#ppt_h/2"/>
                                          </p:val>
                                        </p:tav>
                                        <p:tav tm="100000">
                                          <p:val>
                                            <p:strVal val="#ppt_y"/>
                                          </p:val>
                                        </p:tav>
                                      </p:tavLst>
                                    </p:anim>
                                  </p:childTnLst>
                                </p:cTn>
                              </p:par>
                              <p:par>
                                <p:cTn id="12" presetID="2" presetClass="entr" presetSubtype="4" decel="50000" fill="hold" grpId="0" nodeType="withEffect">
                                  <p:stCondLst>
                                    <p:cond delay="200"/>
                                  </p:stCondLst>
                                  <p:childTnLst>
                                    <p:set>
                                      <p:cBhvr>
                                        <p:cTn id="13" dur="1" fill="hold">
                                          <p:stCondLst>
                                            <p:cond delay="0"/>
                                          </p:stCondLst>
                                        </p:cTn>
                                        <p:tgtEl>
                                          <p:spTgt spid="60"/>
                                        </p:tgtEl>
                                        <p:attrNameLst>
                                          <p:attrName>style.visibility</p:attrName>
                                        </p:attrNameLst>
                                      </p:cBhvr>
                                      <p:to>
                                        <p:strVal val="visible"/>
                                      </p:to>
                                    </p:set>
                                    <p:anim calcmode="lin" valueType="num">
                                      <p:cBhvr additive="base">
                                        <p:cTn id="14" dur="1000" fill="hold"/>
                                        <p:tgtEl>
                                          <p:spTgt spid="60"/>
                                        </p:tgtEl>
                                        <p:attrNameLst>
                                          <p:attrName>ppt_x</p:attrName>
                                        </p:attrNameLst>
                                      </p:cBhvr>
                                      <p:tavLst>
                                        <p:tav tm="0">
                                          <p:val>
                                            <p:strVal val="#ppt_x"/>
                                          </p:val>
                                        </p:tav>
                                        <p:tav tm="100000">
                                          <p:val>
                                            <p:strVal val="#ppt_x"/>
                                          </p:val>
                                        </p:tav>
                                      </p:tavLst>
                                    </p:anim>
                                    <p:anim calcmode="lin" valueType="num">
                                      <p:cBhvr additive="base">
                                        <p:cTn id="15" dur="1000" fill="hold"/>
                                        <p:tgtEl>
                                          <p:spTgt spid="60"/>
                                        </p:tgtEl>
                                        <p:attrNameLst>
                                          <p:attrName>ppt_y</p:attrName>
                                        </p:attrNameLst>
                                      </p:cBhvr>
                                      <p:tavLst>
                                        <p:tav tm="0">
                                          <p:val>
                                            <p:strVal val="1+#ppt_h/2"/>
                                          </p:val>
                                        </p:tav>
                                        <p:tav tm="100000">
                                          <p:val>
                                            <p:strVal val="#ppt_y"/>
                                          </p:val>
                                        </p:tav>
                                      </p:tavLst>
                                    </p:anim>
                                  </p:childTnLst>
                                </p:cTn>
                              </p:par>
                              <p:par>
                                <p:cTn id="16" presetID="2" presetClass="entr" presetSubtype="4" decel="50000" fill="hold" grpId="0" nodeType="withEffect">
                                  <p:stCondLst>
                                    <p:cond delay="40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1000" fill="hold"/>
                                        <p:tgtEl>
                                          <p:spTgt spid="72"/>
                                        </p:tgtEl>
                                        <p:attrNameLst>
                                          <p:attrName>ppt_x</p:attrName>
                                        </p:attrNameLst>
                                      </p:cBhvr>
                                      <p:tavLst>
                                        <p:tav tm="0">
                                          <p:val>
                                            <p:strVal val="#ppt_x"/>
                                          </p:val>
                                        </p:tav>
                                        <p:tav tm="100000">
                                          <p:val>
                                            <p:strVal val="#ppt_x"/>
                                          </p:val>
                                        </p:tav>
                                      </p:tavLst>
                                    </p:anim>
                                    <p:anim calcmode="lin" valueType="num">
                                      <p:cBhvr additive="base">
                                        <p:cTn id="19" dur="1000" fill="hold"/>
                                        <p:tgtEl>
                                          <p:spTgt spid="72"/>
                                        </p:tgtEl>
                                        <p:attrNameLst>
                                          <p:attrName>ppt_y</p:attrName>
                                        </p:attrNameLst>
                                      </p:cBhvr>
                                      <p:tavLst>
                                        <p:tav tm="0">
                                          <p:val>
                                            <p:strVal val="1+#ppt_h/2"/>
                                          </p:val>
                                        </p:tav>
                                        <p:tav tm="100000">
                                          <p:val>
                                            <p:strVal val="#ppt_y"/>
                                          </p:val>
                                        </p:tav>
                                      </p:tavLst>
                                    </p:anim>
                                  </p:childTnLst>
                                </p:cTn>
                              </p:par>
                              <p:par>
                                <p:cTn id="20" presetID="2" presetClass="entr" presetSubtype="4" decel="50000" fill="hold" grpId="0" nodeType="withEffect">
                                  <p:stCondLst>
                                    <p:cond delay="600"/>
                                  </p:stCondLst>
                                  <p:childTnLst>
                                    <p:set>
                                      <p:cBhvr>
                                        <p:cTn id="21" dur="1" fill="hold">
                                          <p:stCondLst>
                                            <p:cond delay="0"/>
                                          </p:stCondLst>
                                        </p:cTn>
                                        <p:tgtEl>
                                          <p:spTgt spid="71"/>
                                        </p:tgtEl>
                                        <p:attrNameLst>
                                          <p:attrName>style.visibility</p:attrName>
                                        </p:attrNameLst>
                                      </p:cBhvr>
                                      <p:to>
                                        <p:strVal val="visible"/>
                                      </p:to>
                                    </p:set>
                                    <p:anim calcmode="lin" valueType="num">
                                      <p:cBhvr additive="base">
                                        <p:cTn id="22" dur="1000" fill="hold"/>
                                        <p:tgtEl>
                                          <p:spTgt spid="71"/>
                                        </p:tgtEl>
                                        <p:attrNameLst>
                                          <p:attrName>ppt_x</p:attrName>
                                        </p:attrNameLst>
                                      </p:cBhvr>
                                      <p:tavLst>
                                        <p:tav tm="0">
                                          <p:val>
                                            <p:strVal val="#ppt_x"/>
                                          </p:val>
                                        </p:tav>
                                        <p:tav tm="100000">
                                          <p:val>
                                            <p:strVal val="#ppt_x"/>
                                          </p:val>
                                        </p:tav>
                                      </p:tavLst>
                                    </p:anim>
                                    <p:anim calcmode="lin" valueType="num">
                                      <p:cBhvr additive="base">
                                        <p:cTn id="23" dur="1000" fill="hold"/>
                                        <p:tgtEl>
                                          <p:spTgt spid="71"/>
                                        </p:tgtEl>
                                        <p:attrNameLst>
                                          <p:attrName>ppt_y</p:attrName>
                                        </p:attrNameLst>
                                      </p:cBhvr>
                                      <p:tavLst>
                                        <p:tav tm="0">
                                          <p:val>
                                            <p:strVal val="1+#ppt_h/2"/>
                                          </p:val>
                                        </p:tav>
                                        <p:tav tm="100000">
                                          <p:val>
                                            <p:strVal val="#ppt_y"/>
                                          </p:val>
                                        </p:tav>
                                      </p:tavLst>
                                    </p:anim>
                                  </p:childTnLst>
                                </p:cTn>
                              </p:par>
                              <p:par>
                                <p:cTn id="24" presetID="2" presetClass="entr" presetSubtype="4" decel="50000" fill="hold" grpId="0" nodeType="withEffect">
                                  <p:stCondLst>
                                    <p:cond delay="800"/>
                                  </p:stCondLst>
                                  <p:childTnLst>
                                    <p:set>
                                      <p:cBhvr>
                                        <p:cTn id="25" dur="1" fill="hold">
                                          <p:stCondLst>
                                            <p:cond delay="0"/>
                                          </p:stCondLst>
                                        </p:cTn>
                                        <p:tgtEl>
                                          <p:spTgt spid="74"/>
                                        </p:tgtEl>
                                        <p:attrNameLst>
                                          <p:attrName>style.visibility</p:attrName>
                                        </p:attrNameLst>
                                      </p:cBhvr>
                                      <p:to>
                                        <p:strVal val="visible"/>
                                      </p:to>
                                    </p:set>
                                    <p:anim calcmode="lin" valueType="num">
                                      <p:cBhvr additive="base">
                                        <p:cTn id="26" dur="1000" fill="hold"/>
                                        <p:tgtEl>
                                          <p:spTgt spid="74"/>
                                        </p:tgtEl>
                                        <p:attrNameLst>
                                          <p:attrName>ppt_x</p:attrName>
                                        </p:attrNameLst>
                                      </p:cBhvr>
                                      <p:tavLst>
                                        <p:tav tm="0">
                                          <p:val>
                                            <p:strVal val="#ppt_x"/>
                                          </p:val>
                                        </p:tav>
                                        <p:tav tm="100000">
                                          <p:val>
                                            <p:strVal val="#ppt_x"/>
                                          </p:val>
                                        </p:tav>
                                      </p:tavLst>
                                    </p:anim>
                                    <p:anim calcmode="lin" valueType="num">
                                      <p:cBhvr additive="base">
                                        <p:cTn id="27" dur="1000" fill="hold"/>
                                        <p:tgtEl>
                                          <p:spTgt spid="74"/>
                                        </p:tgtEl>
                                        <p:attrNameLst>
                                          <p:attrName>ppt_y</p:attrName>
                                        </p:attrNameLst>
                                      </p:cBhvr>
                                      <p:tavLst>
                                        <p:tav tm="0">
                                          <p:val>
                                            <p:strVal val="1+#ppt_h/2"/>
                                          </p:val>
                                        </p:tav>
                                        <p:tav tm="100000">
                                          <p:val>
                                            <p:strVal val="#ppt_y"/>
                                          </p:val>
                                        </p:tav>
                                      </p:tavLst>
                                    </p:anim>
                                  </p:childTnLst>
                                </p:cTn>
                              </p:par>
                              <p:par>
                                <p:cTn id="28" presetID="2" presetClass="entr" presetSubtype="4" decel="50000" fill="hold" grpId="0" nodeType="withEffect">
                                  <p:stCondLst>
                                    <p:cond delay="1000"/>
                                  </p:stCondLst>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1000" fill="hold"/>
                                        <p:tgtEl>
                                          <p:spTgt spid="73"/>
                                        </p:tgtEl>
                                        <p:attrNameLst>
                                          <p:attrName>ppt_x</p:attrName>
                                        </p:attrNameLst>
                                      </p:cBhvr>
                                      <p:tavLst>
                                        <p:tav tm="0">
                                          <p:val>
                                            <p:strVal val="#ppt_x"/>
                                          </p:val>
                                        </p:tav>
                                        <p:tav tm="100000">
                                          <p:val>
                                            <p:strVal val="#ppt_x"/>
                                          </p:val>
                                        </p:tav>
                                      </p:tavLst>
                                    </p:anim>
                                    <p:anim calcmode="lin" valueType="num">
                                      <p:cBhvr additive="base">
                                        <p:cTn id="31" dur="10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4" decel="50000" fill="hold" grpId="0" nodeType="withEffect">
                                  <p:stCondLst>
                                    <p:cond delay="120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1000" fill="hold"/>
                                        <p:tgtEl>
                                          <p:spTgt spid="12"/>
                                        </p:tgtEl>
                                        <p:attrNameLst>
                                          <p:attrName>ppt_x</p:attrName>
                                        </p:attrNameLst>
                                      </p:cBhvr>
                                      <p:tavLst>
                                        <p:tav tm="0">
                                          <p:val>
                                            <p:strVal val="#ppt_x"/>
                                          </p:val>
                                        </p:tav>
                                        <p:tav tm="100000">
                                          <p:val>
                                            <p:strVal val="#ppt_x"/>
                                          </p:val>
                                        </p:tav>
                                      </p:tavLst>
                                    </p:anim>
                                    <p:anim calcmode="lin" valueType="num">
                                      <p:cBhvr additive="base">
                                        <p:cTn id="35" dur="1000" fill="hold"/>
                                        <p:tgtEl>
                                          <p:spTgt spid="12"/>
                                        </p:tgtEl>
                                        <p:attrNameLst>
                                          <p:attrName>ppt_y</p:attrName>
                                        </p:attrNameLst>
                                      </p:cBhvr>
                                      <p:tavLst>
                                        <p:tav tm="0">
                                          <p:val>
                                            <p:strVal val="1+#ppt_h/2"/>
                                          </p:val>
                                        </p:tav>
                                        <p:tav tm="100000">
                                          <p:val>
                                            <p:strVal val="#ppt_y"/>
                                          </p:val>
                                        </p:tav>
                                      </p:tavLst>
                                    </p:anim>
                                  </p:childTnLst>
                                </p:cTn>
                              </p:par>
                              <p:par>
                                <p:cTn id="36" presetID="2" presetClass="entr" presetSubtype="4" decel="50000" fill="hold" grpId="0" nodeType="withEffect">
                                  <p:stCondLst>
                                    <p:cond delay="14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1000" fill="hold"/>
                                        <p:tgtEl>
                                          <p:spTgt spid="11"/>
                                        </p:tgtEl>
                                        <p:attrNameLst>
                                          <p:attrName>ppt_x</p:attrName>
                                        </p:attrNameLst>
                                      </p:cBhvr>
                                      <p:tavLst>
                                        <p:tav tm="0">
                                          <p:val>
                                            <p:strVal val="#ppt_x"/>
                                          </p:val>
                                        </p:tav>
                                        <p:tav tm="100000">
                                          <p:val>
                                            <p:strVal val="#ppt_x"/>
                                          </p:val>
                                        </p:tav>
                                      </p:tavLst>
                                    </p:anim>
                                    <p:anim calcmode="lin" valueType="num">
                                      <p:cBhvr additive="base">
                                        <p:cTn id="39" dur="10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decel="50000" fill="hold" grpId="0" nodeType="withEffect">
                                  <p:stCondLst>
                                    <p:cond delay="160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1000" fill="hold"/>
                                        <p:tgtEl>
                                          <p:spTgt spid="14"/>
                                        </p:tgtEl>
                                        <p:attrNameLst>
                                          <p:attrName>ppt_x</p:attrName>
                                        </p:attrNameLst>
                                      </p:cBhvr>
                                      <p:tavLst>
                                        <p:tav tm="0">
                                          <p:val>
                                            <p:strVal val="#ppt_x"/>
                                          </p:val>
                                        </p:tav>
                                        <p:tav tm="100000">
                                          <p:val>
                                            <p:strVal val="#ppt_x"/>
                                          </p:val>
                                        </p:tav>
                                      </p:tavLst>
                                    </p:anim>
                                    <p:anim calcmode="lin" valueType="num">
                                      <p:cBhvr additive="base">
                                        <p:cTn id="43" dur="1000" fill="hold"/>
                                        <p:tgtEl>
                                          <p:spTgt spid="14"/>
                                        </p:tgtEl>
                                        <p:attrNameLst>
                                          <p:attrName>ppt_y</p:attrName>
                                        </p:attrNameLst>
                                      </p:cBhvr>
                                      <p:tavLst>
                                        <p:tav tm="0">
                                          <p:val>
                                            <p:strVal val="1+#ppt_h/2"/>
                                          </p:val>
                                        </p:tav>
                                        <p:tav tm="100000">
                                          <p:val>
                                            <p:strVal val="#ppt_y"/>
                                          </p:val>
                                        </p:tav>
                                      </p:tavLst>
                                    </p:anim>
                                  </p:childTnLst>
                                </p:cTn>
                              </p:par>
                              <p:par>
                                <p:cTn id="44" presetID="2" presetClass="entr" presetSubtype="4" decel="50000" fill="hold" grpId="0" nodeType="withEffect">
                                  <p:stCondLst>
                                    <p:cond delay="180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1000" fill="hold"/>
                                        <p:tgtEl>
                                          <p:spTgt spid="13"/>
                                        </p:tgtEl>
                                        <p:attrNameLst>
                                          <p:attrName>ppt_x</p:attrName>
                                        </p:attrNameLst>
                                      </p:cBhvr>
                                      <p:tavLst>
                                        <p:tav tm="0">
                                          <p:val>
                                            <p:strVal val="#ppt_x"/>
                                          </p:val>
                                        </p:tav>
                                        <p:tav tm="100000">
                                          <p:val>
                                            <p:strVal val="#ppt_x"/>
                                          </p:val>
                                        </p:tav>
                                      </p:tavLst>
                                    </p:anim>
                                    <p:anim calcmode="lin" valueType="num">
                                      <p:cBhvr additive="base">
                                        <p:cTn id="47" dur="1000" fill="hold"/>
                                        <p:tgtEl>
                                          <p:spTgt spid="13"/>
                                        </p:tgtEl>
                                        <p:attrNameLst>
                                          <p:attrName>ppt_y</p:attrName>
                                        </p:attrNameLst>
                                      </p:cBhvr>
                                      <p:tavLst>
                                        <p:tav tm="0">
                                          <p:val>
                                            <p:strVal val="1+#ppt_h/2"/>
                                          </p:val>
                                        </p:tav>
                                        <p:tav tm="100000">
                                          <p:val>
                                            <p:strVal val="#ppt_y"/>
                                          </p:val>
                                        </p:tav>
                                      </p:tavLst>
                                    </p:anim>
                                  </p:childTnLst>
                                </p:cTn>
                              </p:par>
                              <p:par>
                                <p:cTn id="48" presetID="2" presetClass="entr" presetSubtype="4" decel="50000" fill="hold" grpId="0" nodeType="withEffect">
                                  <p:stCondLst>
                                    <p:cond delay="200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1000" fill="hold"/>
                                        <p:tgtEl>
                                          <p:spTgt spid="15"/>
                                        </p:tgtEl>
                                        <p:attrNameLst>
                                          <p:attrName>ppt_x</p:attrName>
                                        </p:attrNameLst>
                                      </p:cBhvr>
                                      <p:tavLst>
                                        <p:tav tm="0">
                                          <p:val>
                                            <p:strVal val="#ppt_x"/>
                                          </p:val>
                                        </p:tav>
                                        <p:tav tm="100000">
                                          <p:val>
                                            <p:strVal val="#ppt_x"/>
                                          </p:val>
                                        </p:tav>
                                      </p:tavLst>
                                    </p:anim>
                                    <p:anim calcmode="lin" valueType="num">
                                      <p:cBhvr additive="base">
                                        <p:cTn id="51" dur="1000" fill="hold"/>
                                        <p:tgtEl>
                                          <p:spTgt spid="15"/>
                                        </p:tgtEl>
                                        <p:attrNameLst>
                                          <p:attrName>ppt_y</p:attrName>
                                        </p:attrNameLst>
                                      </p:cBhvr>
                                      <p:tavLst>
                                        <p:tav tm="0">
                                          <p:val>
                                            <p:strVal val="1+#ppt_h/2"/>
                                          </p:val>
                                        </p:tav>
                                        <p:tav tm="100000">
                                          <p:val>
                                            <p:strVal val="#ppt_y"/>
                                          </p:val>
                                        </p:tav>
                                      </p:tavLst>
                                    </p:anim>
                                  </p:childTnLst>
                                </p:cTn>
                              </p:par>
                              <p:par>
                                <p:cTn id="52" presetID="2" presetClass="entr" presetSubtype="4" decel="50000" fill="hold" grpId="0" nodeType="withEffect">
                                  <p:stCondLst>
                                    <p:cond delay="220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1000" fill="hold"/>
                                        <p:tgtEl>
                                          <p:spTgt spid="16"/>
                                        </p:tgtEl>
                                        <p:attrNameLst>
                                          <p:attrName>ppt_x</p:attrName>
                                        </p:attrNameLst>
                                      </p:cBhvr>
                                      <p:tavLst>
                                        <p:tav tm="0">
                                          <p:val>
                                            <p:strVal val="#ppt_x"/>
                                          </p:val>
                                        </p:tav>
                                        <p:tav tm="100000">
                                          <p:val>
                                            <p:strVal val="#ppt_x"/>
                                          </p:val>
                                        </p:tav>
                                      </p:tavLst>
                                    </p:anim>
                                    <p:anim calcmode="lin" valueType="num">
                                      <p:cBhvr additive="base">
                                        <p:cTn id="55" dur="1000" fill="hold"/>
                                        <p:tgtEl>
                                          <p:spTgt spid="16"/>
                                        </p:tgtEl>
                                        <p:attrNameLst>
                                          <p:attrName>ppt_y</p:attrName>
                                        </p:attrNameLst>
                                      </p:cBhvr>
                                      <p:tavLst>
                                        <p:tav tm="0">
                                          <p:val>
                                            <p:strVal val="1+#ppt_h/2"/>
                                          </p:val>
                                        </p:tav>
                                        <p:tav tm="100000">
                                          <p:val>
                                            <p:strVal val="#ppt_y"/>
                                          </p:val>
                                        </p:tav>
                                      </p:tavLst>
                                    </p:anim>
                                  </p:childTnLst>
                                </p:cTn>
                              </p:par>
                              <p:par>
                                <p:cTn id="56" presetID="2" presetClass="entr" presetSubtype="4" decel="50000" fill="hold" grpId="0" nodeType="withEffect">
                                  <p:stCondLst>
                                    <p:cond delay="240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1000" fill="hold"/>
                                        <p:tgtEl>
                                          <p:spTgt spid="17"/>
                                        </p:tgtEl>
                                        <p:attrNameLst>
                                          <p:attrName>ppt_x</p:attrName>
                                        </p:attrNameLst>
                                      </p:cBhvr>
                                      <p:tavLst>
                                        <p:tav tm="0">
                                          <p:val>
                                            <p:strVal val="#ppt_x"/>
                                          </p:val>
                                        </p:tav>
                                        <p:tav tm="100000">
                                          <p:val>
                                            <p:strVal val="#ppt_x"/>
                                          </p:val>
                                        </p:tav>
                                      </p:tavLst>
                                    </p:anim>
                                    <p:anim calcmode="lin" valueType="num">
                                      <p:cBhvr additive="base">
                                        <p:cTn id="59" dur="1000" fill="hold"/>
                                        <p:tgtEl>
                                          <p:spTgt spid="17"/>
                                        </p:tgtEl>
                                        <p:attrNameLst>
                                          <p:attrName>ppt_y</p:attrName>
                                        </p:attrNameLst>
                                      </p:cBhvr>
                                      <p:tavLst>
                                        <p:tav tm="0">
                                          <p:val>
                                            <p:strVal val="1+#ppt_h/2"/>
                                          </p:val>
                                        </p:tav>
                                        <p:tav tm="100000">
                                          <p:val>
                                            <p:strVal val="#ppt_y"/>
                                          </p:val>
                                        </p:tav>
                                      </p:tavLst>
                                    </p:anim>
                                  </p:childTnLst>
                                </p:cTn>
                              </p:par>
                              <p:par>
                                <p:cTn id="60" presetID="2" presetClass="entr" presetSubtype="4" decel="50000" fill="hold" grpId="0" nodeType="withEffect">
                                  <p:stCondLst>
                                    <p:cond delay="240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1000" fill="hold"/>
                                        <p:tgtEl>
                                          <p:spTgt spid="18"/>
                                        </p:tgtEl>
                                        <p:attrNameLst>
                                          <p:attrName>ppt_x</p:attrName>
                                        </p:attrNameLst>
                                      </p:cBhvr>
                                      <p:tavLst>
                                        <p:tav tm="0">
                                          <p:val>
                                            <p:strVal val="#ppt_x"/>
                                          </p:val>
                                        </p:tav>
                                        <p:tav tm="100000">
                                          <p:val>
                                            <p:strVal val="#ppt_x"/>
                                          </p:val>
                                        </p:tav>
                                      </p:tavLst>
                                    </p:anim>
                                    <p:anim calcmode="lin" valueType="num">
                                      <p:cBhvr additive="base">
                                        <p:cTn id="63" dur="1000" fill="hold"/>
                                        <p:tgtEl>
                                          <p:spTgt spid="18"/>
                                        </p:tgtEl>
                                        <p:attrNameLst>
                                          <p:attrName>ppt_y</p:attrName>
                                        </p:attrNameLst>
                                      </p:cBhvr>
                                      <p:tavLst>
                                        <p:tav tm="0">
                                          <p:val>
                                            <p:strVal val="1+#ppt_h/2"/>
                                          </p:val>
                                        </p:tav>
                                        <p:tav tm="100000">
                                          <p:val>
                                            <p:strVal val="#ppt_y"/>
                                          </p:val>
                                        </p:tav>
                                      </p:tavLst>
                                    </p:anim>
                                  </p:childTnLst>
                                </p:cTn>
                              </p:par>
                              <p:par>
                                <p:cTn id="64" presetID="22" presetClass="entr" presetSubtype="8" fill="hold" grpId="0" nodeType="withEffect">
                                  <p:stCondLst>
                                    <p:cond delay="280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600"/>
                                        <p:tgtEl>
                                          <p:spTgt spid="20"/>
                                        </p:tgtEl>
                                      </p:cBhvr>
                                    </p:animEffect>
                                  </p:childTnLst>
                                </p:cTn>
                              </p:par>
                              <p:par>
                                <p:cTn id="67" presetID="2" presetClass="entr" presetSubtype="4" decel="50000" fill="hold" grpId="0" nodeType="withEffect">
                                  <p:stCondLst>
                                    <p:cond delay="300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1000" fill="hold"/>
                                        <p:tgtEl>
                                          <p:spTgt spid="22"/>
                                        </p:tgtEl>
                                        <p:attrNameLst>
                                          <p:attrName>ppt_x</p:attrName>
                                        </p:attrNameLst>
                                      </p:cBhvr>
                                      <p:tavLst>
                                        <p:tav tm="0">
                                          <p:val>
                                            <p:strVal val="#ppt_x"/>
                                          </p:val>
                                        </p:tav>
                                        <p:tav tm="100000">
                                          <p:val>
                                            <p:strVal val="#ppt_x"/>
                                          </p:val>
                                        </p:tav>
                                      </p:tavLst>
                                    </p:anim>
                                    <p:anim calcmode="lin" valueType="num">
                                      <p:cBhvr additive="base">
                                        <p:cTn id="70" dur="1000" fill="hold"/>
                                        <p:tgtEl>
                                          <p:spTgt spid="22"/>
                                        </p:tgtEl>
                                        <p:attrNameLst>
                                          <p:attrName>ppt_y</p:attrName>
                                        </p:attrNameLst>
                                      </p:cBhvr>
                                      <p:tavLst>
                                        <p:tav tm="0">
                                          <p:val>
                                            <p:strVal val="1+#ppt_h/2"/>
                                          </p:val>
                                        </p:tav>
                                        <p:tav tm="100000">
                                          <p:val>
                                            <p:strVal val="#ppt_y"/>
                                          </p:val>
                                        </p:tav>
                                      </p:tavLst>
                                    </p:anim>
                                  </p:childTnLst>
                                </p:cTn>
                              </p:par>
                              <p:par>
                                <p:cTn id="71" presetID="2" presetClass="entr" presetSubtype="4" decel="50000" fill="hold" grpId="0" nodeType="withEffect">
                                  <p:stCondLst>
                                    <p:cond delay="320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1000" fill="hold"/>
                                        <p:tgtEl>
                                          <p:spTgt spid="23"/>
                                        </p:tgtEl>
                                        <p:attrNameLst>
                                          <p:attrName>ppt_x</p:attrName>
                                        </p:attrNameLst>
                                      </p:cBhvr>
                                      <p:tavLst>
                                        <p:tav tm="0">
                                          <p:val>
                                            <p:strVal val="#ppt_x"/>
                                          </p:val>
                                        </p:tav>
                                        <p:tav tm="100000">
                                          <p:val>
                                            <p:strVal val="#ppt_x"/>
                                          </p:val>
                                        </p:tav>
                                      </p:tavLst>
                                    </p:anim>
                                    <p:anim calcmode="lin" valueType="num">
                                      <p:cBhvr additive="base">
                                        <p:cTn id="74" dur="1000" fill="hold"/>
                                        <p:tgtEl>
                                          <p:spTgt spid="23"/>
                                        </p:tgtEl>
                                        <p:attrNameLst>
                                          <p:attrName>ppt_y</p:attrName>
                                        </p:attrNameLst>
                                      </p:cBhvr>
                                      <p:tavLst>
                                        <p:tav tm="0">
                                          <p:val>
                                            <p:strVal val="1+#ppt_h/2"/>
                                          </p:val>
                                        </p:tav>
                                        <p:tav tm="100000">
                                          <p:val>
                                            <p:strVal val="#ppt_y"/>
                                          </p:val>
                                        </p:tav>
                                      </p:tavLst>
                                    </p:anim>
                                  </p:childTnLst>
                                </p:cTn>
                              </p:par>
                              <p:par>
                                <p:cTn id="75" presetID="2" presetClass="entr" presetSubtype="4" decel="50000" fill="hold" grpId="0" nodeType="withEffect">
                                  <p:stCondLst>
                                    <p:cond delay="3500"/>
                                  </p:stCondLst>
                                  <p:childTnLst>
                                    <p:set>
                                      <p:cBhvr>
                                        <p:cTn id="76" dur="1" fill="hold">
                                          <p:stCondLst>
                                            <p:cond delay="0"/>
                                          </p:stCondLst>
                                        </p:cTn>
                                        <p:tgtEl>
                                          <p:spTgt spid="25"/>
                                        </p:tgtEl>
                                        <p:attrNameLst>
                                          <p:attrName>style.visibility</p:attrName>
                                        </p:attrNameLst>
                                      </p:cBhvr>
                                      <p:to>
                                        <p:strVal val="visible"/>
                                      </p:to>
                                    </p:set>
                                    <p:anim calcmode="lin" valueType="num">
                                      <p:cBhvr additive="base">
                                        <p:cTn id="77" dur="1000" fill="hold"/>
                                        <p:tgtEl>
                                          <p:spTgt spid="25"/>
                                        </p:tgtEl>
                                        <p:attrNameLst>
                                          <p:attrName>ppt_x</p:attrName>
                                        </p:attrNameLst>
                                      </p:cBhvr>
                                      <p:tavLst>
                                        <p:tav tm="0">
                                          <p:val>
                                            <p:strVal val="#ppt_x"/>
                                          </p:val>
                                        </p:tav>
                                        <p:tav tm="100000">
                                          <p:val>
                                            <p:strVal val="#ppt_x"/>
                                          </p:val>
                                        </p:tav>
                                      </p:tavLst>
                                    </p:anim>
                                    <p:anim calcmode="lin" valueType="num">
                                      <p:cBhvr additive="base">
                                        <p:cTn id="78" dur="1000" fill="hold"/>
                                        <p:tgtEl>
                                          <p:spTgt spid="25"/>
                                        </p:tgtEl>
                                        <p:attrNameLst>
                                          <p:attrName>ppt_y</p:attrName>
                                        </p:attrNameLst>
                                      </p:cBhvr>
                                      <p:tavLst>
                                        <p:tav tm="0">
                                          <p:val>
                                            <p:strVal val="1+#ppt_h/2"/>
                                          </p:val>
                                        </p:tav>
                                        <p:tav tm="100000">
                                          <p:val>
                                            <p:strVal val="#ppt_y"/>
                                          </p:val>
                                        </p:tav>
                                      </p:tavLst>
                                    </p:anim>
                                  </p:childTnLst>
                                </p:cTn>
                              </p:par>
                              <p:par>
                                <p:cTn id="79" presetID="2" presetClass="entr" presetSubtype="4" decel="50000" fill="hold" grpId="0" nodeType="withEffect">
                                  <p:stCondLst>
                                    <p:cond delay="3900"/>
                                  </p:stCondLst>
                                  <p:childTnLst>
                                    <p:set>
                                      <p:cBhvr>
                                        <p:cTn id="80" dur="1" fill="hold">
                                          <p:stCondLst>
                                            <p:cond delay="0"/>
                                          </p:stCondLst>
                                        </p:cTn>
                                        <p:tgtEl>
                                          <p:spTgt spid="26"/>
                                        </p:tgtEl>
                                        <p:attrNameLst>
                                          <p:attrName>style.visibility</p:attrName>
                                        </p:attrNameLst>
                                      </p:cBhvr>
                                      <p:to>
                                        <p:strVal val="visible"/>
                                      </p:to>
                                    </p:set>
                                    <p:anim calcmode="lin" valueType="num">
                                      <p:cBhvr additive="base">
                                        <p:cTn id="81" dur="1000" fill="hold"/>
                                        <p:tgtEl>
                                          <p:spTgt spid="26"/>
                                        </p:tgtEl>
                                        <p:attrNameLst>
                                          <p:attrName>ppt_x</p:attrName>
                                        </p:attrNameLst>
                                      </p:cBhvr>
                                      <p:tavLst>
                                        <p:tav tm="0">
                                          <p:val>
                                            <p:strVal val="#ppt_x"/>
                                          </p:val>
                                        </p:tav>
                                        <p:tav tm="100000">
                                          <p:val>
                                            <p:strVal val="#ppt_x"/>
                                          </p:val>
                                        </p:tav>
                                      </p:tavLst>
                                    </p:anim>
                                    <p:anim calcmode="lin" valueType="num">
                                      <p:cBhvr additive="base">
                                        <p:cTn id="82" dur="1000" fill="hold"/>
                                        <p:tgtEl>
                                          <p:spTgt spid="26"/>
                                        </p:tgtEl>
                                        <p:attrNameLst>
                                          <p:attrName>ppt_y</p:attrName>
                                        </p:attrNameLst>
                                      </p:cBhvr>
                                      <p:tavLst>
                                        <p:tav tm="0">
                                          <p:val>
                                            <p:strVal val="1+#ppt_h/2"/>
                                          </p:val>
                                        </p:tav>
                                        <p:tav tm="100000">
                                          <p:val>
                                            <p:strVal val="#ppt_y"/>
                                          </p:val>
                                        </p:tav>
                                      </p:tavLst>
                                    </p:anim>
                                  </p:childTnLst>
                                </p:cTn>
                              </p:par>
                              <p:par>
                                <p:cTn id="83" presetID="2" presetClass="entr" presetSubtype="4" decel="50000" fill="hold" grpId="0" nodeType="withEffect">
                                  <p:stCondLst>
                                    <p:cond delay="420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1000" fill="hold"/>
                                        <p:tgtEl>
                                          <p:spTgt spid="24"/>
                                        </p:tgtEl>
                                        <p:attrNameLst>
                                          <p:attrName>ppt_x</p:attrName>
                                        </p:attrNameLst>
                                      </p:cBhvr>
                                      <p:tavLst>
                                        <p:tav tm="0">
                                          <p:val>
                                            <p:strVal val="#ppt_x"/>
                                          </p:val>
                                        </p:tav>
                                        <p:tav tm="100000">
                                          <p:val>
                                            <p:strVal val="#ppt_x"/>
                                          </p:val>
                                        </p:tav>
                                      </p:tavLst>
                                    </p:anim>
                                    <p:anim calcmode="lin" valueType="num">
                                      <p:cBhvr additive="base">
                                        <p:cTn id="86" dur="1000" fill="hold"/>
                                        <p:tgtEl>
                                          <p:spTgt spid="24"/>
                                        </p:tgtEl>
                                        <p:attrNameLst>
                                          <p:attrName>ppt_y</p:attrName>
                                        </p:attrNameLst>
                                      </p:cBhvr>
                                      <p:tavLst>
                                        <p:tav tm="0">
                                          <p:val>
                                            <p:strVal val="1+#ppt_h/2"/>
                                          </p:val>
                                        </p:tav>
                                        <p:tav tm="100000">
                                          <p:val>
                                            <p:strVal val="#ppt_y"/>
                                          </p:val>
                                        </p:tav>
                                      </p:tavLst>
                                    </p:anim>
                                  </p:childTnLst>
                                </p:cTn>
                              </p:par>
                              <p:par>
                                <p:cTn id="87" presetID="2" presetClass="entr" presetSubtype="4" decel="50000" fill="hold" grpId="0" nodeType="withEffect">
                                  <p:stCondLst>
                                    <p:cond delay="450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1000" fill="hold"/>
                                        <p:tgtEl>
                                          <p:spTgt spid="27"/>
                                        </p:tgtEl>
                                        <p:attrNameLst>
                                          <p:attrName>ppt_x</p:attrName>
                                        </p:attrNameLst>
                                      </p:cBhvr>
                                      <p:tavLst>
                                        <p:tav tm="0">
                                          <p:val>
                                            <p:strVal val="#ppt_x"/>
                                          </p:val>
                                        </p:tav>
                                        <p:tav tm="100000">
                                          <p:val>
                                            <p:strVal val="#ppt_x"/>
                                          </p:val>
                                        </p:tav>
                                      </p:tavLst>
                                    </p:anim>
                                    <p:anim calcmode="lin" valueType="num">
                                      <p:cBhvr additive="base">
                                        <p:cTn id="90" dur="10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60" grpId="0"/>
      <p:bldP spid="71" grpId="0"/>
      <p:bldP spid="72" grpId="0"/>
      <p:bldP spid="73" grpId="0"/>
      <p:bldP spid="74" grpId="0"/>
      <p:bldP spid="68" grpId="0"/>
      <p:bldP spid="11" grpId="0"/>
      <p:bldP spid="12" grpId="0"/>
      <p:bldP spid="13" grpId="0"/>
      <p:bldP spid="14" grpId="0"/>
      <p:bldP spid="16" grpId="0"/>
      <p:bldP spid="18" grpId="0"/>
      <p:bldP spid="20" grpId="0" animBg="1"/>
      <p:bldP spid="15" grpId="0"/>
      <p:bldP spid="17" grpId="0"/>
      <p:bldP spid="22" grpId="0"/>
      <p:bldP spid="23" grpId="0"/>
      <p:bldP spid="25" grpId="0"/>
      <p:bldP spid="26" grpId="0"/>
      <p:bldP spid="24" grpId="0"/>
      <p:bldP spid="2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61D20178-DC0E-4F90-9B14-85D4249CDF6D}"/>
              </a:ext>
            </a:extLst>
          </p:cNvPr>
          <p:cNvCxnSpPr/>
          <p:nvPr/>
        </p:nvCxnSpPr>
        <p:spPr>
          <a:xfrm>
            <a:off x="5790628" y="5884020"/>
            <a:ext cx="704007" cy="0"/>
          </a:xfrm>
          <a:prstGeom prst="line">
            <a:avLst/>
          </a:prstGeom>
          <a:ln w="50800" cap="rnd">
            <a:gradFill>
              <a:gsLst>
                <a:gs pos="0">
                  <a:srgbClr val="254061"/>
                </a:gs>
                <a:gs pos="100000">
                  <a:schemeClr val="accent1">
                    <a:lumMod val="60000"/>
                    <a:lumOff val="40000"/>
                  </a:schemeClr>
                </a:gs>
              </a:gsLst>
              <a:lin ang="0" scaled="0"/>
            </a:gradFill>
            <a:prstDash val="sysDot"/>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0" y="27736"/>
            <a:ext cx="9144000" cy="2080384"/>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7736"/>
            <a:ext cx="8229600" cy="2080384"/>
          </a:xfrm>
        </p:spPr>
        <p:txBody>
          <a:bodyPr/>
          <a:lstStyle/>
          <a:p>
            <a:r>
              <a:rPr lang="en-US" dirty="0">
                <a:latin typeface="Open Sans" panose="020B0604020202020204" charset="0"/>
                <a:ea typeface="Open Sans" panose="020B0604020202020204" charset="0"/>
                <a:cs typeface="Open Sans" panose="020B0604020202020204" charset="0"/>
              </a:rPr>
              <a:t>Operator Disciplinary Action</a:t>
            </a:r>
          </a:p>
        </p:txBody>
      </p:sp>
      <p:cxnSp>
        <p:nvCxnSpPr>
          <p:cNvPr id="20" name="Straight Connector 19">
            <a:extLst>
              <a:ext uri="{FF2B5EF4-FFF2-40B4-BE49-F238E27FC236}">
                <a16:creationId xmlns:a16="http://schemas.microsoft.com/office/drawing/2014/main" id="{61D20178-DC0E-4F90-9B14-85D4249CDF6D}"/>
              </a:ext>
            </a:extLst>
          </p:cNvPr>
          <p:cNvCxnSpPr/>
          <p:nvPr/>
        </p:nvCxnSpPr>
        <p:spPr>
          <a:xfrm>
            <a:off x="11811000" y="5868219"/>
            <a:ext cx="704007" cy="0"/>
          </a:xfrm>
          <a:prstGeom prst="line">
            <a:avLst/>
          </a:prstGeom>
          <a:ln w="50800" cap="rnd">
            <a:gradFill>
              <a:gsLst>
                <a:gs pos="0">
                  <a:schemeClr val="accent1">
                    <a:lumMod val="60000"/>
                    <a:lumOff val="40000"/>
                  </a:schemeClr>
                </a:gs>
                <a:gs pos="100000">
                  <a:schemeClr val="accent3"/>
                </a:gs>
              </a:gsLst>
              <a:lin ang="0" scaled="0"/>
            </a:gradFill>
            <a:prstDash val="sysDot"/>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96767" y="2979811"/>
            <a:ext cx="5680832" cy="5772182"/>
            <a:chOff x="108475" y="2986453"/>
            <a:chExt cx="5680832" cy="5772182"/>
          </a:xfrm>
        </p:grpSpPr>
        <p:sp>
          <p:nvSpPr>
            <p:cNvPr id="6" name="Hexagon 5"/>
            <p:cNvSpPr>
              <a:spLocks noChangeAspect="1"/>
            </p:cNvSpPr>
            <p:nvPr/>
          </p:nvSpPr>
          <p:spPr>
            <a:xfrm>
              <a:off x="697947" y="3185133"/>
              <a:ext cx="5091360" cy="5406422"/>
            </a:xfrm>
            <a:prstGeom prst="hexagon">
              <a:avLst/>
            </a:prstGeom>
            <a:solidFill>
              <a:schemeClr val="accent1"/>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685800" rIns="0" bIns="0" rtlCol="0" anchor="t" anchorCtr="0">
              <a:noAutofit/>
            </a:bodyPr>
            <a:lstStyle/>
            <a:p>
              <a:pPr algn="ctr">
                <a:lnSpc>
                  <a:spcPct val="130000"/>
                </a:lnSpc>
                <a:spcBef>
                  <a:spcPts val="1500"/>
                </a:spcBef>
              </a:pPr>
              <a:endParaRPr lang="en-US" sz="2100" dirty="0">
                <a:solidFill>
                  <a:srgbClr val="262626"/>
                </a:solidFill>
                <a:latin typeface="+mj-lt"/>
              </a:endParaRPr>
            </a:p>
          </p:txBody>
        </p:sp>
        <p:sp>
          <p:nvSpPr>
            <p:cNvPr id="27" name="Hexagon 26"/>
            <p:cNvSpPr>
              <a:spLocks noChangeAspect="1"/>
            </p:cNvSpPr>
            <p:nvPr/>
          </p:nvSpPr>
          <p:spPr>
            <a:xfrm>
              <a:off x="108475" y="2986453"/>
              <a:ext cx="5409570" cy="5772182"/>
            </a:xfrm>
            <a:prstGeom prst="hexagon">
              <a:avLst/>
            </a:prstGeom>
            <a:solidFill>
              <a:srgbClr val="EEECE1"/>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685800" rIns="0" bIns="0" rtlCol="0" anchor="ctr" anchorCtr="0">
              <a:noAutofit/>
            </a:bodyPr>
            <a:lstStyle/>
            <a:p>
              <a:pPr algn="ctr">
                <a:lnSpc>
                  <a:spcPct val="130000"/>
                </a:lnSpc>
                <a:spcBef>
                  <a:spcPts val="1500"/>
                </a:spcBef>
              </a:pPr>
              <a:endParaRPr lang="en-US" sz="2100" dirty="0">
                <a:solidFill>
                  <a:srgbClr val="262626"/>
                </a:solidFill>
                <a:latin typeface="Open Sans" panose="020B0604020202020204" charset="0"/>
                <a:ea typeface="Open Sans" panose="020B0604020202020204" charset="0"/>
                <a:cs typeface="Open Sans" panose="020B0604020202020204" charset="0"/>
              </a:endParaRPr>
            </a:p>
          </p:txBody>
        </p:sp>
        <p:sp>
          <p:nvSpPr>
            <p:cNvPr id="3" name="Rectangle 2"/>
            <p:cNvSpPr/>
            <p:nvPr/>
          </p:nvSpPr>
          <p:spPr>
            <a:xfrm>
              <a:off x="455620" y="5106180"/>
              <a:ext cx="4715280" cy="1532727"/>
            </a:xfrm>
            <a:prstGeom prst="rect">
              <a:avLst/>
            </a:prstGeom>
          </p:spPr>
          <p:txBody>
            <a:bodyPr wrap="square">
              <a:spAutoFit/>
            </a:bodyPr>
            <a:lstStyle/>
            <a:p>
              <a:pPr algn="ctr">
                <a:lnSpc>
                  <a:spcPct val="130000"/>
                </a:lnSpc>
                <a:spcBef>
                  <a:spcPts val="1500"/>
                </a:spcBef>
              </a:pPr>
              <a:r>
                <a:rPr lang="en-US" dirty="0">
                  <a:solidFill>
                    <a:srgbClr val="262626"/>
                  </a:solidFill>
                  <a:latin typeface="Open Sans" panose="020B0604020202020204" charset="0"/>
                  <a:ea typeface="Open Sans" panose="020B0604020202020204" charset="0"/>
                  <a:cs typeface="Open Sans" panose="020B0604020202020204" charset="0"/>
                </a:rPr>
                <a:t>Operator failed to submit MORs over an extended period of time and to maintain any other documentation related to chlorine residuals.</a:t>
              </a:r>
            </a:p>
          </p:txBody>
        </p:sp>
      </p:grpSp>
      <p:grpSp>
        <p:nvGrpSpPr>
          <p:cNvPr id="14" name="Group 13"/>
          <p:cNvGrpSpPr/>
          <p:nvPr/>
        </p:nvGrpSpPr>
        <p:grpSpPr>
          <a:xfrm>
            <a:off x="6333194" y="2982129"/>
            <a:ext cx="5649197" cy="5769864"/>
            <a:chOff x="6333194" y="2982129"/>
            <a:chExt cx="5649197" cy="5769864"/>
          </a:xfrm>
        </p:grpSpPr>
        <p:sp>
          <p:nvSpPr>
            <p:cNvPr id="16" name="Hexagon 15"/>
            <p:cNvSpPr>
              <a:spLocks/>
            </p:cNvSpPr>
            <p:nvPr/>
          </p:nvSpPr>
          <p:spPr>
            <a:xfrm>
              <a:off x="6889183" y="3167327"/>
              <a:ext cx="5093208" cy="5404104"/>
            </a:xfrm>
            <a:prstGeom prst="hexagon">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685800" rIns="0" bIns="0" rtlCol="0" anchor="t" anchorCtr="0">
              <a:noAutofit/>
            </a:bodyPr>
            <a:lstStyle/>
            <a:p>
              <a:pPr algn="ctr">
                <a:lnSpc>
                  <a:spcPct val="130000"/>
                </a:lnSpc>
                <a:spcBef>
                  <a:spcPts val="1500"/>
                </a:spcBef>
              </a:pPr>
              <a:endParaRPr lang="en-US" sz="2100" dirty="0">
                <a:solidFill>
                  <a:srgbClr val="262626"/>
                </a:solidFill>
                <a:latin typeface="+mj-lt"/>
              </a:endParaRPr>
            </a:p>
          </p:txBody>
        </p:sp>
        <p:sp>
          <p:nvSpPr>
            <p:cNvPr id="28" name="Hexagon 27"/>
            <p:cNvSpPr>
              <a:spLocks noChangeAspect="1"/>
            </p:cNvSpPr>
            <p:nvPr/>
          </p:nvSpPr>
          <p:spPr>
            <a:xfrm>
              <a:off x="6333194" y="2982129"/>
              <a:ext cx="5405520" cy="5769864"/>
            </a:xfrm>
            <a:prstGeom prst="hexagon">
              <a:avLst/>
            </a:prstGeom>
            <a:solidFill>
              <a:srgbClr val="EEECE1"/>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685800" rIns="0" bIns="0" rtlCol="0" anchor="ctr" anchorCtr="0">
              <a:noAutofit/>
            </a:bodyPr>
            <a:lstStyle/>
            <a:p>
              <a:pPr algn="ctr">
                <a:lnSpc>
                  <a:spcPct val="130000"/>
                </a:lnSpc>
                <a:spcBef>
                  <a:spcPts val="1500"/>
                </a:spcBef>
              </a:pPr>
              <a:endParaRPr lang="en-US" sz="1600" dirty="0">
                <a:solidFill>
                  <a:srgbClr val="262626"/>
                </a:solidFill>
                <a:latin typeface="Open Sans" panose="020B0604020202020204" charset="0"/>
                <a:ea typeface="Open Sans" panose="020B0604020202020204" charset="0"/>
                <a:cs typeface="Open Sans" panose="020B0604020202020204" charset="0"/>
              </a:endParaRPr>
            </a:p>
          </p:txBody>
        </p:sp>
        <p:sp>
          <p:nvSpPr>
            <p:cNvPr id="7" name="Rectangle 6"/>
            <p:cNvSpPr/>
            <p:nvPr/>
          </p:nvSpPr>
          <p:spPr>
            <a:xfrm>
              <a:off x="7203770" y="3453518"/>
              <a:ext cx="3683214" cy="5133713"/>
            </a:xfrm>
            <a:prstGeom prst="rect">
              <a:avLst/>
            </a:prstGeom>
          </p:spPr>
          <p:txBody>
            <a:bodyPr wrap="square">
              <a:spAutoFit/>
            </a:bodyPr>
            <a:lstStyle/>
            <a:p>
              <a:pPr algn="ctr">
                <a:lnSpc>
                  <a:spcPct val="130000"/>
                </a:lnSpc>
                <a:spcBef>
                  <a:spcPts val="1500"/>
                </a:spcBef>
              </a:pPr>
              <a:r>
                <a:rPr lang="en-US" dirty="0">
                  <a:solidFill>
                    <a:srgbClr val="262626"/>
                  </a:solidFill>
                  <a:latin typeface="Open Sans" panose="020B0604020202020204" charset="0"/>
                  <a:ea typeface="Open Sans" panose="020B0604020202020204" charset="0"/>
                  <a:cs typeface="Open Sans" panose="020B0604020202020204" charset="0"/>
                </a:rPr>
                <a:t>Allegation - Failure to use reasonable care and judgment in the course of employment as a certified operator, failure to apply ability in the performance of duties, and willfully violated the requirements of KRS Chapter 223 and 224 and 401 KAR Chapter 8. Operator failed to submit MORs over an extended period of time and to maintain any other documentation related to chlorine residuals. </a:t>
              </a:r>
            </a:p>
          </p:txBody>
        </p:sp>
      </p:grpSp>
      <p:grpSp>
        <p:nvGrpSpPr>
          <p:cNvPr id="13" name="Group 12"/>
          <p:cNvGrpSpPr/>
          <p:nvPr/>
        </p:nvGrpSpPr>
        <p:grpSpPr>
          <a:xfrm>
            <a:off x="12337986" y="3009900"/>
            <a:ext cx="5695568" cy="5769864"/>
            <a:chOff x="12560348" y="3009900"/>
            <a:chExt cx="5695568" cy="5769864"/>
          </a:xfrm>
        </p:grpSpPr>
        <p:sp>
          <p:nvSpPr>
            <p:cNvPr id="21" name="Hexagon 20"/>
            <p:cNvSpPr>
              <a:spLocks/>
            </p:cNvSpPr>
            <p:nvPr/>
          </p:nvSpPr>
          <p:spPr>
            <a:xfrm>
              <a:off x="13164536" y="3185133"/>
              <a:ext cx="5091380" cy="5404104"/>
            </a:xfrm>
            <a:prstGeom prst="hexagon">
              <a:avLst/>
            </a:prstGeom>
            <a:solidFill>
              <a:schemeClr val="accent3"/>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685800" rIns="0" bIns="0" rtlCol="0" anchor="t" anchorCtr="0">
              <a:noAutofit/>
            </a:bodyPr>
            <a:lstStyle/>
            <a:p>
              <a:pPr algn="ctr">
                <a:lnSpc>
                  <a:spcPct val="130000"/>
                </a:lnSpc>
                <a:spcBef>
                  <a:spcPts val="1500"/>
                </a:spcBef>
              </a:pPr>
              <a:endParaRPr lang="en-US" sz="2100" dirty="0">
                <a:solidFill>
                  <a:srgbClr val="262626"/>
                </a:solidFill>
                <a:latin typeface="+mj-lt"/>
              </a:endParaRPr>
            </a:p>
          </p:txBody>
        </p:sp>
        <p:sp>
          <p:nvSpPr>
            <p:cNvPr id="29" name="Hexagon 28"/>
            <p:cNvSpPr>
              <a:spLocks/>
            </p:cNvSpPr>
            <p:nvPr/>
          </p:nvSpPr>
          <p:spPr>
            <a:xfrm>
              <a:off x="12560348" y="3009900"/>
              <a:ext cx="5409570" cy="5769864"/>
            </a:xfrm>
            <a:prstGeom prst="hexagon">
              <a:avLst/>
            </a:prstGeom>
            <a:solidFill>
              <a:srgbClr val="EEECE1"/>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685800" rIns="0" bIns="0" rtlCol="0" anchor="t" anchorCtr="0">
              <a:noAutofit/>
            </a:bodyPr>
            <a:lstStyle/>
            <a:p>
              <a:pPr algn="ctr">
                <a:lnSpc>
                  <a:spcPct val="130000"/>
                </a:lnSpc>
                <a:spcBef>
                  <a:spcPts val="1500"/>
                </a:spcBef>
              </a:pPr>
              <a:endParaRPr lang="en-US" sz="2100" dirty="0">
                <a:solidFill>
                  <a:srgbClr val="262626"/>
                </a:solidFill>
                <a:latin typeface="Open Sans" panose="020B0604020202020204" charset="0"/>
                <a:ea typeface="Open Sans" panose="020B0604020202020204" charset="0"/>
                <a:cs typeface="Open Sans" panose="020B0604020202020204" charset="0"/>
              </a:endParaRPr>
            </a:p>
          </p:txBody>
        </p:sp>
        <p:sp>
          <p:nvSpPr>
            <p:cNvPr id="8" name="Rectangle 7"/>
            <p:cNvSpPr/>
            <p:nvPr/>
          </p:nvSpPr>
          <p:spPr>
            <a:xfrm>
              <a:off x="13351545" y="4048173"/>
              <a:ext cx="3827175" cy="4413516"/>
            </a:xfrm>
            <a:prstGeom prst="rect">
              <a:avLst/>
            </a:prstGeom>
          </p:spPr>
          <p:txBody>
            <a:bodyPr wrap="square">
              <a:spAutoFit/>
            </a:bodyPr>
            <a:lstStyle/>
            <a:p>
              <a:pPr algn="ctr">
                <a:lnSpc>
                  <a:spcPct val="130000"/>
                </a:lnSpc>
                <a:spcBef>
                  <a:spcPts val="1500"/>
                </a:spcBef>
              </a:pPr>
              <a:r>
                <a:rPr lang="en-US" dirty="0">
                  <a:solidFill>
                    <a:srgbClr val="262626"/>
                  </a:solidFill>
                  <a:latin typeface="Open Sans" panose="020B0604020202020204" charset="0"/>
                  <a:ea typeface="Open Sans" panose="020B0604020202020204" charset="0"/>
                  <a:cs typeface="Open Sans" panose="020B0604020202020204" charset="0"/>
                </a:rPr>
                <a:t>Final Action – license terminated.  Operator not eligible for certification for a period of 5 years and at that point would be required to meet with the certification board to demonstrate an understanding of his responsibilities as an operator and exhibits a willingness to perform those duties before being approved to take the examination.</a:t>
              </a:r>
            </a:p>
          </p:txBody>
        </p:sp>
      </p:grpSp>
    </p:spTree>
    <p:extLst>
      <p:ext uri="{BB962C8B-B14F-4D97-AF65-F5344CB8AC3E}">
        <p14:creationId xmlns:p14="http://schemas.microsoft.com/office/powerpoint/2010/main" val="129669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50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750"/>
                                        <p:tgtEl>
                                          <p:spTgt spid="30"/>
                                        </p:tgtEl>
                                      </p:cBhvr>
                                    </p:animEffect>
                                  </p:childTnLst>
                                </p:cTn>
                              </p:par>
                              <p:par>
                                <p:cTn id="13" presetID="42" presetClass="entr" presetSubtype="0" fill="hold" nodeType="withEffect">
                                  <p:stCondLst>
                                    <p:cond delay="11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160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750"/>
                                        <p:tgtEl>
                                          <p:spTgt spid="20"/>
                                        </p:tgtEl>
                                      </p:cBhvr>
                                    </p:animEffect>
                                  </p:childTnLst>
                                </p:cTn>
                              </p:par>
                              <p:par>
                                <p:cTn id="21" presetID="42" presetClass="entr" presetSubtype="0" fill="hold" nodeType="withEffect">
                                  <p:stCondLst>
                                    <p:cond delay="20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61D20178-DC0E-4F90-9B14-85D4249CDF6D}"/>
              </a:ext>
            </a:extLst>
          </p:cNvPr>
          <p:cNvCxnSpPr/>
          <p:nvPr/>
        </p:nvCxnSpPr>
        <p:spPr>
          <a:xfrm>
            <a:off x="5790628" y="5884020"/>
            <a:ext cx="704007" cy="0"/>
          </a:xfrm>
          <a:prstGeom prst="line">
            <a:avLst/>
          </a:prstGeom>
          <a:ln w="50800" cap="rnd">
            <a:gradFill>
              <a:gsLst>
                <a:gs pos="0">
                  <a:srgbClr val="254061"/>
                </a:gs>
                <a:gs pos="100000">
                  <a:schemeClr val="accent1">
                    <a:lumMod val="60000"/>
                    <a:lumOff val="40000"/>
                  </a:schemeClr>
                </a:gs>
              </a:gsLst>
              <a:lin ang="0" scaled="0"/>
            </a:gradFill>
            <a:prstDash val="sysDot"/>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0" y="27736"/>
            <a:ext cx="9144000" cy="2080384"/>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1"/>
            <a:ext cx="8229600" cy="2221308"/>
          </a:xfrm>
        </p:spPr>
        <p:txBody>
          <a:bodyPr/>
          <a:lstStyle/>
          <a:p>
            <a:r>
              <a:rPr lang="en-US" dirty="0">
                <a:latin typeface="Open Sans" panose="020B0604020202020204" charset="0"/>
                <a:ea typeface="Open Sans" panose="020B0604020202020204" charset="0"/>
                <a:cs typeface="Open Sans" panose="020B0604020202020204" charset="0"/>
              </a:rPr>
              <a:t>Operator Disciplinary Action</a:t>
            </a:r>
          </a:p>
        </p:txBody>
      </p:sp>
      <p:cxnSp>
        <p:nvCxnSpPr>
          <p:cNvPr id="20" name="Straight Connector 19">
            <a:extLst>
              <a:ext uri="{FF2B5EF4-FFF2-40B4-BE49-F238E27FC236}">
                <a16:creationId xmlns:a16="http://schemas.microsoft.com/office/drawing/2014/main" id="{61D20178-DC0E-4F90-9B14-85D4249CDF6D}"/>
              </a:ext>
            </a:extLst>
          </p:cNvPr>
          <p:cNvCxnSpPr/>
          <p:nvPr/>
        </p:nvCxnSpPr>
        <p:spPr>
          <a:xfrm>
            <a:off x="11811000" y="5868219"/>
            <a:ext cx="704007" cy="0"/>
          </a:xfrm>
          <a:prstGeom prst="line">
            <a:avLst/>
          </a:prstGeom>
          <a:ln w="50800" cap="rnd">
            <a:gradFill>
              <a:gsLst>
                <a:gs pos="0">
                  <a:schemeClr val="accent1">
                    <a:lumMod val="60000"/>
                    <a:lumOff val="40000"/>
                  </a:schemeClr>
                </a:gs>
                <a:gs pos="100000">
                  <a:schemeClr val="accent3"/>
                </a:gs>
              </a:gsLst>
              <a:lin ang="0" scaled="0"/>
            </a:gradFill>
            <a:prstDash val="sysDot"/>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381058" y="2982129"/>
            <a:ext cx="5680832" cy="5772182"/>
            <a:chOff x="108475" y="2986453"/>
            <a:chExt cx="5680832" cy="5772182"/>
          </a:xfrm>
        </p:grpSpPr>
        <p:sp>
          <p:nvSpPr>
            <p:cNvPr id="6" name="Hexagon 5"/>
            <p:cNvSpPr>
              <a:spLocks noChangeAspect="1"/>
            </p:cNvSpPr>
            <p:nvPr/>
          </p:nvSpPr>
          <p:spPr>
            <a:xfrm>
              <a:off x="697947" y="3185133"/>
              <a:ext cx="5091360" cy="5406422"/>
            </a:xfrm>
            <a:prstGeom prst="hexagon">
              <a:avLst/>
            </a:prstGeom>
            <a:solidFill>
              <a:schemeClr val="accent1"/>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685800" rIns="0" bIns="0" rtlCol="0" anchor="t" anchorCtr="0">
              <a:noAutofit/>
            </a:bodyPr>
            <a:lstStyle/>
            <a:p>
              <a:pPr algn="ctr">
                <a:lnSpc>
                  <a:spcPct val="130000"/>
                </a:lnSpc>
                <a:spcBef>
                  <a:spcPts val="1500"/>
                </a:spcBef>
              </a:pPr>
              <a:endParaRPr lang="en-US" sz="2100" dirty="0">
                <a:solidFill>
                  <a:srgbClr val="262626"/>
                </a:solidFill>
                <a:latin typeface="+mj-lt"/>
              </a:endParaRPr>
            </a:p>
          </p:txBody>
        </p:sp>
        <p:sp>
          <p:nvSpPr>
            <p:cNvPr id="27" name="Hexagon 26"/>
            <p:cNvSpPr>
              <a:spLocks noChangeAspect="1"/>
            </p:cNvSpPr>
            <p:nvPr/>
          </p:nvSpPr>
          <p:spPr>
            <a:xfrm>
              <a:off x="108475" y="2986453"/>
              <a:ext cx="5409570" cy="5772182"/>
            </a:xfrm>
            <a:prstGeom prst="hexagon">
              <a:avLst/>
            </a:prstGeom>
            <a:solidFill>
              <a:srgbClr val="EEECE1"/>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685800" rIns="0" bIns="0" rtlCol="0" anchor="ctr" anchorCtr="0">
              <a:noAutofit/>
            </a:bodyPr>
            <a:lstStyle/>
            <a:p>
              <a:pPr algn="ctr">
                <a:lnSpc>
                  <a:spcPct val="130000"/>
                </a:lnSpc>
                <a:spcBef>
                  <a:spcPts val="1500"/>
                </a:spcBef>
              </a:pPr>
              <a:endParaRPr lang="en-US" sz="2100" dirty="0">
                <a:solidFill>
                  <a:srgbClr val="262626"/>
                </a:solidFill>
                <a:latin typeface="Open Sans" panose="020B0604020202020204" charset="0"/>
                <a:ea typeface="Open Sans" panose="020B0604020202020204" charset="0"/>
                <a:cs typeface="Open Sans" panose="020B0604020202020204" charset="0"/>
              </a:endParaRPr>
            </a:p>
          </p:txBody>
        </p:sp>
        <p:sp>
          <p:nvSpPr>
            <p:cNvPr id="3" name="Rectangle 2"/>
            <p:cNvSpPr/>
            <p:nvPr/>
          </p:nvSpPr>
          <p:spPr>
            <a:xfrm>
              <a:off x="718773" y="4412595"/>
              <a:ext cx="4157047" cy="3693319"/>
            </a:xfrm>
            <a:prstGeom prst="rect">
              <a:avLst/>
            </a:prstGeom>
          </p:spPr>
          <p:txBody>
            <a:bodyPr wrap="square">
              <a:spAutoFit/>
            </a:bodyPr>
            <a:lstStyle/>
            <a:p>
              <a:pPr algn="ctr">
                <a:lnSpc>
                  <a:spcPct val="130000"/>
                </a:lnSpc>
                <a:spcBef>
                  <a:spcPts val="1500"/>
                </a:spcBef>
              </a:pPr>
              <a:r>
                <a:rPr lang="en-US" dirty="0">
                  <a:solidFill>
                    <a:srgbClr val="262626"/>
                  </a:solidFill>
                  <a:latin typeface="Open Sans" panose="020B0604020202020204" charset="0"/>
                  <a:ea typeface="Open Sans" panose="020B0604020202020204" charset="0"/>
                  <a:cs typeface="Open Sans" panose="020B0604020202020204" charset="0"/>
                </a:rPr>
                <a:t>Operator was responsible for multiple wastewater treatment plants. Multiple NOVs were issued for improper O &amp; M.  The plants were continuing to discharge unacceptable effluent.  Several instances of plant upsets, line breaks, bypasses, etc. were not reported as required.  Lagoons were not being properly maintained.</a:t>
              </a:r>
            </a:p>
          </p:txBody>
        </p:sp>
      </p:grpSp>
      <p:grpSp>
        <p:nvGrpSpPr>
          <p:cNvPr id="11" name="Group 10"/>
          <p:cNvGrpSpPr/>
          <p:nvPr/>
        </p:nvGrpSpPr>
        <p:grpSpPr>
          <a:xfrm>
            <a:off x="6296268" y="3009900"/>
            <a:ext cx="5686123" cy="5769864"/>
            <a:chOff x="6290651" y="3009900"/>
            <a:chExt cx="5686123" cy="5769864"/>
          </a:xfrm>
        </p:grpSpPr>
        <p:sp>
          <p:nvSpPr>
            <p:cNvPr id="16" name="Hexagon 15"/>
            <p:cNvSpPr>
              <a:spLocks/>
            </p:cNvSpPr>
            <p:nvPr/>
          </p:nvSpPr>
          <p:spPr>
            <a:xfrm>
              <a:off x="6883566" y="3167327"/>
              <a:ext cx="5093208" cy="5404104"/>
            </a:xfrm>
            <a:prstGeom prst="hexagon">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685800" rIns="0" bIns="0" rtlCol="0" anchor="t" anchorCtr="0">
              <a:noAutofit/>
            </a:bodyPr>
            <a:lstStyle/>
            <a:p>
              <a:pPr algn="ctr">
                <a:lnSpc>
                  <a:spcPct val="130000"/>
                </a:lnSpc>
                <a:spcBef>
                  <a:spcPts val="1500"/>
                </a:spcBef>
              </a:pPr>
              <a:endParaRPr lang="en-US" sz="2100" dirty="0">
                <a:solidFill>
                  <a:srgbClr val="262626"/>
                </a:solidFill>
                <a:latin typeface="+mj-lt"/>
              </a:endParaRPr>
            </a:p>
          </p:txBody>
        </p:sp>
        <p:sp>
          <p:nvSpPr>
            <p:cNvPr id="28" name="Hexagon 27"/>
            <p:cNvSpPr>
              <a:spLocks noChangeAspect="1"/>
            </p:cNvSpPr>
            <p:nvPr/>
          </p:nvSpPr>
          <p:spPr>
            <a:xfrm>
              <a:off x="6290651" y="3009900"/>
              <a:ext cx="5405520" cy="5769864"/>
            </a:xfrm>
            <a:prstGeom prst="hexagon">
              <a:avLst/>
            </a:prstGeom>
            <a:solidFill>
              <a:srgbClr val="EEECE1"/>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685800" rIns="0" bIns="0" rtlCol="0" anchor="ctr" anchorCtr="0">
              <a:noAutofit/>
            </a:bodyPr>
            <a:lstStyle/>
            <a:p>
              <a:pPr algn="ctr">
                <a:lnSpc>
                  <a:spcPct val="130000"/>
                </a:lnSpc>
                <a:spcBef>
                  <a:spcPts val="1500"/>
                </a:spcBef>
              </a:pPr>
              <a:endParaRPr lang="en-US" sz="1600" dirty="0">
                <a:solidFill>
                  <a:srgbClr val="262626"/>
                </a:solidFill>
                <a:latin typeface="Open Sans" panose="020B0604020202020204" charset="0"/>
                <a:ea typeface="Open Sans" panose="020B0604020202020204" charset="0"/>
                <a:cs typeface="Open Sans" panose="020B0604020202020204" charset="0"/>
              </a:endParaRPr>
            </a:p>
          </p:txBody>
        </p:sp>
        <p:sp>
          <p:nvSpPr>
            <p:cNvPr id="7" name="Rectangle 6"/>
            <p:cNvSpPr/>
            <p:nvPr/>
          </p:nvSpPr>
          <p:spPr>
            <a:xfrm>
              <a:off x="7161145" y="5117052"/>
              <a:ext cx="3683214" cy="1502334"/>
            </a:xfrm>
            <a:prstGeom prst="rect">
              <a:avLst/>
            </a:prstGeom>
          </p:spPr>
          <p:txBody>
            <a:bodyPr wrap="square">
              <a:spAutoFit/>
            </a:bodyPr>
            <a:lstStyle/>
            <a:p>
              <a:pPr algn="ctr">
                <a:lnSpc>
                  <a:spcPct val="130000"/>
                </a:lnSpc>
                <a:spcBef>
                  <a:spcPts val="1500"/>
                </a:spcBef>
              </a:pPr>
              <a:r>
                <a:rPr lang="en-US" dirty="0">
                  <a:solidFill>
                    <a:srgbClr val="262626"/>
                  </a:solidFill>
                  <a:latin typeface="Open Sans" panose="020B0604020202020204" charset="0"/>
                  <a:ea typeface="Open Sans" panose="020B0604020202020204" charset="0"/>
                  <a:cs typeface="Open Sans" panose="020B0604020202020204" charset="0"/>
                </a:rPr>
                <a:t>Allegation - Failure to use reasonable care and judgment in the performance of operational duties. </a:t>
              </a:r>
            </a:p>
          </p:txBody>
        </p:sp>
      </p:grpSp>
      <p:grpSp>
        <p:nvGrpSpPr>
          <p:cNvPr id="13" name="Group 12"/>
          <p:cNvGrpSpPr/>
          <p:nvPr/>
        </p:nvGrpSpPr>
        <p:grpSpPr>
          <a:xfrm>
            <a:off x="12337986" y="3009900"/>
            <a:ext cx="5695568" cy="5769864"/>
            <a:chOff x="12560348" y="3009900"/>
            <a:chExt cx="5695568" cy="5769864"/>
          </a:xfrm>
        </p:grpSpPr>
        <p:sp>
          <p:nvSpPr>
            <p:cNvPr id="21" name="Hexagon 20"/>
            <p:cNvSpPr>
              <a:spLocks/>
            </p:cNvSpPr>
            <p:nvPr/>
          </p:nvSpPr>
          <p:spPr>
            <a:xfrm>
              <a:off x="13164536" y="3185133"/>
              <a:ext cx="5091380" cy="5404104"/>
            </a:xfrm>
            <a:prstGeom prst="hexagon">
              <a:avLst/>
            </a:prstGeom>
            <a:solidFill>
              <a:schemeClr val="accent3"/>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685800" rIns="0" bIns="0" rtlCol="0" anchor="t" anchorCtr="0">
              <a:noAutofit/>
            </a:bodyPr>
            <a:lstStyle/>
            <a:p>
              <a:pPr algn="ctr">
                <a:lnSpc>
                  <a:spcPct val="130000"/>
                </a:lnSpc>
                <a:spcBef>
                  <a:spcPts val="1500"/>
                </a:spcBef>
              </a:pPr>
              <a:endParaRPr lang="en-US" sz="2100" dirty="0">
                <a:solidFill>
                  <a:srgbClr val="262626"/>
                </a:solidFill>
                <a:latin typeface="+mj-lt"/>
              </a:endParaRPr>
            </a:p>
          </p:txBody>
        </p:sp>
        <p:sp>
          <p:nvSpPr>
            <p:cNvPr id="29" name="Hexagon 28"/>
            <p:cNvSpPr>
              <a:spLocks/>
            </p:cNvSpPr>
            <p:nvPr/>
          </p:nvSpPr>
          <p:spPr>
            <a:xfrm>
              <a:off x="12560348" y="3009900"/>
              <a:ext cx="5409570" cy="5769864"/>
            </a:xfrm>
            <a:prstGeom prst="hexagon">
              <a:avLst/>
            </a:prstGeom>
            <a:solidFill>
              <a:srgbClr val="EEECE1"/>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685800" rIns="0" bIns="0" rtlCol="0" anchor="t" anchorCtr="0">
              <a:noAutofit/>
            </a:bodyPr>
            <a:lstStyle/>
            <a:p>
              <a:pPr algn="ctr">
                <a:lnSpc>
                  <a:spcPct val="130000"/>
                </a:lnSpc>
                <a:spcBef>
                  <a:spcPts val="1500"/>
                </a:spcBef>
              </a:pPr>
              <a:endParaRPr lang="en-US" sz="2100" dirty="0">
                <a:solidFill>
                  <a:srgbClr val="262626"/>
                </a:solidFill>
                <a:latin typeface="Open Sans" panose="020B0604020202020204" charset="0"/>
                <a:ea typeface="Open Sans" panose="020B0604020202020204" charset="0"/>
                <a:cs typeface="Open Sans" panose="020B0604020202020204" charset="0"/>
              </a:endParaRPr>
            </a:p>
          </p:txBody>
        </p:sp>
        <p:sp>
          <p:nvSpPr>
            <p:cNvPr id="8" name="Rectangle 7"/>
            <p:cNvSpPr/>
            <p:nvPr/>
          </p:nvSpPr>
          <p:spPr>
            <a:xfrm>
              <a:off x="13351545" y="3460704"/>
              <a:ext cx="3827175" cy="4868256"/>
            </a:xfrm>
            <a:prstGeom prst="rect">
              <a:avLst/>
            </a:prstGeom>
          </p:spPr>
          <p:txBody>
            <a:bodyPr wrap="square">
              <a:spAutoFit/>
            </a:bodyPr>
            <a:lstStyle/>
            <a:p>
              <a:pPr algn="ctr">
                <a:lnSpc>
                  <a:spcPct val="130000"/>
                </a:lnSpc>
                <a:spcBef>
                  <a:spcPts val="1500"/>
                </a:spcBef>
              </a:pPr>
              <a:r>
                <a:rPr lang="en-US" sz="1500" dirty="0">
                  <a:solidFill>
                    <a:srgbClr val="262626"/>
                  </a:solidFill>
                  <a:latin typeface="Open Sans" panose="020B0604020202020204" charset="0"/>
                  <a:ea typeface="Open Sans" panose="020B0604020202020204" charset="0"/>
                  <a:cs typeface="Open Sans" panose="020B0604020202020204" charset="0"/>
                </a:rPr>
                <a:t>Action – Suspend operator’s Class III Wastewater Treatment certification for 2 years; operator shall attend 24 hours of board-approved training on activated sludge, regulatory and permit requirements in which at least half of the 24 hours of training must be on activated sludge; the required 24 hours of supplemental training shall not be applied toward certification renewal; and at the end of the suspension period, the operator shall appear before the Kentucky board of Certification of Wastewater System Operators to demonstrate his competency as a certified operator.</a:t>
              </a:r>
            </a:p>
          </p:txBody>
        </p:sp>
      </p:grpSp>
    </p:spTree>
    <p:extLst>
      <p:ext uri="{BB962C8B-B14F-4D97-AF65-F5344CB8AC3E}">
        <p14:creationId xmlns:p14="http://schemas.microsoft.com/office/powerpoint/2010/main" val="380480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50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750"/>
                                        <p:tgtEl>
                                          <p:spTgt spid="30"/>
                                        </p:tgtEl>
                                      </p:cBhvr>
                                    </p:animEffect>
                                  </p:childTnLst>
                                </p:cTn>
                              </p:par>
                              <p:par>
                                <p:cTn id="13" presetID="42" presetClass="entr" presetSubtype="0" fill="hold" nodeType="withEffect">
                                  <p:stCondLst>
                                    <p:cond delay="8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160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750"/>
                                        <p:tgtEl>
                                          <p:spTgt spid="20"/>
                                        </p:tgtEl>
                                      </p:cBhvr>
                                    </p:animEffect>
                                  </p:childTnLst>
                                </p:cTn>
                              </p:par>
                              <p:par>
                                <p:cTn id="21" presetID="42" presetClass="entr" presetSubtype="0" fill="hold" nodeType="withEffect">
                                  <p:stCondLst>
                                    <p:cond delay="21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a:xfrm>
            <a:off x="609600" y="5443"/>
            <a:ext cx="5011321" cy="1556657"/>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itle 1"/>
          <p:cNvSpPr txBox="1">
            <a:spLocks/>
          </p:cNvSpPr>
          <p:nvPr/>
        </p:nvSpPr>
        <p:spPr>
          <a:xfrm>
            <a:off x="598079" y="114300"/>
            <a:ext cx="5022842" cy="1652286"/>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latin typeface="Open Sans" panose="020B0604020202020204" charset="0"/>
                <a:ea typeface="Open Sans" panose="020B0604020202020204" charset="0"/>
                <a:cs typeface="Open Sans" panose="020B0604020202020204" charset="0"/>
              </a:rPr>
              <a:t>2020-2025</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sp>
        <p:nvSpPr>
          <p:cNvPr id="63" name="Rectangle 62"/>
          <p:cNvSpPr/>
          <p:nvPr/>
        </p:nvSpPr>
        <p:spPr>
          <a:xfrm>
            <a:off x="2209800" y="3518198"/>
            <a:ext cx="14211288" cy="6121102"/>
          </a:xfrm>
          <a:prstGeom prst="rect">
            <a:avLst/>
          </a:prstGeom>
          <a:solidFill>
            <a:srgbClr val="0E3960"/>
          </a:solidFill>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E3960"/>
              </a:solidFill>
            </a:endParaRPr>
          </a:p>
        </p:txBody>
      </p:sp>
      <p:pic>
        <p:nvPicPr>
          <p:cNvPr id="3" name="Picture 2" descr="A picture containing text, map&#10;&#10;AI-generated content may be incorrect.">
            <a:extLst>
              <a:ext uri="{FF2B5EF4-FFF2-40B4-BE49-F238E27FC236}">
                <a16:creationId xmlns:a16="http://schemas.microsoft.com/office/drawing/2014/main" id="{D6292E16-D1C0-6DF6-40DC-6E9B60A5C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6912" y="2019300"/>
            <a:ext cx="12391769" cy="7285988"/>
          </a:xfrm>
          <a:prstGeom prst="rect">
            <a:avLst/>
          </a:prstGeom>
        </p:spPr>
      </p:pic>
    </p:spTree>
    <p:extLst>
      <p:ext uri="{BB962C8B-B14F-4D97-AF65-F5344CB8AC3E}">
        <p14:creationId xmlns:p14="http://schemas.microsoft.com/office/powerpoint/2010/main" val="10348767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2D420-7B86-404F-E901-E9A21C125A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ECD850-38DF-1701-4A4B-D429AAEE4A93}"/>
              </a:ext>
            </a:extLst>
          </p:cNvPr>
          <p:cNvSpPr>
            <a:spLocks noGrp="1"/>
          </p:cNvSpPr>
          <p:nvPr>
            <p:ph type="title"/>
          </p:nvPr>
        </p:nvSpPr>
        <p:spPr>
          <a:xfrm>
            <a:off x="1257300" y="547688"/>
            <a:ext cx="15783087" cy="1916543"/>
          </a:xfrm>
        </p:spPr>
        <p:txBody>
          <a:bodyPr>
            <a:noAutofit/>
          </a:bodyPr>
          <a:lstStyle/>
          <a:p>
            <a:pPr algn="ctr"/>
            <a:r>
              <a:rPr lang="en-US" sz="6900" dirty="0"/>
              <a:t>Reasons for Operator Disciplinary Cases 2022- 2025</a:t>
            </a:r>
          </a:p>
        </p:txBody>
      </p:sp>
      <p:pic>
        <p:nvPicPr>
          <p:cNvPr id="4" name="Picture 3">
            <a:extLst>
              <a:ext uri="{FF2B5EF4-FFF2-40B4-BE49-F238E27FC236}">
                <a16:creationId xmlns:a16="http://schemas.microsoft.com/office/drawing/2014/main" id="{9F1BDC51-612A-DCF7-400F-62B93E7849F7}"/>
              </a:ext>
            </a:extLst>
          </p:cNvPr>
          <p:cNvPicPr>
            <a:picLocks noChangeAspect="1"/>
          </p:cNvPicPr>
          <p:nvPr/>
        </p:nvPicPr>
        <p:blipFill>
          <a:blip r:embed="rId2"/>
          <a:stretch>
            <a:fillRect/>
          </a:stretch>
        </p:blipFill>
        <p:spPr>
          <a:xfrm>
            <a:off x="2098041" y="3347635"/>
            <a:ext cx="13174839" cy="5434622"/>
          </a:xfrm>
          <a:prstGeom prst="rect">
            <a:avLst/>
          </a:prstGeom>
        </p:spPr>
      </p:pic>
    </p:spTree>
    <p:extLst>
      <p:ext uri="{BB962C8B-B14F-4D97-AF65-F5344CB8AC3E}">
        <p14:creationId xmlns:p14="http://schemas.microsoft.com/office/powerpoint/2010/main" val="3865800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1125200" cy="1143000"/>
          </a:xfrm>
          <a:solidFill>
            <a:schemeClr val="accent1">
              <a:alpha val="65000"/>
            </a:schemeClr>
          </a:solidFill>
        </p:spPr>
        <p:txBody>
          <a:bodyPr>
            <a:normAutofit/>
          </a:bodyPr>
          <a:lstStyle/>
          <a:p>
            <a:pPr algn="l"/>
            <a:r>
              <a:rPr lang="en-US" sz="4800" dirty="0"/>
              <a:t>Responsibility:</a:t>
            </a:r>
            <a:endParaRPr lang="en-US" sz="4800" b="1" dirty="0"/>
          </a:p>
        </p:txBody>
      </p:sp>
      <p:sp>
        <p:nvSpPr>
          <p:cNvPr id="5" name="Content Placeholder 4">
            <a:extLst>
              <a:ext uri="{FF2B5EF4-FFF2-40B4-BE49-F238E27FC236}">
                <a16:creationId xmlns:a16="http://schemas.microsoft.com/office/drawing/2014/main" id="{5573348B-9126-2261-BE71-9891293A7539}"/>
              </a:ext>
            </a:extLst>
          </p:cNvPr>
          <p:cNvSpPr>
            <a:spLocks noGrp="1"/>
          </p:cNvSpPr>
          <p:nvPr>
            <p:ph idx="1"/>
          </p:nvPr>
        </p:nvSpPr>
        <p:spPr>
          <a:xfrm>
            <a:off x="457200" y="1600200"/>
            <a:ext cx="16992600" cy="8267700"/>
          </a:xfrm>
        </p:spPr>
        <p:txBody>
          <a:bodyPr>
            <a:noAutofit/>
          </a:bodyPr>
          <a:lstStyle/>
          <a:p>
            <a:pPr marL="0" indent="0" algn="ctr">
              <a:lnSpc>
                <a:spcPct val="150000"/>
              </a:lnSpc>
              <a:buNone/>
            </a:pPr>
            <a:r>
              <a:rPr lang="en-US" sz="5000" dirty="0">
                <a:effectLst/>
                <a:latin typeface="Calibri" panose="020F0502020204030204" pitchFamily="34" charset="0"/>
                <a:ea typeface="Calibri" panose="020F0502020204030204" pitchFamily="34" charset="0"/>
                <a:cs typeface="Times New Roman" panose="02020603050405020304" pitchFamily="18" charset="0"/>
              </a:rPr>
              <a:t>Responsibility for the water system goes beyon</a:t>
            </a:r>
            <a:r>
              <a:rPr lang="en-US" sz="5000" dirty="0">
                <a:latin typeface="Calibri" panose="020F0502020204030204" pitchFamily="34" charset="0"/>
                <a:ea typeface="Calibri" panose="020F0502020204030204" pitchFamily="34" charset="0"/>
                <a:cs typeface="Times New Roman" panose="02020603050405020304" pitchFamily="18" charset="0"/>
              </a:rPr>
              <a:t>d just the operators.</a:t>
            </a:r>
          </a:p>
          <a:p>
            <a:pPr marL="0" indent="0" algn="ctr">
              <a:lnSpc>
                <a:spcPct val="150000"/>
              </a:lnSpc>
              <a:buNone/>
            </a:pPr>
            <a:endParaRPr lang="en-US" sz="5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50000"/>
              </a:lnSpc>
              <a:buNone/>
            </a:pPr>
            <a:r>
              <a:rPr lang="en-US" sz="5000" dirty="0">
                <a:effectLst/>
                <a:latin typeface="Calibri" panose="020F0502020204030204" pitchFamily="34" charset="0"/>
                <a:ea typeface="Calibri" panose="020F0502020204030204" pitchFamily="34" charset="0"/>
                <a:cs typeface="Times New Roman" panose="02020603050405020304" pitchFamily="18" charset="0"/>
              </a:rPr>
              <a:t>They are only as effective as their leadership!</a:t>
            </a:r>
          </a:p>
          <a:p>
            <a:pPr marL="0" marR="0" indent="0" algn="ctr">
              <a:lnSpc>
                <a:spcPct val="150000"/>
              </a:lnSpc>
              <a:spcBef>
                <a:spcPts val="0"/>
              </a:spcBef>
              <a:spcAft>
                <a:spcPts val="800"/>
              </a:spcAft>
              <a:buNone/>
            </a:pPr>
            <a:endParaRPr lang="en-US" sz="5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50000"/>
              </a:lnSpc>
              <a:buNone/>
            </a:pPr>
            <a:endParaRPr lang="en-US" sz="5000" dirty="0"/>
          </a:p>
        </p:txBody>
      </p:sp>
    </p:spTree>
    <p:extLst>
      <p:ext uri="{BB962C8B-B14F-4D97-AF65-F5344CB8AC3E}">
        <p14:creationId xmlns:p14="http://schemas.microsoft.com/office/powerpoint/2010/main" val="13889583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197" y="3238500"/>
            <a:ext cx="17290084" cy="2133600"/>
          </a:xfrm>
          <a:prstGeom prst="rect">
            <a:avLst/>
          </a:prstGeom>
        </p:spPr>
      </p:pic>
      <p:pic>
        <p:nvPicPr>
          <p:cNvPr id="23" name="Picture 22"/>
          <p:cNvPicPr>
            <a:picLocks noChangeAspect="1"/>
          </p:cNvPicPr>
          <p:nvPr/>
        </p:nvPicPr>
        <p:blipFill>
          <a:blip r:embed="rId4">
            <a:clrChange>
              <a:clrFrom>
                <a:srgbClr val="FAFAFA"/>
              </a:clrFrom>
              <a:clrTo>
                <a:srgbClr val="FAFAFA">
                  <a:alpha val="0"/>
                </a:srgbClr>
              </a:clrTo>
            </a:clrChange>
            <a:extLst>
              <a:ext uri="{28A0092B-C50C-407E-A947-70E740481C1C}">
                <a14:useLocalDpi xmlns:a14="http://schemas.microsoft.com/office/drawing/2010/main" val="0"/>
              </a:ext>
            </a:extLst>
          </a:blip>
          <a:stretch>
            <a:fillRect/>
          </a:stretch>
        </p:blipFill>
        <p:spPr>
          <a:xfrm>
            <a:off x="1143000" y="5372100"/>
            <a:ext cx="15652479" cy="2514600"/>
          </a:xfrm>
          <a:prstGeom prst="rect">
            <a:avLst/>
          </a:prstGeom>
        </p:spPr>
      </p:pic>
    </p:spTree>
    <p:extLst>
      <p:ext uri="{BB962C8B-B14F-4D97-AF65-F5344CB8AC3E}">
        <p14:creationId xmlns:p14="http://schemas.microsoft.com/office/powerpoint/2010/main" val="38611658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05982" y="2400300"/>
            <a:ext cx="12658813" cy="3500437"/>
          </a:xfrm>
          <a:prstGeom prst="rect">
            <a:avLst/>
          </a:prstGeom>
        </p:spPr>
      </p:pic>
    </p:spTree>
    <p:extLst>
      <p:ext uri="{BB962C8B-B14F-4D97-AF65-F5344CB8AC3E}">
        <p14:creationId xmlns:p14="http://schemas.microsoft.com/office/powerpoint/2010/main" val="13049794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1125200" cy="1143000"/>
          </a:xfrm>
          <a:solidFill>
            <a:schemeClr val="accent1">
              <a:alpha val="65000"/>
            </a:schemeClr>
          </a:solidFill>
        </p:spPr>
        <p:txBody>
          <a:bodyPr>
            <a:normAutofit/>
          </a:bodyPr>
          <a:lstStyle/>
          <a:p>
            <a:pPr algn="l"/>
            <a:r>
              <a:rPr lang="en-US" sz="4800" dirty="0"/>
              <a:t>Jackson Mississippi – A multi-party problem</a:t>
            </a:r>
            <a:endParaRPr lang="en-US" sz="4800" b="1" dirty="0"/>
          </a:p>
        </p:txBody>
      </p:sp>
      <p:sp>
        <p:nvSpPr>
          <p:cNvPr id="5" name="Content Placeholder 4">
            <a:extLst>
              <a:ext uri="{FF2B5EF4-FFF2-40B4-BE49-F238E27FC236}">
                <a16:creationId xmlns:a16="http://schemas.microsoft.com/office/drawing/2014/main" id="{5573348B-9126-2261-BE71-9891293A7539}"/>
              </a:ext>
            </a:extLst>
          </p:cNvPr>
          <p:cNvSpPr>
            <a:spLocks noGrp="1"/>
          </p:cNvSpPr>
          <p:nvPr>
            <p:ph idx="1"/>
          </p:nvPr>
        </p:nvSpPr>
        <p:spPr>
          <a:xfrm>
            <a:off x="457200" y="1600200"/>
            <a:ext cx="16992600" cy="8267700"/>
          </a:xfrm>
        </p:spPr>
        <p:txBody>
          <a:bodyPr>
            <a:noAutofit/>
          </a:bodyPr>
          <a:lstStyle/>
          <a:p>
            <a:pPr marL="0" indent="0">
              <a:lnSpc>
                <a:spcPct val="150000"/>
              </a:lnSpc>
              <a:buNone/>
            </a:pPr>
            <a:r>
              <a:rPr lang="en-US" dirty="0"/>
              <a:t>Background:</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2010 winter storm caused water main breaks and widespread outages.</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This caused city hospitals to rely on privately-owned well capacity as an emergency response.</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In the aftermath of the 2010 storm city officials tried to issue bonds and local sales tax options to fund and fix system, funding efforts were blocked or reduced in size by </a:t>
            </a:r>
            <a:r>
              <a:rPr lang="en-US" dirty="0">
                <a:latin typeface="Calibri" panose="020F0502020204030204" pitchFamily="34" charset="0"/>
                <a:ea typeface="Calibri" panose="020F0502020204030204" pitchFamily="34" charset="0"/>
                <a:cs typeface="Times New Roman" panose="02020603050405020304" pitchFamily="18" charset="0"/>
              </a:rPr>
              <a:t>state</a:t>
            </a:r>
            <a:r>
              <a:rPr lang="en-US" dirty="0">
                <a:effectLst/>
                <a:latin typeface="Calibri" panose="020F0502020204030204" pitchFamily="34" charset="0"/>
                <a:ea typeface="Calibri" panose="020F0502020204030204" pitchFamily="34" charset="0"/>
                <a:cs typeface="Times New Roman" panose="02020603050405020304" pitchFamily="18" charset="0"/>
              </a:rPr>
              <a:t> officials.</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2012 Jackson failed EPA inspection for SDWA standards.</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November 2012 Jackson settled; requirement was to improve maintenance of system.</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2016 a sizable leak was reported.  </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By 2023 the leak was still present and had created a crater next to a golf course.</a:t>
            </a:r>
          </a:p>
          <a:p>
            <a:pPr marL="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February 2021 another winter storm shut down the O. B. Curtis Water Treatment Plant.</a:t>
            </a:r>
          </a:p>
          <a:p>
            <a:pPr marL="0" marR="0" indent="0">
              <a:lnSpc>
                <a:spcPct val="150000"/>
              </a:lnSpc>
              <a:spcBef>
                <a:spcPts val="0"/>
              </a:spcBef>
              <a:spcAft>
                <a:spcPts val="800"/>
              </a:spcAft>
              <a:buNone/>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50000"/>
              </a:lnSpc>
              <a:buNone/>
            </a:pPr>
            <a:endParaRPr lang="en-US" dirty="0"/>
          </a:p>
        </p:txBody>
      </p:sp>
    </p:spTree>
    <p:extLst>
      <p:ext uri="{BB962C8B-B14F-4D97-AF65-F5344CB8AC3E}">
        <p14:creationId xmlns:p14="http://schemas.microsoft.com/office/powerpoint/2010/main" val="16128938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1125200" cy="1143000"/>
          </a:xfrm>
          <a:solidFill>
            <a:schemeClr val="accent1">
              <a:alpha val="65000"/>
            </a:schemeClr>
          </a:solidFill>
        </p:spPr>
        <p:txBody>
          <a:bodyPr>
            <a:normAutofit/>
          </a:bodyPr>
          <a:lstStyle/>
          <a:p>
            <a:pPr algn="l"/>
            <a:r>
              <a:rPr lang="en-US" sz="4800" dirty="0"/>
              <a:t>Jackson Mississippi – A multi-party problem</a:t>
            </a:r>
            <a:endParaRPr lang="en-US" sz="4800" b="1" dirty="0"/>
          </a:p>
        </p:txBody>
      </p:sp>
      <p:sp>
        <p:nvSpPr>
          <p:cNvPr id="5" name="Content Placeholder 4">
            <a:extLst>
              <a:ext uri="{FF2B5EF4-FFF2-40B4-BE49-F238E27FC236}">
                <a16:creationId xmlns:a16="http://schemas.microsoft.com/office/drawing/2014/main" id="{5573348B-9126-2261-BE71-9891293A7539}"/>
              </a:ext>
            </a:extLst>
          </p:cNvPr>
          <p:cNvSpPr>
            <a:spLocks noGrp="1"/>
          </p:cNvSpPr>
          <p:nvPr>
            <p:ph idx="1"/>
          </p:nvPr>
        </p:nvSpPr>
        <p:spPr>
          <a:xfrm>
            <a:off x="457200" y="1600200"/>
            <a:ext cx="16992600" cy="7886700"/>
          </a:xfrm>
        </p:spPr>
        <p:txBody>
          <a:bodyPr>
            <a:noAutofit/>
          </a:bodyPr>
          <a:lstStyle/>
          <a:p>
            <a:pPr marL="0" indent="0">
              <a:lnSpc>
                <a:spcPct val="150000"/>
              </a:lnSpc>
              <a:buNone/>
            </a:pPr>
            <a:r>
              <a:rPr lang="en-US" dirty="0"/>
              <a:t>Background:</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This left residents without potable water for a month.</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For sewer issues City leaders asked state officials for $47 million to make sewer repairs but only received $3 million.</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July 2021 the City and the EPA agreed on a repair plan, but the infrastructure continued to deteriorate with low water pressure and open sewage in the streets.</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A private contractor failed to send thousands of resident’s water bills; the Governor allowed a partial amnesty where customers did not have to pay further hindering the city finances.</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By December 2021, the EPA allocated $74.9 million from the Infrastructure Investment and jobs act to Mississippi, at this point the repair bill was estimated at $2 billion.</a:t>
            </a:r>
          </a:p>
          <a:p>
            <a:pPr marL="0" indent="0">
              <a:lnSpc>
                <a:spcPct val="150000"/>
              </a:lnSpc>
              <a:buNone/>
            </a:pPr>
            <a:endParaRPr lang="en-US" dirty="0"/>
          </a:p>
        </p:txBody>
      </p:sp>
    </p:spTree>
    <p:extLst>
      <p:ext uri="{BB962C8B-B14F-4D97-AF65-F5344CB8AC3E}">
        <p14:creationId xmlns:p14="http://schemas.microsoft.com/office/powerpoint/2010/main" val="37107705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1125200" cy="1143000"/>
          </a:xfrm>
          <a:solidFill>
            <a:schemeClr val="accent1">
              <a:alpha val="65000"/>
            </a:schemeClr>
          </a:solidFill>
        </p:spPr>
        <p:txBody>
          <a:bodyPr>
            <a:normAutofit/>
          </a:bodyPr>
          <a:lstStyle/>
          <a:p>
            <a:pPr algn="l"/>
            <a:r>
              <a:rPr lang="en-US" sz="4800" dirty="0"/>
              <a:t>Jackson Mississippi – A multi-party problem</a:t>
            </a:r>
            <a:endParaRPr lang="en-US" sz="4800" b="1" dirty="0"/>
          </a:p>
        </p:txBody>
      </p:sp>
      <p:sp>
        <p:nvSpPr>
          <p:cNvPr id="5" name="Content Placeholder 4">
            <a:extLst>
              <a:ext uri="{FF2B5EF4-FFF2-40B4-BE49-F238E27FC236}">
                <a16:creationId xmlns:a16="http://schemas.microsoft.com/office/drawing/2014/main" id="{5573348B-9126-2261-BE71-9891293A7539}"/>
              </a:ext>
            </a:extLst>
          </p:cNvPr>
          <p:cNvSpPr>
            <a:spLocks noGrp="1"/>
          </p:cNvSpPr>
          <p:nvPr>
            <p:ph idx="1"/>
          </p:nvPr>
        </p:nvSpPr>
        <p:spPr>
          <a:xfrm>
            <a:off x="457200" y="1600200"/>
            <a:ext cx="16992600" cy="7886700"/>
          </a:xfrm>
        </p:spPr>
        <p:txBody>
          <a:bodyPr>
            <a:noAutofit/>
          </a:bodyPr>
          <a:lstStyle/>
          <a:p>
            <a:pPr marL="0" indent="0">
              <a:lnSpc>
                <a:spcPct val="150000"/>
              </a:lnSpc>
              <a:buNone/>
            </a:pPr>
            <a:r>
              <a:rPr lang="en-US" dirty="0"/>
              <a:t>Problems accumulate:</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From 2017 to 2021 Jackson recorded annual average of 55 breaks / 100 miles of water line (safe rate is 15).</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EPA completed a report and identified issues with understaffing, high employee turnover, malfunctioning water meters, inability to properly issue bills to customers, and 50% of water supplied did not result in revenue.</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By the time of the </a:t>
            </a:r>
            <a:r>
              <a:rPr lang="en-US" dirty="0">
                <a:latin typeface="Calibri" panose="020F0502020204030204" pitchFamily="34" charset="0"/>
                <a:ea typeface="Calibri" panose="020F0502020204030204" pitchFamily="34" charset="0"/>
                <a:cs typeface="Times New Roman" panose="02020603050405020304" pitchFamily="18" charset="0"/>
              </a:rPr>
              <a:t>2022 </a:t>
            </a:r>
            <a:r>
              <a:rPr lang="en-US" dirty="0">
                <a:effectLst/>
                <a:latin typeface="Calibri" panose="020F0502020204030204" pitchFamily="34" charset="0"/>
                <a:ea typeface="Calibri" panose="020F0502020204030204" pitchFamily="34" charset="0"/>
                <a:cs typeface="Times New Roman" panose="02020603050405020304" pitchFamily="18" charset="0"/>
              </a:rPr>
              <a:t>water crisis the city had $191 million in outstanding revenue bond debt and bonds had been downgraded and rated as junk status.</a:t>
            </a:r>
          </a:p>
          <a:p>
            <a:pPr marL="0" indent="0">
              <a:lnSpc>
                <a:spcPct val="150000"/>
              </a:lnSpc>
              <a:buNone/>
            </a:pPr>
            <a:endParaRPr lang="en-US" dirty="0"/>
          </a:p>
        </p:txBody>
      </p:sp>
    </p:spTree>
    <p:extLst>
      <p:ext uri="{BB962C8B-B14F-4D97-AF65-F5344CB8AC3E}">
        <p14:creationId xmlns:p14="http://schemas.microsoft.com/office/powerpoint/2010/main" val="2097010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1125200" cy="1143000"/>
          </a:xfrm>
          <a:solidFill>
            <a:schemeClr val="accent1">
              <a:alpha val="65000"/>
            </a:schemeClr>
          </a:solidFill>
        </p:spPr>
        <p:txBody>
          <a:bodyPr>
            <a:normAutofit/>
          </a:bodyPr>
          <a:lstStyle/>
          <a:p>
            <a:pPr algn="l"/>
            <a:r>
              <a:rPr lang="en-US" sz="4800" dirty="0"/>
              <a:t>Jackson Mississippi – A multi-party problem</a:t>
            </a:r>
            <a:endParaRPr lang="en-US" sz="4800" b="1" dirty="0"/>
          </a:p>
        </p:txBody>
      </p:sp>
      <p:sp>
        <p:nvSpPr>
          <p:cNvPr id="5" name="Content Placeholder 4">
            <a:extLst>
              <a:ext uri="{FF2B5EF4-FFF2-40B4-BE49-F238E27FC236}">
                <a16:creationId xmlns:a16="http://schemas.microsoft.com/office/drawing/2014/main" id="{5573348B-9126-2261-BE71-9891293A7539}"/>
              </a:ext>
            </a:extLst>
          </p:cNvPr>
          <p:cNvSpPr>
            <a:spLocks noGrp="1"/>
          </p:cNvSpPr>
          <p:nvPr>
            <p:ph idx="1"/>
          </p:nvPr>
        </p:nvSpPr>
        <p:spPr>
          <a:xfrm>
            <a:off x="457200" y="1600200"/>
            <a:ext cx="16992600" cy="7886700"/>
          </a:xfrm>
        </p:spPr>
        <p:txBody>
          <a:bodyPr>
            <a:noAutofit/>
          </a:bodyPr>
          <a:lstStyle/>
          <a:p>
            <a:pPr marL="0" indent="0">
              <a:lnSpc>
                <a:spcPct val="150000"/>
              </a:lnSpc>
              <a:buNone/>
            </a:pPr>
            <a:r>
              <a:rPr lang="en-US" dirty="0"/>
              <a:t>Problems accumulate:</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Due to funding and staff issues the city did not record water pressure, flush regularly, maintain and exercise valves and hydrants, and did not cycle water in the tanks to maintain chlorine levels.</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Ultimately the city was forced to switch to backup pumps putting the city on a permanent boil water advisory</a:t>
            </a:r>
          </a:p>
          <a:p>
            <a:pPr marL="0" marR="0">
              <a:lnSpc>
                <a:spcPct val="150000"/>
              </a:lnSpc>
              <a:spcBef>
                <a:spcPts val="0"/>
              </a:spcBef>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The city was last entertaining hiring or creating an independent water utility for the city.</a:t>
            </a:r>
          </a:p>
          <a:p>
            <a:pPr marL="0" indent="0">
              <a:lnSpc>
                <a:spcPct val="150000"/>
              </a:lnSpc>
              <a:buNone/>
            </a:pPr>
            <a:endParaRPr lang="en-US" dirty="0"/>
          </a:p>
        </p:txBody>
      </p:sp>
    </p:spTree>
    <p:extLst>
      <p:ext uri="{BB962C8B-B14F-4D97-AF65-F5344CB8AC3E}">
        <p14:creationId xmlns:p14="http://schemas.microsoft.com/office/powerpoint/2010/main" val="7114029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sp>
        <p:nvSpPr>
          <p:cNvPr id="92" name="Diamond 91"/>
          <p:cNvSpPr/>
          <p:nvPr/>
        </p:nvSpPr>
        <p:spPr>
          <a:xfrm>
            <a:off x="12729462" y="3592115"/>
            <a:ext cx="3273725" cy="3273725"/>
          </a:xfrm>
          <a:prstGeom prst="diamond">
            <a:avLst/>
          </a:prstGeom>
          <a:solidFill>
            <a:srgbClr val="9BBB59"/>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dirty="0">
                <a:solidFill>
                  <a:srgbClr val="FFFFFF"/>
                </a:solidFill>
                <a:latin typeface="Open Sans" panose="020B0604020202020204" charset="0"/>
                <a:ea typeface="Open Sans" panose="020B0604020202020204" charset="0"/>
                <a:cs typeface="Open Sans" panose="020B0604020202020204" charset="0"/>
              </a:rPr>
              <a:t>Get to know state regulators and field office staff</a:t>
            </a:r>
          </a:p>
        </p:txBody>
      </p:sp>
      <p:sp>
        <p:nvSpPr>
          <p:cNvPr id="93" name="Diamond 92"/>
          <p:cNvSpPr/>
          <p:nvPr/>
        </p:nvSpPr>
        <p:spPr>
          <a:xfrm>
            <a:off x="7507137" y="5295900"/>
            <a:ext cx="3273725" cy="3273725"/>
          </a:xfrm>
          <a:prstGeom prst="diamond">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noAutofit/>
          </a:bodyPr>
          <a:lstStyle/>
          <a:p>
            <a:pPr algn="ctr">
              <a:lnSpc>
                <a:spcPct val="130000"/>
              </a:lnSpc>
              <a:spcBef>
                <a:spcPts val="900"/>
              </a:spcBef>
            </a:pPr>
            <a:r>
              <a:rPr lang="en-US" dirty="0">
                <a:solidFill>
                  <a:srgbClr val="FFFFFF"/>
                </a:solidFill>
                <a:latin typeface="Open Sans" panose="020B0604020202020204" charset="0"/>
                <a:ea typeface="Open Sans" panose="020B0604020202020204" charset="0"/>
                <a:cs typeface="Open Sans" panose="020B0604020202020204" charset="0"/>
              </a:rPr>
              <a:t>What are the financial needs of the system in the future</a:t>
            </a:r>
          </a:p>
        </p:txBody>
      </p:sp>
      <p:sp>
        <p:nvSpPr>
          <p:cNvPr id="5" name="Diamond 4"/>
          <p:cNvSpPr/>
          <p:nvPr/>
        </p:nvSpPr>
        <p:spPr>
          <a:xfrm>
            <a:off x="2284817" y="3592115"/>
            <a:ext cx="3273725" cy="3273725"/>
          </a:xfrm>
          <a:prstGeom prst="diamond">
            <a:avLst/>
          </a:prstGeom>
          <a:solidFill>
            <a:srgbClr val="2E507A"/>
          </a:solidFill>
          <a:ln>
            <a:no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dirty="0">
                <a:solidFill>
                  <a:srgbClr val="FFFFFF"/>
                </a:solidFill>
                <a:latin typeface="Open Sans" panose="020B0604020202020204" charset="0"/>
                <a:ea typeface="Open Sans" panose="020B0604020202020204" charset="0"/>
                <a:cs typeface="Open Sans" panose="020B0604020202020204" charset="0"/>
              </a:rPr>
              <a:t>Get to know your systems</a:t>
            </a:r>
            <a:endParaRPr lang="en-US" sz="15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13" name="Rectangle 12"/>
          <p:cNvSpPr/>
          <p:nvPr/>
        </p:nvSpPr>
        <p:spPr>
          <a:xfrm>
            <a:off x="0" y="27736"/>
            <a:ext cx="9144000" cy="2080384"/>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p:nvPr>
        </p:nvSpPr>
        <p:spPr>
          <a:xfrm>
            <a:off x="457200" y="27736"/>
            <a:ext cx="8229600" cy="2080384"/>
          </a:xfrm>
        </p:spPr>
        <p:txBody>
          <a:bodyPr/>
          <a:lstStyle/>
          <a:p>
            <a:r>
              <a:rPr lang="en-US" dirty="0">
                <a:latin typeface="Open Sans" panose="020B0604020202020204" charset="0"/>
                <a:ea typeface="Open Sans" panose="020B0604020202020204" charset="0"/>
                <a:cs typeface="Open Sans" panose="020B0604020202020204" charset="0"/>
              </a:rPr>
              <a:t>The Roll of Public Officials</a:t>
            </a:r>
          </a:p>
        </p:txBody>
      </p:sp>
      <p:sp>
        <p:nvSpPr>
          <p:cNvPr id="17" name="Diamond 16"/>
          <p:cNvSpPr/>
          <p:nvPr/>
        </p:nvSpPr>
        <p:spPr>
          <a:xfrm>
            <a:off x="5766359" y="3592114"/>
            <a:ext cx="3273725" cy="3273725"/>
          </a:xfrm>
          <a:prstGeom prst="diamond">
            <a:avLst/>
          </a:prstGeom>
          <a:solidFill>
            <a:schemeClr val="bg1">
              <a:lumMod val="75000"/>
            </a:schemeClr>
          </a:solidFill>
          <a:ln>
            <a:no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r>
              <a:rPr lang="en-US" dirty="0">
                <a:solidFill>
                  <a:schemeClr val="tx1"/>
                </a:solidFill>
                <a:latin typeface="Open Sans" panose="020B0604020202020204" charset="0"/>
                <a:ea typeface="Open Sans" panose="020B0604020202020204" charset="0"/>
                <a:cs typeface="Open Sans" panose="020B0604020202020204" charset="0"/>
              </a:rPr>
              <a:t>Read your permit</a:t>
            </a:r>
          </a:p>
        </p:txBody>
      </p:sp>
      <p:sp>
        <p:nvSpPr>
          <p:cNvPr id="18" name="Diamond 17"/>
          <p:cNvSpPr/>
          <p:nvPr/>
        </p:nvSpPr>
        <p:spPr>
          <a:xfrm>
            <a:off x="9247901" y="3592113"/>
            <a:ext cx="3273725" cy="3273725"/>
          </a:xfrm>
          <a:prstGeom prst="diamond">
            <a:avLst/>
          </a:prstGeom>
          <a:solidFill>
            <a:schemeClr val="bg1">
              <a:lumMod val="75000"/>
            </a:schemeClr>
          </a:solidFill>
          <a:ln>
            <a:no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dirty="0">
                <a:solidFill>
                  <a:schemeClr val="tx1"/>
                </a:solidFill>
                <a:latin typeface="Open Sans" panose="020B0604020202020204" charset="0"/>
                <a:ea typeface="Open Sans" panose="020B0604020202020204" charset="0"/>
                <a:cs typeface="Open Sans" panose="020B0604020202020204" charset="0"/>
              </a:rPr>
              <a:t>Get to know your operators - encourage communications</a:t>
            </a:r>
          </a:p>
        </p:txBody>
      </p:sp>
      <p:sp>
        <p:nvSpPr>
          <p:cNvPr id="19" name="Diamond 18"/>
          <p:cNvSpPr/>
          <p:nvPr/>
        </p:nvSpPr>
        <p:spPr>
          <a:xfrm>
            <a:off x="4025576" y="5295900"/>
            <a:ext cx="3273725" cy="3273725"/>
          </a:xfrm>
          <a:prstGeom prst="diamond">
            <a:avLst/>
          </a:prstGeom>
          <a:solidFill>
            <a:schemeClr val="bg1">
              <a:lumMod val="75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dirty="0">
                <a:solidFill>
                  <a:schemeClr val="tx1"/>
                </a:solidFill>
                <a:latin typeface="Open Sans" panose="020B0604020202020204" charset="0"/>
                <a:ea typeface="Open Sans" panose="020B0604020202020204" charset="0"/>
                <a:cs typeface="Open Sans" panose="020B0604020202020204" charset="0"/>
              </a:rPr>
              <a:t>Will you need to replace infrastructure</a:t>
            </a:r>
          </a:p>
        </p:txBody>
      </p:sp>
      <p:sp>
        <p:nvSpPr>
          <p:cNvPr id="20" name="Diamond 19"/>
          <p:cNvSpPr/>
          <p:nvPr/>
        </p:nvSpPr>
        <p:spPr>
          <a:xfrm>
            <a:off x="10988660" y="5295900"/>
            <a:ext cx="3273725" cy="3273725"/>
          </a:xfrm>
          <a:prstGeom prst="diamond">
            <a:avLst/>
          </a:prstGeom>
          <a:solidFill>
            <a:schemeClr val="bg1">
              <a:lumMod val="75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sz="1600" dirty="0">
                <a:solidFill>
                  <a:schemeClr val="tx1"/>
                </a:solidFill>
                <a:latin typeface="Open Sans" panose="020B0604020202020204" charset="0"/>
                <a:ea typeface="Open Sans" panose="020B0604020202020204" charset="0"/>
                <a:cs typeface="Open Sans" panose="020B0604020202020204" charset="0"/>
              </a:rPr>
              <a:t>What are the employments needs at the plant - operations and management</a:t>
            </a:r>
          </a:p>
        </p:txBody>
      </p:sp>
    </p:spTree>
    <p:extLst>
      <p:ext uri="{BB962C8B-B14F-4D97-AF65-F5344CB8AC3E}">
        <p14:creationId xmlns:p14="http://schemas.microsoft.com/office/powerpoint/2010/main" val="316123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ppt_x"/>
                                          </p:val>
                                        </p:tav>
                                        <p:tav tm="100000">
                                          <p:val>
                                            <p:strVal val="#ppt_x"/>
                                          </p:val>
                                        </p:tav>
                                      </p:tavLst>
                                    </p:anim>
                                    <p:anim calcmode="lin" valueType="num">
                                      <p:cBhvr additive="base">
                                        <p:cTn id="12" dur="10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1000" fill="hold"/>
                                        <p:tgtEl>
                                          <p:spTgt spid="92"/>
                                        </p:tgtEl>
                                        <p:attrNameLst>
                                          <p:attrName>ppt_x</p:attrName>
                                        </p:attrNameLst>
                                      </p:cBhvr>
                                      <p:tavLst>
                                        <p:tav tm="0">
                                          <p:val>
                                            <p:strVal val="#ppt_x"/>
                                          </p:val>
                                        </p:tav>
                                        <p:tav tm="100000">
                                          <p:val>
                                            <p:strVal val="#ppt_x"/>
                                          </p:val>
                                        </p:tav>
                                      </p:tavLst>
                                    </p:anim>
                                    <p:anim calcmode="lin" valueType="num">
                                      <p:cBhvr additive="base">
                                        <p:cTn id="20" dur="1000" fill="hold"/>
                                        <p:tgtEl>
                                          <p:spTgt spid="92"/>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ppt_x"/>
                                          </p:val>
                                        </p:tav>
                                        <p:tav tm="100000">
                                          <p:val>
                                            <p:strVal val="#ppt_x"/>
                                          </p:val>
                                        </p:tav>
                                      </p:tavLst>
                                    </p:anim>
                                    <p:anim calcmode="lin" valueType="num">
                                      <p:cBhvr additive="base">
                                        <p:cTn id="24" dur="1000" fill="hold"/>
                                        <p:tgtEl>
                                          <p:spTgt spid="19"/>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750"/>
                                  </p:stCondLst>
                                  <p:childTnLst>
                                    <p:set>
                                      <p:cBhvr>
                                        <p:cTn id="26" dur="1" fill="hold">
                                          <p:stCondLst>
                                            <p:cond delay="0"/>
                                          </p:stCondLst>
                                        </p:cTn>
                                        <p:tgtEl>
                                          <p:spTgt spid="93"/>
                                        </p:tgtEl>
                                        <p:attrNameLst>
                                          <p:attrName>style.visibility</p:attrName>
                                        </p:attrNameLst>
                                      </p:cBhvr>
                                      <p:to>
                                        <p:strVal val="visible"/>
                                      </p:to>
                                    </p:set>
                                    <p:anim calcmode="lin" valueType="num">
                                      <p:cBhvr additive="base">
                                        <p:cTn id="27" dur="1000" fill="hold"/>
                                        <p:tgtEl>
                                          <p:spTgt spid="93"/>
                                        </p:tgtEl>
                                        <p:attrNameLst>
                                          <p:attrName>ppt_x</p:attrName>
                                        </p:attrNameLst>
                                      </p:cBhvr>
                                      <p:tavLst>
                                        <p:tav tm="0">
                                          <p:val>
                                            <p:strVal val="#ppt_x"/>
                                          </p:val>
                                        </p:tav>
                                        <p:tav tm="100000">
                                          <p:val>
                                            <p:strVal val="#ppt_x"/>
                                          </p:val>
                                        </p:tav>
                                      </p:tavLst>
                                    </p:anim>
                                    <p:anim calcmode="lin" valueType="num">
                                      <p:cBhvr additive="base">
                                        <p:cTn id="28" dur="1000" fill="hold"/>
                                        <p:tgtEl>
                                          <p:spTgt spid="93"/>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75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ppt_x"/>
                                          </p:val>
                                        </p:tav>
                                        <p:tav tm="100000">
                                          <p:val>
                                            <p:strVal val="#ppt_x"/>
                                          </p:val>
                                        </p:tav>
                                      </p:tavLst>
                                    </p:anim>
                                    <p:anim calcmode="lin" valueType="num">
                                      <p:cBhvr additive="base">
                                        <p:cTn id="32"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P spid="5" grpId="0" animBg="1"/>
      <p:bldP spid="17" grpId="0" animBg="1"/>
      <p:bldP spid="18" grpId="0" animBg="1"/>
      <p:bldP spid="19" grpId="0" animBg="1"/>
      <p:bldP spid="2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C0BB07-D1D0-4635-9AEE-38ABF96E4D7D}"/>
              </a:ext>
            </a:extLst>
          </p:cNvPr>
          <p:cNvSpPr/>
          <p:nvPr/>
        </p:nvSpPr>
        <p:spPr>
          <a:xfrm>
            <a:off x="6650960" y="5290572"/>
            <a:ext cx="4605080" cy="803600"/>
          </a:xfrm>
          <a:prstGeom prst="rect">
            <a:avLst/>
          </a:prstGeom>
          <a:solidFill>
            <a:schemeClr val="accent1"/>
          </a:solidFill>
          <a:ln>
            <a:noFill/>
          </a:ln>
          <a:effectLst>
            <a:outerShdw blurRad="762000" dist="2540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4800" spc="-150" dirty="0">
                <a:solidFill>
                  <a:srgbClr val="FFFFFF"/>
                </a:solidFill>
                <a:latin typeface="Open Sans" charset="0"/>
                <a:ea typeface="Open Sans" charset="0"/>
                <a:cs typeface="Open Sans" charset="0"/>
              </a:rPr>
              <a:t>Certification</a:t>
            </a:r>
          </a:p>
        </p:txBody>
      </p:sp>
      <p:sp>
        <p:nvSpPr>
          <p:cNvPr id="2" name="Rectangle 1"/>
          <p:cNvSpPr/>
          <p:nvPr/>
        </p:nvSpPr>
        <p:spPr>
          <a:xfrm>
            <a:off x="1219200" y="3086100"/>
            <a:ext cx="15468600" cy="2215991"/>
          </a:xfrm>
          <a:prstGeom prst="rect">
            <a:avLst/>
          </a:prstGeom>
          <a:noFill/>
          <a:effectLst>
            <a:outerShdw blurRad="508000" dist="254000" dir="5400000" algn="ctr" rotWithShape="0">
              <a:srgbClr val="000000">
                <a:alpha val="30000"/>
              </a:srgbClr>
            </a:outerShdw>
          </a:effectLst>
        </p:spPr>
        <p:txBody>
          <a:bodyPr wrap="square" lIns="91440" tIns="45720" rIns="91440" bIns="45720">
            <a:spAutoFit/>
          </a:bodyPr>
          <a:lstStyle/>
          <a:p>
            <a:pPr algn="ctr"/>
            <a:r>
              <a:rPr lang="en-US" sz="13800" b="1" cap="none" spc="300" dirty="0">
                <a:ln w="0"/>
                <a:gradFill flip="none" rotWithShape="1">
                  <a:gsLst>
                    <a:gs pos="0">
                      <a:schemeClr val="bg1">
                        <a:lumMod val="50000"/>
                      </a:schemeClr>
                    </a:gs>
                    <a:gs pos="99000">
                      <a:schemeClr val="bg1">
                        <a:lumMod val="85000"/>
                      </a:schemeClr>
                    </a:gs>
                  </a:gsLst>
                  <a:lin ang="5400000" scaled="1"/>
                  <a:tileRect/>
                </a:gradFill>
                <a:effectLst>
                  <a:innerShdw blurRad="63500" dist="50800" dir="13500000">
                    <a:srgbClr val="000000">
                      <a:alpha val="50000"/>
                    </a:srgbClr>
                  </a:innerShdw>
                </a:effectLst>
                <a:latin typeface="Open Sans Bold" panose="020B0604020202020204" charset="0"/>
                <a:ea typeface="Open Sans Bold" panose="020B0604020202020204" charset="0"/>
                <a:cs typeface="Open Sans Bold" panose="020B0604020202020204" charset="0"/>
              </a:rPr>
              <a:t>Questions about</a:t>
            </a:r>
          </a:p>
        </p:txBody>
      </p:sp>
      <p:grpSp>
        <p:nvGrpSpPr>
          <p:cNvPr id="5" name="Group 4"/>
          <p:cNvGrpSpPr>
            <a:grpSpLocks noChangeAspect="1"/>
          </p:cNvGrpSpPr>
          <p:nvPr/>
        </p:nvGrpSpPr>
        <p:grpSpPr>
          <a:xfrm>
            <a:off x="13868400" y="5753100"/>
            <a:ext cx="4191000" cy="4105691"/>
            <a:chOff x="6989763" y="1846263"/>
            <a:chExt cx="2573337" cy="2520950"/>
          </a:xfrm>
          <a:solidFill>
            <a:srgbClr val="222222"/>
          </a:solidFill>
        </p:grpSpPr>
        <p:sp>
          <p:nvSpPr>
            <p:cNvPr id="6" name="Freeform 5"/>
            <p:cNvSpPr>
              <a:spLocks/>
            </p:cNvSpPr>
            <p:nvPr/>
          </p:nvSpPr>
          <p:spPr bwMode="auto">
            <a:xfrm>
              <a:off x="8629650" y="2098675"/>
              <a:ext cx="515937" cy="588963"/>
            </a:xfrm>
            <a:custGeom>
              <a:avLst/>
              <a:gdLst>
                <a:gd name="T0" fmla="*/ 205 w 418"/>
                <a:gd name="T1" fmla="*/ 0 h 478"/>
                <a:gd name="T2" fmla="*/ 0 w 418"/>
                <a:gd name="T3" fmla="*/ 205 h 478"/>
                <a:gd name="T4" fmla="*/ 34 w 418"/>
                <a:gd name="T5" fmla="*/ 239 h 478"/>
                <a:gd name="T6" fmla="*/ 68 w 418"/>
                <a:gd name="T7" fmla="*/ 205 h 478"/>
                <a:gd name="T8" fmla="*/ 205 w 418"/>
                <a:gd name="T9" fmla="*/ 68 h 478"/>
                <a:gd name="T10" fmla="*/ 342 w 418"/>
                <a:gd name="T11" fmla="*/ 205 h 478"/>
                <a:gd name="T12" fmla="*/ 205 w 418"/>
                <a:gd name="T13" fmla="*/ 341 h 478"/>
                <a:gd name="T14" fmla="*/ 171 w 418"/>
                <a:gd name="T15" fmla="*/ 375 h 478"/>
                <a:gd name="T16" fmla="*/ 171 w 418"/>
                <a:gd name="T17" fmla="*/ 444 h 478"/>
                <a:gd name="T18" fmla="*/ 205 w 418"/>
                <a:gd name="T19" fmla="*/ 478 h 478"/>
                <a:gd name="T20" fmla="*/ 239 w 418"/>
                <a:gd name="T21" fmla="*/ 444 h 478"/>
                <a:gd name="T22" fmla="*/ 239 w 418"/>
                <a:gd name="T23" fmla="*/ 407 h 478"/>
                <a:gd name="T24" fmla="*/ 409 w 418"/>
                <a:gd name="T25" fmla="*/ 187 h 478"/>
                <a:gd name="T26" fmla="*/ 205 w 418"/>
                <a:gd name="T27" fmla="*/ 0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8" h="478">
                  <a:moveTo>
                    <a:pt x="205" y="0"/>
                  </a:moveTo>
                  <a:cubicBezTo>
                    <a:pt x="92" y="0"/>
                    <a:pt x="0" y="92"/>
                    <a:pt x="0" y="205"/>
                  </a:cubicBezTo>
                  <a:cubicBezTo>
                    <a:pt x="0" y="223"/>
                    <a:pt x="15" y="239"/>
                    <a:pt x="34" y="239"/>
                  </a:cubicBezTo>
                  <a:cubicBezTo>
                    <a:pt x="53" y="239"/>
                    <a:pt x="68" y="223"/>
                    <a:pt x="68" y="205"/>
                  </a:cubicBezTo>
                  <a:cubicBezTo>
                    <a:pt x="68" y="129"/>
                    <a:pt x="130" y="68"/>
                    <a:pt x="205" y="68"/>
                  </a:cubicBezTo>
                  <a:cubicBezTo>
                    <a:pt x="280" y="68"/>
                    <a:pt x="342" y="129"/>
                    <a:pt x="342" y="205"/>
                  </a:cubicBezTo>
                  <a:cubicBezTo>
                    <a:pt x="342" y="280"/>
                    <a:pt x="280" y="341"/>
                    <a:pt x="205" y="341"/>
                  </a:cubicBezTo>
                  <a:cubicBezTo>
                    <a:pt x="186" y="341"/>
                    <a:pt x="171" y="356"/>
                    <a:pt x="171" y="375"/>
                  </a:cubicBezTo>
                  <a:cubicBezTo>
                    <a:pt x="171" y="444"/>
                    <a:pt x="171" y="444"/>
                    <a:pt x="171" y="444"/>
                  </a:cubicBezTo>
                  <a:cubicBezTo>
                    <a:pt x="171" y="463"/>
                    <a:pt x="186" y="478"/>
                    <a:pt x="205" y="478"/>
                  </a:cubicBezTo>
                  <a:cubicBezTo>
                    <a:pt x="224" y="478"/>
                    <a:pt x="239" y="463"/>
                    <a:pt x="239" y="444"/>
                  </a:cubicBezTo>
                  <a:cubicBezTo>
                    <a:pt x="239" y="407"/>
                    <a:pt x="239" y="407"/>
                    <a:pt x="239" y="407"/>
                  </a:cubicBezTo>
                  <a:cubicBezTo>
                    <a:pt x="344" y="389"/>
                    <a:pt x="418" y="294"/>
                    <a:pt x="409" y="187"/>
                  </a:cubicBezTo>
                  <a:cubicBezTo>
                    <a:pt x="400" y="81"/>
                    <a:pt x="311" y="0"/>
                    <a:pt x="2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 name="Freeform 6"/>
            <p:cNvSpPr>
              <a:spLocks/>
            </p:cNvSpPr>
            <p:nvPr/>
          </p:nvSpPr>
          <p:spPr bwMode="auto">
            <a:xfrm>
              <a:off x="8837613" y="2767013"/>
              <a:ext cx="90487" cy="90488"/>
            </a:xfrm>
            <a:custGeom>
              <a:avLst/>
              <a:gdLst>
                <a:gd name="T0" fmla="*/ 13 w 74"/>
                <a:gd name="T1" fmla="*/ 13 h 74"/>
                <a:gd name="T2" fmla="*/ 13 w 74"/>
                <a:gd name="T3" fmla="*/ 61 h 74"/>
                <a:gd name="T4" fmla="*/ 61 w 74"/>
                <a:gd name="T5" fmla="*/ 61 h 74"/>
                <a:gd name="T6" fmla="*/ 61 w 74"/>
                <a:gd name="T7" fmla="*/ 13 h 74"/>
                <a:gd name="T8" fmla="*/ 13 w 74"/>
                <a:gd name="T9" fmla="*/ 13 h 74"/>
              </a:gdLst>
              <a:ahLst/>
              <a:cxnLst>
                <a:cxn ang="0">
                  <a:pos x="T0" y="T1"/>
                </a:cxn>
                <a:cxn ang="0">
                  <a:pos x="T2" y="T3"/>
                </a:cxn>
                <a:cxn ang="0">
                  <a:pos x="T4" y="T5"/>
                </a:cxn>
                <a:cxn ang="0">
                  <a:pos x="T6" y="T7"/>
                </a:cxn>
                <a:cxn ang="0">
                  <a:pos x="T8" y="T9"/>
                </a:cxn>
              </a:cxnLst>
              <a:rect l="0" t="0" r="r" b="b"/>
              <a:pathLst>
                <a:path w="74" h="74">
                  <a:moveTo>
                    <a:pt x="13" y="13"/>
                  </a:moveTo>
                  <a:cubicBezTo>
                    <a:pt x="0" y="26"/>
                    <a:pt x="0" y="48"/>
                    <a:pt x="13" y="61"/>
                  </a:cubicBezTo>
                  <a:cubicBezTo>
                    <a:pt x="26" y="74"/>
                    <a:pt x="48" y="74"/>
                    <a:pt x="61" y="61"/>
                  </a:cubicBezTo>
                  <a:cubicBezTo>
                    <a:pt x="74" y="48"/>
                    <a:pt x="74" y="26"/>
                    <a:pt x="61" y="13"/>
                  </a:cubicBezTo>
                  <a:cubicBezTo>
                    <a:pt x="48" y="0"/>
                    <a:pt x="26" y="0"/>
                    <a:pt x="1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 name="Freeform 7"/>
            <p:cNvSpPr>
              <a:spLocks noEditPoints="1"/>
            </p:cNvSpPr>
            <p:nvPr/>
          </p:nvSpPr>
          <p:spPr bwMode="auto">
            <a:xfrm>
              <a:off x="6989763" y="1846263"/>
              <a:ext cx="2573337" cy="2520950"/>
            </a:xfrm>
            <a:custGeom>
              <a:avLst/>
              <a:gdLst>
                <a:gd name="T0" fmla="*/ 1536 w 2088"/>
                <a:gd name="T1" fmla="*/ 0 h 2048"/>
                <a:gd name="T2" fmla="*/ 887 w 2088"/>
                <a:gd name="T3" fmla="*/ 205 h 2048"/>
                <a:gd name="T4" fmla="*/ 375 w 2088"/>
                <a:gd name="T5" fmla="*/ 512 h 2048"/>
                <a:gd name="T6" fmla="*/ 365 w 2088"/>
                <a:gd name="T7" fmla="*/ 729 h 2048"/>
                <a:gd name="T8" fmla="*/ 341 w 2088"/>
                <a:gd name="T9" fmla="*/ 815 h 2048"/>
                <a:gd name="T10" fmla="*/ 389 w 2088"/>
                <a:gd name="T11" fmla="*/ 1052 h 2048"/>
                <a:gd name="T12" fmla="*/ 512 w 2088"/>
                <a:gd name="T13" fmla="*/ 1308 h 2048"/>
                <a:gd name="T14" fmla="*/ 133 w 2088"/>
                <a:gd name="T15" fmla="*/ 1642 h 2048"/>
                <a:gd name="T16" fmla="*/ 0 w 2088"/>
                <a:gd name="T17" fmla="*/ 2014 h 2048"/>
                <a:gd name="T18" fmla="*/ 648 w 2088"/>
                <a:gd name="T19" fmla="*/ 2048 h 2048"/>
                <a:gd name="T20" fmla="*/ 649 w 2088"/>
                <a:gd name="T21" fmla="*/ 2048 h 2048"/>
                <a:gd name="T22" fmla="*/ 922 w 2088"/>
                <a:gd name="T23" fmla="*/ 2048 h 2048"/>
                <a:gd name="T24" fmla="*/ 1536 w 2088"/>
                <a:gd name="T25" fmla="*/ 2048 h 2048"/>
                <a:gd name="T26" fmla="*/ 1570 w 2088"/>
                <a:gd name="T27" fmla="*/ 1876 h 2048"/>
                <a:gd name="T28" fmla="*/ 1058 w 2088"/>
                <a:gd name="T29" fmla="*/ 1414 h 2048"/>
                <a:gd name="T30" fmla="*/ 1155 w 2088"/>
                <a:gd name="T31" fmla="*/ 1101 h 2048"/>
                <a:gd name="T32" fmla="*/ 1229 w 2088"/>
                <a:gd name="T33" fmla="*/ 937 h 2048"/>
                <a:gd name="T34" fmla="*/ 1350 w 2088"/>
                <a:gd name="T35" fmla="*/ 989 h 2048"/>
                <a:gd name="T36" fmla="*/ 1535 w 2088"/>
                <a:gd name="T37" fmla="*/ 1229 h 2048"/>
                <a:gd name="T38" fmla="*/ 1563 w 2088"/>
                <a:gd name="T39" fmla="*/ 1216 h 2048"/>
                <a:gd name="T40" fmla="*/ 2035 w 2088"/>
                <a:gd name="T41" fmla="*/ 399 h 2048"/>
                <a:gd name="T42" fmla="*/ 548 w 2088"/>
                <a:gd name="T43" fmla="*/ 1472 h 2048"/>
                <a:gd name="T44" fmla="*/ 642 w 2088"/>
                <a:gd name="T45" fmla="*/ 1630 h 2048"/>
                <a:gd name="T46" fmla="*/ 547 w 2088"/>
                <a:gd name="T47" fmla="*/ 1473 h 2048"/>
                <a:gd name="T48" fmla="*/ 847 w 2088"/>
                <a:gd name="T49" fmla="*/ 1646 h 2048"/>
                <a:gd name="T50" fmla="*/ 768 w 2088"/>
                <a:gd name="T51" fmla="*/ 1707 h 2048"/>
                <a:gd name="T52" fmla="*/ 785 w 2088"/>
                <a:gd name="T53" fmla="*/ 1584 h 2048"/>
                <a:gd name="T54" fmla="*/ 68 w 2088"/>
                <a:gd name="T55" fmla="*/ 1876 h 2048"/>
                <a:gd name="T56" fmla="*/ 363 w 2088"/>
                <a:gd name="T57" fmla="*/ 1583 h 2048"/>
                <a:gd name="T58" fmla="*/ 68 w 2088"/>
                <a:gd name="T59" fmla="*/ 1980 h 2048"/>
                <a:gd name="T60" fmla="*/ 455 w 2088"/>
                <a:gd name="T61" fmla="*/ 1606 h 2048"/>
                <a:gd name="T62" fmla="*/ 649 w 2088"/>
                <a:gd name="T63" fmla="*/ 1707 h 2048"/>
                <a:gd name="T64" fmla="*/ 674 w 2088"/>
                <a:gd name="T65" fmla="*/ 1695 h 2048"/>
                <a:gd name="T66" fmla="*/ 642 w 2088"/>
                <a:gd name="T67" fmla="*/ 1934 h 2048"/>
                <a:gd name="T68" fmla="*/ 775 w 2088"/>
                <a:gd name="T69" fmla="*/ 1775 h 2048"/>
                <a:gd name="T70" fmla="*/ 872 w 2088"/>
                <a:gd name="T71" fmla="*/ 1980 h 2048"/>
                <a:gd name="T72" fmla="*/ 1402 w 2088"/>
                <a:gd name="T73" fmla="*/ 1700 h 2048"/>
                <a:gd name="T74" fmla="*/ 1502 w 2088"/>
                <a:gd name="T75" fmla="*/ 1980 h 2048"/>
                <a:gd name="T76" fmla="*/ 1207 w 2088"/>
                <a:gd name="T77" fmla="*/ 1583 h 2048"/>
                <a:gd name="T78" fmla="*/ 928 w 2088"/>
                <a:gd name="T79" fmla="*/ 1934 h 2048"/>
                <a:gd name="T80" fmla="*/ 896 w 2088"/>
                <a:gd name="T81" fmla="*/ 1695 h 2048"/>
                <a:gd name="T82" fmla="*/ 938 w 2088"/>
                <a:gd name="T83" fmla="*/ 1702 h 2048"/>
                <a:gd name="T84" fmla="*/ 928 w 2088"/>
                <a:gd name="T85" fmla="*/ 1934 h 2048"/>
                <a:gd name="T86" fmla="*/ 928 w 2088"/>
                <a:gd name="T87" fmla="*/ 1630 h 2048"/>
                <a:gd name="T88" fmla="*/ 1022 w 2088"/>
                <a:gd name="T89" fmla="*/ 1472 h 2048"/>
                <a:gd name="T90" fmla="*/ 1115 w 2088"/>
                <a:gd name="T91" fmla="*/ 1528 h 2048"/>
                <a:gd name="T92" fmla="*/ 1133 w 2088"/>
                <a:gd name="T93" fmla="*/ 1003 h 2048"/>
                <a:gd name="T94" fmla="*/ 1003 w 2088"/>
                <a:gd name="T95" fmla="*/ 1268 h 2048"/>
                <a:gd name="T96" fmla="*/ 990 w 2088"/>
                <a:gd name="T97" fmla="*/ 1411 h 2048"/>
                <a:gd name="T98" fmla="*/ 580 w 2088"/>
                <a:gd name="T99" fmla="*/ 1411 h 2048"/>
                <a:gd name="T100" fmla="*/ 567 w 2088"/>
                <a:gd name="T101" fmla="*/ 1268 h 2048"/>
                <a:gd name="T102" fmla="*/ 437 w 2088"/>
                <a:gd name="T103" fmla="*/ 1003 h 2048"/>
                <a:gd name="T104" fmla="*/ 410 w 2088"/>
                <a:gd name="T105" fmla="*/ 815 h 2048"/>
                <a:gd name="T106" fmla="*/ 426 w 2088"/>
                <a:gd name="T107" fmla="*/ 759 h 2048"/>
                <a:gd name="T108" fmla="*/ 444 w 2088"/>
                <a:gd name="T109" fmla="*/ 512 h 2048"/>
                <a:gd name="T110" fmla="*/ 887 w 2088"/>
                <a:gd name="T111" fmla="*/ 273 h 2048"/>
                <a:gd name="T112" fmla="*/ 1161 w 2088"/>
                <a:gd name="T113" fmla="*/ 859 h 2048"/>
                <a:gd name="T114" fmla="*/ 1721 w 2088"/>
                <a:gd name="T115" fmla="*/ 915 h 2048"/>
                <a:gd name="T116" fmla="*/ 1708 w 2088"/>
                <a:gd name="T117" fmla="*/ 925 h 2048"/>
                <a:gd name="T118" fmla="*/ 1400 w 2088"/>
                <a:gd name="T119" fmla="*/ 941 h 2048"/>
                <a:gd name="T120" fmla="*/ 1098 w 2088"/>
                <a:gd name="T121" fmla="*/ 443 h 2048"/>
                <a:gd name="T122" fmla="*/ 1968 w 2088"/>
                <a:gd name="T123" fmla="*/ 409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88" h="2048">
                  <a:moveTo>
                    <a:pt x="2035" y="399"/>
                  </a:moveTo>
                  <a:cubicBezTo>
                    <a:pt x="1983" y="165"/>
                    <a:pt x="1775" y="0"/>
                    <a:pt x="1536" y="0"/>
                  </a:cubicBezTo>
                  <a:cubicBezTo>
                    <a:pt x="1345" y="0"/>
                    <a:pt x="1171" y="106"/>
                    <a:pt x="1082" y="275"/>
                  </a:cubicBezTo>
                  <a:cubicBezTo>
                    <a:pt x="1028" y="230"/>
                    <a:pt x="959" y="205"/>
                    <a:pt x="887" y="205"/>
                  </a:cubicBezTo>
                  <a:cubicBezTo>
                    <a:pt x="683" y="205"/>
                    <a:pt x="683" y="205"/>
                    <a:pt x="683" y="205"/>
                  </a:cubicBezTo>
                  <a:cubicBezTo>
                    <a:pt x="513" y="205"/>
                    <a:pt x="376" y="342"/>
                    <a:pt x="375" y="512"/>
                  </a:cubicBezTo>
                  <a:cubicBezTo>
                    <a:pt x="375" y="686"/>
                    <a:pt x="375" y="686"/>
                    <a:pt x="375" y="686"/>
                  </a:cubicBezTo>
                  <a:cubicBezTo>
                    <a:pt x="375" y="701"/>
                    <a:pt x="372" y="716"/>
                    <a:pt x="365" y="729"/>
                  </a:cubicBezTo>
                  <a:cubicBezTo>
                    <a:pt x="359" y="743"/>
                    <a:pt x="359" y="743"/>
                    <a:pt x="359" y="743"/>
                  </a:cubicBezTo>
                  <a:cubicBezTo>
                    <a:pt x="347" y="765"/>
                    <a:pt x="341" y="790"/>
                    <a:pt x="341" y="815"/>
                  </a:cubicBezTo>
                  <a:cubicBezTo>
                    <a:pt x="341" y="937"/>
                    <a:pt x="341" y="937"/>
                    <a:pt x="341" y="937"/>
                  </a:cubicBezTo>
                  <a:cubicBezTo>
                    <a:pt x="341" y="980"/>
                    <a:pt x="359" y="1021"/>
                    <a:pt x="389" y="1052"/>
                  </a:cubicBezTo>
                  <a:cubicBezTo>
                    <a:pt x="402" y="1065"/>
                    <a:pt x="411" y="1082"/>
                    <a:pt x="415" y="1101"/>
                  </a:cubicBezTo>
                  <a:cubicBezTo>
                    <a:pt x="432" y="1176"/>
                    <a:pt x="465" y="1247"/>
                    <a:pt x="512" y="1308"/>
                  </a:cubicBezTo>
                  <a:cubicBezTo>
                    <a:pt x="512" y="1414"/>
                    <a:pt x="512" y="1414"/>
                    <a:pt x="512" y="1414"/>
                  </a:cubicBezTo>
                  <a:cubicBezTo>
                    <a:pt x="133" y="1642"/>
                    <a:pt x="133" y="1642"/>
                    <a:pt x="133" y="1642"/>
                  </a:cubicBezTo>
                  <a:cubicBezTo>
                    <a:pt x="51" y="1691"/>
                    <a:pt x="0" y="1780"/>
                    <a:pt x="0" y="1876"/>
                  </a:cubicBezTo>
                  <a:cubicBezTo>
                    <a:pt x="0" y="2014"/>
                    <a:pt x="0" y="2014"/>
                    <a:pt x="0" y="2014"/>
                  </a:cubicBezTo>
                  <a:cubicBezTo>
                    <a:pt x="0" y="2033"/>
                    <a:pt x="15" y="2048"/>
                    <a:pt x="34" y="2048"/>
                  </a:cubicBezTo>
                  <a:cubicBezTo>
                    <a:pt x="648" y="2048"/>
                    <a:pt x="648" y="2048"/>
                    <a:pt x="648" y="2048"/>
                  </a:cubicBezTo>
                  <a:cubicBezTo>
                    <a:pt x="649" y="2048"/>
                    <a:pt x="649" y="2048"/>
                    <a:pt x="649" y="2048"/>
                  </a:cubicBezTo>
                  <a:cubicBezTo>
                    <a:pt x="649" y="2048"/>
                    <a:pt x="649" y="2048"/>
                    <a:pt x="649" y="2048"/>
                  </a:cubicBezTo>
                  <a:cubicBezTo>
                    <a:pt x="921" y="2048"/>
                    <a:pt x="921" y="2048"/>
                    <a:pt x="921" y="2048"/>
                  </a:cubicBezTo>
                  <a:cubicBezTo>
                    <a:pt x="922" y="2048"/>
                    <a:pt x="922" y="2048"/>
                    <a:pt x="922" y="2048"/>
                  </a:cubicBezTo>
                  <a:cubicBezTo>
                    <a:pt x="922" y="2048"/>
                    <a:pt x="922" y="2048"/>
                    <a:pt x="922" y="2048"/>
                  </a:cubicBezTo>
                  <a:cubicBezTo>
                    <a:pt x="1536" y="2048"/>
                    <a:pt x="1536" y="2048"/>
                    <a:pt x="1536" y="2048"/>
                  </a:cubicBezTo>
                  <a:cubicBezTo>
                    <a:pt x="1555" y="2048"/>
                    <a:pt x="1570" y="2033"/>
                    <a:pt x="1570" y="2014"/>
                  </a:cubicBezTo>
                  <a:cubicBezTo>
                    <a:pt x="1570" y="1876"/>
                    <a:pt x="1570" y="1876"/>
                    <a:pt x="1570" y="1876"/>
                  </a:cubicBezTo>
                  <a:cubicBezTo>
                    <a:pt x="1570" y="1780"/>
                    <a:pt x="1520" y="1691"/>
                    <a:pt x="1438" y="1642"/>
                  </a:cubicBezTo>
                  <a:cubicBezTo>
                    <a:pt x="1058" y="1414"/>
                    <a:pt x="1058" y="1414"/>
                    <a:pt x="1058" y="1414"/>
                  </a:cubicBezTo>
                  <a:cubicBezTo>
                    <a:pt x="1058" y="1308"/>
                    <a:pt x="1058" y="1308"/>
                    <a:pt x="1058" y="1308"/>
                  </a:cubicBezTo>
                  <a:cubicBezTo>
                    <a:pt x="1105" y="1247"/>
                    <a:pt x="1138" y="1176"/>
                    <a:pt x="1155" y="1101"/>
                  </a:cubicBezTo>
                  <a:cubicBezTo>
                    <a:pt x="1159" y="1082"/>
                    <a:pt x="1168" y="1065"/>
                    <a:pt x="1181" y="1052"/>
                  </a:cubicBezTo>
                  <a:cubicBezTo>
                    <a:pt x="1212" y="1021"/>
                    <a:pt x="1229" y="980"/>
                    <a:pt x="1229" y="937"/>
                  </a:cubicBezTo>
                  <a:cubicBezTo>
                    <a:pt x="1229" y="920"/>
                    <a:pt x="1229" y="920"/>
                    <a:pt x="1229" y="920"/>
                  </a:cubicBezTo>
                  <a:cubicBezTo>
                    <a:pt x="1266" y="949"/>
                    <a:pt x="1307" y="971"/>
                    <a:pt x="1350" y="989"/>
                  </a:cubicBezTo>
                  <a:cubicBezTo>
                    <a:pt x="1508" y="1214"/>
                    <a:pt x="1508" y="1214"/>
                    <a:pt x="1508" y="1214"/>
                  </a:cubicBezTo>
                  <a:cubicBezTo>
                    <a:pt x="1514" y="1223"/>
                    <a:pt x="1524" y="1228"/>
                    <a:pt x="1535" y="1229"/>
                  </a:cubicBezTo>
                  <a:cubicBezTo>
                    <a:pt x="1536" y="1229"/>
                    <a:pt x="1536" y="1229"/>
                    <a:pt x="1536" y="1229"/>
                  </a:cubicBezTo>
                  <a:cubicBezTo>
                    <a:pt x="1546" y="1229"/>
                    <a:pt x="1556" y="1224"/>
                    <a:pt x="1563" y="1216"/>
                  </a:cubicBezTo>
                  <a:cubicBezTo>
                    <a:pt x="1757" y="974"/>
                    <a:pt x="1757" y="974"/>
                    <a:pt x="1757" y="974"/>
                  </a:cubicBezTo>
                  <a:cubicBezTo>
                    <a:pt x="1972" y="871"/>
                    <a:pt x="2088" y="632"/>
                    <a:pt x="2035" y="399"/>
                  </a:cubicBezTo>
                  <a:close/>
                  <a:moveTo>
                    <a:pt x="547" y="1473"/>
                  </a:moveTo>
                  <a:cubicBezTo>
                    <a:pt x="547" y="1473"/>
                    <a:pt x="548" y="1472"/>
                    <a:pt x="548" y="1472"/>
                  </a:cubicBezTo>
                  <a:cubicBezTo>
                    <a:pt x="725" y="1547"/>
                    <a:pt x="725" y="1547"/>
                    <a:pt x="725" y="1547"/>
                  </a:cubicBezTo>
                  <a:cubicBezTo>
                    <a:pt x="642" y="1630"/>
                    <a:pt x="642" y="1630"/>
                    <a:pt x="642" y="1630"/>
                  </a:cubicBezTo>
                  <a:cubicBezTo>
                    <a:pt x="455" y="1528"/>
                    <a:pt x="455" y="1528"/>
                    <a:pt x="455" y="1528"/>
                  </a:cubicBezTo>
                  <a:lnTo>
                    <a:pt x="547" y="1473"/>
                  </a:lnTo>
                  <a:close/>
                  <a:moveTo>
                    <a:pt x="785" y="1584"/>
                  </a:moveTo>
                  <a:cubicBezTo>
                    <a:pt x="847" y="1646"/>
                    <a:pt x="847" y="1646"/>
                    <a:pt x="847" y="1646"/>
                  </a:cubicBezTo>
                  <a:cubicBezTo>
                    <a:pt x="802" y="1707"/>
                    <a:pt x="802" y="1707"/>
                    <a:pt x="802" y="1707"/>
                  </a:cubicBezTo>
                  <a:cubicBezTo>
                    <a:pt x="768" y="1707"/>
                    <a:pt x="768" y="1707"/>
                    <a:pt x="768" y="1707"/>
                  </a:cubicBezTo>
                  <a:cubicBezTo>
                    <a:pt x="723" y="1646"/>
                    <a:pt x="723" y="1646"/>
                    <a:pt x="723" y="1646"/>
                  </a:cubicBezTo>
                  <a:lnTo>
                    <a:pt x="785" y="1584"/>
                  </a:lnTo>
                  <a:close/>
                  <a:moveTo>
                    <a:pt x="68" y="1980"/>
                  </a:moveTo>
                  <a:cubicBezTo>
                    <a:pt x="68" y="1876"/>
                    <a:pt x="68" y="1876"/>
                    <a:pt x="68" y="1876"/>
                  </a:cubicBezTo>
                  <a:cubicBezTo>
                    <a:pt x="68" y="1804"/>
                    <a:pt x="106" y="1737"/>
                    <a:pt x="168" y="1700"/>
                  </a:cubicBezTo>
                  <a:cubicBezTo>
                    <a:pt x="363" y="1583"/>
                    <a:pt x="363" y="1583"/>
                    <a:pt x="363" y="1583"/>
                  </a:cubicBezTo>
                  <a:cubicBezTo>
                    <a:pt x="590" y="1980"/>
                    <a:pt x="590" y="1980"/>
                    <a:pt x="590" y="1980"/>
                  </a:cubicBezTo>
                  <a:cubicBezTo>
                    <a:pt x="68" y="1980"/>
                    <a:pt x="68" y="1980"/>
                    <a:pt x="68" y="1980"/>
                  </a:cubicBezTo>
                  <a:close/>
                  <a:moveTo>
                    <a:pt x="642" y="1934"/>
                  </a:moveTo>
                  <a:cubicBezTo>
                    <a:pt x="455" y="1606"/>
                    <a:pt x="455" y="1606"/>
                    <a:pt x="455" y="1606"/>
                  </a:cubicBezTo>
                  <a:cubicBezTo>
                    <a:pt x="632" y="1702"/>
                    <a:pt x="632" y="1702"/>
                    <a:pt x="632" y="1702"/>
                  </a:cubicBezTo>
                  <a:cubicBezTo>
                    <a:pt x="637" y="1705"/>
                    <a:pt x="643" y="1707"/>
                    <a:pt x="649" y="1707"/>
                  </a:cubicBezTo>
                  <a:cubicBezTo>
                    <a:pt x="658" y="1707"/>
                    <a:pt x="666" y="1703"/>
                    <a:pt x="673" y="1697"/>
                  </a:cubicBezTo>
                  <a:cubicBezTo>
                    <a:pt x="674" y="1695"/>
                    <a:pt x="674" y="1695"/>
                    <a:pt x="674" y="1695"/>
                  </a:cubicBezTo>
                  <a:cubicBezTo>
                    <a:pt x="712" y="1746"/>
                    <a:pt x="712" y="1746"/>
                    <a:pt x="712" y="1746"/>
                  </a:cubicBezTo>
                  <a:lnTo>
                    <a:pt x="642" y="1934"/>
                  </a:lnTo>
                  <a:close/>
                  <a:moveTo>
                    <a:pt x="698" y="1980"/>
                  </a:moveTo>
                  <a:cubicBezTo>
                    <a:pt x="775" y="1775"/>
                    <a:pt x="775" y="1775"/>
                    <a:pt x="775" y="1775"/>
                  </a:cubicBezTo>
                  <a:cubicBezTo>
                    <a:pt x="796" y="1775"/>
                    <a:pt x="796" y="1775"/>
                    <a:pt x="796" y="1775"/>
                  </a:cubicBezTo>
                  <a:cubicBezTo>
                    <a:pt x="872" y="1980"/>
                    <a:pt x="872" y="1980"/>
                    <a:pt x="872" y="1980"/>
                  </a:cubicBezTo>
                  <a:lnTo>
                    <a:pt x="698" y="1980"/>
                  </a:lnTo>
                  <a:close/>
                  <a:moveTo>
                    <a:pt x="1402" y="1700"/>
                  </a:moveTo>
                  <a:cubicBezTo>
                    <a:pt x="1464" y="1737"/>
                    <a:pt x="1502" y="1804"/>
                    <a:pt x="1502" y="1876"/>
                  </a:cubicBezTo>
                  <a:cubicBezTo>
                    <a:pt x="1502" y="1980"/>
                    <a:pt x="1502" y="1980"/>
                    <a:pt x="1502" y="1980"/>
                  </a:cubicBezTo>
                  <a:cubicBezTo>
                    <a:pt x="980" y="1980"/>
                    <a:pt x="980" y="1980"/>
                    <a:pt x="980" y="1980"/>
                  </a:cubicBezTo>
                  <a:cubicBezTo>
                    <a:pt x="1207" y="1583"/>
                    <a:pt x="1207" y="1583"/>
                    <a:pt x="1207" y="1583"/>
                  </a:cubicBezTo>
                  <a:lnTo>
                    <a:pt x="1402" y="1700"/>
                  </a:lnTo>
                  <a:close/>
                  <a:moveTo>
                    <a:pt x="928" y="1934"/>
                  </a:moveTo>
                  <a:cubicBezTo>
                    <a:pt x="858" y="1746"/>
                    <a:pt x="858" y="1746"/>
                    <a:pt x="858" y="1746"/>
                  </a:cubicBezTo>
                  <a:cubicBezTo>
                    <a:pt x="896" y="1695"/>
                    <a:pt x="896" y="1695"/>
                    <a:pt x="896" y="1695"/>
                  </a:cubicBezTo>
                  <a:cubicBezTo>
                    <a:pt x="897" y="1697"/>
                    <a:pt x="897" y="1697"/>
                    <a:pt x="897" y="1697"/>
                  </a:cubicBezTo>
                  <a:cubicBezTo>
                    <a:pt x="908" y="1707"/>
                    <a:pt x="925" y="1710"/>
                    <a:pt x="938" y="1702"/>
                  </a:cubicBezTo>
                  <a:cubicBezTo>
                    <a:pt x="1116" y="1606"/>
                    <a:pt x="1116" y="1606"/>
                    <a:pt x="1116" y="1606"/>
                  </a:cubicBezTo>
                  <a:lnTo>
                    <a:pt x="928" y="1934"/>
                  </a:lnTo>
                  <a:close/>
                  <a:moveTo>
                    <a:pt x="1115" y="1528"/>
                  </a:moveTo>
                  <a:cubicBezTo>
                    <a:pt x="928" y="1630"/>
                    <a:pt x="928" y="1630"/>
                    <a:pt x="928" y="1630"/>
                  </a:cubicBezTo>
                  <a:cubicBezTo>
                    <a:pt x="845" y="1547"/>
                    <a:pt x="845" y="1547"/>
                    <a:pt x="845" y="1547"/>
                  </a:cubicBezTo>
                  <a:cubicBezTo>
                    <a:pt x="1022" y="1472"/>
                    <a:pt x="1022" y="1472"/>
                    <a:pt x="1022" y="1472"/>
                  </a:cubicBezTo>
                  <a:cubicBezTo>
                    <a:pt x="1022" y="1472"/>
                    <a:pt x="1023" y="1472"/>
                    <a:pt x="1023" y="1473"/>
                  </a:cubicBezTo>
                  <a:lnTo>
                    <a:pt x="1115" y="1528"/>
                  </a:lnTo>
                  <a:close/>
                  <a:moveTo>
                    <a:pt x="1161" y="937"/>
                  </a:moveTo>
                  <a:cubicBezTo>
                    <a:pt x="1160" y="962"/>
                    <a:pt x="1151" y="986"/>
                    <a:pt x="1133" y="1003"/>
                  </a:cubicBezTo>
                  <a:cubicBezTo>
                    <a:pt x="1110" y="1026"/>
                    <a:pt x="1094" y="1056"/>
                    <a:pt x="1088" y="1088"/>
                  </a:cubicBezTo>
                  <a:cubicBezTo>
                    <a:pt x="1073" y="1153"/>
                    <a:pt x="1044" y="1215"/>
                    <a:pt x="1003" y="1268"/>
                  </a:cubicBezTo>
                  <a:cubicBezTo>
                    <a:pt x="994" y="1280"/>
                    <a:pt x="990" y="1294"/>
                    <a:pt x="990" y="1308"/>
                  </a:cubicBezTo>
                  <a:cubicBezTo>
                    <a:pt x="990" y="1411"/>
                    <a:pt x="990" y="1411"/>
                    <a:pt x="990" y="1411"/>
                  </a:cubicBezTo>
                  <a:cubicBezTo>
                    <a:pt x="785" y="1499"/>
                    <a:pt x="785" y="1499"/>
                    <a:pt x="785" y="1499"/>
                  </a:cubicBezTo>
                  <a:cubicBezTo>
                    <a:pt x="580" y="1411"/>
                    <a:pt x="580" y="1411"/>
                    <a:pt x="580" y="1411"/>
                  </a:cubicBezTo>
                  <a:cubicBezTo>
                    <a:pt x="580" y="1308"/>
                    <a:pt x="580" y="1308"/>
                    <a:pt x="580" y="1308"/>
                  </a:cubicBezTo>
                  <a:cubicBezTo>
                    <a:pt x="580" y="1294"/>
                    <a:pt x="576" y="1280"/>
                    <a:pt x="567" y="1268"/>
                  </a:cubicBezTo>
                  <a:cubicBezTo>
                    <a:pt x="526" y="1215"/>
                    <a:pt x="497" y="1153"/>
                    <a:pt x="482" y="1088"/>
                  </a:cubicBezTo>
                  <a:cubicBezTo>
                    <a:pt x="476" y="1056"/>
                    <a:pt x="460" y="1026"/>
                    <a:pt x="437" y="1003"/>
                  </a:cubicBezTo>
                  <a:cubicBezTo>
                    <a:pt x="420" y="986"/>
                    <a:pt x="410" y="962"/>
                    <a:pt x="410" y="937"/>
                  </a:cubicBezTo>
                  <a:cubicBezTo>
                    <a:pt x="410" y="815"/>
                    <a:pt x="410" y="815"/>
                    <a:pt x="410" y="815"/>
                  </a:cubicBezTo>
                  <a:cubicBezTo>
                    <a:pt x="410" y="801"/>
                    <a:pt x="413" y="786"/>
                    <a:pt x="420" y="773"/>
                  </a:cubicBezTo>
                  <a:cubicBezTo>
                    <a:pt x="426" y="759"/>
                    <a:pt x="426" y="759"/>
                    <a:pt x="426" y="759"/>
                  </a:cubicBezTo>
                  <a:cubicBezTo>
                    <a:pt x="438" y="736"/>
                    <a:pt x="444" y="712"/>
                    <a:pt x="444" y="686"/>
                  </a:cubicBezTo>
                  <a:cubicBezTo>
                    <a:pt x="444" y="512"/>
                    <a:pt x="444" y="512"/>
                    <a:pt x="444" y="512"/>
                  </a:cubicBezTo>
                  <a:cubicBezTo>
                    <a:pt x="444" y="380"/>
                    <a:pt x="551" y="273"/>
                    <a:pt x="683" y="273"/>
                  </a:cubicBezTo>
                  <a:cubicBezTo>
                    <a:pt x="887" y="273"/>
                    <a:pt x="887" y="273"/>
                    <a:pt x="887" y="273"/>
                  </a:cubicBezTo>
                  <a:cubicBezTo>
                    <a:pt x="950" y="273"/>
                    <a:pt x="1009" y="297"/>
                    <a:pt x="1054" y="341"/>
                  </a:cubicBezTo>
                  <a:cubicBezTo>
                    <a:pt x="990" y="520"/>
                    <a:pt x="1031" y="720"/>
                    <a:pt x="1161" y="859"/>
                  </a:cubicBezTo>
                  <a:cubicBezTo>
                    <a:pt x="1161" y="937"/>
                    <a:pt x="1161" y="937"/>
                    <a:pt x="1161" y="937"/>
                  </a:cubicBezTo>
                  <a:close/>
                  <a:moveTo>
                    <a:pt x="1721" y="915"/>
                  </a:moveTo>
                  <a:cubicBezTo>
                    <a:pt x="1721" y="915"/>
                    <a:pt x="1721" y="915"/>
                    <a:pt x="1721" y="915"/>
                  </a:cubicBezTo>
                  <a:cubicBezTo>
                    <a:pt x="1716" y="917"/>
                    <a:pt x="1711" y="921"/>
                    <a:pt x="1708" y="925"/>
                  </a:cubicBezTo>
                  <a:cubicBezTo>
                    <a:pt x="1538" y="1138"/>
                    <a:pt x="1538" y="1138"/>
                    <a:pt x="1538" y="1138"/>
                  </a:cubicBezTo>
                  <a:cubicBezTo>
                    <a:pt x="1400" y="941"/>
                    <a:pt x="1400" y="941"/>
                    <a:pt x="1400" y="941"/>
                  </a:cubicBezTo>
                  <a:cubicBezTo>
                    <a:pt x="1396" y="935"/>
                    <a:pt x="1390" y="931"/>
                    <a:pt x="1384" y="928"/>
                  </a:cubicBezTo>
                  <a:cubicBezTo>
                    <a:pt x="1185" y="856"/>
                    <a:pt x="1065" y="652"/>
                    <a:pt x="1098" y="443"/>
                  </a:cubicBezTo>
                  <a:cubicBezTo>
                    <a:pt x="1131" y="233"/>
                    <a:pt x="1307" y="77"/>
                    <a:pt x="1519" y="68"/>
                  </a:cubicBezTo>
                  <a:cubicBezTo>
                    <a:pt x="1730" y="60"/>
                    <a:pt x="1918" y="203"/>
                    <a:pt x="1968" y="409"/>
                  </a:cubicBezTo>
                  <a:cubicBezTo>
                    <a:pt x="2017" y="615"/>
                    <a:pt x="1913" y="827"/>
                    <a:pt x="1721" y="9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spTree>
    <p:extLst>
      <p:ext uri="{BB962C8B-B14F-4D97-AF65-F5344CB8AC3E}">
        <p14:creationId xmlns:p14="http://schemas.microsoft.com/office/powerpoint/2010/main" val="13483995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par>
                                <p:cTn id="8" presetID="22" presetClass="entr" presetSubtype="8" fill="hold" grpId="0" nodeType="withEffect">
                                  <p:stCondLst>
                                    <p:cond delay="160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6" presetClass="emph" presetSubtype="0" accel="50000" decel="50000" autoRev="1" fill="hold" grpId="1" nodeType="withEffect">
                                  <p:stCondLst>
                                    <p:cond delay="1700"/>
                                  </p:stCondLst>
                                  <p:childTnLst>
                                    <p:animScale>
                                      <p:cBhvr>
                                        <p:cTn id="12"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2612572" y="6090617"/>
            <a:ext cx="15675428" cy="942974"/>
          </a:xfrm>
          <a:prstGeom prst="rect">
            <a:avLst/>
          </a:prstGeom>
          <a:solidFill>
            <a:srgbClr val="0E3960"/>
          </a:solidFill>
          <a:ln>
            <a:solidFill>
              <a:srgbClr val="0E3960"/>
            </a:solid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 name="Picture Placeholder 2">
            <a:extLst>
              <a:ext uri="{FF2B5EF4-FFF2-40B4-BE49-F238E27FC236}">
                <a16:creationId xmlns:a16="http://schemas.microsoft.com/office/drawing/2014/main" id="{2073E2AA-3FBD-4848-948C-0B82A5738D18}"/>
              </a:ext>
            </a:extLst>
          </p:cNvPr>
          <p:cNvSpPr>
            <a:spLocks noGrp="1"/>
          </p:cNvSpPr>
          <p:nvPr>
            <p:ph type="pic" sz="quarter" idx="12"/>
          </p:nvPr>
        </p:nvSpPr>
        <p:spPr>
          <a:xfrm>
            <a:off x="21771" y="3619500"/>
            <a:ext cx="2569029" cy="3414092"/>
          </a:xfrm>
          <a:solidFill>
            <a:schemeClr val="accent1">
              <a:lumMod val="60000"/>
              <a:lumOff val="40000"/>
            </a:schemeClr>
          </a:solidFill>
          <a:ln>
            <a:solidFill>
              <a:schemeClr val="accent1">
                <a:lumMod val="60000"/>
                <a:lumOff val="40000"/>
              </a:schemeClr>
            </a:solidFill>
          </a:ln>
        </p:spPr>
        <p:txBody>
          <a:bodyPr/>
          <a:lstStyle/>
          <a:p>
            <a:endParaRPr lang="en-US"/>
          </a:p>
        </p:txBody>
      </p:sp>
      <p:sp>
        <p:nvSpPr>
          <p:cNvPr id="30" name="Title 29"/>
          <p:cNvSpPr>
            <a:spLocks noGrp="1"/>
          </p:cNvSpPr>
          <p:nvPr>
            <p:ph type="title"/>
          </p:nvPr>
        </p:nvSpPr>
        <p:spPr>
          <a:xfrm>
            <a:off x="2133600" y="2552700"/>
            <a:ext cx="14935200" cy="2590800"/>
          </a:xfrm>
        </p:spPr>
        <p:txBody>
          <a:bodyPr>
            <a:normAutofit fontScale="90000"/>
          </a:bodyPr>
          <a:lstStyle/>
          <a:p>
            <a:pPr algn="l"/>
            <a:r>
              <a:rPr lang="en-US" sz="10200" dirty="0">
                <a:latin typeface="Open Sans" panose="020B0604020202020204" charset="0"/>
                <a:ea typeface="Open Sans" panose="020B0604020202020204" charset="0"/>
                <a:cs typeface="Open Sans" panose="020B0604020202020204" charset="0"/>
              </a:rPr>
              <a:t>Operator Recruitment and Succession Planning</a:t>
            </a:r>
          </a:p>
        </p:txBody>
      </p:sp>
      <p:grpSp>
        <p:nvGrpSpPr>
          <p:cNvPr id="19" name="Group 18"/>
          <p:cNvGrpSpPr>
            <a:grpSpLocks noChangeAspect="1"/>
          </p:cNvGrpSpPr>
          <p:nvPr/>
        </p:nvGrpSpPr>
        <p:grpSpPr>
          <a:xfrm>
            <a:off x="13944600" y="4000500"/>
            <a:ext cx="1822219" cy="1828800"/>
            <a:chOff x="7110412" y="2044700"/>
            <a:chExt cx="1755776" cy="1762125"/>
          </a:xfrm>
          <a:solidFill>
            <a:srgbClr val="222222"/>
          </a:solidFill>
          <a:effectLst>
            <a:outerShdw blurRad="50800" dist="88900" dir="5400000" algn="tl" rotWithShape="0">
              <a:prstClr val="black">
                <a:alpha val="30000"/>
              </a:prstClr>
            </a:outerShdw>
          </a:effectLst>
        </p:grpSpPr>
        <p:sp>
          <p:nvSpPr>
            <p:cNvPr id="20" name="Freeform 19"/>
            <p:cNvSpPr>
              <a:spLocks noEditPoints="1"/>
            </p:cNvSpPr>
            <p:nvPr/>
          </p:nvSpPr>
          <p:spPr bwMode="auto">
            <a:xfrm>
              <a:off x="7110412" y="2044700"/>
              <a:ext cx="1755776" cy="1762125"/>
            </a:xfrm>
            <a:custGeom>
              <a:avLst/>
              <a:gdLst>
                <a:gd name="T0" fmla="*/ 2065 w 2132"/>
                <a:gd name="T1" fmla="*/ 1835 h 2143"/>
                <a:gd name="T2" fmla="*/ 1573 w 2132"/>
                <a:gd name="T3" fmla="*/ 1343 h 2143"/>
                <a:gd name="T4" fmla="*/ 1487 w 2132"/>
                <a:gd name="T5" fmla="*/ 342 h 2143"/>
                <a:gd name="T6" fmla="*/ 495 w 2132"/>
                <a:gd name="T7" fmla="*/ 179 h 2143"/>
                <a:gd name="T8" fmla="*/ 92 w 2132"/>
                <a:gd name="T9" fmla="*/ 1100 h 2143"/>
                <a:gd name="T10" fmla="*/ 886 w 2132"/>
                <a:gd name="T11" fmla="*/ 1717 h 2143"/>
                <a:gd name="T12" fmla="*/ 1332 w 2132"/>
                <a:gd name="T13" fmla="*/ 1585 h 2143"/>
                <a:gd name="T14" fmla="*/ 1824 w 2132"/>
                <a:gd name="T15" fmla="*/ 2077 h 2143"/>
                <a:gd name="T16" fmla="*/ 2065 w 2132"/>
                <a:gd name="T17" fmla="*/ 2077 h 2143"/>
                <a:gd name="T18" fmla="*/ 2065 w 2132"/>
                <a:gd name="T19" fmla="*/ 1835 h 2143"/>
                <a:gd name="T20" fmla="*/ 886 w 2132"/>
                <a:gd name="T21" fmla="*/ 1649 h 2143"/>
                <a:gd name="T22" fmla="*/ 135 w 2132"/>
                <a:gd name="T23" fmla="*/ 898 h 2143"/>
                <a:gd name="T24" fmla="*/ 886 w 2132"/>
                <a:gd name="T25" fmla="*/ 147 h 2143"/>
                <a:gd name="T26" fmla="*/ 1637 w 2132"/>
                <a:gd name="T27" fmla="*/ 898 h 2143"/>
                <a:gd name="T28" fmla="*/ 886 w 2132"/>
                <a:gd name="T29" fmla="*/ 1649 h 2143"/>
                <a:gd name="T30" fmla="*/ 2017 w 2132"/>
                <a:gd name="T31" fmla="*/ 2028 h 2143"/>
                <a:gd name="T32" fmla="*/ 1872 w 2132"/>
                <a:gd name="T33" fmla="*/ 2028 h 2143"/>
                <a:gd name="T34" fmla="*/ 1388 w 2132"/>
                <a:gd name="T35" fmla="*/ 1545 h 2143"/>
                <a:gd name="T36" fmla="*/ 1533 w 2132"/>
                <a:gd name="T37" fmla="*/ 1400 h 2143"/>
                <a:gd name="T38" fmla="*/ 2017 w 2132"/>
                <a:gd name="T39" fmla="*/ 1883 h 2143"/>
                <a:gd name="T40" fmla="*/ 2017 w 2132"/>
                <a:gd name="T41" fmla="*/ 2028 h 2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32" h="2143">
                  <a:moveTo>
                    <a:pt x="2065" y="1835"/>
                  </a:moveTo>
                  <a:cubicBezTo>
                    <a:pt x="1573" y="1343"/>
                    <a:pt x="1573" y="1343"/>
                    <a:pt x="1573" y="1343"/>
                  </a:cubicBezTo>
                  <a:cubicBezTo>
                    <a:pt x="1777" y="1029"/>
                    <a:pt x="1741" y="616"/>
                    <a:pt x="1487" y="342"/>
                  </a:cubicBezTo>
                  <a:cubicBezTo>
                    <a:pt x="1232" y="67"/>
                    <a:pt x="824" y="0"/>
                    <a:pt x="495" y="179"/>
                  </a:cubicBezTo>
                  <a:cubicBezTo>
                    <a:pt x="166" y="358"/>
                    <a:pt x="0" y="737"/>
                    <a:pt x="92" y="1100"/>
                  </a:cubicBezTo>
                  <a:cubicBezTo>
                    <a:pt x="185" y="1463"/>
                    <a:pt x="512" y="1717"/>
                    <a:pt x="886" y="1717"/>
                  </a:cubicBezTo>
                  <a:cubicBezTo>
                    <a:pt x="1044" y="1717"/>
                    <a:pt x="1199" y="1671"/>
                    <a:pt x="1332" y="1585"/>
                  </a:cubicBezTo>
                  <a:cubicBezTo>
                    <a:pt x="1824" y="2077"/>
                    <a:pt x="1824" y="2077"/>
                    <a:pt x="1824" y="2077"/>
                  </a:cubicBezTo>
                  <a:cubicBezTo>
                    <a:pt x="1890" y="2143"/>
                    <a:pt x="1998" y="2143"/>
                    <a:pt x="2065" y="2077"/>
                  </a:cubicBezTo>
                  <a:cubicBezTo>
                    <a:pt x="2132" y="2010"/>
                    <a:pt x="2132" y="1902"/>
                    <a:pt x="2065" y="1835"/>
                  </a:cubicBezTo>
                  <a:close/>
                  <a:moveTo>
                    <a:pt x="886" y="1649"/>
                  </a:moveTo>
                  <a:cubicBezTo>
                    <a:pt x="472" y="1649"/>
                    <a:pt x="135" y="1312"/>
                    <a:pt x="135" y="898"/>
                  </a:cubicBezTo>
                  <a:cubicBezTo>
                    <a:pt x="136" y="483"/>
                    <a:pt x="472" y="147"/>
                    <a:pt x="886" y="147"/>
                  </a:cubicBezTo>
                  <a:cubicBezTo>
                    <a:pt x="1301" y="147"/>
                    <a:pt x="1637" y="483"/>
                    <a:pt x="1637" y="898"/>
                  </a:cubicBezTo>
                  <a:cubicBezTo>
                    <a:pt x="1637" y="1312"/>
                    <a:pt x="1301" y="1649"/>
                    <a:pt x="886" y="1649"/>
                  </a:cubicBezTo>
                  <a:close/>
                  <a:moveTo>
                    <a:pt x="2017" y="2028"/>
                  </a:moveTo>
                  <a:cubicBezTo>
                    <a:pt x="1976" y="2067"/>
                    <a:pt x="1913" y="2067"/>
                    <a:pt x="1872" y="2028"/>
                  </a:cubicBezTo>
                  <a:cubicBezTo>
                    <a:pt x="1388" y="1545"/>
                    <a:pt x="1388" y="1545"/>
                    <a:pt x="1388" y="1545"/>
                  </a:cubicBezTo>
                  <a:cubicBezTo>
                    <a:pt x="1442" y="1502"/>
                    <a:pt x="1491" y="1454"/>
                    <a:pt x="1533" y="1400"/>
                  </a:cubicBezTo>
                  <a:cubicBezTo>
                    <a:pt x="2017" y="1883"/>
                    <a:pt x="2017" y="1883"/>
                    <a:pt x="2017" y="1883"/>
                  </a:cubicBezTo>
                  <a:cubicBezTo>
                    <a:pt x="2057" y="1923"/>
                    <a:pt x="2057" y="1988"/>
                    <a:pt x="2017" y="20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 name="Freeform 20"/>
            <p:cNvSpPr>
              <a:spLocks noEditPoints="1"/>
            </p:cNvSpPr>
            <p:nvPr/>
          </p:nvSpPr>
          <p:spPr bwMode="auto">
            <a:xfrm>
              <a:off x="7234238" y="2220913"/>
              <a:ext cx="1214438" cy="1123950"/>
            </a:xfrm>
            <a:custGeom>
              <a:avLst/>
              <a:gdLst>
                <a:gd name="T0" fmla="*/ 737 w 1475"/>
                <a:gd name="T1" fmla="*/ 0 h 1366"/>
                <a:gd name="T2" fmla="*/ 267 w 1475"/>
                <a:gd name="T3" fmla="*/ 1178 h 1366"/>
                <a:gd name="T4" fmla="*/ 271 w 1475"/>
                <a:gd name="T5" fmla="*/ 1182 h 1366"/>
                <a:gd name="T6" fmla="*/ 627 w 1475"/>
                <a:gd name="T7" fmla="*/ 1357 h 1366"/>
                <a:gd name="T8" fmla="*/ 640 w 1475"/>
                <a:gd name="T9" fmla="*/ 1359 h 1366"/>
                <a:gd name="T10" fmla="*/ 834 w 1475"/>
                <a:gd name="T11" fmla="*/ 1359 h 1366"/>
                <a:gd name="T12" fmla="*/ 847 w 1475"/>
                <a:gd name="T13" fmla="*/ 1357 h 1366"/>
                <a:gd name="T14" fmla="*/ 1204 w 1475"/>
                <a:gd name="T15" fmla="*/ 1182 h 1366"/>
                <a:gd name="T16" fmla="*/ 1371 w 1475"/>
                <a:gd name="T17" fmla="*/ 429 h 1366"/>
                <a:gd name="T18" fmla="*/ 342 w 1475"/>
                <a:gd name="T19" fmla="*/ 1153 h 1366"/>
                <a:gd name="T20" fmla="*/ 481 w 1475"/>
                <a:gd name="T21" fmla="*/ 1073 h 1366"/>
                <a:gd name="T22" fmla="*/ 631 w 1475"/>
                <a:gd name="T23" fmla="*/ 1162 h 1366"/>
                <a:gd name="T24" fmla="*/ 664 w 1475"/>
                <a:gd name="T25" fmla="*/ 1198 h 1366"/>
                <a:gd name="T26" fmla="*/ 655 w 1475"/>
                <a:gd name="T27" fmla="*/ 1084 h 1366"/>
                <a:gd name="T28" fmla="*/ 546 w 1475"/>
                <a:gd name="T29" fmla="*/ 1037 h 1366"/>
                <a:gd name="T30" fmla="*/ 684 w 1475"/>
                <a:gd name="T31" fmla="*/ 1057 h 1366"/>
                <a:gd name="T32" fmla="*/ 954 w 1475"/>
                <a:gd name="T33" fmla="*/ 542 h 1366"/>
                <a:gd name="T34" fmla="*/ 964 w 1475"/>
                <a:gd name="T35" fmla="*/ 573 h 1366"/>
                <a:gd name="T36" fmla="*/ 952 w 1475"/>
                <a:gd name="T37" fmla="*/ 682 h 1366"/>
                <a:gd name="T38" fmla="*/ 918 w 1475"/>
                <a:gd name="T39" fmla="*/ 743 h 1366"/>
                <a:gd name="T40" fmla="*/ 840 w 1475"/>
                <a:gd name="T41" fmla="*/ 886 h 1366"/>
                <a:gd name="T42" fmla="*/ 737 w 1475"/>
                <a:gd name="T43" fmla="*/ 1012 h 1366"/>
                <a:gd name="T44" fmla="*/ 635 w 1475"/>
                <a:gd name="T45" fmla="*/ 886 h 1366"/>
                <a:gd name="T46" fmla="*/ 556 w 1475"/>
                <a:gd name="T47" fmla="*/ 744 h 1366"/>
                <a:gd name="T48" fmla="*/ 523 w 1475"/>
                <a:gd name="T49" fmla="*/ 682 h 1366"/>
                <a:gd name="T50" fmla="*/ 511 w 1475"/>
                <a:gd name="T51" fmla="*/ 573 h 1366"/>
                <a:gd name="T52" fmla="*/ 521 w 1475"/>
                <a:gd name="T53" fmla="*/ 542 h 1366"/>
                <a:gd name="T54" fmla="*/ 532 w 1475"/>
                <a:gd name="T55" fmla="*/ 380 h 1366"/>
                <a:gd name="T56" fmla="*/ 802 w 1475"/>
                <a:gd name="T57" fmla="*/ 240 h 1366"/>
                <a:gd name="T58" fmla="*/ 942 w 1475"/>
                <a:gd name="T59" fmla="*/ 491 h 1366"/>
                <a:gd name="T60" fmla="*/ 772 w 1475"/>
                <a:gd name="T61" fmla="*/ 1133 h 1366"/>
                <a:gd name="T62" fmla="*/ 721 w 1475"/>
                <a:gd name="T63" fmla="*/ 1162 h 1366"/>
                <a:gd name="T64" fmla="*/ 737 w 1475"/>
                <a:gd name="T65" fmla="*/ 1100 h 1366"/>
                <a:gd name="T66" fmla="*/ 737 w 1475"/>
                <a:gd name="T67" fmla="*/ 1298 h 1366"/>
                <a:gd name="T68" fmla="*/ 691 w 1475"/>
                <a:gd name="T69" fmla="*/ 1296 h 1366"/>
                <a:gd name="T70" fmla="*/ 750 w 1475"/>
                <a:gd name="T71" fmla="*/ 1230 h 1366"/>
                <a:gd name="T72" fmla="*/ 737 w 1475"/>
                <a:gd name="T73" fmla="*/ 1298 h 1366"/>
                <a:gd name="T74" fmla="*/ 929 w 1475"/>
                <a:gd name="T75" fmla="*/ 1037 h 1366"/>
                <a:gd name="T76" fmla="*/ 819 w 1475"/>
                <a:gd name="T77" fmla="*/ 1084 h 1366"/>
                <a:gd name="T78" fmla="*/ 868 w 1475"/>
                <a:gd name="T79" fmla="*/ 1002 h 1366"/>
                <a:gd name="T80" fmla="*/ 811 w 1475"/>
                <a:gd name="T81" fmla="*/ 1198 h 1366"/>
                <a:gd name="T82" fmla="*/ 844 w 1475"/>
                <a:gd name="T83" fmla="*/ 1162 h 1366"/>
                <a:gd name="T84" fmla="*/ 993 w 1475"/>
                <a:gd name="T85" fmla="*/ 1073 h 1366"/>
                <a:gd name="T86" fmla="*/ 1133 w 1475"/>
                <a:gd name="T87" fmla="*/ 1153 h 1366"/>
                <a:gd name="T88" fmla="*/ 1183 w 1475"/>
                <a:gd name="T89" fmla="*/ 1106 h 1366"/>
                <a:gd name="T90" fmla="*/ 908 w 1475"/>
                <a:gd name="T91" fmla="*/ 946 h 1366"/>
                <a:gd name="T92" fmla="*/ 985 w 1475"/>
                <a:gd name="T93" fmla="*/ 756 h 1366"/>
                <a:gd name="T94" fmla="*/ 999 w 1475"/>
                <a:gd name="T95" fmla="*/ 731 h 1366"/>
                <a:gd name="T96" fmla="*/ 1032 w 1475"/>
                <a:gd name="T97" fmla="*/ 573 h 1366"/>
                <a:gd name="T98" fmla="*/ 1015 w 1475"/>
                <a:gd name="T99" fmla="*/ 512 h 1366"/>
                <a:gd name="T100" fmla="*/ 1010 w 1475"/>
                <a:gd name="T101" fmla="*/ 380 h 1366"/>
                <a:gd name="T102" fmla="*/ 672 w 1475"/>
                <a:gd name="T103" fmla="*/ 172 h 1366"/>
                <a:gd name="T104" fmla="*/ 464 w 1475"/>
                <a:gd name="T105" fmla="*/ 491 h 1366"/>
                <a:gd name="T106" fmla="*/ 455 w 1475"/>
                <a:gd name="T107" fmla="*/ 521 h 1366"/>
                <a:gd name="T108" fmla="*/ 442 w 1475"/>
                <a:gd name="T109" fmla="*/ 650 h 1366"/>
                <a:gd name="T110" fmla="*/ 479 w 1475"/>
                <a:gd name="T111" fmla="*/ 734 h 1366"/>
                <a:gd name="T112" fmla="*/ 567 w 1475"/>
                <a:gd name="T113" fmla="*/ 891 h 1366"/>
                <a:gd name="T114" fmla="*/ 315 w 1475"/>
                <a:gd name="T115" fmla="*/ 1088 h 1366"/>
                <a:gd name="T116" fmla="*/ 173 w 1475"/>
                <a:gd name="T117" fmla="*/ 441 h 1366"/>
                <a:gd name="T118" fmla="*/ 1302 w 1475"/>
                <a:gd name="T119" fmla="*/ 441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75" h="1366">
                  <a:moveTo>
                    <a:pt x="1371" y="429"/>
                  </a:moveTo>
                  <a:cubicBezTo>
                    <a:pt x="1268" y="170"/>
                    <a:pt x="1017" y="0"/>
                    <a:pt x="737" y="0"/>
                  </a:cubicBezTo>
                  <a:cubicBezTo>
                    <a:pt x="458" y="0"/>
                    <a:pt x="207" y="170"/>
                    <a:pt x="103" y="429"/>
                  </a:cubicBezTo>
                  <a:cubicBezTo>
                    <a:pt x="0" y="689"/>
                    <a:pt x="65" y="985"/>
                    <a:pt x="267" y="1178"/>
                  </a:cubicBezTo>
                  <a:cubicBezTo>
                    <a:pt x="267" y="1178"/>
                    <a:pt x="267" y="1178"/>
                    <a:pt x="267" y="1178"/>
                  </a:cubicBezTo>
                  <a:cubicBezTo>
                    <a:pt x="268" y="1179"/>
                    <a:pt x="269" y="1180"/>
                    <a:pt x="271" y="1182"/>
                  </a:cubicBezTo>
                  <a:cubicBezTo>
                    <a:pt x="271" y="1182"/>
                    <a:pt x="272" y="1182"/>
                    <a:pt x="273" y="1182"/>
                  </a:cubicBezTo>
                  <a:cubicBezTo>
                    <a:pt x="371" y="1274"/>
                    <a:pt x="494" y="1335"/>
                    <a:pt x="627" y="1357"/>
                  </a:cubicBezTo>
                  <a:cubicBezTo>
                    <a:pt x="631" y="1358"/>
                    <a:pt x="635" y="1359"/>
                    <a:pt x="639" y="1359"/>
                  </a:cubicBezTo>
                  <a:cubicBezTo>
                    <a:pt x="639" y="1359"/>
                    <a:pt x="640" y="1359"/>
                    <a:pt x="640" y="1359"/>
                  </a:cubicBezTo>
                  <a:cubicBezTo>
                    <a:pt x="672" y="1364"/>
                    <a:pt x="705" y="1366"/>
                    <a:pt x="737" y="1366"/>
                  </a:cubicBezTo>
                  <a:cubicBezTo>
                    <a:pt x="770" y="1366"/>
                    <a:pt x="802" y="1364"/>
                    <a:pt x="834" y="1359"/>
                  </a:cubicBezTo>
                  <a:cubicBezTo>
                    <a:pt x="835" y="1359"/>
                    <a:pt x="835" y="1359"/>
                    <a:pt x="836" y="1359"/>
                  </a:cubicBezTo>
                  <a:cubicBezTo>
                    <a:pt x="840" y="1359"/>
                    <a:pt x="844" y="1358"/>
                    <a:pt x="847" y="1357"/>
                  </a:cubicBezTo>
                  <a:cubicBezTo>
                    <a:pt x="980" y="1335"/>
                    <a:pt x="1103" y="1274"/>
                    <a:pt x="1202" y="1183"/>
                  </a:cubicBezTo>
                  <a:cubicBezTo>
                    <a:pt x="1202" y="1182"/>
                    <a:pt x="1203" y="1182"/>
                    <a:pt x="1204" y="1182"/>
                  </a:cubicBezTo>
                  <a:cubicBezTo>
                    <a:pt x="1205" y="1180"/>
                    <a:pt x="1206" y="1179"/>
                    <a:pt x="1207" y="1178"/>
                  </a:cubicBezTo>
                  <a:cubicBezTo>
                    <a:pt x="1410" y="985"/>
                    <a:pt x="1475" y="689"/>
                    <a:pt x="1371" y="429"/>
                  </a:cubicBezTo>
                  <a:close/>
                  <a:moveTo>
                    <a:pt x="620" y="1287"/>
                  </a:moveTo>
                  <a:cubicBezTo>
                    <a:pt x="517" y="1267"/>
                    <a:pt x="421" y="1221"/>
                    <a:pt x="342" y="1153"/>
                  </a:cubicBezTo>
                  <a:cubicBezTo>
                    <a:pt x="344" y="1151"/>
                    <a:pt x="347" y="1149"/>
                    <a:pt x="350" y="1147"/>
                  </a:cubicBezTo>
                  <a:cubicBezTo>
                    <a:pt x="481" y="1073"/>
                    <a:pt x="481" y="1073"/>
                    <a:pt x="481" y="1073"/>
                  </a:cubicBezTo>
                  <a:cubicBezTo>
                    <a:pt x="566" y="1139"/>
                    <a:pt x="566" y="1139"/>
                    <a:pt x="566" y="1139"/>
                  </a:cubicBezTo>
                  <a:cubicBezTo>
                    <a:pt x="584" y="1154"/>
                    <a:pt x="607" y="1162"/>
                    <a:pt x="631" y="1162"/>
                  </a:cubicBezTo>
                  <a:cubicBezTo>
                    <a:pt x="634" y="1162"/>
                    <a:pt x="636" y="1161"/>
                    <a:pt x="639" y="1161"/>
                  </a:cubicBezTo>
                  <a:cubicBezTo>
                    <a:pt x="664" y="1198"/>
                    <a:pt x="664" y="1198"/>
                    <a:pt x="664" y="1198"/>
                  </a:cubicBezTo>
                  <a:lnTo>
                    <a:pt x="620" y="1287"/>
                  </a:lnTo>
                  <a:close/>
                  <a:moveTo>
                    <a:pt x="655" y="1084"/>
                  </a:moveTo>
                  <a:cubicBezTo>
                    <a:pt x="642" y="1096"/>
                    <a:pt x="622" y="1097"/>
                    <a:pt x="608" y="1086"/>
                  </a:cubicBezTo>
                  <a:cubicBezTo>
                    <a:pt x="546" y="1037"/>
                    <a:pt x="546" y="1037"/>
                    <a:pt x="546" y="1037"/>
                  </a:cubicBezTo>
                  <a:cubicBezTo>
                    <a:pt x="606" y="1002"/>
                    <a:pt x="606" y="1002"/>
                    <a:pt x="606" y="1002"/>
                  </a:cubicBezTo>
                  <a:cubicBezTo>
                    <a:pt x="684" y="1057"/>
                    <a:pt x="684" y="1057"/>
                    <a:pt x="684" y="1057"/>
                  </a:cubicBezTo>
                  <a:lnTo>
                    <a:pt x="655" y="1084"/>
                  </a:lnTo>
                  <a:close/>
                  <a:moveTo>
                    <a:pt x="954" y="542"/>
                  </a:moveTo>
                  <a:cubicBezTo>
                    <a:pt x="959" y="552"/>
                    <a:pt x="959" y="552"/>
                    <a:pt x="959" y="552"/>
                  </a:cubicBezTo>
                  <a:cubicBezTo>
                    <a:pt x="962" y="558"/>
                    <a:pt x="964" y="566"/>
                    <a:pt x="964" y="573"/>
                  </a:cubicBezTo>
                  <a:cubicBezTo>
                    <a:pt x="964" y="650"/>
                    <a:pt x="964" y="650"/>
                    <a:pt x="964" y="650"/>
                  </a:cubicBezTo>
                  <a:cubicBezTo>
                    <a:pt x="964" y="662"/>
                    <a:pt x="959" y="673"/>
                    <a:pt x="952" y="682"/>
                  </a:cubicBezTo>
                  <a:cubicBezTo>
                    <a:pt x="951" y="682"/>
                    <a:pt x="950" y="683"/>
                    <a:pt x="950" y="683"/>
                  </a:cubicBezTo>
                  <a:cubicBezTo>
                    <a:pt x="933" y="700"/>
                    <a:pt x="922" y="721"/>
                    <a:pt x="918" y="743"/>
                  </a:cubicBezTo>
                  <a:cubicBezTo>
                    <a:pt x="900" y="783"/>
                    <a:pt x="877" y="820"/>
                    <a:pt x="851" y="853"/>
                  </a:cubicBezTo>
                  <a:cubicBezTo>
                    <a:pt x="844" y="863"/>
                    <a:pt x="840" y="874"/>
                    <a:pt x="840" y="886"/>
                  </a:cubicBezTo>
                  <a:cubicBezTo>
                    <a:pt x="840" y="939"/>
                    <a:pt x="840" y="939"/>
                    <a:pt x="840" y="939"/>
                  </a:cubicBezTo>
                  <a:cubicBezTo>
                    <a:pt x="737" y="1012"/>
                    <a:pt x="737" y="1012"/>
                    <a:pt x="737" y="1012"/>
                  </a:cubicBezTo>
                  <a:cubicBezTo>
                    <a:pt x="635" y="939"/>
                    <a:pt x="635" y="939"/>
                    <a:pt x="635" y="939"/>
                  </a:cubicBezTo>
                  <a:cubicBezTo>
                    <a:pt x="635" y="886"/>
                    <a:pt x="635" y="886"/>
                    <a:pt x="635" y="886"/>
                  </a:cubicBezTo>
                  <a:cubicBezTo>
                    <a:pt x="635" y="874"/>
                    <a:pt x="631" y="863"/>
                    <a:pt x="624" y="854"/>
                  </a:cubicBezTo>
                  <a:cubicBezTo>
                    <a:pt x="597" y="820"/>
                    <a:pt x="575" y="783"/>
                    <a:pt x="556" y="744"/>
                  </a:cubicBezTo>
                  <a:cubicBezTo>
                    <a:pt x="552" y="721"/>
                    <a:pt x="541" y="700"/>
                    <a:pt x="525" y="683"/>
                  </a:cubicBezTo>
                  <a:cubicBezTo>
                    <a:pt x="524" y="683"/>
                    <a:pt x="524" y="682"/>
                    <a:pt x="523" y="682"/>
                  </a:cubicBezTo>
                  <a:cubicBezTo>
                    <a:pt x="515" y="673"/>
                    <a:pt x="511" y="662"/>
                    <a:pt x="511" y="650"/>
                  </a:cubicBezTo>
                  <a:cubicBezTo>
                    <a:pt x="511" y="573"/>
                    <a:pt x="511" y="573"/>
                    <a:pt x="511" y="573"/>
                  </a:cubicBezTo>
                  <a:cubicBezTo>
                    <a:pt x="511" y="565"/>
                    <a:pt x="513" y="558"/>
                    <a:pt x="516" y="551"/>
                  </a:cubicBezTo>
                  <a:cubicBezTo>
                    <a:pt x="521" y="542"/>
                    <a:pt x="521" y="542"/>
                    <a:pt x="521" y="542"/>
                  </a:cubicBezTo>
                  <a:cubicBezTo>
                    <a:pt x="528" y="526"/>
                    <a:pt x="532" y="508"/>
                    <a:pt x="532" y="491"/>
                  </a:cubicBezTo>
                  <a:cubicBezTo>
                    <a:pt x="532" y="380"/>
                    <a:pt x="532" y="380"/>
                    <a:pt x="532" y="380"/>
                  </a:cubicBezTo>
                  <a:cubicBezTo>
                    <a:pt x="533" y="303"/>
                    <a:pt x="595" y="240"/>
                    <a:pt x="672" y="240"/>
                  </a:cubicBezTo>
                  <a:cubicBezTo>
                    <a:pt x="802" y="240"/>
                    <a:pt x="802" y="240"/>
                    <a:pt x="802" y="240"/>
                  </a:cubicBezTo>
                  <a:cubicBezTo>
                    <a:pt x="880" y="240"/>
                    <a:pt x="942" y="303"/>
                    <a:pt x="942" y="380"/>
                  </a:cubicBezTo>
                  <a:cubicBezTo>
                    <a:pt x="942" y="491"/>
                    <a:pt x="942" y="491"/>
                    <a:pt x="942" y="491"/>
                  </a:cubicBezTo>
                  <a:cubicBezTo>
                    <a:pt x="942" y="508"/>
                    <a:pt x="946" y="526"/>
                    <a:pt x="954" y="542"/>
                  </a:cubicBezTo>
                  <a:close/>
                  <a:moveTo>
                    <a:pt x="772" y="1133"/>
                  </a:moveTo>
                  <a:cubicBezTo>
                    <a:pt x="753" y="1162"/>
                    <a:pt x="753" y="1162"/>
                    <a:pt x="753" y="1162"/>
                  </a:cubicBezTo>
                  <a:cubicBezTo>
                    <a:pt x="721" y="1162"/>
                    <a:pt x="721" y="1162"/>
                    <a:pt x="721" y="1162"/>
                  </a:cubicBezTo>
                  <a:cubicBezTo>
                    <a:pt x="703" y="1133"/>
                    <a:pt x="703" y="1133"/>
                    <a:pt x="703" y="1133"/>
                  </a:cubicBezTo>
                  <a:cubicBezTo>
                    <a:pt x="737" y="1100"/>
                    <a:pt x="737" y="1100"/>
                    <a:pt x="737" y="1100"/>
                  </a:cubicBezTo>
                  <a:lnTo>
                    <a:pt x="772" y="1133"/>
                  </a:lnTo>
                  <a:close/>
                  <a:moveTo>
                    <a:pt x="737" y="1298"/>
                  </a:moveTo>
                  <a:cubicBezTo>
                    <a:pt x="722" y="1298"/>
                    <a:pt x="707" y="1297"/>
                    <a:pt x="691" y="1296"/>
                  </a:cubicBezTo>
                  <a:cubicBezTo>
                    <a:pt x="691" y="1296"/>
                    <a:pt x="691" y="1296"/>
                    <a:pt x="691" y="1296"/>
                  </a:cubicBezTo>
                  <a:cubicBezTo>
                    <a:pt x="724" y="1230"/>
                    <a:pt x="724" y="1230"/>
                    <a:pt x="724" y="1230"/>
                  </a:cubicBezTo>
                  <a:cubicBezTo>
                    <a:pt x="750" y="1230"/>
                    <a:pt x="750" y="1230"/>
                    <a:pt x="750" y="1230"/>
                  </a:cubicBezTo>
                  <a:cubicBezTo>
                    <a:pt x="783" y="1296"/>
                    <a:pt x="783" y="1296"/>
                    <a:pt x="783" y="1296"/>
                  </a:cubicBezTo>
                  <a:cubicBezTo>
                    <a:pt x="768" y="1297"/>
                    <a:pt x="753" y="1298"/>
                    <a:pt x="737" y="1298"/>
                  </a:cubicBezTo>
                  <a:close/>
                  <a:moveTo>
                    <a:pt x="868" y="1002"/>
                  </a:moveTo>
                  <a:cubicBezTo>
                    <a:pt x="929" y="1037"/>
                    <a:pt x="929" y="1037"/>
                    <a:pt x="929" y="1037"/>
                  </a:cubicBezTo>
                  <a:cubicBezTo>
                    <a:pt x="866" y="1086"/>
                    <a:pt x="866" y="1086"/>
                    <a:pt x="866" y="1086"/>
                  </a:cubicBezTo>
                  <a:cubicBezTo>
                    <a:pt x="852" y="1097"/>
                    <a:pt x="832" y="1096"/>
                    <a:pt x="819" y="1084"/>
                  </a:cubicBezTo>
                  <a:cubicBezTo>
                    <a:pt x="791" y="1057"/>
                    <a:pt x="791" y="1057"/>
                    <a:pt x="791" y="1057"/>
                  </a:cubicBezTo>
                  <a:lnTo>
                    <a:pt x="868" y="1002"/>
                  </a:lnTo>
                  <a:close/>
                  <a:moveTo>
                    <a:pt x="855" y="1287"/>
                  </a:moveTo>
                  <a:cubicBezTo>
                    <a:pt x="811" y="1198"/>
                    <a:pt x="811" y="1198"/>
                    <a:pt x="811" y="1198"/>
                  </a:cubicBezTo>
                  <a:cubicBezTo>
                    <a:pt x="836" y="1161"/>
                    <a:pt x="836" y="1161"/>
                    <a:pt x="836" y="1161"/>
                  </a:cubicBezTo>
                  <a:cubicBezTo>
                    <a:pt x="838" y="1161"/>
                    <a:pt x="841" y="1162"/>
                    <a:pt x="844" y="1162"/>
                  </a:cubicBezTo>
                  <a:cubicBezTo>
                    <a:pt x="867" y="1162"/>
                    <a:pt x="890" y="1154"/>
                    <a:pt x="909" y="1139"/>
                  </a:cubicBezTo>
                  <a:cubicBezTo>
                    <a:pt x="993" y="1073"/>
                    <a:pt x="993" y="1073"/>
                    <a:pt x="993" y="1073"/>
                  </a:cubicBezTo>
                  <a:cubicBezTo>
                    <a:pt x="1124" y="1146"/>
                    <a:pt x="1124" y="1146"/>
                    <a:pt x="1124" y="1146"/>
                  </a:cubicBezTo>
                  <a:cubicBezTo>
                    <a:pt x="1127" y="1148"/>
                    <a:pt x="1130" y="1151"/>
                    <a:pt x="1133" y="1153"/>
                  </a:cubicBezTo>
                  <a:cubicBezTo>
                    <a:pt x="1053" y="1221"/>
                    <a:pt x="957" y="1267"/>
                    <a:pt x="855" y="1287"/>
                  </a:cubicBezTo>
                  <a:close/>
                  <a:moveTo>
                    <a:pt x="1183" y="1106"/>
                  </a:moveTo>
                  <a:cubicBezTo>
                    <a:pt x="1175" y="1099"/>
                    <a:pt x="1167" y="1093"/>
                    <a:pt x="1158" y="1088"/>
                  </a:cubicBezTo>
                  <a:cubicBezTo>
                    <a:pt x="908" y="946"/>
                    <a:pt x="908" y="946"/>
                    <a:pt x="908" y="946"/>
                  </a:cubicBezTo>
                  <a:cubicBezTo>
                    <a:pt x="908" y="891"/>
                    <a:pt x="908" y="891"/>
                    <a:pt x="908" y="891"/>
                  </a:cubicBezTo>
                  <a:cubicBezTo>
                    <a:pt x="959" y="820"/>
                    <a:pt x="980" y="784"/>
                    <a:pt x="985" y="756"/>
                  </a:cubicBezTo>
                  <a:cubicBezTo>
                    <a:pt x="987" y="748"/>
                    <a:pt x="990" y="740"/>
                    <a:pt x="996" y="734"/>
                  </a:cubicBezTo>
                  <a:cubicBezTo>
                    <a:pt x="997" y="733"/>
                    <a:pt x="998" y="732"/>
                    <a:pt x="999" y="731"/>
                  </a:cubicBezTo>
                  <a:cubicBezTo>
                    <a:pt x="1020" y="710"/>
                    <a:pt x="1032" y="680"/>
                    <a:pt x="1032" y="650"/>
                  </a:cubicBezTo>
                  <a:cubicBezTo>
                    <a:pt x="1032" y="573"/>
                    <a:pt x="1032" y="573"/>
                    <a:pt x="1032" y="573"/>
                  </a:cubicBezTo>
                  <a:cubicBezTo>
                    <a:pt x="1032" y="555"/>
                    <a:pt x="1028" y="537"/>
                    <a:pt x="1020" y="521"/>
                  </a:cubicBezTo>
                  <a:cubicBezTo>
                    <a:pt x="1015" y="512"/>
                    <a:pt x="1015" y="512"/>
                    <a:pt x="1015" y="512"/>
                  </a:cubicBezTo>
                  <a:cubicBezTo>
                    <a:pt x="1012" y="505"/>
                    <a:pt x="1010" y="498"/>
                    <a:pt x="1010" y="491"/>
                  </a:cubicBezTo>
                  <a:cubicBezTo>
                    <a:pt x="1010" y="380"/>
                    <a:pt x="1010" y="380"/>
                    <a:pt x="1010" y="380"/>
                  </a:cubicBezTo>
                  <a:cubicBezTo>
                    <a:pt x="1010" y="265"/>
                    <a:pt x="917" y="172"/>
                    <a:pt x="802" y="172"/>
                  </a:cubicBezTo>
                  <a:cubicBezTo>
                    <a:pt x="672" y="172"/>
                    <a:pt x="672" y="172"/>
                    <a:pt x="672" y="172"/>
                  </a:cubicBezTo>
                  <a:cubicBezTo>
                    <a:pt x="557" y="172"/>
                    <a:pt x="464" y="265"/>
                    <a:pt x="464" y="380"/>
                  </a:cubicBezTo>
                  <a:cubicBezTo>
                    <a:pt x="464" y="491"/>
                    <a:pt x="464" y="491"/>
                    <a:pt x="464" y="491"/>
                  </a:cubicBezTo>
                  <a:cubicBezTo>
                    <a:pt x="464" y="498"/>
                    <a:pt x="462" y="506"/>
                    <a:pt x="459" y="512"/>
                  </a:cubicBezTo>
                  <a:cubicBezTo>
                    <a:pt x="455" y="521"/>
                    <a:pt x="455" y="521"/>
                    <a:pt x="455" y="521"/>
                  </a:cubicBezTo>
                  <a:cubicBezTo>
                    <a:pt x="447" y="537"/>
                    <a:pt x="442" y="555"/>
                    <a:pt x="442" y="573"/>
                  </a:cubicBezTo>
                  <a:cubicBezTo>
                    <a:pt x="442" y="650"/>
                    <a:pt x="442" y="650"/>
                    <a:pt x="442" y="650"/>
                  </a:cubicBezTo>
                  <a:cubicBezTo>
                    <a:pt x="443" y="680"/>
                    <a:pt x="455" y="710"/>
                    <a:pt x="476" y="731"/>
                  </a:cubicBezTo>
                  <a:cubicBezTo>
                    <a:pt x="477" y="732"/>
                    <a:pt x="478" y="733"/>
                    <a:pt x="479" y="734"/>
                  </a:cubicBezTo>
                  <a:cubicBezTo>
                    <a:pt x="484" y="740"/>
                    <a:pt x="488" y="748"/>
                    <a:pt x="489" y="757"/>
                  </a:cubicBezTo>
                  <a:cubicBezTo>
                    <a:pt x="495" y="784"/>
                    <a:pt x="516" y="820"/>
                    <a:pt x="567" y="891"/>
                  </a:cubicBezTo>
                  <a:cubicBezTo>
                    <a:pt x="567" y="946"/>
                    <a:pt x="567" y="946"/>
                    <a:pt x="567" y="946"/>
                  </a:cubicBezTo>
                  <a:cubicBezTo>
                    <a:pt x="315" y="1088"/>
                    <a:pt x="315" y="1088"/>
                    <a:pt x="315" y="1088"/>
                  </a:cubicBezTo>
                  <a:cubicBezTo>
                    <a:pt x="307" y="1093"/>
                    <a:pt x="299" y="1099"/>
                    <a:pt x="292" y="1106"/>
                  </a:cubicBezTo>
                  <a:cubicBezTo>
                    <a:pt x="123" y="928"/>
                    <a:pt x="76" y="666"/>
                    <a:pt x="173" y="441"/>
                  </a:cubicBezTo>
                  <a:cubicBezTo>
                    <a:pt x="270" y="215"/>
                    <a:pt x="492" y="69"/>
                    <a:pt x="737" y="69"/>
                  </a:cubicBezTo>
                  <a:cubicBezTo>
                    <a:pt x="983" y="69"/>
                    <a:pt x="1205" y="215"/>
                    <a:pt x="1302" y="441"/>
                  </a:cubicBezTo>
                  <a:cubicBezTo>
                    <a:pt x="1399" y="666"/>
                    <a:pt x="1352" y="928"/>
                    <a:pt x="1183" y="1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 name="Freeform 21"/>
            <p:cNvSpPr>
              <a:spLocks/>
            </p:cNvSpPr>
            <p:nvPr/>
          </p:nvSpPr>
          <p:spPr bwMode="auto">
            <a:xfrm>
              <a:off x="8682038" y="3622675"/>
              <a:ext cx="58738" cy="58738"/>
            </a:xfrm>
            <a:custGeom>
              <a:avLst/>
              <a:gdLst>
                <a:gd name="T0" fmla="*/ 50 w 73"/>
                <a:gd name="T1" fmla="*/ 6 h 71"/>
                <a:gd name="T2" fmla="*/ 9 w 73"/>
                <a:gd name="T3" fmla="*/ 18 h 71"/>
                <a:gd name="T4" fmla="*/ 13 w 73"/>
                <a:gd name="T5" fmla="*/ 61 h 71"/>
                <a:gd name="T6" fmla="*/ 37 w 73"/>
                <a:gd name="T7" fmla="*/ 71 h 71"/>
                <a:gd name="T8" fmla="*/ 70 w 73"/>
                <a:gd name="T9" fmla="*/ 44 h 71"/>
                <a:gd name="T10" fmla="*/ 50 w 73"/>
                <a:gd name="T11" fmla="*/ 6 h 71"/>
              </a:gdLst>
              <a:ahLst/>
              <a:cxnLst>
                <a:cxn ang="0">
                  <a:pos x="T0" y="T1"/>
                </a:cxn>
                <a:cxn ang="0">
                  <a:pos x="T2" y="T3"/>
                </a:cxn>
                <a:cxn ang="0">
                  <a:pos x="T4" y="T5"/>
                </a:cxn>
                <a:cxn ang="0">
                  <a:pos x="T6" y="T7"/>
                </a:cxn>
                <a:cxn ang="0">
                  <a:pos x="T8" y="T9"/>
                </a:cxn>
                <a:cxn ang="0">
                  <a:pos x="T10" y="T11"/>
                </a:cxn>
              </a:cxnLst>
              <a:rect l="0" t="0" r="r" b="b"/>
              <a:pathLst>
                <a:path w="73" h="71">
                  <a:moveTo>
                    <a:pt x="50" y="6"/>
                  </a:moveTo>
                  <a:cubicBezTo>
                    <a:pt x="35" y="0"/>
                    <a:pt x="18" y="5"/>
                    <a:pt x="9" y="18"/>
                  </a:cubicBezTo>
                  <a:cubicBezTo>
                    <a:pt x="0" y="32"/>
                    <a:pt x="2" y="50"/>
                    <a:pt x="13" y="61"/>
                  </a:cubicBezTo>
                  <a:cubicBezTo>
                    <a:pt x="20" y="67"/>
                    <a:pt x="28" y="71"/>
                    <a:pt x="37" y="71"/>
                  </a:cubicBezTo>
                  <a:cubicBezTo>
                    <a:pt x="54" y="71"/>
                    <a:pt x="67" y="59"/>
                    <a:pt x="70" y="44"/>
                  </a:cubicBezTo>
                  <a:cubicBezTo>
                    <a:pt x="73" y="28"/>
                    <a:pt x="65" y="12"/>
                    <a:pt x="5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spTree>
    <p:extLst>
      <p:ext uri="{BB962C8B-B14F-4D97-AF65-F5344CB8AC3E}">
        <p14:creationId xmlns:p14="http://schemas.microsoft.com/office/powerpoint/2010/main" val="10970476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1000"/>
                                        <p:tgtEl>
                                          <p:spTgt spid="75"/>
                                        </p:tgtEl>
                                      </p:cBhvr>
                                    </p:animEffect>
                                  </p:childTnLst>
                                </p:cTn>
                              </p:par>
                              <p:par>
                                <p:cTn id="8" presetID="42"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1000"/>
                                        <p:tgtEl>
                                          <p:spTgt spid="19"/>
                                        </p:tgtEl>
                                      </p:cBhvr>
                                    </p:animEffect>
                                    <p:anim calcmode="lin" valueType="num">
                                      <p:cBhvr>
                                        <p:cTn id="11" dur="1000" fill="hold"/>
                                        <p:tgtEl>
                                          <p:spTgt spid="19"/>
                                        </p:tgtEl>
                                        <p:attrNameLst>
                                          <p:attrName>ppt_x</p:attrName>
                                        </p:attrNameLst>
                                      </p:cBhvr>
                                      <p:tavLst>
                                        <p:tav tm="0">
                                          <p:val>
                                            <p:strVal val="#ppt_x"/>
                                          </p:val>
                                        </p:tav>
                                        <p:tav tm="100000">
                                          <p:val>
                                            <p:strVal val="#ppt_x"/>
                                          </p:val>
                                        </p:tav>
                                      </p:tavLst>
                                    </p:anim>
                                    <p:anim calcmode="lin" valueType="num">
                                      <p:cBhvr>
                                        <p:cTn id="1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838199" y="4683642"/>
            <a:ext cx="3733800" cy="3143252"/>
            <a:chOff x="2030412" y="4178299"/>
            <a:chExt cx="2851947" cy="2095501"/>
          </a:xfrm>
        </p:grpSpPr>
        <p:sp>
          <p:nvSpPr>
            <p:cNvPr id="25" name="Rectangle 24"/>
            <p:cNvSpPr/>
            <p:nvPr/>
          </p:nvSpPr>
          <p:spPr>
            <a:xfrm>
              <a:off x="2030413" y="4178299"/>
              <a:ext cx="2851946" cy="2095501"/>
            </a:xfrm>
            <a:prstGeom prst="rect">
              <a:avLst/>
            </a:prstGeom>
            <a:solidFill>
              <a:schemeClr val="bg2"/>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411480" tIns="1371600" rIns="274320" bIns="0" rtlCol="0" anchor="t">
              <a:noAutofit/>
            </a:bodyPr>
            <a:lstStyle/>
            <a:p>
              <a:pPr>
                <a:lnSpc>
                  <a:spcPct val="130000"/>
                </a:lnSpc>
                <a:spcBef>
                  <a:spcPts val="900"/>
                </a:spcBef>
              </a:pPr>
              <a:r>
                <a:rPr lang="en-US" sz="2000" dirty="0">
                  <a:solidFill>
                    <a:srgbClr val="000000"/>
                  </a:solidFill>
                  <a:latin typeface="Open Sans" panose="020B0604020202020204" charset="0"/>
                  <a:ea typeface="Open Sans" panose="020B0604020202020204" charset="0"/>
                  <a:cs typeface="Open Sans" panose="020B0604020202020204" charset="0"/>
                </a:rPr>
                <a:t>153k drinking water and 16k wastewater facilities in the US</a:t>
              </a:r>
            </a:p>
          </p:txBody>
        </p:sp>
        <p:cxnSp>
          <p:nvCxnSpPr>
            <p:cNvPr id="18" name="Straight Connector 17">
              <a:extLst>
                <a:ext uri="{FF2B5EF4-FFF2-40B4-BE49-F238E27FC236}">
                  <a16:creationId xmlns:a16="http://schemas.microsoft.com/office/drawing/2014/main" id="{056A412F-1D2B-4620-A8B0-AE6D0116C177}"/>
                </a:ext>
              </a:extLst>
            </p:cNvPr>
            <p:cNvCxnSpPr>
              <a:cxnSpLocks/>
            </p:cNvCxnSpPr>
            <p:nvPr/>
          </p:nvCxnSpPr>
          <p:spPr>
            <a:xfrm>
              <a:off x="2030412" y="4204972"/>
              <a:ext cx="2851946" cy="0"/>
            </a:xfrm>
            <a:prstGeom prst="line">
              <a:avLst/>
            </a:prstGeom>
            <a:ln w="50800">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grpSp>
      <p:grpSp>
        <p:nvGrpSpPr>
          <p:cNvPr id="4" name="Group 3"/>
          <p:cNvGrpSpPr/>
          <p:nvPr/>
        </p:nvGrpSpPr>
        <p:grpSpPr>
          <a:xfrm>
            <a:off x="9428970" y="4683642"/>
            <a:ext cx="3749560" cy="3143252"/>
            <a:chOff x="8333282" y="4155852"/>
            <a:chExt cx="2499706" cy="2095501"/>
          </a:xfrm>
        </p:grpSpPr>
        <p:sp>
          <p:nvSpPr>
            <p:cNvPr id="33" name="Rectangle 32"/>
            <p:cNvSpPr/>
            <p:nvPr/>
          </p:nvSpPr>
          <p:spPr>
            <a:xfrm>
              <a:off x="8333282" y="4155852"/>
              <a:ext cx="2483762" cy="2095501"/>
            </a:xfrm>
            <a:prstGeom prst="rect">
              <a:avLst/>
            </a:prstGeom>
            <a:solidFill>
              <a:schemeClr val="bg2"/>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74320" tIns="1371600" rIns="137160" bIns="0" rtlCol="0" anchor="t">
              <a:noAutofit/>
            </a:bodyPr>
            <a:lstStyle/>
            <a:p>
              <a:pPr>
                <a:lnSpc>
                  <a:spcPct val="130000"/>
                </a:lnSpc>
                <a:spcBef>
                  <a:spcPts val="900"/>
                </a:spcBef>
              </a:pPr>
              <a:r>
                <a:rPr lang="en-US" sz="2000" dirty="0">
                  <a:solidFill>
                    <a:srgbClr val="000000"/>
                  </a:solidFill>
                  <a:latin typeface="Open Sans" panose="020B0604020202020204" charset="0"/>
                  <a:ea typeface="Open Sans" panose="020B0604020202020204" charset="0"/>
                  <a:cs typeface="Open Sans" panose="020B0604020202020204" charset="0"/>
                </a:rPr>
                <a:t>478,700 people employed by utilities (operators, administration, customer service, electricians, etc.)</a:t>
              </a:r>
            </a:p>
          </p:txBody>
        </p:sp>
        <p:cxnSp>
          <p:nvCxnSpPr>
            <p:cNvPr id="21" name="Straight Connector 20">
              <a:extLst>
                <a:ext uri="{FF2B5EF4-FFF2-40B4-BE49-F238E27FC236}">
                  <a16:creationId xmlns:a16="http://schemas.microsoft.com/office/drawing/2014/main" id="{056A412F-1D2B-4620-A8B0-AE6D0116C177}"/>
                </a:ext>
              </a:extLst>
            </p:cNvPr>
            <p:cNvCxnSpPr>
              <a:cxnSpLocks/>
            </p:cNvCxnSpPr>
            <p:nvPr/>
          </p:nvCxnSpPr>
          <p:spPr>
            <a:xfrm>
              <a:off x="8333282" y="4179793"/>
              <a:ext cx="2499706" cy="4100"/>
            </a:xfrm>
            <a:prstGeom prst="line">
              <a:avLst/>
            </a:prstGeom>
            <a:ln w="50800">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5125074" y="4683642"/>
            <a:ext cx="3734069" cy="3143252"/>
            <a:chOff x="5172045" y="4178299"/>
            <a:chExt cx="2855302" cy="2095501"/>
          </a:xfrm>
        </p:grpSpPr>
        <p:sp>
          <p:nvSpPr>
            <p:cNvPr id="29" name="Rectangle 28"/>
            <p:cNvSpPr/>
            <p:nvPr/>
          </p:nvSpPr>
          <p:spPr>
            <a:xfrm>
              <a:off x="5172045" y="4178299"/>
              <a:ext cx="2855302" cy="2095501"/>
            </a:xfrm>
            <a:prstGeom prst="rect">
              <a:avLst/>
            </a:prstGeom>
            <a:solidFill>
              <a:schemeClr val="bg2"/>
            </a:solidFill>
            <a:ln>
              <a:noFill/>
            </a:ln>
            <a:effectLst>
              <a:outerShdw blurRad="762000" dist="254000" dir="5400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74320" tIns="1371600" rIns="137160" bIns="0" rtlCol="0" anchor="t">
              <a:noAutofit/>
            </a:bodyPr>
            <a:lstStyle/>
            <a:p>
              <a:pPr>
                <a:lnSpc>
                  <a:spcPct val="130000"/>
                </a:lnSpc>
                <a:spcBef>
                  <a:spcPts val="900"/>
                </a:spcBef>
              </a:pPr>
              <a:r>
                <a:rPr lang="en-US" sz="2000" dirty="0">
                  <a:solidFill>
                    <a:srgbClr val="000000"/>
                  </a:solidFill>
                  <a:latin typeface="Open Sans" panose="020B0604020202020204" charset="0"/>
                  <a:ea typeface="Open Sans" panose="020B0604020202020204" charset="0"/>
                  <a:cs typeface="Open Sans" panose="020B0604020202020204" charset="0"/>
                </a:rPr>
                <a:t>A majority served fewer than 10k people</a:t>
              </a:r>
            </a:p>
          </p:txBody>
        </p:sp>
        <p:cxnSp>
          <p:nvCxnSpPr>
            <p:cNvPr id="20" name="Straight Connector 19">
              <a:extLst>
                <a:ext uri="{FF2B5EF4-FFF2-40B4-BE49-F238E27FC236}">
                  <a16:creationId xmlns:a16="http://schemas.microsoft.com/office/drawing/2014/main" id="{056A412F-1D2B-4620-A8B0-AE6D0116C177}"/>
                </a:ext>
              </a:extLst>
            </p:cNvPr>
            <p:cNvCxnSpPr>
              <a:cxnSpLocks/>
            </p:cNvCxnSpPr>
            <p:nvPr/>
          </p:nvCxnSpPr>
          <p:spPr>
            <a:xfrm>
              <a:off x="5173632" y="4204972"/>
              <a:ext cx="2851946" cy="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9" name="Rectangle 18"/>
          <p:cNvSpPr/>
          <p:nvPr/>
        </p:nvSpPr>
        <p:spPr>
          <a:xfrm>
            <a:off x="4571998" y="0"/>
            <a:ext cx="9144000" cy="2080384"/>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p:cNvSpPr>
            <a:spLocks noGrp="1"/>
          </p:cNvSpPr>
          <p:nvPr>
            <p:ph type="title"/>
          </p:nvPr>
        </p:nvSpPr>
        <p:spPr>
          <a:xfrm>
            <a:off x="4571998" y="231541"/>
            <a:ext cx="9144001" cy="1874768"/>
          </a:xfrm>
        </p:spPr>
        <p:txBody>
          <a:bodyPr/>
          <a:lstStyle/>
          <a:p>
            <a:r>
              <a:rPr lang="en-US" dirty="0">
                <a:latin typeface="Open Sans" panose="020B0604020202020204" charset="0"/>
                <a:ea typeface="Open Sans" panose="020B0604020202020204" charset="0"/>
                <a:cs typeface="Open Sans" panose="020B0604020202020204" charset="0"/>
              </a:rPr>
              <a:t>As of January 2024</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grpSp>
        <p:nvGrpSpPr>
          <p:cNvPr id="22" name="Group 21"/>
          <p:cNvGrpSpPr>
            <a:grpSpLocks noChangeAspect="1"/>
          </p:cNvGrpSpPr>
          <p:nvPr/>
        </p:nvGrpSpPr>
        <p:grpSpPr>
          <a:xfrm>
            <a:off x="6462103" y="4968852"/>
            <a:ext cx="1052280" cy="914400"/>
            <a:chOff x="3359150" y="2933700"/>
            <a:chExt cx="1974850" cy="1716087"/>
          </a:xfrm>
          <a:solidFill>
            <a:srgbClr val="222222"/>
          </a:solidFill>
        </p:grpSpPr>
        <p:sp>
          <p:nvSpPr>
            <p:cNvPr id="23" name="Freeform 22"/>
            <p:cNvSpPr>
              <a:spLocks noEditPoints="1"/>
            </p:cNvSpPr>
            <p:nvPr/>
          </p:nvSpPr>
          <p:spPr bwMode="auto">
            <a:xfrm>
              <a:off x="3359150" y="2933700"/>
              <a:ext cx="1974850" cy="1716087"/>
            </a:xfrm>
            <a:custGeom>
              <a:avLst/>
              <a:gdLst>
                <a:gd name="T0" fmla="*/ 84 w 2048"/>
                <a:gd name="T1" fmla="*/ 1505 h 1782"/>
                <a:gd name="T2" fmla="*/ 15 w 2048"/>
                <a:gd name="T3" fmla="*/ 1720 h 1782"/>
                <a:gd name="T4" fmla="*/ 16 w 2048"/>
                <a:gd name="T5" fmla="*/ 1728 h 1782"/>
                <a:gd name="T6" fmla="*/ 1965 w 2048"/>
                <a:gd name="T7" fmla="*/ 1782 h 1782"/>
                <a:gd name="T8" fmla="*/ 2030 w 2048"/>
                <a:gd name="T9" fmla="*/ 1690 h 1782"/>
                <a:gd name="T10" fmla="*/ 2048 w 2048"/>
                <a:gd name="T11" fmla="*/ 993 h 1782"/>
                <a:gd name="T12" fmla="*/ 1382 w 2048"/>
                <a:gd name="T13" fmla="*/ 758 h 1782"/>
                <a:gd name="T14" fmla="*/ 1468 w 2048"/>
                <a:gd name="T15" fmla="*/ 341 h 1782"/>
                <a:gd name="T16" fmla="*/ 785 w 2048"/>
                <a:gd name="T17" fmla="*/ 341 h 1782"/>
                <a:gd name="T18" fmla="*/ 745 w 2048"/>
                <a:gd name="T19" fmla="*/ 758 h 1782"/>
                <a:gd name="T20" fmla="*/ 0 w 2048"/>
                <a:gd name="T21" fmla="*/ 822 h 1782"/>
                <a:gd name="T22" fmla="*/ 86 w 2048"/>
                <a:gd name="T23" fmla="*/ 1501 h 1782"/>
                <a:gd name="T24" fmla="*/ 175 w 2048"/>
                <a:gd name="T25" fmla="*/ 1455 h 1782"/>
                <a:gd name="T26" fmla="*/ 308 w 2048"/>
                <a:gd name="T27" fmla="*/ 1398 h 1782"/>
                <a:gd name="T28" fmla="*/ 887 w 2048"/>
                <a:gd name="T29" fmla="*/ 1147 h 1782"/>
                <a:gd name="T30" fmla="*/ 562 w 2048"/>
                <a:gd name="T31" fmla="*/ 1281 h 1782"/>
                <a:gd name="T32" fmla="*/ 512 w 2048"/>
                <a:gd name="T33" fmla="*/ 1334 h 1782"/>
                <a:gd name="T34" fmla="*/ 583 w 2048"/>
                <a:gd name="T35" fmla="*/ 1353 h 1782"/>
                <a:gd name="T36" fmla="*/ 1008 w 2048"/>
                <a:gd name="T37" fmla="*/ 1147 h 1782"/>
                <a:gd name="T38" fmla="*/ 723 w 2048"/>
                <a:gd name="T39" fmla="*/ 1002 h 1782"/>
                <a:gd name="T40" fmla="*/ 1162 w 2048"/>
                <a:gd name="T41" fmla="*/ 1091 h 1782"/>
                <a:gd name="T42" fmla="*/ 1299 w 2048"/>
                <a:gd name="T43" fmla="*/ 1044 h 1782"/>
                <a:gd name="T44" fmla="*/ 859 w 2048"/>
                <a:gd name="T45" fmla="*/ 1333 h 1782"/>
                <a:gd name="T46" fmla="*/ 859 w 2048"/>
                <a:gd name="T47" fmla="*/ 1396 h 1782"/>
                <a:gd name="T48" fmla="*/ 1363 w 2048"/>
                <a:gd name="T49" fmla="*/ 1713 h 1782"/>
                <a:gd name="T50" fmla="*/ 658 w 2048"/>
                <a:gd name="T51" fmla="*/ 1420 h 1782"/>
                <a:gd name="T52" fmla="*/ 143 w 2048"/>
                <a:gd name="T53" fmla="*/ 1542 h 1782"/>
                <a:gd name="T54" fmla="*/ 391 w 2048"/>
                <a:gd name="T55" fmla="*/ 1436 h 1782"/>
                <a:gd name="T56" fmla="*/ 512 w 2048"/>
                <a:gd name="T57" fmla="*/ 1334 h 1782"/>
                <a:gd name="T58" fmla="*/ 152 w 2048"/>
                <a:gd name="T59" fmla="*/ 1713 h 1782"/>
                <a:gd name="T60" fmla="*/ 1190 w 2048"/>
                <a:gd name="T61" fmla="*/ 1713 h 1782"/>
                <a:gd name="T62" fmla="*/ 1766 w 2048"/>
                <a:gd name="T63" fmla="*/ 1713 h 1782"/>
                <a:gd name="T64" fmla="*/ 1335 w 2048"/>
                <a:gd name="T65" fmla="*/ 1203 h 1782"/>
                <a:gd name="T66" fmla="*/ 1692 w 2048"/>
                <a:gd name="T67" fmla="*/ 1605 h 1782"/>
                <a:gd name="T68" fmla="*/ 1965 w 2048"/>
                <a:gd name="T69" fmla="*/ 1713 h 1782"/>
                <a:gd name="T70" fmla="*/ 1980 w 2048"/>
                <a:gd name="T71" fmla="*/ 993 h 1782"/>
                <a:gd name="T72" fmla="*/ 1365 w 2048"/>
                <a:gd name="T73" fmla="*/ 993 h 1782"/>
                <a:gd name="T74" fmla="*/ 1298 w 2048"/>
                <a:gd name="T75" fmla="*/ 970 h 1782"/>
                <a:gd name="T76" fmla="*/ 750 w 2048"/>
                <a:gd name="T77" fmla="*/ 839 h 1782"/>
                <a:gd name="T78" fmla="*/ 1030 w 2048"/>
                <a:gd name="T79" fmla="*/ 826 h 1782"/>
                <a:gd name="T80" fmla="*/ 1146 w 2048"/>
                <a:gd name="T81" fmla="*/ 888 h 1782"/>
                <a:gd name="T82" fmla="*/ 1338 w 2048"/>
                <a:gd name="T83" fmla="*/ 826 h 1782"/>
                <a:gd name="T84" fmla="*/ 1126 w 2048"/>
                <a:gd name="T85" fmla="*/ 75 h 1782"/>
                <a:gd name="T86" fmla="*/ 1126 w 2048"/>
                <a:gd name="T87" fmla="*/ 817 h 1782"/>
                <a:gd name="T88" fmla="*/ 1126 w 2048"/>
                <a:gd name="T89" fmla="*/ 75 h 1782"/>
                <a:gd name="T90" fmla="*/ 683 w 2048"/>
                <a:gd name="T91" fmla="*/ 822 h 1782"/>
                <a:gd name="T92" fmla="*/ 68 w 2048"/>
                <a:gd name="T93" fmla="*/ 822 h 1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48" h="1782">
                  <a:moveTo>
                    <a:pt x="86" y="1501"/>
                  </a:moveTo>
                  <a:cubicBezTo>
                    <a:pt x="85" y="1502"/>
                    <a:pt x="85" y="1504"/>
                    <a:pt x="84" y="1505"/>
                  </a:cubicBezTo>
                  <a:cubicBezTo>
                    <a:pt x="19" y="1690"/>
                    <a:pt x="19" y="1690"/>
                    <a:pt x="19" y="1690"/>
                  </a:cubicBezTo>
                  <a:cubicBezTo>
                    <a:pt x="15" y="1699"/>
                    <a:pt x="14" y="1710"/>
                    <a:pt x="15" y="1720"/>
                  </a:cubicBezTo>
                  <a:cubicBezTo>
                    <a:pt x="15" y="1721"/>
                    <a:pt x="15" y="1722"/>
                    <a:pt x="15" y="1723"/>
                  </a:cubicBezTo>
                  <a:cubicBezTo>
                    <a:pt x="16" y="1724"/>
                    <a:pt x="15" y="1726"/>
                    <a:pt x="16" y="1728"/>
                  </a:cubicBezTo>
                  <a:cubicBezTo>
                    <a:pt x="23" y="1759"/>
                    <a:pt x="51" y="1782"/>
                    <a:pt x="83" y="1782"/>
                  </a:cubicBezTo>
                  <a:cubicBezTo>
                    <a:pt x="1965" y="1782"/>
                    <a:pt x="1965" y="1782"/>
                    <a:pt x="1965" y="1782"/>
                  </a:cubicBezTo>
                  <a:cubicBezTo>
                    <a:pt x="1988" y="1782"/>
                    <a:pt x="2008" y="1771"/>
                    <a:pt x="2021" y="1753"/>
                  </a:cubicBezTo>
                  <a:cubicBezTo>
                    <a:pt x="2034" y="1734"/>
                    <a:pt x="2037" y="1711"/>
                    <a:pt x="2030" y="1690"/>
                  </a:cubicBezTo>
                  <a:cubicBezTo>
                    <a:pt x="1918" y="1376"/>
                    <a:pt x="1918" y="1376"/>
                    <a:pt x="1918" y="1376"/>
                  </a:cubicBezTo>
                  <a:cubicBezTo>
                    <a:pt x="2000" y="1265"/>
                    <a:pt x="2045" y="1131"/>
                    <a:pt x="2048" y="993"/>
                  </a:cubicBezTo>
                  <a:cubicBezTo>
                    <a:pt x="2046" y="835"/>
                    <a:pt x="1946" y="695"/>
                    <a:pt x="1797" y="643"/>
                  </a:cubicBezTo>
                  <a:cubicBezTo>
                    <a:pt x="1649" y="590"/>
                    <a:pt x="1483" y="636"/>
                    <a:pt x="1382" y="758"/>
                  </a:cubicBezTo>
                  <a:cubicBezTo>
                    <a:pt x="1291" y="758"/>
                    <a:pt x="1291" y="758"/>
                    <a:pt x="1291" y="758"/>
                  </a:cubicBezTo>
                  <a:cubicBezTo>
                    <a:pt x="1376" y="662"/>
                    <a:pt x="1468" y="519"/>
                    <a:pt x="1468" y="341"/>
                  </a:cubicBezTo>
                  <a:cubicBezTo>
                    <a:pt x="1468" y="153"/>
                    <a:pt x="1315" y="0"/>
                    <a:pt x="1126" y="0"/>
                  </a:cubicBezTo>
                  <a:cubicBezTo>
                    <a:pt x="938" y="0"/>
                    <a:pt x="785" y="153"/>
                    <a:pt x="785" y="341"/>
                  </a:cubicBezTo>
                  <a:cubicBezTo>
                    <a:pt x="785" y="519"/>
                    <a:pt x="877" y="662"/>
                    <a:pt x="962" y="758"/>
                  </a:cubicBezTo>
                  <a:cubicBezTo>
                    <a:pt x="745" y="758"/>
                    <a:pt x="745" y="758"/>
                    <a:pt x="745" y="758"/>
                  </a:cubicBezTo>
                  <a:cubicBezTo>
                    <a:pt x="710" y="567"/>
                    <a:pt x="536" y="434"/>
                    <a:pt x="343" y="451"/>
                  </a:cubicBezTo>
                  <a:cubicBezTo>
                    <a:pt x="150" y="468"/>
                    <a:pt x="1" y="629"/>
                    <a:pt x="0" y="822"/>
                  </a:cubicBezTo>
                  <a:cubicBezTo>
                    <a:pt x="5" y="984"/>
                    <a:pt x="66" y="1139"/>
                    <a:pt x="172" y="1260"/>
                  </a:cubicBezTo>
                  <a:lnTo>
                    <a:pt x="86" y="1501"/>
                  </a:lnTo>
                  <a:close/>
                  <a:moveTo>
                    <a:pt x="308" y="1398"/>
                  </a:moveTo>
                  <a:cubicBezTo>
                    <a:pt x="175" y="1455"/>
                    <a:pt x="175" y="1455"/>
                    <a:pt x="175" y="1455"/>
                  </a:cubicBezTo>
                  <a:cubicBezTo>
                    <a:pt x="224" y="1319"/>
                    <a:pt x="224" y="1319"/>
                    <a:pt x="224" y="1319"/>
                  </a:cubicBezTo>
                  <a:cubicBezTo>
                    <a:pt x="250" y="1346"/>
                    <a:pt x="279" y="1373"/>
                    <a:pt x="308" y="1398"/>
                  </a:cubicBezTo>
                  <a:close/>
                  <a:moveTo>
                    <a:pt x="699" y="1066"/>
                  </a:moveTo>
                  <a:cubicBezTo>
                    <a:pt x="887" y="1147"/>
                    <a:pt x="887" y="1147"/>
                    <a:pt x="887" y="1147"/>
                  </a:cubicBezTo>
                  <a:cubicBezTo>
                    <a:pt x="570" y="1284"/>
                    <a:pt x="570" y="1284"/>
                    <a:pt x="570" y="1284"/>
                  </a:cubicBezTo>
                  <a:cubicBezTo>
                    <a:pt x="562" y="1281"/>
                    <a:pt x="562" y="1281"/>
                    <a:pt x="562" y="1281"/>
                  </a:cubicBezTo>
                  <a:cubicBezTo>
                    <a:pt x="618" y="1217"/>
                    <a:pt x="665" y="1144"/>
                    <a:pt x="699" y="1066"/>
                  </a:cubicBezTo>
                  <a:close/>
                  <a:moveTo>
                    <a:pt x="512" y="1334"/>
                  </a:moveTo>
                  <a:cubicBezTo>
                    <a:pt x="556" y="1353"/>
                    <a:pt x="556" y="1353"/>
                    <a:pt x="556" y="1353"/>
                  </a:cubicBezTo>
                  <a:cubicBezTo>
                    <a:pt x="565" y="1356"/>
                    <a:pt x="575" y="1356"/>
                    <a:pt x="583" y="1353"/>
                  </a:cubicBezTo>
                  <a:cubicBezTo>
                    <a:pt x="987" y="1179"/>
                    <a:pt x="987" y="1179"/>
                    <a:pt x="987" y="1179"/>
                  </a:cubicBezTo>
                  <a:cubicBezTo>
                    <a:pt x="999" y="1173"/>
                    <a:pt x="1008" y="1161"/>
                    <a:pt x="1008" y="1147"/>
                  </a:cubicBezTo>
                  <a:cubicBezTo>
                    <a:pt x="1008" y="1134"/>
                    <a:pt x="999" y="1121"/>
                    <a:pt x="987" y="1116"/>
                  </a:cubicBezTo>
                  <a:cubicBezTo>
                    <a:pt x="723" y="1002"/>
                    <a:pt x="723" y="1002"/>
                    <a:pt x="723" y="1002"/>
                  </a:cubicBezTo>
                  <a:cubicBezTo>
                    <a:pt x="732" y="972"/>
                    <a:pt x="739" y="942"/>
                    <a:pt x="744" y="911"/>
                  </a:cubicBezTo>
                  <a:cubicBezTo>
                    <a:pt x="1162" y="1091"/>
                    <a:pt x="1162" y="1091"/>
                    <a:pt x="1162" y="1091"/>
                  </a:cubicBezTo>
                  <a:cubicBezTo>
                    <a:pt x="1170" y="1095"/>
                    <a:pt x="1180" y="1095"/>
                    <a:pt x="1189" y="1091"/>
                  </a:cubicBezTo>
                  <a:cubicBezTo>
                    <a:pt x="1299" y="1044"/>
                    <a:pt x="1299" y="1044"/>
                    <a:pt x="1299" y="1044"/>
                  </a:cubicBezTo>
                  <a:cubicBezTo>
                    <a:pt x="1302" y="1075"/>
                    <a:pt x="1307" y="1106"/>
                    <a:pt x="1315" y="1137"/>
                  </a:cubicBezTo>
                  <a:cubicBezTo>
                    <a:pt x="859" y="1333"/>
                    <a:pt x="859" y="1333"/>
                    <a:pt x="859" y="1333"/>
                  </a:cubicBezTo>
                  <a:cubicBezTo>
                    <a:pt x="846" y="1339"/>
                    <a:pt x="838" y="1351"/>
                    <a:pt x="838" y="1365"/>
                  </a:cubicBezTo>
                  <a:cubicBezTo>
                    <a:pt x="838" y="1378"/>
                    <a:pt x="846" y="1391"/>
                    <a:pt x="859" y="1396"/>
                  </a:cubicBezTo>
                  <a:cubicBezTo>
                    <a:pt x="1593" y="1713"/>
                    <a:pt x="1593" y="1713"/>
                    <a:pt x="1593" y="1713"/>
                  </a:cubicBezTo>
                  <a:cubicBezTo>
                    <a:pt x="1363" y="1713"/>
                    <a:pt x="1363" y="1713"/>
                    <a:pt x="1363" y="1713"/>
                  </a:cubicBezTo>
                  <a:cubicBezTo>
                    <a:pt x="685" y="1420"/>
                    <a:pt x="685" y="1420"/>
                    <a:pt x="685" y="1420"/>
                  </a:cubicBezTo>
                  <a:cubicBezTo>
                    <a:pt x="676" y="1417"/>
                    <a:pt x="666" y="1417"/>
                    <a:pt x="658" y="1420"/>
                  </a:cubicBezTo>
                  <a:cubicBezTo>
                    <a:pt x="101" y="1661"/>
                    <a:pt x="101" y="1661"/>
                    <a:pt x="101" y="1661"/>
                  </a:cubicBezTo>
                  <a:cubicBezTo>
                    <a:pt x="143" y="1542"/>
                    <a:pt x="143" y="1542"/>
                    <a:pt x="143" y="1542"/>
                  </a:cubicBezTo>
                  <a:cubicBezTo>
                    <a:pt x="389" y="1437"/>
                    <a:pt x="389" y="1437"/>
                    <a:pt x="389" y="1437"/>
                  </a:cubicBezTo>
                  <a:cubicBezTo>
                    <a:pt x="389" y="1437"/>
                    <a:pt x="390" y="1437"/>
                    <a:pt x="391" y="1436"/>
                  </a:cubicBezTo>
                  <a:cubicBezTo>
                    <a:pt x="392" y="1436"/>
                    <a:pt x="393" y="1435"/>
                    <a:pt x="395" y="1434"/>
                  </a:cubicBezTo>
                  <a:cubicBezTo>
                    <a:pt x="437" y="1404"/>
                    <a:pt x="476" y="1371"/>
                    <a:pt x="512" y="1334"/>
                  </a:cubicBezTo>
                  <a:close/>
                  <a:moveTo>
                    <a:pt x="1190" y="1713"/>
                  </a:moveTo>
                  <a:cubicBezTo>
                    <a:pt x="152" y="1713"/>
                    <a:pt x="152" y="1713"/>
                    <a:pt x="152" y="1713"/>
                  </a:cubicBezTo>
                  <a:cubicBezTo>
                    <a:pt x="671" y="1489"/>
                    <a:pt x="671" y="1489"/>
                    <a:pt x="671" y="1489"/>
                  </a:cubicBezTo>
                  <a:lnTo>
                    <a:pt x="1190" y="1713"/>
                  </a:lnTo>
                  <a:close/>
                  <a:moveTo>
                    <a:pt x="1965" y="1713"/>
                  </a:moveTo>
                  <a:cubicBezTo>
                    <a:pt x="1766" y="1713"/>
                    <a:pt x="1766" y="1713"/>
                    <a:pt x="1766" y="1713"/>
                  </a:cubicBezTo>
                  <a:cubicBezTo>
                    <a:pt x="958" y="1365"/>
                    <a:pt x="958" y="1365"/>
                    <a:pt x="958" y="1365"/>
                  </a:cubicBezTo>
                  <a:cubicBezTo>
                    <a:pt x="1335" y="1203"/>
                    <a:pt x="1335" y="1203"/>
                    <a:pt x="1335" y="1203"/>
                  </a:cubicBezTo>
                  <a:cubicBezTo>
                    <a:pt x="1425" y="1446"/>
                    <a:pt x="1642" y="1597"/>
                    <a:pt x="1653" y="1605"/>
                  </a:cubicBezTo>
                  <a:cubicBezTo>
                    <a:pt x="1665" y="1613"/>
                    <a:pt x="1680" y="1613"/>
                    <a:pt x="1692" y="1605"/>
                  </a:cubicBezTo>
                  <a:cubicBezTo>
                    <a:pt x="1757" y="1558"/>
                    <a:pt x="1816" y="1502"/>
                    <a:pt x="1868" y="1440"/>
                  </a:cubicBezTo>
                  <a:lnTo>
                    <a:pt x="1965" y="1713"/>
                  </a:lnTo>
                  <a:close/>
                  <a:moveTo>
                    <a:pt x="1673" y="689"/>
                  </a:moveTo>
                  <a:cubicBezTo>
                    <a:pt x="1841" y="689"/>
                    <a:pt x="1979" y="824"/>
                    <a:pt x="1980" y="993"/>
                  </a:cubicBezTo>
                  <a:cubicBezTo>
                    <a:pt x="1980" y="1274"/>
                    <a:pt x="1743" y="1479"/>
                    <a:pt x="1673" y="1534"/>
                  </a:cubicBezTo>
                  <a:cubicBezTo>
                    <a:pt x="1602" y="1480"/>
                    <a:pt x="1365" y="1274"/>
                    <a:pt x="1365" y="993"/>
                  </a:cubicBezTo>
                  <a:cubicBezTo>
                    <a:pt x="1366" y="824"/>
                    <a:pt x="1504" y="689"/>
                    <a:pt x="1673" y="689"/>
                  </a:cubicBezTo>
                  <a:close/>
                  <a:moveTo>
                    <a:pt x="1298" y="970"/>
                  </a:moveTo>
                  <a:cubicBezTo>
                    <a:pt x="1175" y="1023"/>
                    <a:pt x="1175" y="1023"/>
                    <a:pt x="1175" y="1023"/>
                  </a:cubicBezTo>
                  <a:cubicBezTo>
                    <a:pt x="750" y="839"/>
                    <a:pt x="750" y="839"/>
                    <a:pt x="750" y="839"/>
                  </a:cubicBezTo>
                  <a:cubicBezTo>
                    <a:pt x="750" y="835"/>
                    <a:pt x="751" y="830"/>
                    <a:pt x="751" y="826"/>
                  </a:cubicBezTo>
                  <a:cubicBezTo>
                    <a:pt x="1030" y="826"/>
                    <a:pt x="1030" y="826"/>
                    <a:pt x="1030" y="826"/>
                  </a:cubicBezTo>
                  <a:cubicBezTo>
                    <a:pt x="1054" y="848"/>
                    <a:pt x="1080" y="869"/>
                    <a:pt x="1107" y="888"/>
                  </a:cubicBezTo>
                  <a:cubicBezTo>
                    <a:pt x="1119" y="896"/>
                    <a:pt x="1134" y="896"/>
                    <a:pt x="1146" y="888"/>
                  </a:cubicBezTo>
                  <a:cubicBezTo>
                    <a:pt x="1173" y="869"/>
                    <a:pt x="1199" y="848"/>
                    <a:pt x="1223" y="826"/>
                  </a:cubicBezTo>
                  <a:cubicBezTo>
                    <a:pt x="1338" y="826"/>
                    <a:pt x="1338" y="826"/>
                    <a:pt x="1338" y="826"/>
                  </a:cubicBezTo>
                  <a:cubicBezTo>
                    <a:pt x="1315" y="871"/>
                    <a:pt x="1301" y="920"/>
                    <a:pt x="1298" y="970"/>
                  </a:cubicBezTo>
                  <a:close/>
                  <a:moveTo>
                    <a:pt x="1126" y="75"/>
                  </a:moveTo>
                  <a:cubicBezTo>
                    <a:pt x="1275" y="73"/>
                    <a:pt x="1397" y="192"/>
                    <a:pt x="1399" y="341"/>
                  </a:cubicBezTo>
                  <a:cubicBezTo>
                    <a:pt x="1399" y="586"/>
                    <a:pt x="1191" y="767"/>
                    <a:pt x="1126" y="817"/>
                  </a:cubicBezTo>
                  <a:cubicBezTo>
                    <a:pt x="1062" y="767"/>
                    <a:pt x="853" y="586"/>
                    <a:pt x="853" y="341"/>
                  </a:cubicBezTo>
                  <a:cubicBezTo>
                    <a:pt x="855" y="192"/>
                    <a:pt x="978" y="73"/>
                    <a:pt x="1126" y="75"/>
                  </a:cubicBezTo>
                  <a:close/>
                  <a:moveTo>
                    <a:pt x="375" y="519"/>
                  </a:moveTo>
                  <a:cubicBezTo>
                    <a:pt x="544" y="518"/>
                    <a:pt x="682" y="654"/>
                    <a:pt x="683" y="822"/>
                  </a:cubicBezTo>
                  <a:cubicBezTo>
                    <a:pt x="683" y="1103"/>
                    <a:pt x="446" y="1309"/>
                    <a:pt x="375" y="1364"/>
                  </a:cubicBezTo>
                  <a:cubicBezTo>
                    <a:pt x="305" y="1309"/>
                    <a:pt x="68" y="1103"/>
                    <a:pt x="68" y="822"/>
                  </a:cubicBezTo>
                  <a:cubicBezTo>
                    <a:pt x="69" y="654"/>
                    <a:pt x="207" y="518"/>
                    <a:pt x="375" y="5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 name="Freeform 23"/>
            <p:cNvSpPr>
              <a:spLocks noEditPoints="1"/>
            </p:cNvSpPr>
            <p:nvPr/>
          </p:nvSpPr>
          <p:spPr bwMode="auto">
            <a:xfrm>
              <a:off x="3524250" y="3530600"/>
              <a:ext cx="393700" cy="395287"/>
            </a:xfrm>
            <a:custGeom>
              <a:avLst/>
              <a:gdLst>
                <a:gd name="T0" fmla="*/ 409 w 409"/>
                <a:gd name="T1" fmla="*/ 205 h 410"/>
                <a:gd name="T2" fmla="*/ 204 w 409"/>
                <a:gd name="T3" fmla="*/ 0 h 410"/>
                <a:gd name="T4" fmla="*/ 0 w 409"/>
                <a:gd name="T5" fmla="*/ 205 h 410"/>
                <a:gd name="T6" fmla="*/ 204 w 409"/>
                <a:gd name="T7" fmla="*/ 410 h 410"/>
                <a:gd name="T8" fmla="*/ 409 w 409"/>
                <a:gd name="T9" fmla="*/ 205 h 410"/>
                <a:gd name="T10" fmla="*/ 68 w 409"/>
                <a:gd name="T11" fmla="*/ 205 h 410"/>
                <a:gd name="T12" fmla="*/ 204 w 409"/>
                <a:gd name="T13" fmla="*/ 68 h 410"/>
                <a:gd name="T14" fmla="*/ 341 w 409"/>
                <a:gd name="T15" fmla="*/ 205 h 410"/>
                <a:gd name="T16" fmla="*/ 204 w 409"/>
                <a:gd name="T17" fmla="*/ 341 h 410"/>
                <a:gd name="T18" fmla="*/ 108 w 409"/>
                <a:gd name="T19" fmla="*/ 301 h 410"/>
                <a:gd name="T20" fmla="*/ 68 w 409"/>
                <a:gd name="T21" fmla="*/ 205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410">
                  <a:moveTo>
                    <a:pt x="409" y="205"/>
                  </a:moveTo>
                  <a:cubicBezTo>
                    <a:pt x="409" y="92"/>
                    <a:pt x="318" y="0"/>
                    <a:pt x="204" y="0"/>
                  </a:cubicBezTo>
                  <a:cubicBezTo>
                    <a:pt x="91" y="0"/>
                    <a:pt x="0" y="92"/>
                    <a:pt x="0" y="205"/>
                  </a:cubicBezTo>
                  <a:cubicBezTo>
                    <a:pt x="0" y="318"/>
                    <a:pt x="91" y="410"/>
                    <a:pt x="204" y="410"/>
                  </a:cubicBezTo>
                  <a:cubicBezTo>
                    <a:pt x="318" y="409"/>
                    <a:pt x="409" y="318"/>
                    <a:pt x="409" y="205"/>
                  </a:cubicBezTo>
                  <a:close/>
                  <a:moveTo>
                    <a:pt x="68" y="205"/>
                  </a:moveTo>
                  <a:cubicBezTo>
                    <a:pt x="68" y="129"/>
                    <a:pt x="129" y="68"/>
                    <a:pt x="204" y="68"/>
                  </a:cubicBezTo>
                  <a:cubicBezTo>
                    <a:pt x="280" y="68"/>
                    <a:pt x="341" y="129"/>
                    <a:pt x="341" y="205"/>
                  </a:cubicBezTo>
                  <a:cubicBezTo>
                    <a:pt x="341" y="280"/>
                    <a:pt x="280" y="341"/>
                    <a:pt x="204" y="341"/>
                  </a:cubicBezTo>
                  <a:cubicBezTo>
                    <a:pt x="168" y="341"/>
                    <a:pt x="134" y="327"/>
                    <a:pt x="108" y="301"/>
                  </a:cubicBezTo>
                  <a:cubicBezTo>
                    <a:pt x="82" y="276"/>
                    <a:pt x="68" y="241"/>
                    <a:pt x="68" y="2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6" name="Freeform 25"/>
            <p:cNvSpPr>
              <a:spLocks noEditPoints="1"/>
            </p:cNvSpPr>
            <p:nvPr/>
          </p:nvSpPr>
          <p:spPr bwMode="auto">
            <a:xfrm>
              <a:off x="4281488" y="3103563"/>
              <a:ext cx="328613" cy="330200"/>
            </a:xfrm>
            <a:custGeom>
              <a:avLst/>
              <a:gdLst>
                <a:gd name="T0" fmla="*/ 341 w 341"/>
                <a:gd name="T1" fmla="*/ 171 h 342"/>
                <a:gd name="T2" fmla="*/ 170 w 341"/>
                <a:gd name="T3" fmla="*/ 0 h 342"/>
                <a:gd name="T4" fmla="*/ 0 w 341"/>
                <a:gd name="T5" fmla="*/ 171 h 342"/>
                <a:gd name="T6" fmla="*/ 170 w 341"/>
                <a:gd name="T7" fmla="*/ 342 h 342"/>
                <a:gd name="T8" fmla="*/ 341 w 341"/>
                <a:gd name="T9" fmla="*/ 171 h 342"/>
                <a:gd name="T10" fmla="*/ 68 w 341"/>
                <a:gd name="T11" fmla="*/ 171 h 342"/>
                <a:gd name="T12" fmla="*/ 170 w 341"/>
                <a:gd name="T13" fmla="*/ 69 h 342"/>
                <a:gd name="T14" fmla="*/ 273 w 341"/>
                <a:gd name="T15" fmla="*/ 171 h 342"/>
                <a:gd name="T16" fmla="*/ 170 w 341"/>
                <a:gd name="T17" fmla="*/ 273 h 342"/>
                <a:gd name="T18" fmla="*/ 68 w 341"/>
                <a:gd name="T19" fmla="*/ 171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1" h="342">
                  <a:moveTo>
                    <a:pt x="341" y="171"/>
                  </a:moveTo>
                  <a:cubicBezTo>
                    <a:pt x="341" y="77"/>
                    <a:pt x="265" y="0"/>
                    <a:pt x="170" y="0"/>
                  </a:cubicBezTo>
                  <a:cubicBezTo>
                    <a:pt x="76" y="0"/>
                    <a:pt x="0" y="77"/>
                    <a:pt x="0" y="171"/>
                  </a:cubicBezTo>
                  <a:cubicBezTo>
                    <a:pt x="0" y="265"/>
                    <a:pt x="76" y="342"/>
                    <a:pt x="170" y="342"/>
                  </a:cubicBezTo>
                  <a:cubicBezTo>
                    <a:pt x="265" y="341"/>
                    <a:pt x="341" y="265"/>
                    <a:pt x="341" y="171"/>
                  </a:cubicBezTo>
                  <a:close/>
                  <a:moveTo>
                    <a:pt x="68" y="171"/>
                  </a:moveTo>
                  <a:cubicBezTo>
                    <a:pt x="68" y="114"/>
                    <a:pt x="114" y="69"/>
                    <a:pt x="170" y="69"/>
                  </a:cubicBezTo>
                  <a:cubicBezTo>
                    <a:pt x="227" y="69"/>
                    <a:pt x="273" y="114"/>
                    <a:pt x="273" y="171"/>
                  </a:cubicBezTo>
                  <a:cubicBezTo>
                    <a:pt x="273" y="227"/>
                    <a:pt x="227" y="273"/>
                    <a:pt x="170" y="273"/>
                  </a:cubicBezTo>
                  <a:cubicBezTo>
                    <a:pt x="114" y="273"/>
                    <a:pt x="68" y="227"/>
                    <a:pt x="68"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7" name="Freeform 26"/>
            <p:cNvSpPr>
              <a:spLocks noEditPoints="1"/>
            </p:cNvSpPr>
            <p:nvPr/>
          </p:nvSpPr>
          <p:spPr bwMode="auto">
            <a:xfrm>
              <a:off x="4775200" y="3695700"/>
              <a:ext cx="393700" cy="393700"/>
            </a:xfrm>
            <a:custGeom>
              <a:avLst/>
              <a:gdLst>
                <a:gd name="T0" fmla="*/ 205 w 409"/>
                <a:gd name="T1" fmla="*/ 409 h 409"/>
                <a:gd name="T2" fmla="*/ 409 w 409"/>
                <a:gd name="T3" fmla="*/ 204 h 409"/>
                <a:gd name="T4" fmla="*/ 205 w 409"/>
                <a:gd name="T5" fmla="*/ 0 h 409"/>
                <a:gd name="T6" fmla="*/ 0 w 409"/>
                <a:gd name="T7" fmla="*/ 204 h 409"/>
                <a:gd name="T8" fmla="*/ 205 w 409"/>
                <a:gd name="T9" fmla="*/ 409 h 409"/>
                <a:gd name="T10" fmla="*/ 205 w 409"/>
                <a:gd name="T11" fmla="*/ 68 h 409"/>
                <a:gd name="T12" fmla="*/ 341 w 409"/>
                <a:gd name="T13" fmla="*/ 204 h 409"/>
                <a:gd name="T14" fmla="*/ 205 w 409"/>
                <a:gd name="T15" fmla="*/ 341 h 409"/>
                <a:gd name="T16" fmla="*/ 68 w 409"/>
                <a:gd name="T17" fmla="*/ 204 h 409"/>
                <a:gd name="T18" fmla="*/ 205 w 409"/>
                <a:gd name="T19" fmla="*/ 6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9" h="409">
                  <a:moveTo>
                    <a:pt x="205" y="409"/>
                  </a:moveTo>
                  <a:cubicBezTo>
                    <a:pt x="318" y="409"/>
                    <a:pt x="409" y="318"/>
                    <a:pt x="409" y="204"/>
                  </a:cubicBezTo>
                  <a:cubicBezTo>
                    <a:pt x="409" y="91"/>
                    <a:pt x="318" y="0"/>
                    <a:pt x="205" y="0"/>
                  </a:cubicBezTo>
                  <a:cubicBezTo>
                    <a:pt x="91" y="0"/>
                    <a:pt x="0" y="91"/>
                    <a:pt x="0" y="204"/>
                  </a:cubicBezTo>
                  <a:cubicBezTo>
                    <a:pt x="0" y="318"/>
                    <a:pt x="91" y="409"/>
                    <a:pt x="205" y="409"/>
                  </a:cubicBezTo>
                  <a:close/>
                  <a:moveTo>
                    <a:pt x="205" y="68"/>
                  </a:moveTo>
                  <a:cubicBezTo>
                    <a:pt x="280" y="68"/>
                    <a:pt x="341" y="129"/>
                    <a:pt x="341" y="204"/>
                  </a:cubicBezTo>
                  <a:cubicBezTo>
                    <a:pt x="341" y="280"/>
                    <a:pt x="280" y="341"/>
                    <a:pt x="205" y="341"/>
                  </a:cubicBezTo>
                  <a:cubicBezTo>
                    <a:pt x="129" y="341"/>
                    <a:pt x="68" y="280"/>
                    <a:pt x="68" y="204"/>
                  </a:cubicBezTo>
                  <a:cubicBezTo>
                    <a:pt x="68" y="129"/>
                    <a:pt x="129" y="68"/>
                    <a:pt x="205"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sp>
        <p:nvSpPr>
          <p:cNvPr id="28" name="Freeform 27"/>
          <p:cNvSpPr>
            <a:spLocks noChangeAspect="1" noEditPoints="1"/>
          </p:cNvSpPr>
          <p:nvPr/>
        </p:nvSpPr>
        <p:spPr bwMode="auto">
          <a:xfrm>
            <a:off x="2242692" y="4968510"/>
            <a:ext cx="921441" cy="914400"/>
          </a:xfrm>
          <a:custGeom>
            <a:avLst/>
            <a:gdLst>
              <a:gd name="T0" fmla="*/ 1297 w 2061"/>
              <a:gd name="T1" fmla="*/ 2018 h 2048"/>
              <a:gd name="T2" fmla="*/ 2061 w 2061"/>
              <a:gd name="T3" fmla="*/ 1439 h 2048"/>
              <a:gd name="T4" fmla="*/ 1862 w 2061"/>
              <a:gd name="T5" fmla="*/ 1405 h 2048"/>
              <a:gd name="T6" fmla="*/ 1852 w 2061"/>
              <a:gd name="T7" fmla="*/ 1222 h 2048"/>
              <a:gd name="T8" fmla="*/ 1587 w 2061"/>
              <a:gd name="T9" fmla="*/ 1197 h 2048"/>
              <a:gd name="T10" fmla="*/ 1003 w 2061"/>
              <a:gd name="T11" fmla="*/ 1365 h 2048"/>
              <a:gd name="T12" fmla="*/ 1310 w 2061"/>
              <a:gd name="T13" fmla="*/ 887 h 2048"/>
              <a:gd name="T14" fmla="*/ 1424 w 2061"/>
              <a:gd name="T15" fmla="*/ 585 h 2048"/>
              <a:gd name="T16" fmla="*/ 1041 w 2061"/>
              <a:gd name="T17" fmla="*/ 75 h 2048"/>
              <a:gd name="T18" fmla="*/ 631 w 2061"/>
              <a:gd name="T19" fmla="*/ 76 h 2048"/>
              <a:gd name="T20" fmla="*/ 354 w 2061"/>
              <a:gd name="T21" fmla="*/ 194 h 2048"/>
              <a:gd name="T22" fmla="*/ 61 w 2061"/>
              <a:gd name="T23" fmla="*/ 734 h 2048"/>
              <a:gd name="T24" fmla="*/ 593 w 2061"/>
              <a:gd name="T25" fmla="*/ 1247 h 2048"/>
              <a:gd name="T26" fmla="*/ 13 w 2061"/>
              <a:gd name="T27" fmla="*/ 1809 h 2048"/>
              <a:gd name="T28" fmla="*/ 1635 w 2061"/>
              <a:gd name="T29" fmla="*/ 1246 h 2048"/>
              <a:gd name="T30" fmla="*/ 1697 w 2061"/>
              <a:gd name="T31" fmla="*/ 1294 h 2048"/>
              <a:gd name="T32" fmla="*/ 1780 w 2061"/>
              <a:gd name="T33" fmla="*/ 1473 h 2048"/>
              <a:gd name="T34" fmla="*/ 1993 w 2061"/>
              <a:gd name="T35" fmla="*/ 1439 h 2048"/>
              <a:gd name="T36" fmla="*/ 1661 w 2061"/>
              <a:gd name="T37" fmla="*/ 1557 h 2048"/>
              <a:gd name="T38" fmla="*/ 1613 w 2061"/>
              <a:gd name="T39" fmla="*/ 1509 h 2048"/>
              <a:gd name="T40" fmla="*/ 1139 w 2061"/>
              <a:gd name="T41" fmla="*/ 1889 h 2048"/>
              <a:gd name="T42" fmla="*/ 1071 w 2061"/>
              <a:gd name="T43" fmla="*/ 1980 h 2048"/>
              <a:gd name="T44" fmla="*/ 457 w 2061"/>
              <a:gd name="T45" fmla="*/ 1673 h 2048"/>
              <a:gd name="T46" fmla="*/ 1003 w 2061"/>
              <a:gd name="T47" fmla="*/ 1434 h 2048"/>
              <a:gd name="T48" fmla="*/ 474 w 2061"/>
              <a:gd name="T49" fmla="*/ 956 h 2048"/>
              <a:gd name="T50" fmla="*/ 259 w 2061"/>
              <a:gd name="T51" fmla="*/ 687 h 2048"/>
              <a:gd name="T52" fmla="*/ 1201 w 2061"/>
              <a:gd name="T53" fmla="*/ 686 h 2048"/>
              <a:gd name="T54" fmla="*/ 986 w 2061"/>
              <a:gd name="T55" fmla="*/ 956 h 2048"/>
              <a:gd name="T56" fmla="*/ 1272 w 2061"/>
              <a:gd name="T57" fmla="*/ 819 h 2048"/>
              <a:gd name="T58" fmla="*/ 1310 w 2061"/>
              <a:gd name="T59" fmla="*/ 751 h 2048"/>
              <a:gd name="T60" fmla="*/ 1003 w 2061"/>
              <a:gd name="T61" fmla="*/ 137 h 2048"/>
              <a:gd name="T62" fmla="*/ 969 w 2061"/>
              <a:gd name="T63" fmla="*/ 239 h 2048"/>
              <a:gd name="T64" fmla="*/ 730 w 2061"/>
              <a:gd name="T65" fmla="*/ 68 h 2048"/>
              <a:gd name="T66" fmla="*/ 696 w 2061"/>
              <a:gd name="T67" fmla="*/ 171 h 2048"/>
              <a:gd name="T68" fmla="*/ 491 w 2061"/>
              <a:gd name="T69" fmla="*/ 171 h 2048"/>
              <a:gd name="T70" fmla="*/ 423 w 2061"/>
              <a:gd name="T71" fmla="*/ 171 h 2048"/>
              <a:gd name="T72" fmla="*/ 559 w 2061"/>
              <a:gd name="T73" fmla="*/ 171 h 2048"/>
              <a:gd name="T74" fmla="*/ 730 w 2061"/>
              <a:gd name="T75" fmla="*/ 273 h 2048"/>
              <a:gd name="T76" fmla="*/ 900 w 2061"/>
              <a:gd name="T77" fmla="*/ 171 h 2048"/>
              <a:gd name="T78" fmla="*/ 1232 w 2061"/>
              <a:gd name="T79" fmla="*/ 459 h 2048"/>
              <a:gd name="T80" fmla="*/ 89 w 2061"/>
              <a:gd name="T81" fmla="*/ 627 h 2048"/>
              <a:gd name="T82" fmla="*/ 1344 w 2061"/>
              <a:gd name="T83" fmla="*/ 683 h 2048"/>
              <a:gd name="T84" fmla="*/ 94 w 2061"/>
              <a:gd name="T85" fmla="*/ 674 h 2048"/>
              <a:gd name="T86" fmla="*/ 126 w 2061"/>
              <a:gd name="T87" fmla="*/ 761 h 2048"/>
              <a:gd name="T88" fmla="*/ 187 w 2061"/>
              <a:gd name="T89" fmla="*/ 813 h 2048"/>
              <a:gd name="T90" fmla="*/ 474 w 2061"/>
              <a:gd name="T91" fmla="*/ 1024 h 2048"/>
              <a:gd name="T92" fmla="*/ 986 w 2061"/>
              <a:gd name="T93" fmla="*/ 1024 h 2048"/>
              <a:gd name="T94" fmla="*/ 627 w 2061"/>
              <a:gd name="T95" fmla="*/ 1536 h 2048"/>
              <a:gd name="T96" fmla="*/ 798 w 2061"/>
              <a:gd name="T97" fmla="*/ 1259 h 2048"/>
              <a:gd name="T98" fmla="*/ 866 w 2061"/>
              <a:gd name="T99" fmla="*/ 1434 h 2048"/>
              <a:gd name="T100" fmla="*/ 559 w 2061"/>
              <a:gd name="T101" fmla="*/ 1707 h 2048"/>
              <a:gd name="T102" fmla="*/ 593 w 2061"/>
              <a:gd name="T103" fmla="*/ 1502 h 2048"/>
              <a:gd name="T104" fmla="*/ 320 w 2061"/>
              <a:gd name="T105" fmla="*/ 198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61" h="2048">
                <a:moveTo>
                  <a:pt x="115" y="2048"/>
                </a:moveTo>
                <a:cubicBezTo>
                  <a:pt x="1225" y="2048"/>
                  <a:pt x="1225" y="2048"/>
                  <a:pt x="1225" y="2048"/>
                </a:cubicBezTo>
                <a:cubicBezTo>
                  <a:pt x="1225" y="2048"/>
                  <a:pt x="1225" y="2048"/>
                  <a:pt x="1225" y="2048"/>
                </a:cubicBezTo>
                <a:cubicBezTo>
                  <a:pt x="1252" y="2048"/>
                  <a:pt x="1278" y="2037"/>
                  <a:pt x="1297" y="2018"/>
                </a:cubicBezTo>
                <a:cubicBezTo>
                  <a:pt x="1690" y="1625"/>
                  <a:pt x="1690" y="1625"/>
                  <a:pt x="1690" y="1625"/>
                </a:cubicBezTo>
                <a:cubicBezTo>
                  <a:pt x="1783" y="1675"/>
                  <a:pt x="1898" y="1659"/>
                  <a:pt x="1973" y="1584"/>
                </a:cubicBezTo>
                <a:cubicBezTo>
                  <a:pt x="2021" y="1535"/>
                  <a:pt x="2021" y="1535"/>
                  <a:pt x="2021" y="1535"/>
                </a:cubicBezTo>
                <a:cubicBezTo>
                  <a:pt x="2047" y="1510"/>
                  <a:pt x="2061" y="1475"/>
                  <a:pt x="2061" y="1439"/>
                </a:cubicBezTo>
                <a:cubicBezTo>
                  <a:pt x="2061" y="1403"/>
                  <a:pt x="2047" y="1368"/>
                  <a:pt x="2021" y="1342"/>
                </a:cubicBezTo>
                <a:cubicBezTo>
                  <a:pt x="1997" y="1318"/>
                  <a:pt x="1997" y="1318"/>
                  <a:pt x="1997" y="1318"/>
                </a:cubicBezTo>
                <a:cubicBezTo>
                  <a:pt x="1983" y="1305"/>
                  <a:pt x="1962" y="1305"/>
                  <a:pt x="1949" y="1318"/>
                </a:cubicBezTo>
                <a:cubicBezTo>
                  <a:pt x="1862" y="1405"/>
                  <a:pt x="1862" y="1405"/>
                  <a:pt x="1862" y="1405"/>
                </a:cubicBezTo>
                <a:cubicBezTo>
                  <a:pt x="1794" y="1405"/>
                  <a:pt x="1794" y="1405"/>
                  <a:pt x="1794" y="1405"/>
                </a:cubicBezTo>
                <a:cubicBezTo>
                  <a:pt x="1766" y="1376"/>
                  <a:pt x="1766" y="1376"/>
                  <a:pt x="1766" y="1376"/>
                </a:cubicBezTo>
                <a:cubicBezTo>
                  <a:pt x="1766" y="1308"/>
                  <a:pt x="1766" y="1308"/>
                  <a:pt x="1766" y="1308"/>
                </a:cubicBezTo>
                <a:cubicBezTo>
                  <a:pt x="1852" y="1222"/>
                  <a:pt x="1852" y="1222"/>
                  <a:pt x="1852" y="1222"/>
                </a:cubicBezTo>
                <a:cubicBezTo>
                  <a:pt x="1865" y="1208"/>
                  <a:pt x="1865" y="1187"/>
                  <a:pt x="1852" y="1173"/>
                </a:cubicBezTo>
                <a:cubicBezTo>
                  <a:pt x="1828" y="1149"/>
                  <a:pt x="1828" y="1149"/>
                  <a:pt x="1828" y="1149"/>
                </a:cubicBezTo>
                <a:cubicBezTo>
                  <a:pt x="1775" y="1096"/>
                  <a:pt x="1688" y="1096"/>
                  <a:pt x="1635" y="1149"/>
                </a:cubicBezTo>
                <a:cubicBezTo>
                  <a:pt x="1587" y="1197"/>
                  <a:pt x="1587" y="1197"/>
                  <a:pt x="1587" y="1197"/>
                </a:cubicBezTo>
                <a:cubicBezTo>
                  <a:pt x="1511" y="1272"/>
                  <a:pt x="1495" y="1387"/>
                  <a:pt x="1545" y="1480"/>
                </a:cubicBezTo>
                <a:cubicBezTo>
                  <a:pt x="1404" y="1621"/>
                  <a:pt x="1404" y="1621"/>
                  <a:pt x="1404" y="1621"/>
                </a:cubicBezTo>
                <a:cubicBezTo>
                  <a:pt x="1348" y="1501"/>
                  <a:pt x="1242" y="1413"/>
                  <a:pt x="1114" y="1379"/>
                </a:cubicBezTo>
                <a:cubicBezTo>
                  <a:pt x="1078" y="1370"/>
                  <a:pt x="1040" y="1365"/>
                  <a:pt x="1003" y="1365"/>
                </a:cubicBezTo>
                <a:cubicBezTo>
                  <a:pt x="866" y="1365"/>
                  <a:pt x="866" y="1365"/>
                  <a:pt x="866" y="1365"/>
                </a:cubicBezTo>
                <a:cubicBezTo>
                  <a:pt x="866" y="1247"/>
                  <a:pt x="866" y="1247"/>
                  <a:pt x="866" y="1247"/>
                </a:cubicBezTo>
                <a:cubicBezTo>
                  <a:pt x="1052" y="1206"/>
                  <a:pt x="1202" y="1069"/>
                  <a:pt x="1258" y="887"/>
                </a:cubicBezTo>
                <a:cubicBezTo>
                  <a:pt x="1310" y="887"/>
                  <a:pt x="1310" y="887"/>
                  <a:pt x="1310" y="887"/>
                </a:cubicBezTo>
                <a:cubicBezTo>
                  <a:pt x="1367" y="887"/>
                  <a:pt x="1412" y="842"/>
                  <a:pt x="1412" y="785"/>
                </a:cubicBezTo>
                <a:cubicBezTo>
                  <a:pt x="1412" y="767"/>
                  <a:pt x="1408" y="750"/>
                  <a:pt x="1399" y="735"/>
                </a:cubicBezTo>
                <a:cubicBezTo>
                  <a:pt x="1423" y="719"/>
                  <a:pt x="1440" y="694"/>
                  <a:pt x="1445" y="665"/>
                </a:cubicBezTo>
                <a:cubicBezTo>
                  <a:pt x="1450" y="637"/>
                  <a:pt x="1442" y="607"/>
                  <a:pt x="1424" y="585"/>
                </a:cubicBezTo>
                <a:cubicBezTo>
                  <a:pt x="1395" y="551"/>
                  <a:pt x="1360" y="524"/>
                  <a:pt x="1321" y="502"/>
                </a:cubicBezTo>
                <a:cubicBezTo>
                  <a:pt x="1284" y="379"/>
                  <a:pt x="1208" y="271"/>
                  <a:pt x="1105" y="194"/>
                </a:cubicBezTo>
                <a:cubicBezTo>
                  <a:pt x="1105" y="171"/>
                  <a:pt x="1105" y="171"/>
                  <a:pt x="1105" y="171"/>
                </a:cubicBezTo>
                <a:cubicBezTo>
                  <a:pt x="1105" y="129"/>
                  <a:pt x="1080" y="91"/>
                  <a:pt x="1041" y="75"/>
                </a:cubicBezTo>
                <a:cubicBezTo>
                  <a:pt x="1002" y="60"/>
                  <a:pt x="957" y="70"/>
                  <a:pt x="929" y="101"/>
                </a:cubicBezTo>
                <a:cubicBezTo>
                  <a:pt x="896" y="90"/>
                  <a:pt x="862" y="82"/>
                  <a:pt x="828" y="76"/>
                </a:cubicBezTo>
                <a:cubicBezTo>
                  <a:pt x="817" y="31"/>
                  <a:pt x="776" y="0"/>
                  <a:pt x="730" y="0"/>
                </a:cubicBezTo>
                <a:cubicBezTo>
                  <a:pt x="683" y="0"/>
                  <a:pt x="643" y="31"/>
                  <a:pt x="631" y="76"/>
                </a:cubicBezTo>
                <a:cubicBezTo>
                  <a:pt x="597" y="82"/>
                  <a:pt x="564" y="90"/>
                  <a:pt x="531" y="101"/>
                </a:cubicBezTo>
                <a:cubicBezTo>
                  <a:pt x="502" y="70"/>
                  <a:pt x="458" y="60"/>
                  <a:pt x="419" y="75"/>
                </a:cubicBezTo>
                <a:cubicBezTo>
                  <a:pt x="380" y="91"/>
                  <a:pt x="354" y="129"/>
                  <a:pt x="354" y="171"/>
                </a:cubicBezTo>
                <a:cubicBezTo>
                  <a:pt x="354" y="194"/>
                  <a:pt x="354" y="194"/>
                  <a:pt x="354" y="194"/>
                </a:cubicBezTo>
                <a:cubicBezTo>
                  <a:pt x="251" y="271"/>
                  <a:pt x="176" y="379"/>
                  <a:pt x="139" y="502"/>
                </a:cubicBezTo>
                <a:cubicBezTo>
                  <a:pt x="100" y="524"/>
                  <a:pt x="65" y="551"/>
                  <a:pt x="35" y="585"/>
                </a:cubicBezTo>
                <a:cubicBezTo>
                  <a:pt x="0" y="628"/>
                  <a:pt x="7" y="691"/>
                  <a:pt x="50" y="727"/>
                </a:cubicBezTo>
                <a:cubicBezTo>
                  <a:pt x="54" y="729"/>
                  <a:pt x="57" y="732"/>
                  <a:pt x="61" y="734"/>
                </a:cubicBezTo>
                <a:cubicBezTo>
                  <a:pt x="52" y="750"/>
                  <a:pt x="47" y="767"/>
                  <a:pt x="47" y="785"/>
                </a:cubicBezTo>
                <a:cubicBezTo>
                  <a:pt x="47" y="842"/>
                  <a:pt x="93" y="887"/>
                  <a:pt x="150" y="887"/>
                </a:cubicBezTo>
                <a:cubicBezTo>
                  <a:pt x="202" y="887"/>
                  <a:pt x="202" y="887"/>
                  <a:pt x="202" y="887"/>
                </a:cubicBezTo>
                <a:cubicBezTo>
                  <a:pt x="257" y="1070"/>
                  <a:pt x="407" y="1207"/>
                  <a:pt x="593" y="1247"/>
                </a:cubicBezTo>
                <a:cubicBezTo>
                  <a:pt x="593" y="1365"/>
                  <a:pt x="593" y="1365"/>
                  <a:pt x="593" y="1365"/>
                </a:cubicBezTo>
                <a:cubicBezTo>
                  <a:pt x="457" y="1365"/>
                  <a:pt x="457" y="1365"/>
                  <a:pt x="457" y="1365"/>
                </a:cubicBezTo>
                <a:cubicBezTo>
                  <a:pt x="339" y="1365"/>
                  <a:pt x="226" y="1412"/>
                  <a:pt x="143" y="1495"/>
                </a:cubicBezTo>
                <a:cubicBezTo>
                  <a:pt x="60" y="1578"/>
                  <a:pt x="13" y="1691"/>
                  <a:pt x="13" y="1809"/>
                </a:cubicBezTo>
                <a:cubicBezTo>
                  <a:pt x="13" y="1946"/>
                  <a:pt x="13" y="1946"/>
                  <a:pt x="13" y="1946"/>
                </a:cubicBezTo>
                <a:cubicBezTo>
                  <a:pt x="13" y="2002"/>
                  <a:pt x="59" y="2048"/>
                  <a:pt x="115" y="2048"/>
                </a:cubicBezTo>
                <a:close/>
                <a:moveTo>
                  <a:pt x="1616" y="1465"/>
                </a:moveTo>
                <a:cubicBezTo>
                  <a:pt x="1568" y="1397"/>
                  <a:pt x="1576" y="1304"/>
                  <a:pt x="1635" y="1246"/>
                </a:cubicBezTo>
                <a:cubicBezTo>
                  <a:pt x="1683" y="1197"/>
                  <a:pt x="1683" y="1197"/>
                  <a:pt x="1683" y="1197"/>
                </a:cubicBezTo>
                <a:cubicBezTo>
                  <a:pt x="1710" y="1171"/>
                  <a:pt x="1753" y="1171"/>
                  <a:pt x="1780" y="1197"/>
                </a:cubicBezTo>
                <a:cubicBezTo>
                  <a:pt x="1707" y="1270"/>
                  <a:pt x="1707" y="1270"/>
                  <a:pt x="1707" y="1270"/>
                </a:cubicBezTo>
                <a:cubicBezTo>
                  <a:pt x="1701" y="1276"/>
                  <a:pt x="1697" y="1285"/>
                  <a:pt x="1697" y="1294"/>
                </a:cubicBezTo>
                <a:cubicBezTo>
                  <a:pt x="1697" y="1390"/>
                  <a:pt x="1697" y="1390"/>
                  <a:pt x="1697" y="1390"/>
                </a:cubicBezTo>
                <a:cubicBezTo>
                  <a:pt x="1697" y="1400"/>
                  <a:pt x="1701" y="1408"/>
                  <a:pt x="1707" y="1415"/>
                </a:cubicBezTo>
                <a:cubicBezTo>
                  <a:pt x="1756" y="1463"/>
                  <a:pt x="1756" y="1463"/>
                  <a:pt x="1756" y="1463"/>
                </a:cubicBezTo>
                <a:cubicBezTo>
                  <a:pt x="1762" y="1469"/>
                  <a:pt x="1771" y="1473"/>
                  <a:pt x="1780" y="1473"/>
                </a:cubicBezTo>
                <a:cubicBezTo>
                  <a:pt x="1876" y="1473"/>
                  <a:pt x="1876" y="1473"/>
                  <a:pt x="1876" y="1473"/>
                </a:cubicBezTo>
                <a:cubicBezTo>
                  <a:pt x="1885" y="1473"/>
                  <a:pt x="1894" y="1469"/>
                  <a:pt x="1900" y="1463"/>
                </a:cubicBezTo>
                <a:cubicBezTo>
                  <a:pt x="1973" y="1390"/>
                  <a:pt x="1973" y="1390"/>
                  <a:pt x="1973" y="1390"/>
                </a:cubicBezTo>
                <a:cubicBezTo>
                  <a:pt x="1986" y="1403"/>
                  <a:pt x="1993" y="1421"/>
                  <a:pt x="1993" y="1439"/>
                </a:cubicBezTo>
                <a:cubicBezTo>
                  <a:pt x="1993" y="1457"/>
                  <a:pt x="1986" y="1474"/>
                  <a:pt x="1973" y="1487"/>
                </a:cubicBezTo>
                <a:cubicBezTo>
                  <a:pt x="1924" y="1535"/>
                  <a:pt x="1924" y="1535"/>
                  <a:pt x="1924" y="1535"/>
                </a:cubicBezTo>
                <a:cubicBezTo>
                  <a:pt x="1866" y="1595"/>
                  <a:pt x="1773" y="1602"/>
                  <a:pt x="1705" y="1554"/>
                </a:cubicBezTo>
                <a:cubicBezTo>
                  <a:pt x="1692" y="1544"/>
                  <a:pt x="1673" y="1545"/>
                  <a:pt x="1661" y="1557"/>
                </a:cubicBezTo>
                <a:cubicBezTo>
                  <a:pt x="1249" y="1970"/>
                  <a:pt x="1249" y="1970"/>
                  <a:pt x="1249" y="1970"/>
                </a:cubicBezTo>
                <a:cubicBezTo>
                  <a:pt x="1235" y="1983"/>
                  <a:pt x="1214" y="1983"/>
                  <a:pt x="1200" y="1970"/>
                </a:cubicBezTo>
                <a:cubicBezTo>
                  <a:pt x="1187" y="1956"/>
                  <a:pt x="1187" y="1935"/>
                  <a:pt x="1200" y="1921"/>
                </a:cubicBezTo>
                <a:cubicBezTo>
                  <a:pt x="1613" y="1509"/>
                  <a:pt x="1613" y="1509"/>
                  <a:pt x="1613" y="1509"/>
                </a:cubicBezTo>
                <a:cubicBezTo>
                  <a:pt x="1625" y="1497"/>
                  <a:pt x="1626" y="1479"/>
                  <a:pt x="1616" y="1465"/>
                </a:cubicBezTo>
                <a:close/>
                <a:moveTo>
                  <a:pt x="1352" y="1673"/>
                </a:moveTo>
                <a:cubicBezTo>
                  <a:pt x="1152" y="1873"/>
                  <a:pt x="1152" y="1873"/>
                  <a:pt x="1152" y="1873"/>
                </a:cubicBezTo>
                <a:cubicBezTo>
                  <a:pt x="1147" y="1878"/>
                  <a:pt x="1143" y="1883"/>
                  <a:pt x="1139" y="1889"/>
                </a:cubicBezTo>
                <a:cubicBezTo>
                  <a:pt x="1139" y="1459"/>
                  <a:pt x="1139" y="1459"/>
                  <a:pt x="1139" y="1459"/>
                </a:cubicBezTo>
                <a:cubicBezTo>
                  <a:pt x="1237" y="1498"/>
                  <a:pt x="1314" y="1576"/>
                  <a:pt x="1352" y="1673"/>
                </a:cubicBezTo>
                <a:close/>
                <a:moveTo>
                  <a:pt x="1071" y="1441"/>
                </a:moveTo>
                <a:cubicBezTo>
                  <a:pt x="1071" y="1980"/>
                  <a:pt x="1071" y="1980"/>
                  <a:pt x="1071" y="1980"/>
                </a:cubicBezTo>
                <a:cubicBezTo>
                  <a:pt x="388" y="1980"/>
                  <a:pt x="388" y="1980"/>
                  <a:pt x="388" y="1980"/>
                </a:cubicBezTo>
                <a:cubicBezTo>
                  <a:pt x="388" y="1441"/>
                  <a:pt x="388" y="1441"/>
                  <a:pt x="388" y="1441"/>
                </a:cubicBezTo>
                <a:cubicBezTo>
                  <a:pt x="411" y="1436"/>
                  <a:pt x="434" y="1434"/>
                  <a:pt x="457" y="1434"/>
                </a:cubicBezTo>
                <a:cubicBezTo>
                  <a:pt x="457" y="1673"/>
                  <a:pt x="457" y="1673"/>
                  <a:pt x="457" y="1673"/>
                </a:cubicBezTo>
                <a:cubicBezTo>
                  <a:pt x="457" y="1729"/>
                  <a:pt x="503" y="1775"/>
                  <a:pt x="559" y="1775"/>
                </a:cubicBezTo>
                <a:cubicBezTo>
                  <a:pt x="900" y="1775"/>
                  <a:pt x="900" y="1775"/>
                  <a:pt x="900" y="1775"/>
                </a:cubicBezTo>
                <a:cubicBezTo>
                  <a:pt x="957" y="1775"/>
                  <a:pt x="1003" y="1729"/>
                  <a:pt x="1003" y="1673"/>
                </a:cubicBezTo>
                <a:cubicBezTo>
                  <a:pt x="1003" y="1434"/>
                  <a:pt x="1003" y="1434"/>
                  <a:pt x="1003" y="1434"/>
                </a:cubicBezTo>
                <a:cubicBezTo>
                  <a:pt x="1026" y="1434"/>
                  <a:pt x="1049" y="1436"/>
                  <a:pt x="1071" y="1441"/>
                </a:cubicBezTo>
                <a:close/>
                <a:moveTo>
                  <a:pt x="730" y="895"/>
                </a:moveTo>
                <a:cubicBezTo>
                  <a:pt x="679" y="892"/>
                  <a:pt x="629" y="904"/>
                  <a:pt x="585" y="930"/>
                </a:cubicBezTo>
                <a:cubicBezTo>
                  <a:pt x="552" y="950"/>
                  <a:pt x="513" y="959"/>
                  <a:pt x="474" y="956"/>
                </a:cubicBezTo>
                <a:cubicBezTo>
                  <a:pt x="417" y="959"/>
                  <a:pt x="362" y="938"/>
                  <a:pt x="321" y="900"/>
                </a:cubicBezTo>
                <a:cubicBezTo>
                  <a:pt x="281" y="854"/>
                  <a:pt x="257" y="796"/>
                  <a:pt x="253" y="735"/>
                </a:cubicBezTo>
                <a:cubicBezTo>
                  <a:pt x="253" y="730"/>
                  <a:pt x="254" y="725"/>
                  <a:pt x="254" y="720"/>
                </a:cubicBezTo>
                <a:cubicBezTo>
                  <a:pt x="255" y="708"/>
                  <a:pt x="257" y="697"/>
                  <a:pt x="259" y="687"/>
                </a:cubicBezTo>
                <a:cubicBezTo>
                  <a:pt x="260" y="680"/>
                  <a:pt x="262" y="674"/>
                  <a:pt x="263" y="668"/>
                </a:cubicBezTo>
                <a:cubicBezTo>
                  <a:pt x="339" y="629"/>
                  <a:pt x="483" y="580"/>
                  <a:pt x="730" y="580"/>
                </a:cubicBezTo>
                <a:cubicBezTo>
                  <a:pt x="977" y="580"/>
                  <a:pt x="1121" y="629"/>
                  <a:pt x="1196" y="668"/>
                </a:cubicBezTo>
                <a:cubicBezTo>
                  <a:pt x="1198" y="674"/>
                  <a:pt x="1200" y="680"/>
                  <a:pt x="1201" y="686"/>
                </a:cubicBezTo>
                <a:cubicBezTo>
                  <a:pt x="1203" y="697"/>
                  <a:pt x="1204" y="708"/>
                  <a:pt x="1206" y="721"/>
                </a:cubicBezTo>
                <a:cubicBezTo>
                  <a:pt x="1206" y="725"/>
                  <a:pt x="1206" y="730"/>
                  <a:pt x="1207" y="735"/>
                </a:cubicBezTo>
                <a:cubicBezTo>
                  <a:pt x="1203" y="796"/>
                  <a:pt x="1179" y="854"/>
                  <a:pt x="1138" y="900"/>
                </a:cubicBezTo>
                <a:cubicBezTo>
                  <a:pt x="1097" y="938"/>
                  <a:pt x="1042" y="959"/>
                  <a:pt x="986" y="956"/>
                </a:cubicBezTo>
                <a:cubicBezTo>
                  <a:pt x="947" y="959"/>
                  <a:pt x="908" y="950"/>
                  <a:pt x="874" y="930"/>
                </a:cubicBezTo>
                <a:cubicBezTo>
                  <a:pt x="831" y="904"/>
                  <a:pt x="780" y="892"/>
                  <a:pt x="730" y="895"/>
                </a:cubicBezTo>
                <a:close/>
                <a:moveTo>
                  <a:pt x="1310" y="819"/>
                </a:moveTo>
                <a:cubicBezTo>
                  <a:pt x="1272" y="819"/>
                  <a:pt x="1272" y="819"/>
                  <a:pt x="1272" y="819"/>
                </a:cubicBezTo>
                <a:cubicBezTo>
                  <a:pt x="1272" y="817"/>
                  <a:pt x="1273" y="815"/>
                  <a:pt x="1273" y="813"/>
                </a:cubicBezTo>
                <a:cubicBezTo>
                  <a:pt x="1275" y="796"/>
                  <a:pt x="1276" y="778"/>
                  <a:pt x="1276" y="761"/>
                </a:cubicBezTo>
                <a:cubicBezTo>
                  <a:pt x="1276" y="757"/>
                  <a:pt x="1276" y="754"/>
                  <a:pt x="1276" y="751"/>
                </a:cubicBezTo>
                <a:cubicBezTo>
                  <a:pt x="1310" y="751"/>
                  <a:pt x="1310" y="751"/>
                  <a:pt x="1310" y="751"/>
                </a:cubicBezTo>
                <a:cubicBezTo>
                  <a:pt x="1319" y="751"/>
                  <a:pt x="1328" y="755"/>
                  <a:pt x="1334" y="761"/>
                </a:cubicBezTo>
                <a:cubicBezTo>
                  <a:pt x="1341" y="768"/>
                  <a:pt x="1344" y="776"/>
                  <a:pt x="1344" y="785"/>
                </a:cubicBezTo>
                <a:cubicBezTo>
                  <a:pt x="1344" y="804"/>
                  <a:pt x="1329" y="819"/>
                  <a:pt x="1310" y="819"/>
                </a:cubicBezTo>
                <a:close/>
                <a:moveTo>
                  <a:pt x="1003" y="137"/>
                </a:moveTo>
                <a:cubicBezTo>
                  <a:pt x="1022" y="137"/>
                  <a:pt x="1037" y="152"/>
                  <a:pt x="1037" y="171"/>
                </a:cubicBezTo>
                <a:cubicBezTo>
                  <a:pt x="1037" y="239"/>
                  <a:pt x="1037" y="239"/>
                  <a:pt x="1037" y="239"/>
                </a:cubicBezTo>
                <a:cubicBezTo>
                  <a:pt x="1037" y="258"/>
                  <a:pt x="1022" y="273"/>
                  <a:pt x="1003" y="273"/>
                </a:cubicBezTo>
                <a:cubicBezTo>
                  <a:pt x="984" y="273"/>
                  <a:pt x="969" y="258"/>
                  <a:pt x="969" y="239"/>
                </a:cubicBezTo>
                <a:cubicBezTo>
                  <a:pt x="969" y="171"/>
                  <a:pt x="969" y="171"/>
                  <a:pt x="969" y="171"/>
                </a:cubicBezTo>
                <a:cubicBezTo>
                  <a:pt x="969" y="152"/>
                  <a:pt x="984" y="137"/>
                  <a:pt x="1003" y="137"/>
                </a:cubicBezTo>
                <a:close/>
                <a:moveTo>
                  <a:pt x="696" y="102"/>
                </a:moveTo>
                <a:cubicBezTo>
                  <a:pt x="696" y="84"/>
                  <a:pt x="711" y="68"/>
                  <a:pt x="730" y="68"/>
                </a:cubicBezTo>
                <a:cubicBezTo>
                  <a:pt x="749" y="68"/>
                  <a:pt x="764" y="84"/>
                  <a:pt x="764" y="102"/>
                </a:cubicBezTo>
                <a:cubicBezTo>
                  <a:pt x="764" y="171"/>
                  <a:pt x="764" y="171"/>
                  <a:pt x="764" y="171"/>
                </a:cubicBezTo>
                <a:cubicBezTo>
                  <a:pt x="764" y="190"/>
                  <a:pt x="749" y="205"/>
                  <a:pt x="730" y="205"/>
                </a:cubicBezTo>
                <a:cubicBezTo>
                  <a:pt x="711" y="205"/>
                  <a:pt x="696" y="190"/>
                  <a:pt x="696" y="171"/>
                </a:cubicBezTo>
                <a:lnTo>
                  <a:pt x="696" y="102"/>
                </a:lnTo>
                <a:close/>
                <a:moveTo>
                  <a:pt x="423" y="171"/>
                </a:moveTo>
                <a:cubicBezTo>
                  <a:pt x="423" y="152"/>
                  <a:pt x="438" y="137"/>
                  <a:pt x="457" y="137"/>
                </a:cubicBezTo>
                <a:cubicBezTo>
                  <a:pt x="476" y="137"/>
                  <a:pt x="491" y="152"/>
                  <a:pt x="491" y="171"/>
                </a:cubicBezTo>
                <a:cubicBezTo>
                  <a:pt x="491" y="239"/>
                  <a:pt x="491" y="239"/>
                  <a:pt x="491" y="239"/>
                </a:cubicBezTo>
                <a:cubicBezTo>
                  <a:pt x="491" y="258"/>
                  <a:pt x="476" y="273"/>
                  <a:pt x="457" y="273"/>
                </a:cubicBezTo>
                <a:cubicBezTo>
                  <a:pt x="438" y="273"/>
                  <a:pt x="423" y="258"/>
                  <a:pt x="423" y="239"/>
                </a:cubicBezTo>
                <a:lnTo>
                  <a:pt x="423" y="171"/>
                </a:lnTo>
                <a:close/>
                <a:moveTo>
                  <a:pt x="361" y="276"/>
                </a:moveTo>
                <a:cubicBezTo>
                  <a:pt x="379" y="322"/>
                  <a:pt x="427" y="349"/>
                  <a:pt x="476" y="340"/>
                </a:cubicBezTo>
                <a:cubicBezTo>
                  <a:pt x="524" y="331"/>
                  <a:pt x="559" y="288"/>
                  <a:pt x="559" y="239"/>
                </a:cubicBezTo>
                <a:cubicBezTo>
                  <a:pt x="559" y="171"/>
                  <a:pt x="559" y="171"/>
                  <a:pt x="559" y="171"/>
                </a:cubicBezTo>
                <a:cubicBezTo>
                  <a:pt x="559" y="168"/>
                  <a:pt x="559" y="166"/>
                  <a:pt x="558" y="163"/>
                </a:cubicBezTo>
                <a:cubicBezTo>
                  <a:pt x="581" y="156"/>
                  <a:pt x="604" y="150"/>
                  <a:pt x="627" y="146"/>
                </a:cubicBezTo>
                <a:cubicBezTo>
                  <a:pt x="627" y="171"/>
                  <a:pt x="627" y="171"/>
                  <a:pt x="627" y="171"/>
                </a:cubicBezTo>
                <a:cubicBezTo>
                  <a:pt x="627" y="227"/>
                  <a:pt x="673" y="273"/>
                  <a:pt x="730" y="273"/>
                </a:cubicBezTo>
                <a:cubicBezTo>
                  <a:pt x="786" y="273"/>
                  <a:pt x="832" y="227"/>
                  <a:pt x="832" y="171"/>
                </a:cubicBezTo>
                <a:cubicBezTo>
                  <a:pt x="832" y="146"/>
                  <a:pt x="832" y="146"/>
                  <a:pt x="832" y="146"/>
                </a:cubicBezTo>
                <a:cubicBezTo>
                  <a:pt x="856" y="150"/>
                  <a:pt x="879" y="156"/>
                  <a:pt x="901" y="163"/>
                </a:cubicBezTo>
                <a:cubicBezTo>
                  <a:pt x="901" y="166"/>
                  <a:pt x="900" y="168"/>
                  <a:pt x="900" y="171"/>
                </a:cubicBezTo>
                <a:cubicBezTo>
                  <a:pt x="900" y="239"/>
                  <a:pt x="900" y="239"/>
                  <a:pt x="900" y="239"/>
                </a:cubicBezTo>
                <a:cubicBezTo>
                  <a:pt x="900" y="288"/>
                  <a:pt x="936" y="331"/>
                  <a:pt x="984" y="340"/>
                </a:cubicBezTo>
                <a:cubicBezTo>
                  <a:pt x="1033" y="349"/>
                  <a:pt x="1081" y="322"/>
                  <a:pt x="1098" y="276"/>
                </a:cubicBezTo>
                <a:cubicBezTo>
                  <a:pt x="1156" y="326"/>
                  <a:pt x="1201" y="389"/>
                  <a:pt x="1232" y="459"/>
                </a:cubicBezTo>
                <a:cubicBezTo>
                  <a:pt x="1124" y="414"/>
                  <a:pt x="963" y="375"/>
                  <a:pt x="730" y="375"/>
                </a:cubicBezTo>
                <a:cubicBezTo>
                  <a:pt x="496" y="375"/>
                  <a:pt x="335" y="414"/>
                  <a:pt x="227" y="459"/>
                </a:cubicBezTo>
                <a:cubicBezTo>
                  <a:pt x="258" y="389"/>
                  <a:pt x="304" y="326"/>
                  <a:pt x="361" y="276"/>
                </a:cubicBezTo>
                <a:close/>
                <a:moveTo>
                  <a:pt x="89" y="627"/>
                </a:moveTo>
                <a:cubicBezTo>
                  <a:pt x="95" y="620"/>
                  <a:pt x="241" y="444"/>
                  <a:pt x="730" y="444"/>
                </a:cubicBezTo>
                <a:cubicBezTo>
                  <a:pt x="1218" y="444"/>
                  <a:pt x="1365" y="620"/>
                  <a:pt x="1371" y="627"/>
                </a:cubicBezTo>
                <a:cubicBezTo>
                  <a:pt x="1379" y="637"/>
                  <a:pt x="1381" y="651"/>
                  <a:pt x="1375" y="663"/>
                </a:cubicBezTo>
                <a:cubicBezTo>
                  <a:pt x="1369" y="675"/>
                  <a:pt x="1357" y="683"/>
                  <a:pt x="1344" y="683"/>
                </a:cubicBezTo>
                <a:cubicBezTo>
                  <a:pt x="1333" y="682"/>
                  <a:pt x="1323" y="677"/>
                  <a:pt x="1316" y="668"/>
                </a:cubicBezTo>
                <a:cubicBezTo>
                  <a:pt x="1301" y="652"/>
                  <a:pt x="1160" y="512"/>
                  <a:pt x="730" y="512"/>
                </a:cubicBezTo>
                <a:cubicBezTo>
                  <a:pt x="284" y="512"/>
                  <a:pt x="148" y="663"/>
                  <a:pt x="142" y="670"/>
                </a:cubicBezTo>
                <a:cubicBezTo>
                  <a:pt x="130" y="684"/>
                  <a:pt x="109" y="686"/>
                  <a:pt x="94" y="674"/>
                </a:cubicBezTo>
                <a:cubicBezTo>
                  <a:pt x="80" y="663"/>
                  <a:pt x="77" y="642"/>
                  <a:pt x="89" y="627"/>
                </a:cubicBezTo>
                <a:close/>
                <a:moveTo>
                  <a:pt x="150" y="819"/>
                </a:moveTo>
                <a:cubicBezTo>
                  <a:pt x="131" y="819"/>
                  <a:pt x="115" y="804"/>
                  <a:pt x="115" y="785"/>
                </a:cubicBezTo>
                <a:cubicBezTo>
                  <a:pt x="115" y="776"/>
                  <a:pt x="119" y="767"/>
                  <a:pt x="126" y="761"/>
                </a:cubicBezTo>
                <a:cubicBezTo>
                  <a:pt x="132" y="754"/>
                  <a:pt x="141" y="751"/>
                  <a:pt x="150" y="751"/>
                </a:cubicBezTo>
                <a:cubicBezTo>
                  <a:pt x="184" y="751"/>
                  <a:pt x="184" y="751"/>
                  <a:pt x="184" y="751"/>
                </a:cubicBezTo>
                <a:cubicBezTo>
                  <a:pt x="184" y="754"/>
                  <a:pt x="184" y="757"/>
                  <a:pt x="184" y="761"/>
                </a:cubicBezTo>
                <a:cubicBezTo>
                  <a:pt x="184" y="778"/>
                  <a:pt x="185" y="796"/>
                  <a:pt x="187" y="813"/>
                </a:cubicBezTo>
                <a:cubicBezTo>
                  <a:pt x="187" y="815"/>
                  <a:pt x="187" y="817"/>
                  <a:pt x="188" y="819"/>
                </a:cubicBezTo>
                <a:lnTo>
                  <a:pt x="150" y="819"/>
                </a:lnTo>
                <a:close/>
                <a:moveTo>
                  <a:pt x="320" y="985"/>
                </a:moveTo>
                <a:cubicBezTo>
                  <a:pt x="367" y="1012"/>
                  <a:pt x="420" y="1025"/>
                  <a:pt x="474" y="1024"/>
                </a:cubicBezTo>
                <a:cubicBezTo>
                  <a:pt x="524" y="1027"/>
                  <a:pt x="575" y="1015"/>
                  <a:pt x="618" y="989"/>
                </a:cubicBezTo>
                <a:cubicBezTo>
                  <a:pt x="652" y="969"/>
                  <a:pt x="691" y="960"/>
                  <a:pt x="730" y="963"/>
                </a:cubicBezTo>
                <a:cubicBezTo>
                  <a:pt x="769" y="960"/>
                  <a:pt x="808" y="969"/>
                  <a:pt x="841" y="989"/>
                </a:cubicBezTo>
                <a:cubicBezTo>
                  <a:pt x="885" y="1015"/>
                  <a:pt x="935" y="1027"/>
                  <a:pt x="986" y="1024"/>
                </a:cubicBezTo>
                <a:cubicBezTo>
                  <a:pt x="1040" y="1025"/>
                  <a:pt x="1093" y="1012"/>
                  <a:pt x="1139" y="985"/>
                </a:cubicBezTo>
                <a:cubicBezTo>
                  <a:pt x="1046" y="1118"/>
                  <a:pt x="893" y="1197"/>
                  <a:pt x="730" y="1195"/>
                </a:cubicBezTo>
                <a:cubicBezTo>
                  <a:pt x="567" y="1197"/>
                  <a:pt x="413" y="1119"/>
                  <a:pt x="320" y="985"/>
                </a:cubicBezTo>
                <a:close/>
                <a:moveTo>
                  <a:pt x="627" y="1536"/>
                </a:moveTo>
                <a:cubicBezTo>
                  <a:pt x="646" y="1536"/>
                  <a:pt x="662" y="1521"/>
                  <a:pt x="662" y="1502"/>
                </a:cubicBezTo>
                <a:cubicBezTo>
                  <a:pt x="662" y="1259"/>
                  <a:pt x="662" y="1259"/>
                  <a:pt x="662" y="1259"/>
                </a:cubicBezTo>
                <a:cubicBezTo>
                  <a:pt x="684" y="1261"/>
                  <a:pt x="707" y="1263"/>
                  <a:pt x="730" y="1263"/>
                </a:cubicBezTo>
                <a:cubicBezTo>
                  <a:pt x="753" y="1263"/>
                  <a:pt x="775" y="1261"/>
                  <a:pt x="798" y="1259"/>
                </a:cubicBezTo>
                <a:cubicBezTo>
                  <a:pt x="798" y="1502"/>
                  <a:pt x="798" y="1502"/>
                  <a:pt x="798" y="1502"/>
                </a:cubicBezTo>
                <a:cubicBezTo>
                  <a:pt x="798" y="1521"/>
                  <a:pt x="813" y="1536"/>
                  <a:pt x="832" y="1536"/>
                </a:cubicBezTo>
                <a:cubicBezTo>
                  <a:pt x="851" y="1536"/>
                  <a:pt x="866" y="1521"/>
                  <a:pt x="866" y="1502"/>
                </a:cubicBezTo>
                <a:cubicBezTo>
                  <a:pt x="866" y="1434"/>
                  <a:pt x="866" y="1434"/>
                  <a:pt x="866" y="1434"/>
                </a:cubicBezTo>
                <a:cubicBezTo>
                  <a:pt x="935" y="1434"/>
                  <a:pt x="935" y="1434"/>
                  <a:pt x="935" y="1434"/>
                </a:cubicBezTo>
                <a:cubicBezTo>
                  <a:pt x="935" y="1673"/>
                  <a:pt x="935" y="1673"/>
                  <a:pt x="935" y="1673"/>
                </a:cubicBezTo>
                <a:cubicBezTo>
                  <a:pt x="935" y="1691"/>
                  <a:pt x="919" y="1707"/>
                  <a:pt x="900" y="1707"/>
                </a:cubicBezTo>
                <a:cubicBezTo>
                  <a:pt x="559" y="1707"/>
                  <a:pt x="559" y="1707"/>
                  <a:pt x="559" y="1707"/>
                </a:cubicBezTo>
                <a:cubicBezTo>
                  <a:pt x="540" y="1707"/>
                  <a:pt x="525" y="1691"/>
                  <a:pt x="525" y="1673"/>
                </a:cubicBezTo>
                <a:cubicBezTo>
                  <a:pt x="525" y="1434"/>
                  <a:pt x="525" y="1434"/>
                  <a:pt x="525" y="1434"/>
                </a:cubicBezTo>
                <a:cubicBezTo>
                  <a:pt x="593" y="1434"/>
                  <a:pt x="593" y="1434"/>
                  <a:pt x="593" y="1434"/>
                </a:cubicBezTo>
                <a:cubicBezTo>
                  <a:pt x="593" y="1502"/>
                  <a:pt x="593" y="1502"/>
                  <a:pt x="593" y="1502"/>
                </a:cubicBezTo>
                <a:cubicBezTo>
                  <a:pt x="593" y="1521"/>
                  <a:pt x="609" y="1536"/>
                  <a:pt x="627" y="1536"/>
                </a:cubicBezTo>
                <a:close/>
                <a:moveTo>
                  <a:pt x="81" y="1809"/>
                </a:moveTo>
                <a:cubicBezTo>
                  <a:pt x="81" y="1654"/>
                  <a:pt x="176" y="1516"/>
                  <a:pt x="320" y="1460"/>
                </a:cubicBezTo>
                <a:cubicBezTo>
                  <a:pt x="320" y="1980"/>
                  <a:pt x="320" y="1980"/>
                  <a:pt x="320" y="1980"/>
                </a:cubicBezTo>
                <a:cubicBezTo>
                  <a:pt x="115" y="1980"/>
                  <a:pt x="115" y="1980"/>
                  <a:pt x="115" y="1980"/>
                </a:cubicBezTo>
                <a:cubicBezTo>
                  <a:pt x="97" y="1980"/>
                  <a:pt x="81" y="1964"/>
                  <a:pt x="81" y="1946"/>
                </a:cubicBezTo>
                <a:lnTo>
                  <a:pt x="81" y="1809"/>
                </a:lnTo>
                <a:close/>
              </a:path>
            </a:pathLst>
          </a:custGeom>
          <a:solidFill>
            <a:srgbClr val="22222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222"/>
              </a:solidFill>
              <a:effectLst/>
              <a:uLnTx/>
              <a:uFillTx/>
              <a:latin typeface="Open Sans"/>
              <a:ea typeface="+mn-ea"/>
              <a:cs typeface="+mn-cs"/>
            </a:endParaRPr>
          </a:p>
        </p:txBody>
      </p:sp>
      <p:grpSp>
        <p:nvGrpSpPr>
          <p:cNvPr id="30" name="Group 29"/>
          <p:cNvGrpSpPr>
            <a:grpSpLocks noChangeAspect="1"/>
          </p:cNvGrpSpPr>
          <p:nvPr/>
        </p:nvGrpSpPr>
        <p:grpSpPr>
          <a:xfrm>
            <a:off x="10834586" y="4971615"/>
            <a:ext cx="914411" cy="914400"/>
            <a:chOff x="2930525" y="4165600"/>
            <a:chExt cx="977900" cy="977901"/>
          </a:xfrm>
          <a:solidFill>
            <a:srgbClr val="222222"/>
          </a:solidFill>
        </p:grpSpPr>
        <p:sp>
          <p:nvSpPr>
            <p:cNvPr id="31" name="Freeform 30"/>
            <p:cNvSpPr>
              <a:spLocks noEditPoints="1"/>
            </p:cNvSpPr>
            <p:nvPr/>
          </p:nvSpPr>
          <p:spPr bwMode="auto">
            <a:xfrm>
              <a:off x="3305175" y="4165600"/>
              <a:ext cx="228600" cy="293688"/>
            </a:xfrm>
            <a:custGeom>
              <a:avLst/>
              <a:gdLst>
                <a:gd name="T0" fmla="*/ 34 w 477"/>
                <a:gd name="T1" fmla="*/ 615 h 615"/>
                <a:gd name="T2" fmla="*/ 443 w 477"/>
                <a:gd name="T3" fmla="*/ 615 h 615"/>
                <a:gd name="T4" fmla="*/ 467 w 477"/>
                <a:gd name="T5" fmla="*/ 605 h 615"/>
                <a:gd name="T6" fmla="*/ 477 w 477"/>
                <a:gd name="T7" fmla="*/ 581 h 615"/>
                <a:gd name="T8" fmla="*/ 477 w 477"/>
                <a:gd name="T9" fmla="*/ 503 h 615"/>
                <a:gd name="T10" fmla="*/ 349 w 477"/>
                <a:gd name="T11" fmla="*/ 300 h 615"/>
                <a:gd name="T12" fmla="*/ 399 w 477"/>
                <a:gd name="T13" fmla="*/ 112 h 615"/>
                <a:gd name="T14" fmla="*/ 239 w 477"/>
                <a:gd name="T15" fmla="*/ 0 h 615"/>
                <a:gd name="T16" fmla="*/ 78 w 477"/>
                <a:gd name="T17" fmla="*/ 112 h 615"/>
                <a:gd name="T18" fmla="*/ 128 w 477"/>
                <a:gd name="T19" fmla="*/ 300 h 615"/>
                <a:gd name="T20" fmla="*/ 0 w 477"/>
                <a:gd name="T21" fmla="*/ 503 h 615"/>
                <a:gd name="T22" fmla="*/ 0 w 477"/>
                <a:gd name="T23" fmla="*/ 581 h 615"/>
                <a:gd name="T24" fmla="*/ 10 w 477"/>
                <a:gd name="T25" fmla="*/ 605 h 615"/>
                <a:gd name="T26" fmla="*/ 34 w 477"/>
                <a:gd name="T27" fmla="*/ 615 h 615"/>
                <a:gd name="T28" fmla="*/ 239 w 477"/>
                <a:gd name="T29" fmla="*/ 69 h 615"/>
                <a:gd name="T30" fmla="*/ 341 w 477"/>
                <a:gd name="T31" fmla="*/ 172 h 615"/>
                <a:gd name="T32" fmla="*/ 239 w 477"/>
                <a:gd name="T33" fmla="*/ 274 h 615"/>
                <a:gd name="T34" fmla="*/ 136 w 477"/>
                <a:gd name="T35" fmla="*/ 172 h 615"/>
                <a:gd name="T36" fmla="*/ 239 w 477"/>
                <a:gd name="T37" fmla="*/ 69 h 615"/>
                <a:gd name="T38" fmla="*/ 68 w 477"/>
                <a:gd name="T39" fmla="*/ 503 h 615"/>
                <a:gd name="T40" fmla="*/ 239 w 477"/>
                <a:gd name="T41" fmla="*/ 342 h 615"/>
                <a:gd name="T42" fmla="*/ 409 w 477"/>
                <a:gd name="T43" fmla="*/ 503 h 615"/>
                <a:gd name="T44" fmla="*/ 409 w 477"/>
                <a:gd name="T45" fmla="*/ 547 h 615"/>
                <a:gd name="T46" fmla="*/ 68 w 477"/>
                <a:gd name="T47" fmla="*/ 547 h 615"/>
                <a:gd name="T48" fmla="*/ 68 w 477"/>
                <a:gd name="T49" fmla="*/ 503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7" h="615">
                  <a:moveTo>
                    <a:pt x="34" y="615"/>
                  </a:moveTo>
                  <a:cubicBezTo>
                    <a:pt x="443" y="615"/>
                    <a:pt x="443" y="615"/>
                    <a:pt x="443" y="615"/>
                  </a:cubicBezTo>
                  <a:cubicBezTo>
                    <a:pt x="452" y="615"/>
                    <a:pt x="461" y="612"/>
                    <a:pt x="467" y="605"/>
                  </a:cubicBezTo>
                  <a:cubicBezTo>
                    <a:pt x="474" y="599"/>
                    <a:pt x="477" y="590"/>
                    <a:pt x="477" y="581"/>
                  </a:cubicBezTo>
                  <a:cubicBezTo>
                    <a:pt x="477" y="503"/>
                    <a:pt x="477" y="503"/>
                    <a:pt x="477" y="503"/>
                  </a:cubicBezTo>
                  <a:cubicBezTo>
                    <a:pt x="477" y="417"/>
                    <a:pt x="427" y="338"/>
                    <a:pt x="349" y="300"/>
                  </a:cubicBezTo>
                  <a:cubicBezTo>
                    <a:pt x="404" y="254"/>
                    <a:pt x="423" y="179"/>
                    <a:pt x="399" y="112"/>
                  </a:cubicBezTo>
                  <a:cubicBezTo>
                    <a:pt x="374" y="44"/>
                    <a:pt x="310" y="0"/>
                    <a:pt x="239" y="0"/>
                  </a:cubicBezTo>
                  <a:cubicBezTo>
                    <a:pt x="167" y="0"/>
                    <a:pt x="103" y="44"/>
                    <a:pt x="78" y="112"/>
                  </a:cubicBezTo>
                  <a:cubicBezTo>
                    <a:pt x="54" y="179"/>
                    <a:pt x="73" y="254"/>
                    <a:pt x="128" y="300"/>
                  </a:cubicBezTo>
                  <a:cubicBezTo>
                    <a:pt x="50" y="338"/>
                    <a:pt x="0" y="417"/>
                    <a:pt x="0" y="503"/>
                  </a:cubicBezTo>
                  <a:cubicBezTo>
                    <a:pt x="0" y="581"/>
                    <a:pt x="0" y="581"/>
                    <a:pt x="0" y="581"/>
                  </a:cubicBezTo>
                  <a:cubicBezTo>
                    <a:pt x="0" y="590"/>
                    <a:pt x="3" y="599"/>
                    <a:pt x="10" y="605"/>
                  </a:cubicBezTo>
                  <a:cubicBezTo>
                    <a:pt x="16" y="612"/>
                    <a:pt x="25" y="615"/>
                    <a:pt x="34" y="615"/>
                  </a:cubicBezTo>
                  <a:close/>
                  <a:moveTo>
                    <a:pt x="239" y="69"/>
                  </a:moveTo>
                  <a:cubicBezTo>
                    <a:pt x="295" y="69"/>
                    <a:pt x="341" y="115"/>
                    <a:pt x="341" y="172"/>
                  </a:cubicBezTo>
                  <a:cubicBezTo>
                    <a:pt x="341" y="228"/>
                    <a:pt x="295" y="274"/>
                    <a:pt x="239" y="274"/>
                  </a:cubicBezTo>
                  <a:cubicBezTo>
                    <a:pt x="182" y="274"/>
                    <a:pt x="136" y="228"/>
                    <a:pt x="136" y="172"/>
                  </a:cubicBezTo>
                  <a:cubicBezTo>
                    <a:pt x="136" y="115"/>
                    <a:pt x="182" y="69"/>
                    <a:pt x="239" y="69"/>
                  </a:cubicBezTo>
                  <a:close/>
                  <a:moveTo>
                    <a:pt x="68" y="503"/>
                  </a:moveTo>
                  <a:cubicBezTo>
                    <a:pt x="71" y="412"/>
                    <a:pt x="147" y="340"/>
                    <a:pt x="239" y="342"/>
                  </a:cubicBezTo>
                  <a:cubicBezTo>
                    <a:pt x="330" y="340"/>
                    <a:pt x="406" y="412"/>
                    <a:pt x="409" y="503"/>
                  </a:cubicBezTo>
                  <a:cubicBezTo>
                    <a:pt x="409" y="547"/>
                    <a:pt x="409" y="547"/>
                    <a:pt x="409" y="547"/>
                  </a:cubicBezTo>
                  <a:cubicBezTo>
                    <a:pt x="68" y="547"/>
                    <a:pt x="68" y="547"/>
                    <a:pt x="68" y="547"/>
                  </a:cubicBezTo>
                  <a:lnTo>
                    <a:pt x="68" y="5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2" name="Freeform 31"/>
            <p:cNvSpPr>
              <a:spLocks noEditPoints="1"/>
            </p:cNvSpPr>
            <p:nvPr/>
          </p:nvSpPr>
          <p:spPr bwMode="auto">
            <a:xfrm>
              <a:off x="3109913" y="4491038"/>
              <a:ext cx="228600" cy="293688"/>
            </a:xfrm>
            <a:custGeom>
              <a:avLst/>
              <a:gdLst>
                <a:gd name="T0" fmla="*/ 34 w 478"/>
                <a:gd name="T1" fmla="*/ 615 h 615"/>
                <a:gd name="T2" fmla="*/ 444 w 478"/>
                <a:gd name="T3" fmla="*/ 615 h 615"/>
                <a:gd name="T4" fmla="*/ 468 w 478"/>
                <a:gd name="T5" fmla="*/ 605 h 615"/>
                <a:gd name="T6" fmla="*/ 478 w 478"/>
                <a:gd name="T7" fmla="*/ 581 h 615"/>
                <a:gd name="T8" fmla="*/ 478 w 478"/>
                <a:gd name="T9" fmla="*/ 503 h 615"/>
                <a:gd name="T10" fmla="*/ 350 w 478"/>
                <a:gd name="T11" fmla="*/ 300 h 615"/>
                <a:gd name="T12" fmla="*/ 399 w 478"/>
                <a:gd name="T13" fmla="*/ 111 h 615"/>
                <a:gd name="T14" fmla="*/ 239 w 478"/>
                <a:gd name="T15" fmla="*/ 0 h 615"/>
                <a:gd name="T16" fmla="*/ 79 w 478"/>
                <a:gd name="T17" fmla="*/ 111 h 615"/>
                <a:gd name="T18" fmla="*/ 128 w 478"/>
                <a:gd name="T19" fmla="*/ 300 h 615"/>
                <a:gd name="T20" fmla="*/ 0 w 478"/>
                <a:gd name="T21" fmla="*/ 503 h 615"/>
                <a:gd name="T22" fmla="*/ 0 w 478"/>
                <a:gd name="T23" fmla="*/ 581 h 615"/>
                <a:gd name="T24" fmla="*/ 10 w 478"/>
                <a:gd name="T25" fmla="*/ 605 h 615"/>
                <a:gd name="T26" fmla="*/ 34 w 478"/>
                <a:gd name="T27" fmla="*/ 615 h 615"/>
                <a:gd name="T28" fmla="*/ 239 w 478"/>
                <a:gd name="T29" fmla="*/ 69 h 615"/>
                <a:gd name="T30" fmla="*/ 341 w 478"/>
                <a:gd name="T31" fmla="*/ 171 h 615"/>
                <a:gd name="T32" fmla="*/ 239 w 478"/>
                <a:gd name="T33" fmla="*/ 274 h 615"/>
                <a:gd name="T34" fmla="*/ 137 w 478"/>
                <a:gd name="T35" fmla="*/ 171 h 615"/>
                <a:gd name="T36" fmla="*/ 239 w 478"/>
                <a:gd name="T37" fmla="*/ 69 h 615"/>
                <a:gd name="T38" fmla="*/ 68 w 478"/>
                <a:gd name="T39" fmla="*/ 503 h 615"/>
                <a:gd name="T40" fmla="*/ 239 w 478"/>
                <a:gd name="T41" fmla="*/ 342 h 615"/>
                <a:gd name="T42" fmla="*/ 410 w 478"/>
                <a:gd name="T43" fmla="*/ 503 h 615"/>
                <a:gd name="T44" fmla="*/ 410 w 478"/>
                <a:gd name="T45" fmla="*/ 547 h 615"/>
                <a:gd name="T46" fmla="*/ 68 w 478"/>
                <a:gd name="T47" fmla="*/ 547 h 615"/>
                <a:gd name="T48" fmla="*/ 68 w 478"/>
                <a:gd name="T49" fmla="*/ 503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8" h="615">
                  <a:moveTo>
                    <a:pt x="34" y="615"/>
                  </a:moveTo>
                  <a:cubicBezTo>
                    <a:pt x="444" y="615"/>
                    <a:pt x="444" y="615"/>
                    <a:pt x="444" y="615"/>
                  </a:cubicBezTo>
                  <a:cubicBezTo>
                    <a:pt x="453" y="615"/>
                    <a:pt x="461" y="611"/>
                    <a:pt x="468" y="605"/>
                  </a:cubicBezTo>
                  <a:cubicBezTo>
                    <a:pt x="474" y="599"/>
                    <a:pt x="478" y="590"/>
                    <a:pt x="478" y="581"/>
                  </a:cubicBezTo>
                  <a:cubicBezTo>
                    <a:pt x="478" y="503"/>
                    <a:pt x="478" y="503"/>
                    <a:pt x="478" y="503"/>
                  </a:cubicBezTo>
                  <a:cubicBezTo>
                    <a:pt x="477" y="416"/>
                    <a:pt x="427" y="338"/>
                    <a:pt x="350" y="300"/>
                  </a:cubicBezTo>
                  <a:cubicBezTo>
                    <a:pt x="404" y="254"/>
                    <a:pt x="424" y="178"/>
                    <a:pt x="399" y="111"/>
                  </a:cubicBezTo>
                  <a:cubicBezTo>
                    <a:pt x="374" y="44"/>
                    <a:pt x="310" y="0"/>
                    <a:pt x="239" y="0"/>
                  </a:cubicBezTo>
                  <a:cubicBezTo>
                    <a:pt x="167" y="0"/>
                    <a:pt x="104" y="44"/>
                    <a:pt x="79" y="111"/>
                  </a:cubicBezTo>
                  <a:cubicBezTo>
                    <a:pt x="54" y="178"/>
                    <a:pt x="74" y="254"/>
                    <a:pt x="128" y="300"/>
                  </a:cubicBezTo>
                  <a:cubicBezTo>
                    <a:pt x="50" y="338"/>
                    <a:pt x="1" y="416"/>
                    <a:pt x="0" y="503"/>
                  </a:cubicBezTo>
                  <a:cubicBezTo>
                    <a:pt x="0" y="581"/>
                    <a:pt x="0" y="581"/>
                    <a:pt x="0" y="581"/>
                  </a:cubicBezTo>
                  <a:cubicBezTo>
                    <a:pt x="0" y="590"/>
                    <a:pt x="4" y="599"/>
                    <a:pt x="10" y="605"/>
                  </a:cubicBezTo>
                  <a:cubicBezTo>
                    <a:pt x="16" y="611"/>
                    <a:pt x="25" y="615"/>
                    <a:pt x="34" y="615"/>
                  </a:cubicBezTo>
                  <a:close/>
                  <a:moveTo>
                    <a:pt x="239" y="69"/>
                  </a:moveTo>
                  <a:cubicBezTo>
                    <a:pt x="295" y="69"/>
                    <a:pt x="341" y="115"/>
                    <a:pt x="341" y="171"/>
                  </a:cubicBezTo>
                  <a:cubicBezTo>
                    <a:pt x="341" y="228"/>
                    <a:pt x="296" y="274"/>
                    <a:pt x="239" y="274"/>
                  </a:cubicBezTo>
                  <a:cubicBezTo>
                    <a:pt x="182" y="274"/>
                    <a:pt x="137" y="228"/>
                    <a:pt x="137" y="171"/>
                  </a:cubicBezTo>
                  <a:cubicBezTo>
                    <a:pt x="137" y="115"/>
                    <a:pt x="182" y="69"/>
                    <a:pt x="239" y="69"/>
                  </a:cubicBezTo>
                  <a:close/>
                  <a:moveTo>
                    <a:pt x="68" y="503"/>
                  </a:moveTo>
                  <a:cubicBezTo>
                    <a:pt x="71" y="411"/>
                    <a:pt x="147" y="339"/>
                    <a:pt x="239" y="342"/>
                  </a:cubicBezTo>
                  <a:cubicBezTo>
                    <a:pt x="330" y="339"/>
                    <a:pt x="407" y="411"/>
                    <a:pt x="410" y="503"/>
                  </a:cubicBezTo>
                  <a:cubicBezTo>
                    <a:pt x="410" y="547"/>
                    <a:pt x="410" y="547"/>
                    <a:pt x="410" y="547"/>
                  </a:cubicBezTo>
                  <a:cubicBezTo>
                    <a:pt x="68" y="547"/>
                    <a:pt x="68" y="547"/>
                    <a:pt x="68" y="547"/>
                  </a:cubicBezTo>
                  <a:lnTo>
                    <a:pt x="68" y="5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4" name="Freeform 33"/>
            <p:cNvSpPr>
              <a:spLocks noEditPoints="1"/>
            </p:cNvSpPr>
            <p:nvPr/>
          </p:nvSpPr>
          <p:spPr bwMode="auto">
            <a:xfrm>
              <a:off x="3500438" y="4484688"/>
              <a:ext cx="228600" cy="300038"/>
            </a:xfrm>
            <a:custGeom>
              <a:avLst/>
              <a:gdLst>
                <a:gd name="T0" fmla="*/ 128 w 478"/>
                <a:gd name="T1" fmla="*/ 314 h 629"/>
                <a:gd name="T2" fmla="*/ 0 w 478"/>
                <a:gd name="T3" fmla="*/ 517 h 629"/>
                <a:gd name="T4" fmla="*/ 0 w 478"/>
                <a:gd name="T5" fmla="*/ 595 h 629"/>
                <a:gd name="T6" fmla="*/ 10 w 478"/>
                <a:gd name="T7" fmla="*/ 619 h 629"/>
                <a:gd name="T8" fmla="*/ 34 w 478"/>
                <a:gd name="T9" fmla="*/ 629 h 629"/>
                <a:gd name="T10" fmla="*/ 444 w 478"/>
                <a:gd name="T11" fmla="*/ 629 h 629"/>
                <a:gd name="T12" fmla="*/ 468 w 478"/>
                <a:gd name="T13" fmla="*/ 619 h 629"/>
                <a:gd name="T14" fmla="*/ 478 w 478"/>
                <a:gd name="T15" fmla="*/ 595 h 629"/>
                <a:gd name="T16" fmla="*/ 478 w 478"/>
                <a:gd name="T17" fmla="*/ 517 h 629"/>
                <a:gd name="T18" fmla="*/ 350 w 478"/>
                <a:gd name="T19" fmla="*/ 314 h 629"/>
                <a:gd name="T20" fmla="*/ 410 w 478"/>
                <a:gd name="T21" fmla="*/ 185 h 629"/>
                <a:gd name="T22" fmla="*/ 280 w 478"/>
                <a:gd name="T23" fmla="*/ 18 h 629"/>
                <a:gd name="T24" fmla="*/ 87 w 478"/>
                <a:gd name="T25" fmla="*/ 106 h 629"/>
                <a:gd name="T26" fmla="*/ 128 w 478"/>
                <a:gd name="T27" fmla="*/ 314 h 629"/>
                <a:gd name="T28" fmla="*/ 410 w 478"/>
                <a:gd name="T29" fmla="*/ 517 h 629"/>
                <a:gd name="T30" fmla="*/ 410 w 478"/>
                <a:gd name="T31" fmla="*/ 561 h 629"/>
                <a:gd name="T32" fmla="*/ 68 w 478"/>
                <a:gd name="T33" fmla="*/ 561 h 629"/>
                <a:gd name="T34" fmla="*/ 68 w 478"/>
                <a:gd name="T35" fmla="*/ 517 h 629"/>
                <a:gd name="T36" fmla="*/ 239 w 478"/>
                <a:gd name="T37" fmla="*/ 356 h 629"/>
                <a:gd name="T38" fmla="*/ 410 w 478"/>
                <a:gd name="T39" fmla="*/ 517 h 629"/>
                <a:gd name="T40" fmla="*/ 239 w 478"/>
                <a:gd name="T41" fmla="*/ 83 h 629"/>
                <a:gd name="T42" fmla="*/ 342 w 478"/>
                <a:gd name="T43" fmla="*/ 185 h 629"/>
                <a:gd name="T44" fmla="*/ 239 w 478"/>
                <a:gd name="T45" fmla="*/ 288 h 629"/>
                <a:gd name="T46" fmla="*/ 137 w 478"/>
                <a:gd name="T47" fmla="*/ 185 h 629"/>
                <a:gd name="T48" fmla="*/ 239 w 478"/>
                <a:gd name="T49" fmla="*/ 83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8" h="629">
                  <a:moveTo>
                    <a:pt x="128" y="314"/>
                  </a:moveTo>
                  <a:cubicBezTo>
                    <a:pt x="51" y="352"/>
                    <a:pt x="1" y="430"/>
                    <a:pt x="0" y="517"/>
                  </a:cubicBezTo>
                  <a:cubicBezTo>
                    <a:pt x="0" y="595"/>
                    <a:pt x="0" y="595"/>
                    <a:pt x="0" y="595"/>
                  </a:cubicBezTo>
                  <a:cubicBezTo>
                    <a:pt x="0" y="604"/>
                    <a:pt x="4" y="613"/>
                    <a:pt x="10" y="619"/>
                  </a:cubicBezTo>
                  <a:cubicBezTo>
                    <a:pt x="17" y="625"/>
                    <a:pt x="25" y="629"/>
                    <a:pt x="34" y="629"/>
                  </a:cubicBezTo>
                  <a:cubicBezTo>
                    <a:pt x="444" y="629"/>
                    <a:pt x="444" y="629"/>
                    <a:pt x="444" y="629"/>
                  </a:cubicBezTo>
                  <a:cubicBezTo>
                    <a:pt x="453" y="629"/>
                    <a:pt x="462" y="625"/>
                    <a:pt x="468" y="619"/>
                  </a:cubicBezTo>
                  <a:cubicBezTo>
                    <a:pt x="474" y="613"/>
                    <a:pt x="478" y="604"/>
                    <a:pt x="478" y="595"/>
                  </a:cubicBezTo>
                  <a:cubicBezTo>
                    <a:pt x="478" y="517"/>
                    <a:pt x="478" y="517"/>
                    <a:pt x="478" y="517"/>
                  </a:cubicBezTo>
                  <a:cubicBezTo>
                    <a:pt x="477" y="430"/>
                    <a:pt x="428" y="352"/>
                    <a:pt x="350" y="314"/>
                  </a:cubicBezTo>
                  <a:cubicBezTo>
                    <a:pt x="388" y="282"/>
                    <a:pt x="410" y="235"/>
                    <a:pt x="410" y="185"/>
                  </a:cubicBezTo>
                  <a:cubicBezTo>
                    <a:pt x="410" y="106"/>
                    <a:pt x="356" y="37"/>
                    <a:pt x="280" y="18"/>
                  </a:cubicBezTo>
                  <a:cubicBezTo>
                    <a:pt x="203" y="0"/>
                    <a:pt x="123" y="36"/>
                    <a:pt x="87" y="106"/>
                  </a:cubicBezTo>
                  <a:cubicBezTo>
                    <a:pt x="51" y="177"/>
                    <a:pt x="68" y="263"/>
                    <a:pt x="128" y="314"/>
                  </a:cubicBezTo>
                  <a:close/>
                  <a:moveTo>
                    <a:pt x="410" y="517"/>
                  </a:moveTo>
                  <a:cubicBezTo>
                    <a:pt x="410" y="561"/>
                    <a:pt x="410" y="561"/>
                    <a:pt x="410" y="561"/>
                  </a:cubicBezTo>
                  <a:cubicBezTo>
                    <a:pt x="68" y="561"/>
                    <a:pt x="68" y="561"/>
                    <a:pt x="68" y="561"/>
                  </a:cubicBezTo>
                  <a:cubicBezTo>
                    <a:pt x="68" y="517"/>
                    <a:pt x="68" y="517"/>
                    <a:pt x="68" y="517"/>
                  </a:cubicBezTo>
                  <a:cubicBezTo>
                    <a:pt x="74" y="427"/>
                    <a:pt x="149" y="356"/>
                    <a:pt x="239" y="356"/>
                  </a:cubicBezTo>
                  <a:cubicBezTo>
                    <a:pt x="330" y="356"/>
                    <a:pt x="404" y="427"/>
                    <a:pt x="410" y="517"/>
                  </a:cubicBezTo>
                  <a:close/>
                  <a:moveTo>
                    <a:pt x="239" y="83"/>
                  </a:moveTo>
                  <a:cubicBezTo>
                    <a:pt x="296" y="83"/>
                    <a:pt x="342" y="129"/>
                    <a:pt x="342" y="185"/>
                  </a:cubicBezTo>
                  <a:cubicBezTo>
                    <a:pt x="342" y="242"/>
                    <a:pt x="296" y="288"/>
                    <a:pt x="239" y="288"/>
                  </a:cubicBezTo>
                  <a:cubicBezTo>
                    <a:pt x="183" y="288"/>
                    <a:pt x="137" y="242"/>
                    <a:pt x="137" y="185"/>
                  </a:cubicBezTo>
                  <a:cubicBezTo>
                    <a:pt x="137" y="129"/>
                    <a:pt x="183" y="83"/>
                    <a:pt x="239"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8" name="Freeform 37"/>
            <p:cNvSpPr>
              <a:spLocks noEditPoints="1"/>
            </p:cNvSpPr>
            <p:nvPr/>
          </p:nvSpPr>
          <p:spPr bwMode="auto">
            <a:xfrm>
              <a:off x="3305175" y="4849813"/>
              <a:ext cx="228600" cy="293688"/>
            </a:xfrm>
            <a:custGeom>
              <a:avLst/>
              <a:gdLst>
                <a:gd name="T0" fmla="*/ 349 w 477"/>
                <a:gd name="T1" fmla="*/ 300 h 615"/>
                <a:gd name="T2" fmla="*/ 399 w 477"/>
                <a:gd name="T3" fmla="*/ 111 h 615"/>
                <a:gd name="T4" fmla="*/ 239 w 477"/>
                <a:gd name="T5" fmla="*/ 0 h 615"/>
                <a:gd name="T6" fmla="*/ 78 w 477"/>
                <a:gd name="T7" fmla="*/ 111 h 615"/>
                <a:gd name="T8" fmla="*/ 128 w 477"/>
                <a:gd name="T9" fmla="*/ 300 h 615"/>
                <a:gd name="T10" fmla="*/ 0 w 477"/>
                <a:gd name="T11" fmla="*/ 503 h 615"/>
                <a:gd name="T12" fmla="*/ 0 w 477"/>
                <a:gd name="T13" fmla="*/ 581 h 615"/>
                <a:gd name="T14" fmla="*/ 10 w 477"/>
                <a:gd name="T15" fmla="*/ 605 h 615"/>
                <a:gd name="T16" fmla="*/ 34 w 477"/>
                <a:gd name="T17" fmla="*/ 615 h 615"/>
                <a:gd name="T18" fmla="*/ 443 w 477"/>
                <a:gd name="T19" fmla="*/ 615 h 615"/>
                <a:gd name="T20" fmla="*/ 467 w 477"/>
                <a:gd name="T21" fmla="*/ 605 h 615"/>
                <a:gd name="T22" fmla="*/ 477 w 477"/>
                <a:gd name="T23" fmla="*/ 581 h 615"/>
                <a:gd name="T24" fmla="*/ 477 w 477"/>
                <a:gd name="T25" fmla="*/ 503 h 615"/>
                <a:gd name="T26" fmla="*/ 349 w 477"/>
                <a:gd name="T27" fmla="*/ 300 h 615"/>
                <a:gd name="T28" fmla="*/ 199 w 477"/>
                <a:gd name="T29" fmla="*/ 77 h 615"/>
                <a:gd name="T30" fmla="*/ 311 w 477"/>
                <a:gd name="T31" fmla="*/ 99 h 615"/>
                <a:gd name="T32" fmla="*/ 333 w 477"/>
                <a:gd name="T33" fmla="*/ 210 h 615"/>
                <a:gd name="T34" fmla="*/ 239 w 477"/>
                <a:gd name="T35" fmla="*/ 274 h 615"/>
                <a:gd name="T36" fmla="*/ 136 w 477"/>
                <a:gd name="T37" fmla="*/ 171 h 615"/>
                <a:gd name="T38" fmla="*/ 199 w 477"/>
                <a:gd name="T39" fmla="*/ 77 h 615"/>
                <a:gd name="T40" fmla="*/ 409 w 477"/>
                <a:gd name="T41" fmla="*/ 547 h 615"/>
                <a:gd name="T42" fmla="*/ 68 w 477"/>
                <a:gd name="T43" fmla="*/ 547 h 615"/>
                <a:gd name="T44" fmla="*/ 68 w 477"/>
                <a:gd name="T45" fmla="*/ 503 h 615"/>
                <a:gd name="T46" fmla="*/ 239 w 477"/>
                <a:gd name="T47" fmla="*/ 342 h 615"/>
                <a:gd name="T48" fmla="*/ 409 w 477"/>
                <a:gd name="T49" fmla="*/ 503 h 615"/>
                <a:gd name="T50" fmla="*/ 409 w 477"/>
                <a:gd name="T51" fmla="*/ 547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7" h="615">
                  <a:moveTo>
                    <a:pt x="349" y="300"/>
                  </a:moveTo>
                  <a:cubicBezTo>
                    <a:pt x="404" y="254"/>
                    <a:pt x="423" y="178"/>
                    <a:pt x="399" y="111"/>
                  </a:cubicBezTo>
                  <a:cubicBezTo>
                    <a:pt x="374" y="44"/>
                    <a:pt x="310" y="0"/>
                    <a:pt x="239" y="0"/>
                  </a:cubicBezTo>
                  <a:cubicBezTo>
                    <a:pt x="167" y="0"/>
                    <a:pt x="103" y="44"/>
                    <a:pt x="78" y="111"/>
                  </a:cubicBezTo>
                  <a:cubicBezTo>
                    <a:pt x="54" y="178"/>
                    <a:pt x="73" y="254"/>
                    <a:pt x="128" y="300"/>
                  </a:cubicBezTo>
                  <a:cubicBezTo>
                    <a:pt x="50" y="338"/>
                    <a:pt x="0" y="416"/>
                    <a:pt x="0" y="503"/>
                  </a:cubicBezTo>
                  <a:cubicBezTo>
                    <a:pt x="0" y="581"/>
                    <a:pt x="0" y="581"/>
                    <a:pt x="0" y="581"/>
                  </a:cubicBezTo>
                  <a:cubicBezTo>
                    <a:pt x="0" y="590"/>
                    <a:pt x="3" y="599"/>
                    <a:pt x="10" y="605"/>
                  </a:cubicBezTo>
                  <a:cubicBezTo>
                    <a:pt x="16" y="611"/>
                    <a:pt x="25" y="615"/>
                    <a:pt x="34" y="615"/>
                  </a:cubicBezTo>
                  <a:cubicBezTo>
                    <a:pt x="443" y="615"/>
                    <a:pt x="443" y="615"/>
                    <a:pt x="443" y="615"/>
                  </a:cubicBezTo>
                  <a:cubicBezTo>
                    <a:pt x="452" y="615"/>
                    <a:pt x="461" y="611"/>
                    <a:pt x="467" y="605"/>
                  </a:cubicBezTo>
                  <a:cubicBezTo>
                    <a:pt x="474" y="599"/>
                    <a:pt x="477" y="590"/>
                    <a:pt x="477" y="581"/>
                  </a:cubicBezTo>
                  <a:cubicBezTo>
                    <a:pt x="477" y="503"/>
                    <a:pt x="477" y="503"/>
                    <a:pt x="477" y="503"/>
                  </a:cubicBezTo>
                  <a:cubicBezTo>
                    <a:pt x="477" y="416"/>
                    <a:pt x="427" y="338"/>
                    <a:pt x="349" y="300"/>
                  </a:cubicBezTo>
                  <a:close/>
                  <a:moveTo>
                    <a:pt x="199" y="77"/>
                  </a:moveTo>
                  <a:cubicBezTo>
                    <a:pt x="238" y="61"/>
                    <a:pt x="282" y="70"/>
                    <a:pt x="311" y="99"/>
                  </a:cubicBezTo>
                  <a:cubicBezTo>
                    <a:pt x="340" y="128"/>
                    <a:pt x="349" y="172"/>
                    <a:pt x="333" y="210"/>
                  </a:cubicBezTo>
                  <a:cubicBezTo>
                    <a:pt x="317" y="249"/>
                    <a:pt x="280" y="274"/>
                    <a:pt x="239" y="274"/>
                  </a:cubicBezTo>
                  <a:cubicBezTo>
                    <a:pt x="182" y="274"/>
                    <a:pt x="136" y="228"/>
                    <a:pt x="136" y="171"/>
                  </a:cubicBezTo>
                  <a:cubicBezTo>
                    <a:pt x="136" y="130"/>
                    <a:pt x="161" y="93"/>
                    <a:pt x="199" y="77"/>
                  </a:cubicBezTo>
                  <a:close/>
                  <a:moveTo>
                    <a:pt x="409" y="547"/>
                  </a:moveTo>
                  <a:cubicBezTo>
                    <a:pt x="68" y="547"/>
                    <a:pt x="68" y="547"/>
                    <a:pt x="68" y="547"/>
                  </a:cubicBezTo>
                  <a:cubicBezTo>
                    <a:pt x="68" y="503"/>
                    <a:pt x="68" y="503"/>
                    <a:pt x="68" y="503"/>
                  </a:cubicBezTo>
                  <a:cubicBezTo>
                    <a:pt x="71" y="411"/>
                    <a:pt x="147" y="339"/>
                    <a:pt x="239" y="342"/>
                  </a:cubicBezTo>
                  <a:cubicBezTo>
                    <a:pt x="330" y="339"/>
                    <a:pt x="406" y="411"/>
                    <a:pt x="409" y="503"/>
                  </a:cubicBezTo>
                  <a:cubicBezTo>
                    <a:pt x="409" y="547"/>
                    <a:pt x="409" y="547"/>
                    <a:pt x="409" y="5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9" name="Freeform 38"/>
            <p:cNvSpPr>
              <a:spLocks noEditPoints="1"/>
            </p:cNvSpPr>
            <p:nvPr/>
          </p:nvSpPr>
          <p:spPr bwMode="auto">
            <a:xfrm>
              <a:off x="2930525" y="4849813"/>
              <a:ext cx="228600" cy="293688"/>
            </a:xfrm>
            <a:custGeom>
              <a:avLst/>
              <a:gdLst>
                <a:gd name="T0" fmla="*/ 349 w 477"/>
                <a:gd name="T1" fmla="*/ 300 h 615"/>
                <a:gd name="T2" fmla="*/ 399 w 477"/>
                <a:gd name="T3" fmla="*/ 111 h 615"/>
                <a:gd name="T4" fmla="*/ 238 w 477"/>
                <a:gd name="T5" fmla="*/ 0 h 615"/>
                <a:gd name="T6" fmla="*/ 78 w 477"/>
                <a:gd name="T7" fmla="*/ 111 h 615"/>
                <a:gd name="T8" fmla="*/ 128 w 477"/>
                <a:gd name="T9" fmla="*/ 300 h 615"/>
                <a:gd name="T10" fmla="*/ 0 w 477"/>
                <a:gd name="T11" fmla="*/ 503 h 615"/>
                <a:gd name="T12" fmla="*/ 0 w 477"/>
                <a:gd name="T13" fmla="*/ 581 h 615"/>
                <a:gd name="T14" fmla="*/ 10 w 477"/>
                <a:gd name="T15" fmla="*/ 605 h 615"/>
                <a:gd name="T16" fmla="*/ 34 w 477"/>
                <a:gd name="T17" fmla="*/ 615 h 615"/>
                <a:gd name="T18" fmla="*/ 443 w 477"/>
                <a:gd name="T19" fmla="*/ 615 h 615"/>
                <a:gd name="T20" fmla="*/ 467 w 477"/>
                <a:gd name="T21" fmla="*/ 605 h 615"/>
                <a:gd name="T22" fmla="*/ 477 w 477"/>
                <a:gd name="T23" fmla="*/ 581 h 615"/>
                <a:gd name="T24" fmla="*/ 477 w 477"/>
                <a:gd name="T25" fmla="*/ 503 h 615"/>
                <a:gd name="T26" fmla="*/ 349 w 477"/>
                <a:gd name="T27" fmla="*/ 300 h 615"/>
                <a:gd name="T28" fmla="*/ 199 w 477"/>
                <a:gd name="T29" fmla="*/ 77 h 615"/>
                <a:gd name="T30" fmla="*/ 311 w 477"/>
                <a:gd name="T31" fmla="*/ 99 h 615"/>
                <a:gd name="T32" fmla="*/ 333 w 477"/>
                <a:gd name="T33" fmla="*/ 210 h 615"/>
                <a:gd name="T34" fmla="*/ 238 w 477"/>
                <a:gd name="T35" fmla="*/ 274 h 615"/>
                <a:gd name="T36" fmla="*/ 136 w 477"/>
                <a:gd name="T37" fmla="*/ 171 h 615"/>
                <a:gd name="T38" fmla="*/ 199 w 477"/>
                <a:gd name="T39" fmla="*/ 77 h 615"/>
                <a:gd name="T40" fmla="*/ 409 w 477"/>
                <a:gd name="T41" fmla="*/ 547 h 615"/>
                <a:gd name="T42" fmla="*/ 68 w 477"/>
                <a:gd name="T43" fmla="*/ 547 h 615"/>
                <a:gd name="T44" fmla="*/ 68 w 477"/>
                <a:gd name="T45" fmla="*/ 503 h 615"/>
                <a:gd name="T46" fmla="*/ 238 w 477"/>
                <a:gd name="T47" fmla="*/ 342 h 615"/>
                <a:gd name="T48" fmla="*/ 409 w 477"/>
                <a:gd name="T49" fmla="*/ 503 h 615"/>
                <a:gd name="T50" fmla="*/ 409 w 477"/>
                <a:gd name="T51" fmla="*/ 547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7" h="615">
                  <a:moveTo>
                    <a:pt x="349" y="300"/>
                  </a:moveTo>
                  <a:cubicBezTo>
                    <a:pt x="404" y="254"/>
                    <a:pt x="423" y="178"/>
                    <a:pt x="399" y="111"/>
                  </a:cubicBezTo>
                  <a:cubicBezTo>
                    <a:pt x="374" y="44"/>
                    <a:pt x="310" y="0"/>
                    <a:pt x="238" y="0"/>
                  </a:cubicBezTo>
                  <a:cubicBezTo>
                    <a:pt x="167" y="0"/>
                    <a:pt x="103" y="44"/>
                    <a:pt x="78" y="111"/>
                  </a:cubicBezTo>
                  <a:cubicBezTo>
                    <a:pt x="54" y="178"/>
                    <a:pt x="73" y="254"/>
                    <a:pt x="128" y="300"/>
                  </a:cubicBezTo>
                  <a:cubicBezTo>
                    <a:pt x="50" y="338"/>
                    <a:pt x="0" y="416"/>
                    <a:pt x="0" y="503"/>
                  </a:cubicBezTo>
                  <a:cubicBezTo>
                    <a:pt x="0" y="581"/>
                    <a:pt x="0" y="581"/>
                    <a:pt x="0" y="581"/>
                  </a:cubicBezTo>
                  <a:cubicBezTo>
                    <a:pt x="0" y="590"/>
                    <a:pt x="3" y="599"/>
                    <a:pt x="10" y="605"/>
                  </a:cubicBezTo>
                  <a:cubicBezTo>
                    <a:pt x="16" y="611"/>
                    <a:pt x="25" y="615"/>
                    <a:pt x="34" y="615"/>
                  </a:cubicBezTo>
                  <a:cubicBezTo>
                    <a:pt x="443" y="615"/>
                    <a:pt x="443" y="615"/>
                    <a:pt x="443" y="615"/>
                  </a:cubicBezTo>
                  <a:cubicBezTo>
                    <a:pt x="452" y="615"/>
                    <a:pt x="461" y="611"/>
                    <a:pt x="467" y="605"/>
                  </a:cubicBezTo>
                  <a:cubicBezTo>
                    <a:pt x="474" y="599"/>
                    <a:pt x="477" y="590"/>
                    <a:pt x="477" y="581"/>
                  </a:cubicBezTo>
                  <a:cubicBezTo>
                    <a:pt x="477" y="503"/>
                    <a:pt x="477" y="503"/>
                    <a:pt x="477" y="503"/>
                  </a:cubicBezTo>
                  <a:cubicBezTo>
                    <a:pt x="477" y="416"/>
                    <a:pt x="427" y="338"/>
                    <a:pt x="349" y="300"/>
                  </a:cubicBezTo>
                  <a:close/>
                  <a:moveTo>
                    <a:pt x="199" y="77"/>
                  </a:moveTo>
                  <a:cubicBezTo>
                    <a:pt x="238" y="61"/>
                    <a:pt x="282" y="70"/>
                    <a:pt x="311" y="99"/>
                  </a:cubicBezTo>
                  <a:cubicBezTo>
                    <a:pt x="340" y="128"/>
                    <a:pt x="349" y="172"/>
                    <a:pt x="333" y="210"/>
                  </a:cubicBezTo>
                  <a:cubicBezTo>
                    <a:pt x="317" y="249"/>
                    <a:pt x="280" y="274"/>
                    <a:pt x="238" y="274"/>
                  </a:cubicBezTo>
                  <a:cubicBezTo>
                    <a:pt x="182" y="274"/>
                    <a:pt x="136" y="228"/>
                    <a:pt x="136" y="171"/>
                  </a:cubicBezTo>
                  <a:cubicBezTo>
                    <a:pt x="136" y="130"/>
                    <a:pt x="161" y="93"/>
                    <a:pt x="199" y="77"/>
                  </a:cubicBezTo>
                  <a:close/>
                  <a:moveTo>
                    <a:pt x="409" y="547"/>
                  </a:moveTo>
                  <a:cubicBezTo>
                    <a:pt x="68" y="547"/>
                    <a:pt x="68" y="547"/>
                    <a:pt x="68" y="547"/>
                  </a:cubicBezTo>
                  <a:cubicBezTo>
                    <a:pt x="68" y="503"/>
                    <a:pt x="68" y="503"/>
                    <a:pt x="68" y="503"/>
                  </a:cubicBezTo>
                  <a:cubicBezTo>
                    <a:pt x="71" y="411"/>
                    <a:pt x="147" y="339"/>
                    <a:pt x="238" y="342"/>
                  </a:cubicBezTo>
                  <a:cubicBezTo>
                    <a:pt x="330" y="339"/>
                    <a:pt x="406" y="411"/>
                    <a:pt x="409" y="503"/>
                  </a:cubicBezTo>
                  <a:cubicBezTo>
                    <a:pt x="409" y="547"/>
                    <a:pt x="409" y="547"/>
                    <a:pt x="409" y="5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0" name="Freeform 39"/>
            <p:cNvSpPr>
              <a:spLocks noEditPoints="1"/>
            </p:cNvSpPr>
            <p:nvPr/>
          </p:nvSpPr>
          <p:spPr bwMode="auto">
            <a:xfrm>
              <a:off x="3679825" y="4849813"/>
              <a:ext cx="228600" cy="293688"/>
            </a:xfrm>
            <a:custGeom>
              <a:avLst/>
              <a:gdLst>
                <a:gd name="T0" fmla="*/ 349 w 478"/>
                <a:gd name="T1" fmla="*/ 300 h 615"/>
                <a:gd name="T2" fmla="*/ 399 w 478"/>
                <a:gd name="T3" fmla="*/ 111 h 615"/>
                <a:gd name="T4" fmla="*/ 239 w 478"/>
                <a:gd name="T5" fmla="*/ 0 h 615"/>
                <a:gd name="T6" fmla="*/ 78 w 478"/>
                <a:gd name="T7" fmla="*/ 111 h 615"/>
                <a:gd name="T8" fmla="*/ 128 w 478"/>
                <a:gd name="T9" fmla="*/ 300 h 615"/>
                <a:gd name="T10" fmla="*/ 0 w 478"/>
                <a:gd name="T11" fmla="*/ 503 h 615"/>
                <a:gd name="T12" fmla="*/ 0 w 478"/>
                <a:gd name="T13" fmla="*/ 581 h 615"/>
                <a:gd name="T14" fmla="*/ 10 w 478"/>
                <a:gd name="T15" fmla="*/ 605 h 615"/>
                <a:gd name="T16" fmla="*/ 34 w 478"/>
                <a:gd name="T17" fmla="*/ 615 h 615"/>
                <a:gd name="T18" fmla="*/ 443 w 478"/>
                <a:gd name="T19" fmla="*/ 615 h 615"/>
                <a:gd name="T20" fmla="*/ 468 w 478"/>
                <a:gd name="T21" fmla="*/ 605 h 615"/>
                <a:gd name="T22" fmla="*/ 478 w 478"/>
                <a:gd name="T23" fmla="*/ 581 h 615"/>
                <a:gd name="T24" fmla="*/ 478 w 478"/>
                <a:gd name="T25" fmla="*/ 503 h 615"/>
                <a:gd name="T26" fmla="*/ 349 w 478"/>
                <a:gd name="T27" fmla="*/ 300 h 615"/>
                <a:gd name="T28" fmla="*/ 199 w 478"/>
                <a:gd name="T29" fmla="*/ 77 h 615"/>
                <a:gd name="T30" fmla="*/ 311 w 478"/>
                <a:gd name="T31" fmla="*/ 99 h 615"/>
                <a:gd name="T32" fmla="*/ 333 w 478"/>
                <a:gd name="T33" fmla="*/ 210 h 615"/>
                <a:gd name="T34" fmla="*/ 239 w 478"/>
                <a:gd name="T35" fmla="*/ 274 h 615"/>
                <a:gd name="T36" fmla="*/ 136 w 478"/>
                <a:gd name="T37" fmla="*/ 171 h 615"/>
                <a:gd name="T38" fmla="*/ 199 w 478"/>
                <a:gd name="T39" fmla="*/ 77 h 615"/>
                <a:gd name="T40" fmla="*/ 409 w 478"/>
                <a:gd name="T41" fmla="*/ 547 h 615"/>
                <a:gd name="T42" fmla="*/ 68 w 478"/>
                <a:gd name="T43" fmla="*/ 547 h 615"/>
                <a:gd name="T44" fmla="*/ 68 w 478"/>
                <a:gd name="T45" fmla="*/ 503 h 615"/>
                <a:gd name="T46" fmla="*/ 239 w 478"/>
                <a:gd name="T47" fmla="*/ 342 h 615"/>
                <a:gd name="T48" fmla="*/ 409 w 478"/>
                <a:gd name="T49" fmla="*/ 503 h 615"/>
                <a:gd name="T50" fmla="*/ 409 w 478"/>
                <a:gd name="T51" fmla="*/ 547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8" h="615">
                  <a:moveTo>
                    <a:pt x="349" y="300"/>
                  </a:moveTo>
                  <a:cubicBezTo>
                    <a:pt x="404" y="254"/>
                    <a:pt x="423" y="178"/>
                    <a:pt x="399" y="111"/>
                  </a:cubicBezTo>
                  <a:cubicBezTo>
                    <a:pt x="374" y="44"/>
                    <a:pt x="310" y="0"/>
                    <a:pt x="239" y="0"/>
                  </a:cubicBezTo>
                  <a:cubicBezTo>
                    <a:pt x="167" y="0"/>
                    <a:pt x="103" y="44"/>
                    <a:pt x="78" y="111"/>
                  </a:cubicBezTo>
                  <a:cubicBezTo>
                    <a:pt x="54" y="178"/>
                    <a:pt x="73" y="254"/>
                    <a:pt x="128" y="300"/>
                  </a:cubicBezTo>
                  <a:cubicBezTo>
                    <a:pt x="50" y="338"/>
                    <a:pt x="1" y="416"/>
                    <a:pt x="0" y="503"/>
                  </a:cubicBezTo>
                  <a:cubicBezTo>
                    <a:pt x="0" y="581"/>
                    <a:pt x="0" y="581"/>
                    <a:pt x="0" y="581"/>
                  </a:cubicBezTo>
                  <a:cubicBezTo>
                    <a:pt x="0" y="590"/>
                    <a:pt x="3" y="599"/>
                    <a:pt x="10" y="605"/>
                  </a:cubicBezTo>
                  <a:cubicBezTo>
                    <a:pt x="16" y="611"/>
                    <a:pt x="25" y="615"/>
                    <a:pt x="34" y="615"/>
                  </a:cubicBezTo>
                  <a:cubicBezTo>
                    <a:pt x="443" y="615"/>
                    <a:pt x="443" y="615"/>
                    <a:pt x="443" y="615"/>
                  </a:cubicBezTo>
                  <a:cubicBezTo>
                    <a:pt x="452" y="615"/>
                    <a:pt x="461" y="611"/>
                    <a:pt x="468" y="605"/>
                  </a:cubicBezTo>
                  <a:cubicBezTo>
                    <a:pt x="474" y="599"/>
                    <a:pt x="478" y="590"/>
                    <a:pt x="478" y="581"/>
                  </a:cubicBezTo>
                  <a:cubicBezTo>
                    <a:pt x="478" y="503"/>
                    <a:pt x="478" y="503"/>
                    <a:pt x="478" y="503"/>
                  </a:cubicBezTo>
                  <a:cubicBezTo>
                    <a:pt x="477" y="416"/>
                    <a:pt x="427" y="338"/>
                    <a:pt x="349" y="300"/>
                  </a:cubicBezTo>
                  <a:close/>
                  <a:moveTo>
                    <a:pt x="199" y="77"/>
                  </a:moveTo>
                  <a:cubicBezTo>
                    <a:pt x="238" y="61"/>
                    <a:pt x="282" y="70"/>
                    <a:pt x="311" y="99"/>
                  </a:cubicBezTo>
                  <a:cubicBezTo>
                    <a:pt x="340" y="128"/>
                    <a:pt x="349" y="172"/>
                    <a:pt x="333" y="210"/>
                  </a:cubicBezTo>
                  <a:cubicBezTo>
                    <a:pt x="317" y="249"/>
                    <a:pt x="280" y="274"/>
                    <a:pt x="239" y="274"/>
                  </a:cubicBezTo>
                  <a:cubicBezTo>
                    <a:pt x="182" y="274"/>
                    <a:pt x="136" y="228"/>
                    <a:pt x="136" y="171"/>
                  </a:cubicBezTo>
                  <a:cubicBezTo>
                    <a:pt x="136" y="130"/>
                    <a:pt x="161" y="93"/>
                    <a:pt x="199" y="77"/>
                  </a:cubicBezTo>
                  <a:close/>
                  <a:moveTo>
                    <a:pt x="409" y="547"/>
                  </a:moveTo>
                  <a:cubicBezTo>
                    <a:pt x="68" y="547"/>
                    <a:pt x="68" y="547"/>
                    <a:pt x="68" y="547"/>
                  </a:cubicBezTo>
                  <a:cubicBezTo>
                    <a:pt x="68" y="503"/>
                    <a:pt x="68" y="503"/>
                    <a:pt x="68" y="503"/>
                  </a:cubicBezTo>
                  <a:cubicBezTo>
                    <a:pt x="73" y="412"/>
                    <a:pt x="148" y="342"/>
                    <a:pt x="239" y="342"/>
                  </a:cubicBezTo>
                  <a:cubicBezTo>
                    <a:pt x="329" y="342"/>
                    <a:pt x="404" y="412"/>
                    <a:pt x="409" y="503"/>
                  </a:cubicBezTo>
                  <a:cubicBezTo>
                    <a:pt x="409" y="547"/>
                    <a:pt x="409" y="547"/>
                    <a:pt x="409" y="5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1" name="Freeform 40"/>
            <p:cNvSpPr>
              <a:spLocks/>
            </p:cNvSpPr>
            <p:nvPr/>
          </p:nvSpPr>
          <p:spPr bwMode="auto">
            <a:xfrm>
              <a:off x="3354388" y="4492625"/>
              <a:ext cx="130175" cy="146050"/>
            </a:xfrm>
            <a:custGeom>
              <a:avLst/>
              <a:gdLst>
                <a:gd name="T0" fmla="*/ 161 w 273"/>
                <a:gd name="T1" fmla="*/ 10 h 307"/>
                <a:gd name="T2" fmla="*/ 137 w 273"/>
                <a:gd name="T3" fmla="*/ 0 h 307"/>
                <a:gd name="T4" fmla="*/ 112 w 273"/>
                <a:gd name="T5" fmla="*/ 10 h 307"/>
                <a:gd name="T6" fmla="*/ 102 w 273"/>
                <a:gd name="T7" fmla="*/ 34 h 307"/>
                <a:gd name="T8" fmla="*/ 102 w 273"/>
                <a:gd name="T9" fmla="*/ 239 h 307"/>
                <a:gd name="T10" fmla="*/ 34 w 273"/>
                <a:gd name="T11" fmla="*/ 239 h 307"/>
                <a:gd name="T12" fmla="*/ 0 w 273"/>
                <a:gd name="T13" fmla="*/ 273 h 307"/>
                <a:gd name="T14" fmla="*/ 34 w 273"/>
                <a:gd name="T15" fmla="*/ 307 h 307"/>
                <a:gd name="T16" fmla="*/ 239 w 273"/>
                <a:gd name="T17" fmla="*/ 307 h 307"/>
                <a:gd name="T18" fmla="*/ 273 w 273"/>
                <a:gd name="T19" fmla="*/ 273 h 307"/>
                <a:gd name="T20" fmla="*/ 239 w 273"/>
                <a:gd name="T21" fmla="*/ 239 h 307"/>
                <a:gd name="T22" fmla="*/ 171 w 273"/>
                <a:gd name="T23" fmla="*/ 239 h 307"/>
                <a:gd name="T24" fmla="*/ 171 w 273"/>
                <a:gd name="T25" fmla="*/ 34 h 307"/>
                <a:gd name="T26" fmla="*/ 161 w 273"/>
                <a:gd name="T27" fmla="*/ 1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3" h="307">
                  <a:moveTo>
                    <a:pt x="161" y="10"/>
                  </a:moveTo>
                  <a:cubicBezTo>
                    <a:pt x="154" y="3"/>
                    <a:pt x="146" y="0"/>
                    <a:pt x="137" y="0"/>
                  </a:cubicBezTo>
                  <a:cubicBezTo>
                    <a:pt x="127" y="0"/>
                    <a:pt x="119" y="3"/>
                    <a:pt x="112" y="10"/>
                  </a:cubicBezTo>
                  <a:cubicBezTo>
                    <a:pt x="106" y="16"/>
                    <a:pt x="102" y="25"/>
                    <a:pt x="102" y="34"/>
                  </a:cubicBezTo>
                  <a:cubicBezTo>
                    <a:pt x="102" y="239"/>
                    <a:pt x="102" y="239"/>
                    <a:pt x="102" y="239"/>
                  </a:cubicBezTo>
                  <a:cubicBezTo>
                    <a:pt x="34" y="239"/>
                    <a:pt x="34" y="239"/>
                    <a:pt x="34" y="239"/>
                  </a:cubicBezTo>
                  <a:cubicBezTo>
                    <a:pt x="15" y="239"/>
                    <a:pt x="0" y="254"/>
                    <a:pt x="0" y="273"/>
                  </a:cubicBezTo>
                  <a:cubicBezTo>
                    <a:pt x="0" y="292"/>
                    <a:pt x="15" y="307"/>
                    <a:pt x="34" y="307"/>
                  </a:cubicBezTo>
                  <a:cubicBezTo>
                    <a:pt x="239" y="307"/>
                    <a:pt x="239" y="307"/>
                    <a:pt x="239" y="307"/>
                  </a:cubicBezTo>
                  <a:cubicBezTo>
                    <a:pt x="258" y="307"/>
                    <a:pt x="273" y="292"/>
                    <a:pt x="273" y="273"/>
                  </a:cubicBezTo>
                  <a:cubicBezTo>
                    <a:pt x="273" y="254"/>
                    <a:pt x="258" y="239"/>
                    <a:pt x="239" y="239"/>
                  </a:cubicBezTo>
                  <a:cubicBezTo>
                    <a:pt x="171" y="239"/>
                    <a:pt x="171" y="239"/>
                    <a:pt x="171" y="239"/>
                  </a:cubicBezTo>
                  <a:cubicBezTo>
                    <a:pt x="171" y="34"/>
                    <a:pt x="171" y="34"/>
                    <a:pt x="171" y="34"/>
                  </a:cubicBezTo>
                  <a:cubicBezTo>
                    <a:pt x="171" y="25"/>
                    <a:pt x="167" y="16"/>
                    <a:pt x="16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2" name="Freeform 41"/>
            <p:cNvSpPr>
              <a:spLocks/>
            </p:cNvSpPr>
            <p:nvPr/>
          </p:nvSpPr>
          <p:spPr bwMode="auto">
            <a:xfrm>
              <a:off x="3159125" y="4849813"/>
              <a:ext cx="130175" cy="147638"/>
            </a:xfrm>
            <a:custGeom>
              <a:avLst/>
              <a:gdLst>
                <a:gd name="T0" fmla="*/ 239 w 273"/>
                <a:gd name="T1" fmla="*/ 239 h 307"/>
                <a:gd name="T2" fmla="*/ 171 w 273"/>
                <a:gd name="T3" fmla="*/ 239 h 307"/>
                <a:gd name="T4" fmla="*/ 171 w 273"/>
                <a:gd name="T5" fmla="*/ 34 h 307"/>
                <a:gd name="T6" fmla="*/ 161 w 273"/>
                <a:gd name="T7" fmla="*/ 10 h 307"/>
                <a:gd name="T8" fmla="*/ 137 w 273"/>
                <a:gd name="T9" fmla="*/ 0 h 307"/>
                <a:gd name="T10" fmla="*/ 113 w 273"/>
                <a:gd name="T11" fmla="*/ 10 h 307"/>
                <a:gd name="T12" fmla="*/ 103 w 273"/>
                <a:gd name="T13" fmla="*/ 34 h 307"/>
                <a:gd name="T14" fmla="*/ 103 w 273"/>
                <a:gd name="T15" fmla="*/ 239 h 307"/>
                <a:gd name="T16" fmla="*/ 35 w 273"/>
                <a:gd name="T17" fmla="*/ 239 h 307"/>
                <a:gd name="T18" fmla="*/ 0 w 273"/>
                <a:gd name="T19" fmla="*/ 273 h 307"/>
                <a:gd name="T20" fmla="*/ 35 w 273"/>
                <a:gd name="T21" fmla="*/ 307 h 307"/>
                <a:gd name="T22" fmla="*/ 239 w 273"/>
                <a:gd name="T23" fmla="*/ 307 h 307"/>
                <a:gd name="T24" fmla="*/ 273 w 273"/>
                <a:gd name="T25" fmla="*/ 273 h 307"/>
                <a:gd name="T26" fmla="*/ 239 w 273"/>
                <a:gd name="T27" fmla="*/ 23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3" h="307">
                  <a:moveTo>
                    <a:pt x="239" y="239"/>
                  </a:moveTo>
                  <a:cubicBezTo>
                    <a:pt x="171" y="239"/>
                    <a:pt x="171" y="239"/>
                    <a:pt x="171" y="239"/>
                  </a:cubicBezTo>
                  <a:cubicBezTo>
                    <a:pt x="171" y="34"/>
                    <a:pt x="171" y="34"/>
                    <a:pt x="171" y="34"/>
                  </a:cubicBezTo>
                  <a:cubicBezTo>
                    <a:pt x="171" y="25"/>
                    <a:pt x="167" y="16"/>
                    <a:pt x="161" y="10"/>
                  </a:cubicBezTo>
                  <a:cubicBezTo>
                    <a:pt x="155" y="3"/>
                    <a:pt x="146" y="0"/>
                    <a:pt x="137" y="0"/>
                  </a:cubicBezTo>
                  <a:cubicBezTo>
                    <a:pt x="128" y="0"/>
                    <a:pt x="119" y="3"/>
                    <a:pt x="113" y="10"/>
                  </a:cubicBezTo>
                  <a:cubicBezTo>
                    <a:pt x="106" y="16"/>
                    <a:pt x="103" y="25"/>
                    <a:pt x="103" y="34"/>
                  </a:cubicBezTo>
                  <a:cubicBezTo>
                    <a:pt x="103" y="239"/>
                    <a:pt x="103" y="239"/>
                    <a:pt x="103" y="239"/>
                  </a:cubicBezTo>
                  <a:cubicBezTo>
                    <a:pt x="35" y="239"/>
                    <a:pt x="35" y="239"/>
                    <a:pt x="35" y="239"/>
                  </a:cubicBezTo>
                  <a:cubicBezTo>
                    <a:pt x="16" y="239"/>
                    <a:pt x="0" y="254"/>
                    <a:pt x="0" y="273"/>
                  </a:cubicBezTo>
                  <a:cubicBezTo>
                    <a:pt x="0" y="292"/>
                    <a:pt x="16" y="307"/>
                    <a:pt x="35" y="307"/>
                  </a:cubicBezTo>
                  <a:cubicBezTo>
                    <a:pt x="239" y="307"/>
                    <a:pt x="239" y="307"/>
                    <a:pt x="239" y="307"/>
                  </a:cubicBezTo>
                  <a:cubicBezTo>
                    <a:pt x="258" y="307"/>
                    <a:pt x="273" y="292"/>
                    <a:pt x="273" y="273"/>
                  </a:cubicBezTo>
                  <a:cubicBezTo>
                    <a:pt x="273" y="254"/>
                    <a:pt x="258" y="239"/>
                    <a:pt x="239" y="2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3" name="Freeform 42"/>
            <p:cNvSpPr>
              <a:spLocks/>
            </p:cNvSpPr>
            <p:nvPr/>
          </p:nvSpPr>
          <p:spPr bwMode="auto">
            <a:xfrm>
              <a:off x="3533775" y="4849813"/>
              <a:ext cx="130175" cy="147638"/>
            </a:xfrm>
            <a:custGeom>
              <a:avLst/>
              <a:gdLst>
                <a:gd name="T0" fmla="*/ 239 w 274"/>
                <a:gd name="T1" fmla="*/ 239 h 307"/>
                <a:gd name="T2" fmla="*/ 171 w 274"/>
                <a:gd name="T3" fmla="*/ 239 h 307"/>
                <a:gd name="T4" fmla="*/ 171 w 274"/>
                <a:gd name="T5" fmla="*/ 34 h 307"/>
                <a:gd name="T6" fmla="*/ 137 w 274"/>
                <a:gd name="T7" fmla="*/ 0 h 307"/>
                <a:gd name="T8" fmla="*/ 103 w 274"/>
                <a:gd name="T9" fmla="*/ 34 h 307"/>
                <a:gd name="T10" fmla="*/ 103 w 274"/>
                <a:gd name="T11" fmla="*/ 239 h 307"/>
                <a:gd name="T12" fmla="*/ 35 w 274"/>
                <a:gd name="T13" fmla="*/ 239 h 307"/>
                <a:gd name="T14" fmla="*/ 0 w 274"/>
                <a:gd name="T15" fmla="*/ 273 h 307"/>
                <a:gd name="T16" fmla="*/ 35 w 274"/>
                <a:gd name="T17" fmla="*/ 307 h 307"/>
                <a:gd name="T18" fmla="*/ 239 w 274"/>
                <a:gd name="T19" fmla="*/ 307 h 307"/>
                <a:gd name="T20" fmla="*/ 274 w 274"/>
                <a:gd name="T21" fmla="*/ 273 h 307"/>
                <a:gd name="T22" fmla="*/ 239 w 274"/>
                <a:gd name="T23" fmla="*/ 23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307">
                  <a:moveTo>
                    <a:pt x="239" y="239"/>
                  </a:moveTo>
                  <a:cubicBezTo>
                    <a:pt x="171" y="239"/>
                    <a:pt x="171" y="239"/>
                    <a:pt x="171" y="239"/>
                  </a:cubicBezTo>
                  <a:cubicBezTo>
                    <a:pt x="171" y="34"/>
                    <a:pt x="171" y="34"/>
                    <a:pt x="171" y="34"/>
                  </a:cubicBezTo>
                  <a:cubicBezTo>
                    <a:pt x="171" y="15"/>
                    <a:pt x="156" y="0"/>
                    <a:pt x="137" y="0"/>
                  </a:cubicBezTo>
                  <a:cubicBezTo>
                    <a:pt x="118" y="0"/>
                    <a:pt x="103" y="15"/>
                    <a:pt x="103" y="34"/>
                  </a:cubicBezTo>
                  <a:cubicBezTo>
                    <a:pt x="103" y="239"/>
                    <a:pt x="103" y="239"/>
                    <a:pt x="103" y="239"/>
                  </a:cubicBezTo>
                  <a:cubicBezTo>
                    <a:pt x="35" y="239"/>
                    <a:pt x="35" y="239"/>
                    <a:pt x="35" y="239"/>
                  </a:cubicBezTo>
                  <a:cubicBezTo>
                    <a:pt x="16" y="239"/>
                    <a:pt x="0" y="254"/>
                    <a:pt x="0" y="273"/>
                  </a:cubicBezTo>
                  <a:cubicBezTo>
                    <a:pt x="0" y="292"/>
                    <a:pt x="16" y="307"/>
                    <a:pt x="35" y="307"/>
                  </a:cubicBezTo>
                  <a:cubicBezTo>
                    <a:pt x="239" y="307"/>
                    <a:pt x="239" y="307"/>
                    <a:pt x="239" y="307"/>
                  </a:cubicBezTo>
                  <a:cubicBezTo>
                    <a:pt x="258" y="307"/>
                    <a:pt x="274" y="292"/>
                    <a:pt x="274" y="273"/>
                  </a:cubicBezTo>
                  <a:cubicBezTo>
                    <a:pt x="274" y="254"/>
                    <a:pt x="258" y="239"/>
                    <a:pt x="239" y="2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nvGrpSpPr>
          <p:cNvPr id="44" name="Group 43"/>
          <p:cNvGrpSpPr/>
          <p:nvPr/>
        </p:nvGrpSpPr>
        <p:grpSpPr>
          <a:xfrm>
            <a:off x="13701518" y="4683642"/>
            <a:ext cx="3744715" cy="3143252"/>
            <a:chOff x="8317338" y="4178299"/>
            <a:chExt cx="2854021" cy="2095501"/>
          </a:xfrm>
        </p:grpSpPr>
        <p:sp>
          <p:nvSpPr>
            <p:cNvPr id="45" name="Rectangle 44"/>
            <p:cNvSpPr/>
            <p:nvPr/>
          </p:nvSpPr>
          <p:spPr>
            <a:xfrm>
              <a:off x="8317338" y="4178299"/>
              <a:ext cx="2854021" cy="2095501"/>
            </a:xfrm>
            <a:prstGeom prst="rect">
              <a:avLst/>
            </a:prstGeom>
            <a:solidFill>
              <a:schemeClr val="bg2"/>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274320" tIns="1371600" rIns="137160" bIns="0" rtlCol="0" anchor="t">
              <a:noAutofit/>
            </a:bodyPr>
            <a:lstStyle/>
            <a:p>
              <a:pPr>
                <a:lnSpc>
                  <a:spcPct val="130000"/>
                </a:lnSpc>
                <a:spcBef>
                  <a:spcPts val="900"/>
                </a:spcBef>
              </a:pPr>
              <a:r>
                <a:rPr lang="en-US" sz="2000" dirty="0">
                  <a:solidFill>
                    <a:srgbClr val="000000"/>
                  </a:solidFill>
                  <a:latin typeface="Open Sans" panose="020B0604020202020204" charset="0"/>
                  <a:ea typeface="Open Sans" panose="020B0604020202020204" charset="0"/>
                  <a:cs typeface="Open Sans" panose="020B0604020202020204" charset="0"/>
                </a:rPr>
                <a:t>No matter what the size the facility, location or occupation held, we all have one problem.</a:t>
              </a:r>
            </a:p>
          </p:txBody>
        </p:sp>
        <p:cxnSp>
          <p:nvCxnSpPr>
            <p:cNvPr id="46" name="Straight Connector 45">
              <a:extLst>
                <a:ext uri="{FF2B5EF4-FFF2-40B4-BE49-F238E27FC236}">
                  <a16:creationId xmlns:a16="http://schemas.microsoft.com/office/drawing/2014/main" id="{056A412F-1D2B-4620-A8B0-AE6D0116C177}"/>
                </a:ext>
              </a:extLst>
            </p:cNvPr>
            <p:cNvCxnSpPr>
              <a:cxnSpLocks/>
            </p:cNvCxnSpPr>
            <p:nvPr/>
          </p:nvCxnSpPr>
          <p:spPr>
            <a:xfrm>
              <a:off x="8317338" y="4204972"/>
              <a:ext cx="2851946" cy="0"/>
            </a:xfrm>
            <a:prstGeom prst="line">
              <a:avLst/>
            </a:prstGeom>
            <a:ln w="50800">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grpSp>
      <p:pic>
        <p:nvPicPr>
          <p:cNvPr id="11" name="Picture 10"/>
          <p:cNvPicPr>
            <a:picLocks noChangeAspect="1"/>
          </p:cNvPicPr>
          <p:nvPr/>
        </p:nvPicPr>
        <p:blipFill>
          <a:blip r:embed="rId3"/>
          <a:stretch>
            <a:fillRect/>
          </a:stretch>
        </p:blipFill>
        <p:spPr>
          <a:xfrm>
            <a:off x="9428970" y="3118184"/>
            <a:ext cx="3737172" cy="1572904"/>
          </a:xfrm>
          <a:prstGeom prst="rect">
            <a:avLst/>
          </a:prstGeom>
        </p:spPr>
      </p:pic>
      <p:pic>
        <p:nvPicPr>
          <p:cNvPr id="12" name="Picture 11"/>
          <p:cNvPicPr>
            <a:picLocks noChangeAspect="1"/>
          </p:cNvPicPr>
          <p:nvPr/>
        </p:nvPicPr>
        <p:blipFill>
          <a:blip r:embed="rId3"/>
          <a:stretch>
            <a:fillRect/>
          </a:stretch>
        </p:blipFill>
        <p:spPr>
          <a:xfrm>
            <a:off x="5119657" y="3118184"/>
            <a:ext cx="3737172" cy="1572904"/>
          </a:xfrm>
          <a:prstGeom prst="rect">
            <a:avLst/>
          </a:prstGeom>
        </p:spPr>
      </p:pic>
      <p:pic>
        <p:nvPicPr>
          <p:cNvPr id="13" name="Picture 12"/>
          <p:cNvPicPr>
            <a:picLocks noChangeAspect="1"/>
          </p:cNvPicPr>
          <p:nvPr/>
        </p:nvPicPr>
        <p:blipFill>
          <a:blip r:embed="rId3"/>
          <a:stretch>
            <a:fillRect/>
          </a:stretch>
        </p:blipFill>
        <p:spPr>
          <a:xfrm>
            <a:off x="834827" y="3060004"/>
            <a:ext cx="3737172" cy="1572904"/>
          </a:xfrm>
          <a:prstGeom prst="rect">
            <a:avLst/>
          </a:prstGeom>
        </p:spPr>
      </p:pic>
      <p:pic>
        <p:nvPicPr>
          <p:cNvPr id="14" name="Picture 13"/>
          <p:cNvPicPr>
            <a:picLocks noChangeAspect="1"/>
          </p:cNvPicPr>
          <p:nvPr/>
        </p:nvPicPr>
        <p:blipFill>
          <a:blip r:embed="rId3"/>
          <a:stretch>
            <a:fillRect/>
          </a:stretch>
        </p:blipFill>
        <p:spPr>
          <a:xfrm>
            <a:off x="13709061" y="3118184"/>
            <a:ext cx="3737172" cy="1572904"/>
          </a:xfrm>
          <a:prstGeom prst="rect">
            <a:avLst/>
          </a:prstGeom>
        </p:spPr>
      </p:pic>
      <p:grpSp>
        <p:nvGrpSpPr>
          <p:cNvPr id="59" name="Group 58"/>
          <p:cNvGrpSpPr>
            <a:grpSpLocks noChangeAspect="1"/>
          </p:cNvGrpSpPr>
          <p:nvPr/>
        </p:nvGrpSpPr>
        <p:grpSpPr>
          <a:xfrm>
            <a:off x="15108115" y="4968510"/>
            <a:ext cx="928798" cy="914400"/>
            <a:chOff x="5916612" y="2595563"/>
            <a:chExt cx="1536701" cy="1512888"/>
          </a:xfrm>
          <a:solidFill>
            <a:srgbClr val="222222"/>
          </a:solidFill>
        </p:grpSpPr>
        <p:sp>
          <p:nvSpPr>
            <p:cNvPr id="60" name="Freeform 59"/>
            <p:cNvSpPr>
              <a:spLocks noEditPoints="1"/>
            </p:cNvSpPr>
            <p:nvPr/>
          </p:nvSpPr>
          <p:spPr bwMode="auto">
            <a:xfrm>
              <a:off x="5916612" y="2595563"/>
              <a:ext cx="1536701" cy="1512888"/>
            </a:xfrm>
            <a:custGeom>
              <a:avLst/>
              <a:gdLst>
                <a:gd name="T0" fmla="*/ 1513 w 2092"/>
                <a:gd name="T1" fmla="*/ 1543 h 2061"/>
                <a:gd name="T2" fmla="*/ 1482 w 2092"/>
                <a:gd name="T3" fmla="*/ 1052 h 2061"/>
                <a:gd name="T4" fmla="*/ 1525 w 2092"/>
                <a:gd name="T5" fmla="*/ 587 h 2061"/>
                <a:gd name="T6" fmla="*/ 1092 w 2092"/>
                <a:gd name="T7" fmla="*/ 975 h 2061"/>
                <a:gd name="T8" fmla="*/ 1059 w 2092"/>
                <a:gd name="T9" fmla="*/ 0 h 2061"/>
                <a:gd name="T10" fmla="*/ 1025 w 2092"/>
                <a:gd name="T11" fmla="*/ 975 h 2061"/>
                <a:gd name="T12" fmla="*/ 593 w 2092"/>
                <a:gd name="T13" fmla="*/ 594 h 2061"/>
                <a:gd name="T14" fmla="*/ 635 w 2092"/>
                <a:gd name="T15" fmla="*/ 1051 h 2061"/>
                <a:gd name="T16" fmla="*/ 604 w 2092"/>
                <a:gd name="T17" fmla="*/ 1543 h 2061"/>
                <a:gd name="T18" fmla="*/ 475 w 2092"/>
                <a:gd name="T19" fmla="*/ 1994 h 2061"/>
                <a:gd name="T20" fmla="*/ 1059 w 2092"/>
                <a:gd name="T21" fmla="*/ 1712 h 2061"/>
                <a:gd name="T22" fmla="*/ 1576 w 2092"/>
                <a:gd name="T23" fmla="*/ 1949 h 2061"/>
                <a:gd name="T24" fmla="*/ 1797 w 2092"/>
                <a:gd name="T25" fmla="*/ 1051 h 2061"/>
                <a:gd name="T26" fmla="*/ 1596 w 2092"/>
                <a:gd name="T27" fmla="*/ 1021 h 2061"/>
                <a:gd name="T28" fmla="*/ 1797 w 2092"/>
                <a:gd name="T29" fmla="*/ 1021 h 2061"/>
                <a:gd name="T30" fmla="*/ 1697 w 2092"/>
                <a:gd name="T31" fmla="*/ 738 h 2061"/>
                <a:gd name="T32" fmla="*/ 1629 w 2092"/>
                <a:gd name="T33" fmla="*/ 806 h 2061"/>
                <a:gd name="T34" fmla="*/ 1914 w 2092"/>
                <a:gd name="T35" fmla="*/ 749 h 2061"/>
                <a:gd name="T36" fmla="*/ 1792 w 2092"/>
                <a:gd name="T37" fmla="*/ 900 h 2061"/>
                <a:gd name="T38" fmla="*/ 1601 w 2092"/>
                <a:gd name="T39" fmla="*/ 900 h 2061"/>
                <a:gd name="T40" fmla="*/ 522 w 2092"/>
                <a:gd name="T41" fmla="*/ 1051 h 2061"/>
                <a:gd name="T42" fmla="*/ 320 w 2092"/>
                <a:gd name="T43" fmla="*/ 1021 h 2061"/>
                <a:gd name="T44" fmla="*/ 522 w 2092"/>
                <a:gd name="T45" fmla="*/ 1021 h 2061"/>
                <a:gd name="T46" fmla="*/ 421 w 2092"/>
                <a:gd name="T47" fmla="*/ 738 h 2061"/>
                <a:gd name="T48" fmla="*/ 354 w 2092"/>
                <a:gd name="T49" fmla="*/ 806 h 2061"/>
                <a:gd name="T50" fmla="*/ 516 w 2092"/>
                <a:gd name="T51" fmla="*/ 900 h 2061"/>
                <a:gd name="T52" fmla="*/ 325 w 2092"/>
                <a:gd name="T53" fmla="*/ 900 h 2061"/>
                <a:gd name="T54" fmla="*/ 360 w 2092"/>
                <a:gd name="T55" fmla="*/ 612 h 2061"/>
                <a:gd name="T56" fmla="*/ 454 w 2092"/>
                <a:gd name="T57" fmla="*/ 1924 h 2061"/>
                <a:gd name="T58" fmla="*/ 253 w 2092"/>
                <a:gd name="T59" fmla="*/ 1894 h 2061"/>
                <a:gd name="T60" fmla="*/ 454 w 2092"/>
                <a:gd name="T61" fmla="*/ 1894 h 2061"/>
                <a:gd name="T62" fmla="*/ 354 w 2092"/>
                <a:gd name="T63" fmla="*/ 1611 h 2061"/>
                <a:gd name="T64" fmla="*/ 287 w 2092"/>
                <a:gd name="T65" fmla="*/ 1679 h 2061"/>
                <a:gd name="T66" fmla="*/ 449 w 2092"/>
                <a:gd name="T67" fmla="*/ 1773 h 2061"/>
                <a:gd name="T68" fmla="*/ 258 w 2092"/>
                <a:gd name="T69" fmla="*/ 1772 h 2061"/>
                <a:gd name="T70" fmla="*/ 339 w 2092"/>
                <a:gd name="T71" fmla="*/ 1477 h 2061"/>
                <a:gd name="T72" fmla="*/ 562 w 2092"/>
                <a:gd name="T73" fmla="*/ 1603 h 2061"/>
                <a:gd name="T74" fmla="*/ 824 w 2092"/>
                <a:gd name="T75" fmla="*/ 302 h 2061"/>
                <a:gd name="T76" fmla="*/ 1225 w 2092"/>
                <a:gd name="T77" fmla="*/ 468 h 2061"/>
                <a:gd name="T78" fmla="*/ 1154 w 2092"/>
                <a:gd name="T79" fmla="*/ 173 h 2061"/>
                <a:gd name="T80" fmla="*/ 893 w 2092"/>
                <a:gd name="T81" fmla="*/ 468 h 2061"/>
                <a:gd name="T82" fmla="*/ 992 w 2092"/>
                <a:gd name="T83" fmla="*/ 268 h 2061"/>
                <a:gd name="T84" fmla="*/ 958 w 2092"/>
                <a:gd name="T85" fmla="*/ 514 h 2061"/>
                <a:gd name="T86" fmla="*/ 1059 w 2092"/>
                <a:gd name="T87" fmla="*/ 403 h 2061"/>
                <a:gd name="T88" fmla="*/ 1159 w 2092"/>
                <a:gd name="T89" fmla="*/ 514 h 2061"/>
                <a:gd name="T90" fmla="*/ 757 w 2092"/>
                <a:gd name="T91" fmla="*/ 1343 h 2061"/>
                <a:gd name="T92" fmla="*/ 1059 w 2092"/>
                <a:gd name="T93" fmla="*/ 1645 h 2061"/>
                <a:gd name="T94" fmla="*/ 1663 w 2092"/>
                <a:gd name="T95" fmla="*/ 1924 h 2061"/>
                <a:gd name="T96" fmla="*/ 1837 w 2092"/>
                <a:gd name="T97" fmla="*/ 1839 h 2061"/>
                <a:gd name="T98" fmla="*/ 1697 w 2092"/>
                <a:gd name="T99" fmla="*/ 1679 h 2061"/>
                <a:gd name="T100" fmla="*/ 1764 w 2092"/>
                <a:gd name="T101" fmla="*/ 1746 h 2061"/>
                <a:gd name="T102" fmla="*/ 1881 w 2092"/>
                <a:gd name="T103" fmla="*/ 1788 h 2061"/>
                <a:gd name="T104" fmla="*/ 1669 w 2092"/>
                <a:gd name="T105" fmla="*/ 1583 h 2061"/>
                <a:gd name="T106" fmla="*/ 1556 w 2092"/>
                <a:gd name="T107" fmla="*/ 1603 h 2061"/>
                <a:gd name="T108" fmla="*/ 1778 w 2092"/>
                <a:gd name="T109" fmla="*/ 1477 h 2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92" h="2061">
                  <a:moveTo>
                    <a:pt x="2052" y="1622"/>
                  </a:moveTo>
                  <a:cubicBezTo>
                    <a:pt x="2013" y="1496"/>
                    <a:pt x="1896" y="1410"/>
                    <a:pt x="1764" y="1410"/>
                  </a:cubicBezTo>
                  <a:cubicBezTo>
                    <a:pt x="1663" y="1410"/>
                    <a:pt x="1570" y="1460"/>
                    <a:pt x="1513" y="1543"/>
                  </a:cubicBezTo>
                  <a:cubicBezTo>
                    <a:pt x="1400" y="1484"/>
                    <a:pt x="1400" y="1484"/>
                    <a:pt x="1400" y="1484"/>
                  </a:cubicBezTo>
                  <a:cubicBezTo>
                    <a:pt x="1447" y="1371"/>
                    <a:pt x="1435" y="1243"/>
                    <a:pt x="1368" y="1142"/>
                  </a:cubicBezTo>
                  <a:cubicBezTo>
                    <a:pt x="1482" y="1052"/>
                    <a:pt x="1482" y="1052"/>
                    <a:pt x="1482" y="1052"/>
                  </a:cubicBezTo>
                  <a:cubicBezTo>
                    <a:pt x="1596" y="1167"/>
                    <a:pt x="1780" y="1174"/>
                    <a:pt x="1902" y="1067"/>
                  </a:cubicBezTo>
                  <a:cubicBezTo>
                    <a:pt x="2024" y="960"/>
                    <a:pt x="2041" y="776"/>
                    <a:pt x="1941" y="648"/>
                  </a:cubicBezTo>
                  <a:cubicBezTo>
                    <a:pt x="1841" y="521"/>
                    <a:pt x="1658" y="494"/>
                    <a:pt x="1525" y="587"/>
                  </a:cubicBezTo>
                  <a:cubicBezTo>
                    <a:pt x="1392" y="680"/>
                    <a:pt x="1355" y="861"/>
                    <a:pt x="1441" y="999"/>
                  </a:cubicBezTo>
                  <a:cubicBezTo>
                    <a:pt x="1326" y="1089"/>
                    <a:pt x="1326" y="1089"/>
                    <a:pt x="1326" y="1089"/>
                  </a:cubicBezTo>
                  <a:cubicBezTo>
                    <a:pt x="1265" y="1024"/>
                    <a:pt x="1182" y="983"/>
                    <a:pt x="1092" y="975"/>
                  </a:cubicBezTo>
                  <a:cubicBezTo>
                    <a:pt x="1092" y="602"/>
                    <a:pt x="1092" y="602"/>
                    <a:pt x="1092" y="602"/>
                  </a:cubicBezTo>
                  <a:cubicBezTo>
                    <a:pt x="1252" y="584"/>
                    <a:pt x="1369" y="445"/>
                    <a:pt x="1360" y="285"/>
                  </a:cubicBezTo>
                  <a:cubicBezTo>
                    <a:pt x="1352" y="125"/>
                    <a:pt x="1219" y="0"/>
                    <a:pt x="1059" y="0"/>
                  </a:cubicBezTo>
                  <a:cubicBezTo>
                    <a:pt x="898" y="0"/>
                    <a:pt x="766" y="125"/>
                    <a:pt x="757" y="285"/>
                  </a:cubicBezTo>
                  <a:cubicBezTo>
                    <a:pt x="748" y="445"/>
                    <a:pt x="866" y="584"/>
                    <a:pt x="1025" y="602"/>
                  </a:cubicBezTo>
                  <a:cubicBezTo>
                    <a:pt x="1025" y="975"/>
                    <a:pt x="1025" y="975"/>
                    <a:pt x="1025" y="975"/>
                  </a:cubicBezTo>
                  <a:cubicBezTo>
                    <a:pt x="936" y="983"/>
                    <a:pt x="853" y="1024"/>
                    <a:pt x="791" y="1089"/>
                  </a:cubicBezTo>
                  <a:cubicBezTo>
                    <a:pt x="677" y="999"/>
                    <a:pt x="677" y="999"/>
                    <a:pt x="677" y="999"/>
                  </a:cubicBezTo>
                  <a:cubicBezTo>
                    <a:pt x="761" y="863"/>
                    <a:pt x="724" y="685"/>
                    <a:pt x="593" y="594"/>
                  </a:cubicBezTo>
                  <a:cubicBezTo>
                    <a:pt x="463" y="502"/>
                    <a:pt x="283" y="529"/>
                    <a:pt x="184" y="655"/>
                  </a:cubicBezTo>
                  <a:cubicBezTo>
                    <a:pt x="86" y="780"/>
                    <a:pt x="102" y="961"/>
                    <a:pt x="222" y="1066"/>
                  </a:cubicBezTo>
                  <a:cubicBezTo>
                    <a:pt x="342" y="1172"/>
                    <a:pt x="523" y="1165"/>
                    <a:pt x="635" y="1051"/>
                  </a:cubicBezTo>
                  <a:cubicBezTo>
                    <a:pt x="749" y="1142"/>
                    <a:pt x="749" y="1142"/>
                    <a:pt x="749" y="1142"/>
                  </a:cubicBezTo>
                  <a:cubicBezTo>
                    <a:pt x="683" y="1243"/>
                    <a:pt x="671" y="1371"/>
                    <a:pt x="717" y="1484"/>
                  </a:cubicBezTo>
                  <a:cubicBezTo>
                    <a:pt x="604" y="1543"/>
                    <a:pt x="604" y="1543"/>
                    <a:pt x="604" y="1543"/>
                  </a:cubicBezTo>
                  <a:cubicBezTo>
                    <a:pt x="513" y="1407"/>
                    <a:pt x="332" y="1366"/>
                    <a:pt x="192" y="1449"/>
                  </a:cubicBezTo>
                  <a:cubicBezTo>
                    <a:pt x="51" y="1533"/>
                    <a:pt x="0" y="1711"/>
                    <a:pt x="76" y="1856"/>
                  </a:cubicBezTo>
                  <a:cubicBezTo>
                    <a:pt x="151" y="2001"/>
                    <a:pt x="327" y="2061"/>
                    <a:pt x="475" y="1994"/>
                  </a:cubicBezTo>
                  <a:cubicBezTo>
                    <a:pt x="624" y="1927"/>
                    <a:pt x="694" y="1755"/>
                    <a:pt x="635" y="1603"/>
                  </a:cubicBezTo>
                  <a:cubicBezTo>
                    <a:pt x="749" y="1543"/>
                    <a:pt x="749" y="1543"/>
                    <a:pt x="749" y="1543"/>
                  </a:cubicBezTo>
                  <a:cubicBezTo>
                    <a:pt x="817" y="1648"/>
                    <a:pt x="933" y="1712"/>
                    <a:pt x="1059" y="1712"/>
                  </a:cubicBezTo>
                  <a:cubicBezTo>
                    <a:pt x="1184" y="1712"/>
                    <a:pt x="1301" y="1648"/>
                    <a:pt x="1369" y="1543"/>
                  </a:cubicBezTo>
                  <a:cubicBezTo>
                    <a:pt x="1482" y="1603"/>
                    <a:pt x="1482" y="1603"/>
                    <a:pt x="1482" y="1603"/>
                  </a:cubicBezTo>
                  <a:cubicBezTo>
                    <a:pt x="1435" y="1726"/>
                    <a:pt x="1473" y="1866"/>
                    <a:pt x="1576" y="1949"/>
                  </a:cubicBezTo>
                  <a:cubicBezTo>
                    <a:pt x="1680" y="2031"/>
                    <a:pt x="1825" y="2036"/>
                    <a:pt x="1935" y="1961"/>
                  </a:cubicBezTo>
                  <a:cubicBezTo>
                    <a:pt x="2044" y="1886"/>
                    <a:pt x="2092" y="1749"/>
                    <a:pt x="2052" y="1622"/>
                  </a:cubicBezTo>
                  <a:close/>
                  <a:moveTo>
                    <a:pt x="1797" y="1051"/>
                  </a:moveTo>
                  <a:cubicBezTo>
                    <a:pt x="1734" y="1082"/>
                    <a:pt x="1660" y="1082"/>
                    <a:pt x="1596" y="1051"/>
                  </a:cubicBezTo>
                  <a:cubicBezTo>
                    <a:pt x="1596" y="1051"/>
                    <a:pt x="1596" y="1051"/>
                    <a:pt x="1596" y="1051"/>
                  </a:cubicBezTo>
                  <a:cubicBezTo>
                    <a:pt x="1596" y="1021"/>
                    <a:pt x="1596" y="1021"/>
                    <a:pt x="1596" y="1021"/>
                  </a:cubicBezTo>
                  <a:cubicBezTo>
                    <a:pt x="1602" y="971"/>
                    <a:pt x="1647" y="935"/>
                    <a:pt x="1697" y="940"/>
                  </a:cubicBezTo>
                  <a:cubicBezTo>
                    <a:pt x="1723" y="939"/>
                    <a:pt x="1749" y="949"/>
                    <a:pt x="1770" y="966"/>
                  </a:cubicBezTo>
                  <a:cubicBezTo>
                    <a:pt x="1787" y="979"/>
                    <a:pt x="1797" y="1000"/>
                    <a:pt x="1797" y="1021"/>
                  </a:cubicBezTo>
                  <a:lnTo>
                    <a:pt x="1797" y="1051"/>
                  </a:lnTo>
                  <a:close/>
                  <a:moveTo>
                    <a:pt x="1629" y="806"/>
                  </a:moveTo>
                  <a:cubicBezTo>
                    <a:pt x="1629" y="768"/>
                    <a:pt x="1660" y="738"/>
                    <a:pt x="1697" y="738"/>
                  </a:cubicBezTo>
                  <a:cubicBezTo>
                    <a:pt x="1734" y="738"/>
                    <a:pt x="1764" y="768"/>
                    <a:pt x="1764" y="806"/>
                  </a:cubicBezTo>
                  <a:cubicBezTo>
                    <a:pt x="1764" y="843"/>
                    <a:pt x="1734" y="873"/>
                    <a:pt x="1697" y="873"/>
                  </a:cubicBezTo>
                  <a:cubicBezTo>
                    <a:pt x="1660" y="873"/>
                    <a:pt x="1630" y="843"/>
                    <a:pt x="1629" y="806"/>
                  </a:cubicBezTo>
                  <a:close/>
                  <a:moveTo>
                    <a:pt x="1479" y="749"/>
                  </a:moveTo>
                  <a:cubicBezTo>
                    <a:pt x="1516" y="661"/>
                    <a:pt x="1602" y="604"/>
                    <a:pt x="1697" y="604"/>
                  </a:cubicBezTo>
                  <a:cubicBezTo>
                    <a:pt x="1792" y="604"/>
                    <a:pt x="1877" y="661"/>
                    <a:pt x="1914" y="749"/>
                  </a:cubicBezTo>
                  <a:cubicBezTo>
                    <a:pt x="1950" y="837"/>
                    <a:pt x="1930" y="938"/>
                    <a:pt x="1863" y="1005"/>
                  </a:cubicBezTo>
                  <a:cubicBezTo>
                    <a:pt x="1858" y="970"/>
                    <a:pt x="1841" y="938"/>
                    <a:pt x="1813" y="915"/>
                  </a:cubicBezTo>
                  <a:cubicBezTo>
                    <a:pt x="1807" y="909"/>
                    <a:pt x="1800" y="904"/>
                    <a:pt x="1792" y="900"/>
                  </a:cubicBezTo>
                  <a:cubicBezTo>
                    <a:pt x="1844" y="847"/>
                    <a:pt x="1844" y="762"/>
                    <a:pt x="1791" y="710"/>
                  </a:cubicBezTo>
                  <a:cubicBezTo>
                    <a:pt x="1739" y="658"/>
                    <a:pt x="1654" y="658"/>
                    <a:pt x="1602" y="710"/>
                  </a:cubicBezTo>
                  <a:cubicBezTo>
                    <a:pt x="1550" y="762"/>
                    <a:pt x="1549" y="847"/>
                    <a:pt x="1601" y="900"/>
                  </a:cubicBezTo>
                  <a:cubicBezTo>
                    <a:pt x="1563" y="922"/>
                    <a:pt x="1537" y="961"/>
                    <a:pt x="1531" y="1005"/>
                  </a:cubicBezTo>
                  <a:cubicBezTo>
                    <a:pt x="1463" y="938"/>
                    <a:pt x="1443" y="837"/>
                    <a:pt x="1479" y="749"/>
                  </a:cubicBezTo>
                  <a:close/>
                  <a:moveTo>
                    <a:pt x="522" y="1051"/>
                  </a:moveTo>
                  <a:cubicBezTo>
                    <a:pt x="458" y="1082"/>
                    <a:pt x="384" y="1082"/>
                    <a:pt x="320" y="1051"/>
                  </a:cubicBezTo>
                  <a:cubicBezTo>
                    <a:pt x="320" y="1051"/>
                    <a:pt x="320" y="1051"/>
                    <a:pt x="320" y="1051"/>
                  </a:cubicBezTo>
                  <a:cubicBezTo>
                    <a:pt x="320" y="1021"/>
                    <a:pt x="320" y="1021"/>
                    <a:pt x="320" y="1021"/>
                  </a:cubicBezTo>
                  <a:cubicBezTo>
                    <a:pt x="326" y="971"/>
                    <a:pt x="371" y="935"/>
                    <a:pt x="421" y="940"/>
                  </a:cubicBezTo>
                  <a:cubicBezTo>
                    <a:pt x="448" y="939"/>
                    <a:pt x="474" y="949"/>
                    <a:pt x="494" y="966"/>
                  </a:cubicBezTo>
                  <a:cubicBezTo>
                    <a:pt x="511" y="979"/>
                    <a:pt x="521" y="1000"/>
                    <a:pt x="522" y="1021"/>
                  </a:cubicBezTo>
                  <a:lnTo>
                    <a:pt x="522" y="1051"/>
                  </a:lnTo>
                  <a:close/>
                  <a:moveTo>
                    <a:pt x="354" y="806"/>
                  </a:moveTo>
                  <a:cubicBezTo>
                    <a:pt x="354" y="768"/>
                    <a:pt x="384" y="738"/>
                    <a:pt x="421" y="738"/>
                  </a:cubicBezTo>
                  <a:cubicBezTo>
                    <a:pt x="458" y="738"/>
                    <a:pt x="488" y="768"/>
                    <a:pt x="488" y="806"/>
                  </a:cubicBezTo>
                  <a:cubicBezTo>
                    <a:pt x="488" y="843"/>
                    <a:pt x="458" y="873"/>
                    <a:pt x="421" y="873"/>
                  </a:cubicBezTo>
                  <a:cubicBezTo>
                    <a:pt x="384" y="873"/>
                    <a:pt x="354" y="843"/>
                    <a:pt x="354" y="806"/>
                  </a:cubicBezTo>
                  <a:close/>
                  <a:moveTo>
                    <a:pt x="587" y="1005"/>
                  </a:moveTo>
                  <a:cubicBezTo>
                    <a:pt x="583" y="970"/>
                    <a:pt x="565" y="938"/>
                    <a:pt x="538" y="915"/>
                  </a:cubicBezTo>
                  <a:cubicBezTo>
                    <a:pt x="531" y="909"/>
                    <a:pt x="524" y="904"/>
                    <a:pt x="516" y="900"/>
                  </a:cubicBezTo>
                  <a:cubicBezTo>
                    <a:pt x="568" y="847"/>
                    <a:pt x="568" y="762"/>
                    <a:pt x="516" y="710"/>
                  </a:cubicBezTo>
                  <a:cubicBezTo>
                    <a:pt x="463" y="658"/>
                    <a:pt x="379" y="658"/>
                    <a:pt x="326" y="710"/>
                  </a:cubicBezTo>
                  <a:cubicBezTo>
                    <a:pt x="274" y="762"/>
                    <a:pt x="273" y="847"/>
                    <a:pt x="325" y="900"/>
                  </a:cubicBezTo>
                  <a:cubicBezTo>
                    <a:pt x="287" y="922"/>
                    <a:pt x="261" y="961"/>
                    <a:pt x="255" y="1005"/>
                  </a:cubicBezTo>
                  <a:cubicBezTo>
                    <a:pt x="211" y="961"/>
                    <a:pt x="186" y="902"/>
                    <a:pt x="186" y="839"/>
                  </a:cubicBezTo>
                  <a:cubicBezTo>
                    <a:pt x="186" y="733"/>
                    <a:pt x="257" y="640"/>
                    <a:pt x="360" y="612"/>
                  </a:cubicBezTo>
                  <a:cubicBezTo>
                    <a:pt x="463" y="584"/>
                    <a:pt x="571" y="629"/>
                    <a:pt x="624" y="722"/>
                  </a:cubicBezTo>
                  <a:cubicBezTo>
                    <a:pt x="678" y="814"/>
                    <a:pt x="662" y="930"/>
                    <a:pt x="587" y="1005"/>
                  </a:cubicBezTo>
                  <a:close/>
                  <a:moveTo>
                    <a:pt x="454" y="1924"/>
                  </a:moveTo>
                  <a:cubicBezTo>
                    <a:pt x="391" y="1955"/>
                    <a:pt x="317" y="1955"/>
                    <a:pt x="253" y="1924"/>
                  </a:cubicBezTo>
                  <a:cubicBezTo>
                    <a:pt x="253" y="1924"/>
                    <a:pt x="253" y="1924"/>
                    <a:pt x="253" y="1924"/>
                  </a:cubicBezTo>
                  <a:cubicBezTo>
                    <a:pt x="253" y="1894"/>
                    <a:pt x="253" y="1894"/>
                    <a:pt x="253" y="1894"/>
                  </a:cubicBezTo>
                  <a:cubicBezTo>
                    <a:pt x="259" y="1844"/>
                    <a:pt x="304" y="1808"/>
                    <a:pt x="354" y="1813"/>
                  </a:cubicBezTo>
                  <a:cubicBezTo>
                    <a:pt x="380" y="1812"/>
                    <a:pt x="406" y="1822"/>
                    <a:pt x="427" y="1839"/>
                  </a:cubicBezTo>
                  <a:cubicBezTo>
                    <a:pt x="444" y="1852"/>
                    <a:pt x="454" y="1872"/>
                    <a:pt x="454" y="1894"/>
                  </a:cubicBezTo>
                  <a:lnTo>
                    <a:pt x="454" y="1924"/>
                  </a:lnTo>
                  <a:close/>
                  <a:moveTo>
                    <a:pt x="287" y="1679"/>
                  </a:moveTo>
                  <a:cubicBezTo>
                    <a:pt x="287" y="1641"/>
                    <a:pt x="317" y="1611"/>
                    <a:pt x="354" y="1611"/>
                  </a:cubicBezTo>
                  <a:cubicBezTo>
                    <a:pt x="391" y="1611"/>
                    <a:pt x="421" y="1641"/>
                    <a:pt x="421" y="1679"/>
                  </a:cubicBezTo>
                  <a:cubicBezTo>
                    <a:pt x="421" y="1716"/>
                    <a:pt x="391" y="1746"/>
                    <a:pt x="354" y="1746"/>
                  </a:cubicBezTo>
                  <a:cubicBezTo>
                    <a:pt x="317" y="1746"/>
                    <a:pt x="287" y="1716"/>
                    <a:pt x="287" y="1679"/>
                  </a:cubicBezTo>
                  <a:close/>
                  <a:moveTo>
                    <a:pt x="520" y="1878"/>
                  </a:moveTo>
                  <a:cubicBezTo>
                    <a:pt x="515" y="1843"/>
                    <a:pt x="498" y="1811"/>
                    <a:pt x="470" y="1788"/>
                  </a:cubicBezTo>
                  <a:cubicBezTo>
                    <a:pt x="464" y="1782"/>
                    <a:pt x="457" y="1777"/>
                    <a:pt x="449" y="1773"/>
                  </a:cubicBezTo>
                  <a:cubicBezTo>
                    <a:pt x="501" y="1720"/>
                    <a:pt x="501" y="1635"/>
                    <a:pt x="449" y="1583"/>
                  </a:cubicBezTo>
                  <a:cubicBezTo>
                    <a:pt x="396" y="1531"/>
                    <a:pt x="311" y="1531"/>
                    <a:pt x="259" y="1583"/>
                  </a:cubicBezTo>
                  <a:cubicBezTo>
                    <a:pt x="207" y="1635"/>
                    <a:pt x="206" y="1720"/>
                    <a:pt x="258" y="1772"/>
                  </a:cubicBezTo>
                  <a:cubicBezTo>
                    <a:pt x="220" y="1795"/>
                    <a:pt x="194" y="1834"/>
                    <a:pt x="188" y="1878"/>
                  </a:cubicBezTo>
                  <a:cubicBezTo>
                    <a:pt x="122" y="1813"/>
                    <a:pt x="101" y="1715"/>
                    <a:pt x="134" y="1629"/>
                  </a:cubicBezTo>
                  <a:cubicBezTo>
                    <a:pt x="167" y="1542"/>
                    <a:pt x="247" y="1483"/>
                    <a:pt x="339" y="1477"/>
                  </a:cubicBezTo>
                  <a:cubicBezTo>
                    <a:pt x="432" y="1472"/>
                    <a:pt x="519" y="1521"/>
                    <a:pt x="562" y="1603"/>
                  </a:cubicBezTo>
                  <a:cubicBezTo>
                    <a:pt x="562" y="1603"/>
                    <a:pt x="562" y="1603"/>
                    <a:pt x="562" y="1603"/>
                  </a:cubicBezTo>
                  <a:cubicBezTo>
                    <a:pt x="562" y="1603"/>
                    <a:pt x="562" y="1603"/>
                    <a:pt x="562" y="1603"/>
                  </a:cubicBezTo>
                  <a:cubicBezTo>
                    <a:pt x="610" y="1694"/>
                    <a:pt x="593" y="1806"/>
                    <a:pt x="520" y="1878"/>
                  </a:cubicBezTo>
                  <a:close/>
                  <a:moveTo>
                    <a:pt x="893" y="468"/>
                  </a:moveTo>
                  <a:cubicBezTo>
                    <a:pt x="848" y="424"/>
                    <a:pt x="824" y="364"/>
                    <a:pt x="824" y="302"/>
                  </a:cubicBezTo>
                  <a:cubicBezTo>
                    <a:pt x="824" y="196"/>
                    <a:pt x="895" y="102"/>
                    <a:pt x="998" y="75"/>
                  </a:cubicBezTo>
                  <a:cubicBezTo>
                    <a:pt x="1101" y="47"/>
                    <a:pt x="1209" y="92"/>
                    <a:pt x="1262" y="184"/>
                  </a:cubicBezTo>
                  <a:cubicBezTo>
                    <a:pt x="1315" y="277"/>
                    <a:pt x="1300" y="393"/>
                    <a:pt x="1225" y="468"/>
                  </a:cubicBezTo>
                  <a:cubicBezTo>
                    <a:pt x="1220" y="433"/>
                    <a:pt x="1203" y="401"/>
                    <a:pt x="1176" y="378"/>
                  </a:cubicBezTo>
                  <a:cubicBezTo>
                    <a:pt x="1169" y="372"/>
                    <a:pt x="1162" y="367"/>
                    <a:pt x="1154" y="363"/>
                  </a:cubicBezTo>
                  <a:cubicBezTo>
                    <a:pt x="1206" y="310"/>
                    <a:pt x="1206" y="225"/>
                    <a:pt x="1154" y="173"/>
                  </a:cubicBezTo>
                  <a:cubicBezTo>
                    <a:pt x="1101" y="121"/>
                    <a:pt x="1017" y="121"/>
                    <a:pt x="964" y="173"/>
                  </a:cubicBezTo>
                  <a:cubicBezTo>
                    <a:pt x="912" y="225"/>
                    <a:pt x="911" y="310"/>
                    <a:pt x="963" y="362"/>
                  </a:cubicBezTo>
                  <a:cubicBezTo>
                    <a:pt x="925" y="385"/>
                    <a:pt x="899" y="424"/>
                    <a:pt x="893" y="468"/>
                  </a:cubicBezTo>
                  <a:close/>
                  <a:moveTo>
                    <a:pt x="1126" y="268"/>
                  </a:moveTo>
                  <a:cubicBezTo>
                    <a:pt x="1126" y="305"/>
                    <a:pt x="1096" y="336"/>
                    <a:pt x="1059" y="336"/>
                  </a:cubicBezTo>
                  <a:cubicBezTo>
                    <a:pt x="1022" y="336"/>
                    <a:pt x="992" y="305"/>
                    <a:pt x="992" y="268"/>
                  </a:cubicBezTo>
                  <a:cubicBezTo>
                    <a:pt x="992" y="231"/>
                    <a:pt x="1022" y="201"/>
                    <a:pt x="1059" y="201"/>
                  </a:cubicBezTo>
                  <a:cubicBezTo>
                    <a:pt x="1096" y="201"/>
                    <a:pt x="1126" y="231"/>
                    <a:pt x="1126" y="268"/>
                  </a:cubicBezTo>
                  <a:close/>
                  <a:moveTo>
                    <a:pt x="958" y="514"/>
                  </a:moveTo>
                  <a:cubicBezTo>
                    <a:pt x="958" y="514"/>
                    <a:pt x="958" y="514"/>
                    <a:pt x="958" y="514"/>
                  </a:cubicBezTo>
                  <a:cubicBezTo>
                    <a:pt x="958" y="484"/>
                    <a:pt x="958" y="484"/>
                    <a:pt x="958" y="484"/>
                  </a:cubicBezTo>
                  <a:cubicBezTo>
                    <a:pt x="964" y="434"/>
                    <a:pt x="1009" y="398"/>
                    <a:pt x="1059" y="403"/>
                  </a:cubicBezTo>
                  <a:cubicBezTo>
                    <a:pt x="1085" y="402"/>
                    <a:pt x="1111" y="411"/>
                    <a:pt x="1132" y="429"/>
                  </a:cubicBezTo>
                  <a:cubicBezTo>
                    <a:pt x="1149" y="442"/>
                    <a:pt x="1159" y="462"/>
                    <a:pt x="1159" y="484"/>
                  </a:cubicBezTo>
                  <a:cubicBezTo>
                    <a:pt x="1159" y="514"/>
                    <a:pt x="1159" y="514"/>
                    <a:pt x="1159" y="514"/>
                  </a:cubicBezTo>
                  <a:cubicBezTo>
                    <a:pt x="1096" y="545"/>
                    <a:pt x="1022" y="545"/>
                    <a:pt x="958" y="514"/>
                  </a:cubicBezTo>
                  <a:close/>
                  <a:moveTo>
                    <a:pt x="1059" y="1645"/>
                  </a:moveTo>
                  <a:cubicBezTo>
                    <a:pt x="892" y="1645"/>
                    <a:pt x="757" y="1510"/>
                    <a:pt x="757" y="1343"/>
                  </a:cubicBezTo>
                  <a:cubicBezTo>
                    <a:pt x="757" y="1176"/>
                    <a:pt x="892" y="1041"/>
                    <a:pt x="1059" y="1041"/>
                  </a:cubicBezTo>
                  <a:cubicBezTo>
                    <a:pt x="1226" y="1041"/>
                    <a:pt x="1361" y="1176"/>
                    <a:pt x="1361" y="1343"/>
                  </a:cubicBezTo>
                  <a:cubicBezTo>
                    <a:pt x="1361" y="1510"/>
                    <a:pt x="1226" y="1645"/>
                    <a:pt x="1059" y="1645"/>
                  </a:cubicBezTo>
                  <a:close/>
                  <a:moveTo>
                    <a:pt x="1865" y="1924"/>
                  </a:moveTo>
                  <a:cubicBezTo>
                    <a:pt x="1801" y="1955"/>
                    <a:pt x="1727" y="1955"/>
                    <a:pt x="1663" y="1924"/>
                  </a:cubicBezTo>
                  <a:cubicBezTo>
                    <a:pt x="1663" y="1924"/>
                    <a:pt x="1663" y="1924"/>
                    <a:pt x="1663" y="1924"/>
                  </a:cubicBezTo>
                  <a:cubicBezTo>
                    <a:pt x="1663" y="1894"/>
                    <a:pt x="1663" y="1894"/>
                    <a:pt x="1663" y="1894"/>
                  </a:cubicBezTo>
                  <a:cubicBezTo>
                    <a:pt x="1669" y="1844"/>
                    <a:pt x="1714" y="1808"/>
                    <a:pt x="1764" y="1813"/>
                  </a:cubicBezTo>
                  <a:cubicBezTo>
                    <a:pt x="1791" y="1812"/>
                    <a:pt x="1817" y="1822"/>
                    <a:pt x="1837" y="1839"/>
                  </a:cubicBezTo>
                  <a:cubicBezTo>
                    <a:pt x="1854" y="1852"/>
                    <a:pt x="1864" y="1872"/>
                    <a:pt x="1865" y="1894"/>
                  </a:cubicBezTo>
                  <a:lnTo>
                    <a:pt x="1865" y="1924"/>
                  </a:lnTo>
                  <a:close/>
                  <a:moveTo>
                    <a:pt x="1697" y="1679"/>
                  </a:moveTo>
                  <a:cubicBezTo>
                    <a:pt x="1697" y="1641"/>
                    <a:pt x="1727" y="1611"/>
                    <a:pt x="1764" y="1611"/>
                  </a:cubicBezTo>
                  <a:cubicBezTo>
                    <a:pt x="1801" y="1611"/>
                    <a:pt x="1831" y="1641"/>
                    <a:pt x="1831" y="1679"/>
                  </a:cubicBezTo>
                  <a:cubicBezTo>
                    <a:pt x="1831" y="1716"/>
                    <a:pt x="1801" y="1746"/>
                    <a:pt x="1764" y="1746"/>
                  </a:cubicBezTo>
                  <a:cubicBezTo>
                    <a:pt x="1727" y="1746"/>
                    <a:pt x="1697" y="1716"/>
                    <a:pt x="1697" y="1679"/>
                  </a:cubicBezTo>
                  <a:close/>
                  <a:moveTo>
                    <a:pt x="1930" y="1878"/>
                  </a:moveTo>
                  <a:cubicBezTo>
                    <a:pt x="1925" y="1843"/>
                    <a:pt x="1908" y="1811"/>
                    <a:pt x="1881" y="1788"/>
                  </a:cubicBezTo>
                  <a:cubicBezTo>
                    <a:pt x="1874" y="1782"/>
                    <a:pt x="1867" y="1777"/>
                    <a:pt x="1859" y="1773"/>
                  </a:cubicBezTo>
                  <a:cubicBezTo>
                    <a:pt x="1911" y="1720"/>
                    <a:pt x="1911" y="1635"/>
                    <a:pt x="1859" y="1583"/>
                  </a:cubicBezTo>
                  <a:cubicBezTo>
                    <a:pt x="1806" y="1531"/>
                    <a:pt x="1722" y="1531"/>
                    <a:pt x="1669" y="1583"/>
                  </a:cubicBezTo>
                  <a:cubicBezTo>
                    <a:pt x="1617" y="1635"/>
                    <a:pt x="1616" y="1720"/>
                    <a:pt x="1668" y="1772"/>
                  </a:cubicBezTo>
                  <a:cubicBezTo>
                    <a:pt x="1630" y="1795"/>
                    <a:pt x="1604" y="1834"/>
                    <a:pt x="1598" y="1878"/>
                  </a:cubicBezTo>
                  <a:cubicBezTo>
                    <a:pt x="1525" y="1806"/>
                    <a:pt x="1508" y="1694"/>
                    <a:pt x="1556" y="1603"/>
                  </a:cubicBezTo>
                  <a:cubicBezTo>
                    <a:pt x="1556" y="1603"/>
                    <a:pt x="1556" y="1603"/>
                    <a:pt x="1556" y="1603"/>
                  </a:cubicBezTo>
                  <a:cubicBezTo>
                    <a:pt x="1556" y="1603"/>
                    <a:pt x="1556" y="1603"/>
                    <a:pt x="1556" y="1603"/>
                  </a:cubicBezTo>
                  <a:cubicBezTo>
                    <a:pt x="1599" y="1521"/>
                    <a:pt x="1686" y="1472"/>
                    <a:pt x="1778" y="1477"/>
                  </a:cubicBezTo>
                  <a:cubicBezTo>
                    <a:pt x="1870" y="1483"/>
                    <a:pt x="1951" y="1542"/>
                    <a:pt x="1984" y="1629"/>
                  </a:cubicBezTo>
                  <a:cubicBezTo>
                    <a:pt x="2016" y="1715"/>
                    <a:pt x="1995" y="1813"/>
                    <a:pt x="1930" y="18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1" name="Freeform 60"/>
            <p:cNvSpPr>
              <a:spLocks/>
            </p:cNvSpPr>
            <p:nvPr/>
          </p:nvSpPr>
          <p:spPr bwMode="auto">
            <a:xfrm>
              <a:off x="6596063" y="3408362"/>
              <a:ext cx="201613" cy="246064"/>
            </a:xfrm>
            <a:custGeom>
              <a:avLst/>
              <a:gdLst>
                <a:gd name="T0" fmla="*/ 135 w 276"/>
                <a:gd name="T1" fmla="*/ 0 h 335"/>
                <a:gd name="T2" fmla="*/ 0 w 276"/>
                <a:gd name="T3" fmla="*/ 134 h 335"/>
                <a:gd name="T4" fmla="*/ 34 w 276"/>
                <a:gd name="T5" fmla="*/ 168 h 335"/>
                <a:gd name="T6" fmla="*/ 68 w 276"/>
                <a:gd name="T7" fmla="*/ 134 h 335"/>
                <a:gd name="T8" fmla="*/ 135 w 276"/>
                <a:gd name="T9" fmla="*/ 67 h 335"/>
                <a:gd name="T10" fmla="*/ 202 w 276"/>
                <a:gd name="T11" fmla="*/ 134 h 335"/>
                <a:gd name="T12" fmla="*/ 135 w 276"/>
                <a:gd name="T13" fmla="*/ 201 h 335"/>
                <a:gd name="T14" fmla="*/ 111 w 276"/>
                <a:gd name="T15" fmla="*/ 211 h 335"/>
                <a:gd name="T16" fmla="*/ 101 w 276"/>
                <a:gd name="T17" fmla="*/ 235 h 335"/>
                <a:gd name="T18" fmla="*/ 101 w 276"/>
                <a:gd name="T19" fmla="*/ 302 h 335"/>
                <a:gd name="T20" fmla="*/ 135 w 276"/>
                <a:gd name="T21" fmla="*/ 335 h 335"/>
                <a:gd name="T22" fmla="*/ 168 w 276"/>
                <a:gd name="T23" fmla="*/ 302 h 335"/>
                <a:gd name="T24" fmla="*/ 168 w 276"/>
                <a:gd name="T25" fmla="*/ 264 h 335"/>
                <a:gd name="T26" fmla="*/ 268 w 276"/>
                <a:gd name="T27" fmla="*/ 117 h 335"/>
                <a:gd name="T28" fmla="*/ 135 w 276"/>
                <a:gd name="T29"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6" h="335">
                  <a:moveTo>
                    <a:pt x="135" y="0"/>
                  </a:moveTo>
                  <a:cubicBezTo>
                    <a:pt x="61" y="0"/>
                    <a:pt x="1" y="60"/>
                    <a:pt x="0" y="134"/>
                  </a:cubicBezTo>
                  <a:cubicBezTo>
                    <a:pt x="0" y="153"/>
                    <a:pt x="15" y="168"/>
                    <a:pt x="34" y="168"/>
                  </a:cubicBezTo>
                  <a:cubicBezTo>
                    <a:pt x="53" y="168"/>
                    <a:pt x="68" y="153"/>
                    <a:pt x="68" y="134"/>
                  </a:cubicBezTo>
                  <a:cubicBezTo>
                    <a:pt x="68" y="97"/>
                    <a:pt x="98" y="67"/>
                    <a:pt x="135" y="67"/>
                  </a:cubicBezTo>
                  <a:cubicBezTo>
                    <a:pt x="172" y="67"/>
                    <a:pt x="202" y="97"/>
                    <a:pt x="202" y="134"/>
                  </a:cubicBezTo>
                  <a:cubicBezTo>
                    <a:pt x="202" y="171"/>
                    <a:pt x="172" y="201"/>
                    <a:pt x="135" y="201"/>
                  </a:cubicBezTo>
                  <a:cubicBezTo>
                    <a:pt x="126" y="201"/>
                    <a:pt x="117" y="205"/>
                    <a:pt x="111" y="211"/>
                  </a:cubicBezTo>
                  <a:cubicBezTo>
                    <a:pt x="105" y="217"/>
                    <a:pt x="101" y="226"/>
                    <a:pt x="101" y="235"/>
                  </a:cubicBezTo>
                  <a:cubicBezTo>
                    <a:pt x="101" y="302"/>
                    <a:pt x="101" y="302"/>
                    <a:pt x="101" y="302"/>
                  </a:cubicBezTo>
                  <a:cubicBezTo>
                    <a:pt x="101" y="320"/>
                    <a:pt x="116" y="335"/>
                    <a:pt x="135" y="335"/>
                  </a:cubicBezTo>
                  <a:cubicBezTo>
                    <a:pt x="153" y="335"/>
                    <a:pt x="168" y="320"/>
                    <a:pt x="168" y="302"/>
                  </a:cubicBezTo>
                  <a:cubicBezTo>
                    <a:pt x="168" y="264"/>
                    <a:pt x="168" y="264"/>
                    <a:pt x="168" y="264"/>
                  </a:cubicBezTo>
                  <a:cubicBezTo>
                    <a:pt x="234" y="247"/>
                    <a:pt x="276" y="184"/>
                    <a:pt x="268" y="117"/>
                  </a:cubicBezTo>
                  <a:cubicBezTo>
                    <a:pt x="259" y="50"/>
                    <a:pt x="202" y="0"/>
                    <a:pt x="1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2" name="Freeform 61"/>
            <p:cNvSpPr>
              <a:spLocks/>
            </p:cNvSpPr>
            <p:nvPr/>
          </p:nvSpPr>
          <p:spPr bwMode="auto">
            <a:xfrm>
              <a:off x="6667500" y="3703638"/>
              <a:ext cx="50800" cy="50800"/>
            </a:xfrm>
            <a:custGeom>
              <a:avLst/>
              <a:gdLst>
                <a:gd name="T0" fmla="*/ 60 w 69"/>
                <a:gd name="T1" fmla="*/ 10 h 69"/>
                <a:gd name="T2" fmla="*/ 55 w 69"/>
                <a:gd name="T3" fmla="*/ 6 h 69"/>
                <a:gd name="T4" fmla="*/ 48 w 69"/>
                <a:gd name="T5" fmla="*/ 3 h 69"/>
                <a:gd name="T6" fmla="*/ 42 w 69"/>
                <a:gd name="T7" fmla="*/ 1 h 69"/>
                <a:gd name="T8" fmla="*/ 23 w 69"/>
                <a:gd name="T9" fmla="*/ 3 h 69"/>
                <a:gd name="T10" fmla="*/ 5 w 69"/>
                <a:gd name="T11" fmla="*/ 21 h 69"/>
                <a:gd name="T12" fmla="*/ 12 w 69"/>
                <a:gd name="T13" fmla="*/ 58 h 69"/>
                <a:gd name="T14" fmla="*/ 23 w 69"/>
                <a:gd name="T15" fmla="*/ 65 h 69"/>
                <a:gd name="T16" fmla="*/ 48 w 69"/>
                <a:gd name="T17" fmla="*/ 65 h 69"/>
                <a:gd name="T18" fmla="*/ 60 w 69"/>
                <a:gd name="T19" fmla="*/ 58 h 69"/>
                <a:gd name="T20" fmla="*/ 69 w 69"/>
                <a:gd name="T21" fmla="*/ 34 h 69"/>
                <a:gd name="T22" fmla="*/ 67 w 69"/>
                <a:gd name="T23" fmla="*/ 21 h 69"/>
                <a:gd name="T24" fmla="*/ 60 w 69"/>
                <a:gd name="T25" fmla="*/ 1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69">
                  <a:moveTo>
                    <a:pt x="60" y="10"/>
                  </a:moveTo>
                  <a:cubicBezTo>
                    <a:pt x="58" y="9"/>
                    <a:pt x="56" y="8"/>
                    <a:pt x="55" y="6"/>
                  </a:cubicBezTo>
                  <a:cubicBezTo>
                    <a:pt x="53" y="5"/>
                    <a:pt x="51" y="4"/>
                    <a:pt x="48" y="3"/>
                  </a:cubicBezTo>
                  <a:cubicBezTo>
                    <a:pt x="47" y="2"/>
                    <a:pt x="45" y="2"/>
                    <a:pt x="42" y="1"/>
                  </a:cubicBezTo>
                  <a:cubicBezTo>
                    <a:pt x="36" y="0"/>
                    <a:pt x="29" y="1"/>
                    <a:pt x="23" y="3"/>
                  </a:cubicBezTo>
                  <a:cubicBezTo>
                    <a:pt x="15" y="6"/>
                    <a:pt x="8" y="13"/>
                    <a:pt x="5" y="21"/>
                  </a:cubicBezTo>
                  <a:cubicBezTo>
                    <a:pt x="0" y="34"/>
                    <a:pt x="2" y="48"/>
                    <a:pt x="12" y="58"/>
                  </a:cubicBezTo>
                  <a:cubicBezTo>
                    <a:pt x="15" y="61"/>
                    <a:pt x="19" y="63"/>
                    <a:pt x="23" y="65"/>
                  </a:cubicBezTo>
                  <a:cubicBezTo>
                    <a:pt x="31" y="69"/>
                    <a:pt x="40" y="69"/>
                    <a:pt x="48" y="65"/>
                  </a:cubicBezTo>
                  <a:cubicBezTo>
                    <a:pt x="53" y="63"/>
                    <a:pt x="56" y="61"/>
                    <a:pt x="60" y="58"/>
                  </a:cubicBezTo>
                  <a:cubicBezTo>
                    <a:pt x="66" y="52"/>
                    <a:pt x="69" y="43"/>
                    <a:pt x="69" y="34"/>
                  </a:cubicBezTo>
                  <a:cubicBezTo>
                    <a:pt x="69" y="30"/>
                    <a:pt x="68" y="25"/>
                    <a:pt x="67" y="21"/>
                  </a:cubicBezTo>
                  <a:cubicBezTo>
                    <a:pt x="65" y="17"/>
                    <a:pt x="63" y="14"/>
                    <a:pt x="6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spTree>
    <p:extLst>
      <p:ext uri="{BB962C8B-B14F-4D97-AF65-F5344CB8AC3E}">
        <p14:creationId xmlns:p14="http://schemas.microsoft.com/office/powerpoint/2010/main" val="394793877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2" presetClass="entr" presetSubtype="4" decel="75000"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1000" fill="hold"/>
                                        <p:tgtEl>
                                          <p:spTgt spid="2"/>
                                        </p:tgtEl>
                                        <p:attrNameLst>
                                          <p:attrName>ppt_x</p:attrName>
                                        </p:attrNameLst>
                                      </p:cBhvr>
                                      <p:tavLst>
                                        <p:tav tm="0">
                                          <p:val>
                                            <p:strVal val="#ppt_x"/>
                                          </p:val>
                                        </p:tav>
                                        <p:tav tm="100000">
                                          <p:val>
                                            <p:strVal val="#ppt_x"/>
                                          </p:val>
                                        </p:tav>
                                      </p:tavLst>
                                    </p:anim>
                                    <p:anim calcmode="lin" valueType="num">
                                      <p:cBhvr additive="base">
                                        <p:cTn id="28" dur="1000" fill="hold"/>
                                        <p:tgtEl>
                                          <p:spTgt spid="2"/>
                                        </p:tgtEl>
                                        <p:attrNameLst>
                                          <p:attrName>ppt_y</p:attrName>
                                        </p:attrNameLst>
                                      </p:cBhvr>
                                      <p:tavLst>
                                        <p:tav tm="0">
                                          <p:val>
                                            <p:strVal val="1+#ppt_h/2"/>
                                          </p:val>
                                        </p:tav>
                                        <p:tav tm="100000">
                                          <p:val>
                                            <p:strVal val="#ppt_y"/>
                                          </p:val>
                                        </p:tav>
                                      </p:tavLst>
                                    </p:anim>
                                  </p:childTnLst>
                                </p:cTn>
                              </p:par>
                              <p:par>
                                <p:cTn id="29" presetID="42" presetClass="entr" presetSubtype="0" fill="hold" grpId="0" nodeType="withEffect">
                                  <p:stCondLst>
                                    <p:cond delay="16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par>
                                <p:cTn id="34" presetID="2" presetClass="entr" presetSubtype="4" decel="75000" fill="hold" nodeType="withEffect">
                                  <p:stCondLst>
                                    <p:cond delay="125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1000" fill="hold"/>
                                        <p:tgtEl>
                                          <p:spTgt spid="3"/>
                                        </p:tgtEl>
                                        <p:attrNameLst>
                                          <p:attrName>ppt_x</p:attrName>
                                        </p:attrNameLst>
                                      </p:cBhvr>
                                      <p:tavLst>
                                        <p:tav tm="0">
                                          <p:val>
                                            <p:strVal val="#ppt_x"/>
                                          </p:val>
                                        </p:tav>
                                        <p:tav tm="100000">
                                          <p:val>
                                            <p:strVal val="#ppt_x"/>
                                          </p:val>
                                        </p:tav>
                                      </p:tavLst>
                                    </p:anim>
                                    <p:anim calcmode="lin" valueType="num">
                                      <p:cBhvr additive="base">
                                        <p:cTn id="37" dur="1000" fill="hold"/>
                                        <p:tgtEl>
                                          <p:spTgt spid="3"/>
                                        </p:tgtEl>
                                        <p:attrNameLst>
                                          <p:attrName>ppt_y</p:attrName>
                                        </p:attrNameLst>
                                      </p:cBhvr>
                                      <p:tavLst>
                                        <p:tav tm="0">
                                          <p:val>
                                            <p:strVal val="1+#ppt_h/2"/>
                                          </p:val>
                                        </p:tav>
                                        <p:tav tm="100000">
                                          <p:val>
                                            <p:strVal val="#ppt_y"/>
                                          </p:val>
                                        </p:tav>
                                      </p:tavLst>
                                    </p:anim>
                                  </p:childTnLst>
                                </p:cTn>
                              </p:par>
                              <p:par>
                                <p:cTn id="38" presetID="42" presetClass="entr" presetSubtype="0" fill="hold" nodeType="withEffect">
                                  <p:stCondLst>
                                    <p:cond delay="18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par>
                                <p:cTn id="43" presetID="2" presetClass="entr" presetSubtype="4" decel="75000" fill="hold" nodeType="withEffect">
                                  <p:stCondLst>
                                    <p:cond delay="150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1000" fill="hold"/>
                                        <p:tgtEl>
                                          <p:spTgt spid="4"/>
                                        </p:tgtEl>
                                        <p:attrNameLst>
                                          <p:attrName>ppt_x</p:attrName>
                                        </p:attrNameLst>
                                      </p:cBhvr>
                                      <p:tavLst>
                                        <p:tav tm="0">
                                          <p:val>
                                            <p:strVal val="#ppt_x"/>
                                          </p:val>
                                        </p:tav>
                                        <p:tav tm="100000">
                                          <p:val>
                                            <p:strVal val="#ppt_x"/>
                                          </p:val>
                                        </p:tav>
                                      </p:tavLst>
                                    </p:anim>
                                    <p:anim calcmode="lin" valueType="num">
                                      <p:cBhvr additive="base">
                                        <p:cTn id="46" dur="1000" fill="hold"/>
                                        <p:tgtEl>
                                          <p:spTgt spid="4"/>
                                        </p:tgtEl>
                                        <p:attrNameLst>
                                          <p:attrName>ppt_y</p:attrName>
                                        </p:attrNameLst>
                                      </p:cBhvr>
                                      <p:tavLst>
                                        <p:tav tm="0">
                                          <p:val>
                                            <p:strVal val="1+#ppt_h/2"/>
                                          </p:val>
                                        </p:tav>
                                        <p:tav tm="100000">
                                          <p:val>
                                            <p:strVal val="#ppt_y"/>
                                          </p:val>
                                        </p:tav>
                                      </p:tavLst>
                                    </p:anim>
                                  </p:childTnLst>
                                </p:cTn>
                              </p:par>
                              <p:par>
                                <p:cTn id="47" presetID="42" presetClass="entr" presetSubtype="0" fill="hold" nodeType="withEffect">
                                  <p:stCondLst>
                                    <p:cond delay="200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anim calcmode="lin" valueType="num">
                                      <p:cBhvr>
                                        <p:cTn id="50" dur="1000" fill="hold"/>
                                        <p:tgtEl>
                                          <p:spTgt spid="30"/>
                                        </p:tgtEl>
                                        <p:attrNameLst>
                                          <p:attrName>ppt_x</p:attrName>
                                        </p:attrNameLst>
                                      </p:cBhvr>
                                      <p:tavLst>
                                        <p:tav tm="0">
                                          <p:val>
                                            <p:strVal val="#ppt_x"/>
                                          </p:val>
                                        </p:tav>
                                        <p:tav tm="100000">
                                          <p:val>
                                            <p:strVal val="#ppt_x"/>
                                          </p:val>
                                        </p:tav>
                                      </p:tavLst>
                                    </p:anim>
                                    <p:anim calcmode="lin" valueType="num">
                                      <p:cBhvr>
                                        <p:cTn id="51" dur="1000" fill="hold"/>
                                        <p:tgtEl>
                                          <p:spTgt spid="30"/>
                                        </p:tgtEl>
                                        <p:attrNameLst>
                                          <p:attrName>ppt_y</p:attrName>
                                        </p:attrNameLst>
                                      </p:cBhvr>
                                      <p:tavLst>
                                        <p:tav tm="0">
                                          <p:val>
                                            <p:strVal val="#ppt_y+.1"/>
                                          </p:val>
                                        </p:tav>
                                        <p:tav tm="100000">
                                          <p:val>
                                            <p:strVal val="#ppt_y"/>
                                          </p:val>
                                        </p:tav>
                                      </p:tavLst>
                                    </p:anim>
                                  </p:childTnLst>
                                </p:cTn>
                              </p:par>
                              <p:par>
                                <p:cTn id="52" presetID="2" presetClass="entr" presetSubtype="4" decel="75000" fill="hold" nodeType="withEffect">
                                  <p:stCondLst>
                                    <p:cond delay="1750"/>
                                  </p:stCondLst>
                                  <p:childTnLst>
                                    <p:set>
                                      <p:cBhvr>
                                        <p:cTn id="53" dur="1" fill="hold">
                                          <p:stCondLst>
                                            <p:cond delay="0"/>
                                          </p:stCondLst>
                                        </p:cTn>
                                        <p:tgtEl>
                                          <p:spTgt spid="44"/>
                                        </p:tgtEl>
                                        <p:attrNameLst>
                                          <p:attrName>style.visibility</p:attrName>
                                        </p:attrNameLst>
                                      </p:cBhvr>
                                      <p:to>
                                        <p:strVal val="visible"/>
                                      </p:to>
                                    </p:set>
                                    <p:anim calcmode="lin" valueType="num">
                                      <p:cBhvr additive="base">
                                        <p:cTn id="54" dur="1000" fill="hold"/>
                                        <p:tgtEl>
                                          <p:spTgt spid="44"/>
                                        </p:tgtEl>
                                        <p:attrNameLst>
                                          <p:attrName>ppt_x</p:attrName>
                                        </p:attrNameLst>
                                      </p:cBhvr>
                                      <p:tavLst>
                                        <p:tav tm="0">
                                          <p:val>
                                            <p:strVal val="#ppt_x"/>
                                          </p:val>
                                        </p:tav>
                                        <p:tav tm="100000">
                                          <p:val>
                                            <p:strVal val="#ppt_x"/>
                                          </p:val>
                                        </p:tav>
                                      </p:tavLst>
                                    </p:anim>
                                    <p:anim calcmode="lin" valueType="num">
                                      <p:cBhvr additive="base">
                                        <p:cTn id="55" dur="1000" fill="hold"/>
                                        <p:tgtEl>
                                          <p:spTgt spid="44"/>
                                        </p:tgtEl>
                                        <p:attrNameLst>
                                          <p:attrName>ppt_y</p:attrName>
                                        </p:attrNameLst>
                                      </p:cBhvr>
                                      <p:tavLst>
                                        <p:tav tm="0">
                                          <p:val>
                                            <p:strVal val="1+#ppt_h/2"/>
                                          </p:val>
                                        </p:tav>
                                        <p:tav tm="100000">
                                          <p:val>
                                            <p:strVal val="#ppt_y"/>
                                          </p:val>
                                        </p:tav>
                                      </p:tavLst>
                                    </p:anim>
                                  </p:childTnLst>
                                </p:cTn>
                              </p:par>
                              <p:par>
                                <p:cTn id="56" presetID="42" presetClass="entr" presetSubtype="0" fill="hold" nodeType="withEffect">
                                  <p:stCondLst>
                                    <p:cond delay="2100"/>
                                  </p:stCondLst>
                                  <p:childTnLst>
                                    <p:set>
                                      <p:cBhvr>
                                        <p:cTn id="57" dur="1" fill="hold">
                                          <p:stCondLst>
                                            <p:cond delay="0"/>
                                          </p:stCondLst>
                                        </p:cTn>
                                        <p:tgtEl>
                                          <p:spTgt spid="59"/>
                                        </p:tgtEl>
                                        <p:attrNameLst>
                                          <p:attrName>style.visibility</p:attrName>
                                        </p:attrNameLst>
                                      </p:cBhvr>
                                      <p:to>
                                        <p:strVal val="visible"/>
                                      </p:to>
                                    </p:set>
                                    <p:animEffect transition="in" filter="fade">
                                      <p:cBhvr>
                                        <p:cTn id="58" dur="1000"/>
                                        <p:tgtEl>
                                          <p:spTgt spid="59"/>
                                        </p:tgtEl>
                                      </p:cBhvr>
                                    </p:animEffect>
                                    <p:anim calcmode="lin" valueType="num">
                                      <p:cBhvr>
                                        <p:cTn id="59" dur="1000" fill="hold"/>
                                        <p:tgtEl>
                                          <p:spTgt spid="59"/>
                                        </p:tgtEl>
                                        <p:attrNameLst>
                                          <p:attrName>ppt_x</p:attrName>
                                        </p:attrNameLst>
                                      </p:cBhvr>
                                      <p:tavLst>
                                        <p:tav tm="0">
                                          <p:val>
                                            <p:strVal val="#ppt_x"/>
                                          </p:val>
                                        </p:tav>
                                        <p:tav tm="100000">
                                          <p:val>
                                            <p:strVal val="#ppt_x"/>
                                          </p:val>
                                        </p:tav>
                                      </p:tavLst>
                                    </p:anim>
                                    <p:anim calcmode="lin" valueType="num">
                                      <p:cBhvr>
                                        <p:cTn id="60"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857500" y="1409700"/>
            <a:ext cx="12573000" cy="7467600"/>
            <a:chOff x="2819400" y="1257300"/>
            <a:chExt cx="12573000" cy="7467600"/>
          </a:xfrm>
        </p:grpSpPr>
        <p:sp>
          <p:nvSpPr>
            <p:cNvPr id="7" name="Rectangle 6"/>
            <p:cNvSpPr/>
            <p:nvPr/>
          </p:nvSpPr>
          <p:spPr>
            <a:xfrm>
              <a:off x="2819400" y="1714500"/>
              <a:ext cx="12573000" cy="7010400"/>
            </a:xfrm>
            <a:prstGeom prst="rect">
              <a:avLst/>
            </a:prstGeom>
            <a:solidFill>
              <a:srgbClr val="0E3960"/>
            </a:solidFill>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E3960"/>
                </a:solidFill>
              </a:endParaRPr>
            </a:p>
          </p:txBody>
        </p:sp>
        <p:pic>
          <p:nvPicPr>
            <p:cNvPr id="6" name="Picture 5"/>
            <p:cNvPicPr>
              <a:picLocks noChangeAspect="1"/>
            </p:cNvPicPr>
            <p:nvPr/>
          </p:nvPicPr>
          <p:blipFill>
            <a:blip r:embed="rId3"/>
            <a:stretch>
              <a:fillRect/>
            </a:stretch>
          </p:blipFill>
          <p:spPr>
            <a:xfrm>
              <a:off x="2819400" y="1257300"/>
              <a:ext cx="12256715" cy="7010400"/>
            </a:xfrm>
            <a:prstGeom prst="rect">
              <a:avLst/>
            </a:prstGeom>
          </p:spPr>
        </p:pic>
      </p:grpSp>
    </p:spTree>
    <p:extLst>
      <p:ext uri="{BB962C8B-B14F-4D97-AF65-F5344CB8AC3E}">
        <p14:creationId xmlns:p14="http://schemas.microsoft.com/office/powerpoint/2010/main" val="237774528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0C785D-B9BC-954A-BC2C-3B343850F297}"/>
              </a:ext>
            </a:extLst>
          </p:cNvPr>
          <p:cNvSpPr>
            <a:spLocks noGrp="1"/>
          </p:cNvSpPr>
          <p:nvPr>
            <p:ph type="title"/>
          </p:nvPr>
        </p:nvSpPr>
        <p:spPr>
          <a:xfrm>
            <a:off x="457200" y="274638"/>
            <a:ext cx="9372600" cy="1143000"/>
          </a:xfrm>
          <a:solidFill>
            <a:schemeClr val="accent1">
              <a:lumMod val="60000"/>
              <a:lumOff val="40000"/>
            </a:schemeClr>
          </a:solidFill>
        </p:spPr>
        <p:txBody>
          <a:bodyPr>
            <a:normAutofit fontScale="90000"/>
          </a:bodyPr>
          <a:lstStyle/>
          <a:p>
            <a:r>
              <a:rPr lang="en-US" dirty="0"/>
              <a:t> KY – TN Clean Water Professionals Survey: </a:t>
            </a:r>
          </a:p>
        </p:txBody>
      </p:sp>
      <p:sp>
        <p:nvSpPr>
          <p:cNvPr id="2" name="Content Placeholder 1">
            <a:extLst>
              <a:ext uri="{FF2B5EF4-FFF2-40B4-BE49-F238E27FC236}">
                <a16:creationId xmlns:a16="http://schemas.microsoft.com/office/drawing/2014/main" id="{A6B30C9C-B868-0A84-360D-2FEFD306C08E}"/>
              </a:ext>
            </a:extLst>
          </p:cNvPr>
          <p:cNvSpPr>
            <a:spLocks noGrp="1"/>
          </p:cNvSpPr>
          <p:nvPr>
            <p:ph idx="1"/>
          </p:nvPr>
        </p:nvSpPr>
        <p:spPr>
          <a:xfrm>
            <a:off x="1066800" y="2247900"/>
            <a:ext cx="14935200" cy="6202363"/>
          </a:xfrm>
        </p:spPr>
        <p:txBody>
          <a:bodyPr/>
          <a:lstStyle/>
          <a:p>
            <a:pPr>
              <a:lnSpc>
                <a:spcPct val="150000"/>
              </a:lnSpc>
            </a:pPr>
            <a:r>
              <a:rPr lang="en-US" dirty="0"/>
              <a:t>A survey was performed in 2022 by the Clean Water Professionals of Kentucky and Tennessee.</a:t>
            </a:r>
          </a:p>
          <a:p>
            <a:pPr>
              <a:lnSpc>
                <a:spcPct val="150000"/>
              </a:lnSpc>
            </a:pPr>
            <a:r>
              <a:rPr lang="en-US" dirty="0"/>
              <a:t>The survey was a Kentucky survey for drinking water and wastewater operators and managers.</a:t>
            </a:r>
          </a:p>
          <a:p>
            <a:pPr>
              <a:lnSpc>
                <a:spcPct val="150000"/>
              </a:lnSpc>
            </a:pPr>
            <a:r>
              <a:rPr lang="en-US" dirty="0"/>
              <a:t>There were 413 respondents total spread across the state and identified by Area Development District.</a:t>
            </a:r>
          </a:p>
        </p:txBody>
      </p:sp>
    </p:spTree>
    <p:extLst>
      <p:ext uri="{BB962C8B-B14F-4D97-AF65-F5344CB8AC3E}">
        <p14:creationId xmlns:p14="http://schemas.microsoft.com/office/powerpoint/2010/main" val="266915502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5F772F-6CA6-8E30-5F1E-06EBE5568CFE}"/>
              </a:ext>
            </a:extLst>
          </p:cNvPr>
          <p:cNvPicPr>
            <a:picLocks noChangeAspect="1"/>
          </p:cNvPicPr>
          <p:nvPr/>
        </p:nvPicPr>
        <p:blipFill rotWithShape="1">
          <a:blip r:embed="rId3"/>
          <a:srcRect t="524" b="19014"/>
          <a:stretch/>
        </p:blipFill>
        <p:spPr>
          <a:xfrm>
            <a:off x="1828800" y="2433250"/>
            <a:ext cx="14249400" cy="7509819"/>
          </a:xfrm>
          <a:prstGeom prst="rect">
            <a:avLst/>
          </a:prstGeom>
        </p:spPr>
      </p:pic>
      <p:sp>
        <p:nvSpPr>
          <p:cNvPr id="5" name="Title 4">
            <a:extLst>
              <a:ext uri="{FF2B5EF4-FFF2-40B4-BE49-F238E27FC236}">
                <a16:creationId xmlns:a16="http://schemas.microsoft.com/office/drawing/2014/main" id="{7C0C785D-B9BC-954A-BC2C-3B343850F297}"/>
              </a:ext>
            </a:extLst>
          </p:cNvPr>
          <p:cNvSpPr>
            <a:spLocks noGrp="1"/>
          </p:cNvSpPr>
          <p:nvPr>
            <p:ph type="title"/>
          </p:nvPr>
        </p:nvSpPr>
        <p:spPr>
          <a:xfrm>
            <a:off x="685800" y="348693"/>
            <a:ext cx="12877800" cy="1751570"/>
          </a:xfrm>
        </p:spPr>
        <p:txBody>
          <a:bodyPr>
            <a:normAutofit/>
          </a:bodyPr>
          <a:lstStyle/>
          <a:p>
            <a:r>
              <a:rPr lang="en-US" dirty="0"/>
              <a:t> KY – TN Clean Water Professionals Survey: </a:t>
            </a:r>
            <a:br>
              <a:rPr lang="en-US" dirty="0"/>
            </a:br>
            <a:r>
              <a:rPr lang="en-US" dirty="0"/>
              <a:t>Age Distribution of Operators</a:t>
            </a:r>
          </a:p>
        </p:txBody>
      </p:sp>
    </p:spTree>
    <p:extLst>
      <p:ext uri="{BB962C8B-B14F-4D97-AF65-F5344CB8AC3E}">
        <p14:creationId xmlns:p14="http://schemas.microsoft.com/office/powerpoint/2010/main" val="150522620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0C785D-B9BC-954A-BC2C-3B343850F297}"/>
              </a:ext>
            </a:extLst>
          </p:cNvPr>
          <p:cNvSpPr>
            <a:spLocks noGrp="1"/>
          </p:cNvSpPr>
          <p:nvPr>
            <p:ph type="title"/>
          </p:nvPr>
        </p:nvSpPr>
        <p:spPr>
          <a:xfrm>
            <a:off x="2819400" y="343930"/>
            <a:ext cx="12877800" cy="1751570"/>
          </a:xfrm>
        </p:spPr>
        <p:txBody>
          <a:bodyPr>
            <a:normAutofit/>
          </a:bodyPr>
          <a:lstStyle/>
          <a:p>
            <a:r>
              <a:rPr lang="en-US" dirty="0"/>
              <a:t> KY – TN Clean Water Professionals Survey: </a:t>
            </a:r>
            <a:br>
              <a:rPr lang="en-US" dirty="0"/>
            </a:br>
            <a:r>
              <a:rPr lang="en-US" dirty="0"/>
              <a:t>Education Level Completed</a:t>
            </a:r>
          </a:p>
        </p:txBody>
      </p:sp>
      <p:pic>
        <p:nvPicPr>
          <p:cNvPr id="7" name="Picture 6">
            <a:extLst>
              <a:ext uri="{FF2B5EF4-FFF2-40B4-BE49-F238E27FC236}">
                <a16:creationId xmlns:a16="http://schemas.microsoft.com/office/drawing/2014/main" id="{4A1F48AB-47F9-1BBB-0E66-6DB28804AA71}"/>
              </a:ext>
            </a:extLst>
          </p:cNvPr>
          <p:cNvPicPr>
            <a:picLocks noChangeAspect="1"/>
          </p:cNvPicPr>
          <p:nvPr/>
        </p:nvPicPr>
        <p:blipFill>
          <a:blip r:embed="rId3"/>
          <a:stretch>
            <a:fillRect/>
          </a:stretch>
        </p:blipFill>
        <p:spPr>
          <a:xfrm>
            <a:off x="3962400" y="1943099"/>
            <a:ext cx="10591799" cy="8002693"/>
          </a:xfrm>
          <a:prstGeom prst="rect">
            <a:avLst/>
          </a:prstGeom>
        </p:spPr>
      </p:pic>
    </p:spTree>
    <p:extLst>
      <p:ext uri="{BB962C8B-B14F-4D97-AF65-F5344CB8AC3E}">
        <p14:creationId xmlns:p14="http://schemas.microsoft.com/office/powerpoint/2010/main" val="192632988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0C785D-B9BC-954A-BC2C-3B343850F297}"/>
              </a:ext>
            </a:extLst>
          </p:cNvPr>
          <p:cNvSpPr>
            <a:spLocks noGrp="1"/>
          </p:cNvSpPr>
          <p:nvPr>
            <p:ph type="title"/>
          </p:nvPr>
        </p:nvSpPr>
        <p:spPr>
          <a:xfrm>
            <a:off x="2819400" y="343930"/>
            <a:ext cx="12877800" cy="1751570"/>
          </a:xfrm>
        </p:spPr>
        <p:txBody>
          <a:bodyPr>
            <a:normAutofit/>
          </a:bodyPr>
          <a:lstStyle/>
          <a:p>
            <a:r>
              <a:rPr lang="en-US" dirty="0"/>
              <a:t> KY – TN Clean Water Professionals Survey: </a:t>
            </a:r>
            <a:br>
              <a:rPr lang="en-US" dirty="0"/>
            </a:br>
            <a:r>
              <a:rPr lang="en-US" dirty="0"/>
              <a:t>Utility Decision Makers Understanding of Operations</a:t>
            </a:r>
          </a:p>
        </p:txBody>
      </p:sp>
      <p:pic>
        <p:nvPicPr>
          <p:cNvPr id="4" name="Picture 3">
            <a:extLst>
              <a:ext uri="{FF2B5EF4-FFF2-40B4-BE49-F238E27FC236}">
                <a16:creationId xmlns:a16="http://schemas.microsoft.com/office/drawing/2014/main" id="{330F44EB-9DAC-B6C5-A7D4-6178E929F8A6}"/>
              </a:ext>
            </a:extLst>
          </p:cNvPr>
          <p:cNvPicPr>
            <a:picLocks noChangeAspect="1"/>
          </p:cNvPicPr>
          <p:nvPr/>
        </p:nvPicPr>
        <p:blipFill>
          <a:blip r:embed="rId3"/>
          <a:stretch>
            <a:fillRect/>
          </a:stretch>
        </p:blipFill>
        <p:spPr>
          <a:xfrm>
            <a:off x="5834062" y="3452812"/>
            <a:ext cx="6619875" cy="3381375"/>
          </a:xfrm>
          <a:prstGeom prst="rect">
            <a:avLst/>
          </a:prstGeom>
        </p:spPr>
      </p:pic>
      <p:pic>
        <p:nvPicPr>
          <p:cNvPr id="7" name="Picture 6">
            <a:extLst>
              <a:ext uri="{FF2B5EF4-FFF2-40B4-BE49-F238E27FC236}">
                <a16:creationId xmlns:a16="http://schemas.microsoft.com/office/drawing/2014/main" id="{4FA335F1-CEB3-BC76-A8C3-EE43DA19A2B4}"/>
              </a:ext>
            </a:extLst>
          </p:cNvPr>
          <p:cNvPicPr>
            <a:picLocks noChangeAspect="1"/>
          </p:cNvPicPr>
          <p:nvPr/>
        </p:nvPicPr>
        <p:blipFill>
          <a:blip r:embed="rId3"/>
          <a:stretch>
            <a:fillRect/>
          </a:stretch>
        </p:blipFill>
        <p:spPr>
          <a:xfrm>
            <a:off x="3596359" y="2705100"/>
            <a:ext cx="12083602" cy="6172200"/>
          </a:xfrm>
          <a:prstGeom prst="rect">
            <a:avLst/>
          </a:prstGeom>
        </p:spPr>
      </p:pic>
    </p:spTree>
    <p:extLst>
      <p:ext uri="{BB962C8B-B14F-4D97-AF65-F5344CB8AC3E}">
        <p14:creationId xmlns:p14="http://schemas.microsoft.com/office/powerpoint/2010/main" val="12398639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0C785D-B9BC-954A-BC2C-3B343850F297}"/>
              </a:ext>
            </a:extLst>
          </p:cNvPr>
          <p:cNvSpPr>
            <a:spLocks noGrp="1"/>
          </p:cNvSpPr>
          <p:nvPr>
            <p:ph type="title"/>
          </p:nvPr>
        </p:nvSpPr>
        <p:spPr>
          <a:xfrm>
            <a:off x="2819400" y="343930"/>
            <a:ext cx="12877800" cy="1751570"/>
          </a:xfrm>
        </p:spPr>
        <p:txBody>
          <a:bodyPr>
            <a:normAutofit/>
          </a:bodyPr>
          <a:lstStyle/>
          <a:p>
            <a:r>
              <a:rPr lang="en-US" dirty="0"/>
              <a:t> KY – TN Clean Water Professionals Survey: </a:t>
            </a:r>
            <a:br>
              <a:rPr lang="en-US" dirty="0"/>
            </a:br>
            <a:r>
              <a:rPr lang="en-US" dirty="0"/>
              <a:t>Utility Decision Makers Communication with Operators</a:t>
            </a:r>
          </a:p>
        </p:txBody>
      </p:sp>
      <p:pic>
        <p:nvPicPr>
          <p:cNvPr id="3" name="Picture 2">
            <a:extLst>
              <a:ext uri="{FF2B5EF4-FFF2-40B4-BE49-F238E27FC236}">
                <a16:creationId xmlns:a16="http://schemas.microsoft.com/office/drawing/2014/main" id="{B5342073-89B4-F953-9A30-478C50DBAEFC}"/>
              </a:ext>
            </a:extLst>
          </p:cNvPr>
          <p:cNvPicPr>
            <a:picLocks noChangeAspect="1"/>
          </p:cNvPicPr>
          <p:nvPr/>
        </p:nvPicPr>
        <p:blipFill>
          <a:blip r:embed="rId3"/>
          <a:stretch>
            <a:fillRect/>
          </a:stretch>
        </p:blipFill>
        <p:spPr>
          <a:xfrm>
            <a:off x="2672105" y="2552700"/>
            <a:ext cx="13606501" cy="7048923"/>
          </a:xfrm>
          <a:prstGeom prst="rect">
            <a:avLst/>
          </a:prstGeom>
        </p:spPr>
      </p:pic>
    </p:spTree>
    <p:extLst>
      <p:ext uri="{BB962C8B-B14F-4D97-AF65-F5344CB8AC3E}">
        <p14:creationId xmlns:p14="http://schemas.microsoft.com/office/powerpoint/2010/main" val="292462214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C2268448-F7A2-EF67-6E66-56275902E48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CC16333-3668-4378-E139-F861D1FE6627}"/>
              </a:ext>
            </a:extLst>
          </p:cNvPr>
          <p:cNvSpPr>
            <a:spLocks noGrp="1"/>
          </p:cNvSpPr>
          <p:nvPr>
            <p:ph type="title"/>
          </p:nvPr>
        </p:nvSpPr>
        <p:spPr>
          <a:xfrm>
            <a:off x="2819400" y="343930"/>
            <a:ext cx="12877800" cy="1751570"/>
          </a:xfrm>
        </p:spPr>
        <p:txBody>
          <a:bodyPr>
            <a:normAutofit/>
          </a:bodyPr>
          <a:lstStyle/>
          <a:p>
            <a:r>
              <a:rPr lang="en-US" dirty="0"/>
              <a:t> KY – TN Clean Water Professionals Survey: </a:t>
            </a:r>
            <a:br>
              <a:rPr lang="en-US" dirty="0"/>
            </a:br>
            <a:r>
              <a:rPr lang="en-US" dirty="0"/>
              <a:t>Resources Used to Find Work in Water Sector</a:t>
            </a:r>
          </a:p>
        </p:txBody>
      </p:sp>
      <p:pic>
        <p:nvPicPr>
          <p:cNvPr id="3" name="Picture 2">
            <a:extLst>
              <a:ext uri="{FF2B5EF4-FFF2-40B4-BE49-F238E27FC236}">
                <a16:creationId xmlns:a16="http://schemas.microsoft.com/office/drawing/2014/main" id="{23B389CF-F1DC-6C01-4AF5-80C0F69F0663}"/>
              </a:ext>
            </a:extLst>
          </p:cNvPr>
          <p:cNvPicPr>
            <a:picLocks noChangeAspect="1"/>
          </p:cNvPicPr>
          <p:nvPr/>
        </p:nvPicPr>
        <p:blipFill>
          <a:blip r:embed="rId3"/>
          <a:stretch>
            <a:fillRect/>
          </a:stretch>
        </p:blipFill>
        <p:spPr>
          <a:xfrm>
            <a:off x="5334000" y="1943100"/>
            <a:ext cx="7696200" cy="8178845"/>
          </a:xfrm>
          <a:prstGeom prst="rect">
            <a:avLst/>
          </a:prstGeom>
        </p:spPr>
      </p:pic>
    </p:spTree>
    <p:extLst>
      <p:ext uri="{BB962C8B-B14F-4D97-AF65-F5344CB8AC3E}">
        <p14:creationId xmlns:p14="http://schemas.microsoft.com/office/powerpoint/2010/main" val="426686992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743450" y="6541770"/>
            <a:ext cx="13239746" cy="2068831"/>
            <a:chOff x="4743450" y="6541770"/>
            <a:chExt cx="13239746" cy="2068831"/>
          </a:xfrm>
        </p:grpSpPr>
        <p:sp>
          <p:nvSpPr>
            <p:cNvPr id="34" name="Straight Connector 33"/>
            <p:cNvSpPr/>
            <p:nvPr/>
          </p:nvSpPr>
          <p:spPr>
            <a:xfrm>
              <a:off x="4743450" y="7576186"/>
              <a:ext cx="6923684" cy="0"/>
            </a:xfrm>
            <a:prstGeom prst="line">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43" name="Oval 42"/>
            <p:cNvSpPr/>
            <p:nvPr/>
          </p:nvSpPr>
          <p:spPr>
            <a:xfrm>
              <a:off x="10632720" y="6541771"/>
              <a:ext cx="2068830" cy="2068830"/>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4" name="Freeform 43"/>
            <p:cNvSpPr/>
            <p:nvPr/>
          </p:nvSpPr>
          <p:spPr>
            <a:xfrm flipH="1">
              <a:off x="12940153" y="6541770"/>
              <a:ext cx="5043043" cy="2068830"/>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sz="3200" dirty="0">
                  <a:latin typeface="Open Sans" panose="020B0604020202020204" charset="0"/>
                  <a:ea typeface="Open Sans" panose="020B0604020202020204" charset="0"/>
                  <a:cs typeface="Open Sans" panose="020B0604020202020204" charset="0"/>
                </a:rPr>
                <a:t>Looked at workforce needs in water/wastewater vs overall workforce across occupations</a:t>
              </a:r>
            </a:p>
          </p:txBody>
        </p:sp>
        <p:grpSp>
          <p:nvGrpSpPr>
            <p:cNvPr id="16" name="Group 15"/>
            <p:cNvGrpSpPr>
              <a:grpSpLocks noChangeAspect="1"/>
            </p:cNvGrpSpPr>
            <p:nvPr/>
          </p:nvGrpSpPr>
          <p:grpSpPr>
            <a:xfrm>
              <a:off x="11163321" y="6981825"/>
              <a:ext cx="1190475" cy="1188720"/>
              <a:chOff x="9932988" y="3308350"/>
              <a:chExt cx="1077912" cy="1076326"/>
            </a:xfrm>
            <a:solidFill>
              <a:srgbClr val="0E3960"/>
            </a:solidFill>
          </p:grpSpPr>
          <p:sp>
            <p:nvSpPr>
              <p:cNvPr id="17" name="Freeform 16"/>
              <p:cNvSpPr>
                <a:spLocks noEditPoints="1"/>
              </p:cNvSpPr>
              <p:nvPr/>
            </p:nvSpPr>
            <p:spPr bwMode="auto">
              <a:xfrm>
                <a:off x="10109200" y="3811588"/>
                <a:ext cx="723900" cy="573088"/>
              </a:xfrm>
              <a:custGeom>
                <a:avLst/>
                <a:gdLst>
                  <a:gd name="T0" fmla="*/ 517 w 1376"/>
                  <a:gd name="T1" fmla="*/ 0 h 1092"/>
                  <a:gd name="T2" fmla="*/ 244 w 1376"/>
                  <a:gd name="T3" fmla="*/ 0 h 1092"/>
                  <a:gd name="T4" fmla="*/ 162 w 1376"/>
                  <a:gd name="T5" fmla="*/ 41 h 1092"/>
                  <a:gd name="T6" fmla="*/ 94 w 1376"/>
                  <a:gd name="T7" fmla="*/ 132 h 1092"/>
                  <a:gd name="T8" fmla="*/ 74 w 1376"/>
                  <a:gd name="T9" fmla="*/ 193 h 1092"/>
                  <a:gd name="T10" fmla="*/ 74 w 1376"/>
                  <a:gd name="T11" fmla="*/ 614 h 1092"/>
                  <a:gd name="T12" fmla="*/ 35 w 1376"/>
                  <a:gd name="T13" fmla="*/ 614 h 1092"/>
                  <a:gd name="T14" fmla="*/ 0 w 1376"/>
                  <a:gd name="T15" fmla="*/ 648 h 1092"/>
                  <a:gd name="T16" fmla="*/ 35 w 1376"/>
                  <a:gd name="T17" fmla="*/ 682 h 1092"/>
                  <a:gd name="T18" fmla="*/ 74 w 1376"/>
                  <a:gd name="T19" fmla="*/ 682 h 1092"/>
                  <a:gd name="T20" fmla="*/ 74 w 1376"/>
                  <a:gd name="T21" fmla="*/ 990 h 1092"/>
                  <a:gd name="T22" fmla="*/ 176 w 1376"/>
                  <a:gd name="T23" fmla="*/ 1092 h 1092"/>
                  <a:gd name="T24" fmla="*/ 1200 w 1376"/>
                  <a:gd name="T25" fmla="*/ 1092 h 1092"/>
                  <a:gd name="T26" fmla="*/ 1302 w 1376"/>
                  <a:gd name="T27" fmla="*/ 990 h 1092"/>
                  <a:gd name="T28" fmla="*/ 1302 w 1376"/>
                  <a:gd name="T29" fmla="*/ 682 h 1092"/>
                  <a:gd name="T30" fmla="*/ 1341 w 1376"/>
                  <a:gd name="T31" fmla="*/ 682 h 1092"/>
                  <a:gd name="T32" fmla="*/ 1376 w 1376"/>
                  <a:gd name="T33" fmla="*/ 648 h 1092"/>
                  <a:gd name="T34" fmla="*/ 1341 w 1376"/>
                  <a:gd name="T35" fmla="*/ 614 h 1092"/>
                  <a:gd name="T36" fmla="*/ 1302 w 1376"/>
                  <a:gd name="T37" fmla="*/ 614 h 1092"/>
                  <a:gd name="T38" fmla="*/ 1302 w 1376"/>
                  <a:gd name="T39" fmla="*/ 239 h 1092"/>
                  <a:gd name="T40" fmla="*/ 1200 w 1376"/>
                  <a:gd name="T41" fmla="*/ 136 h 1092"/>
                  <a:gd name="T42" fmla="*/ 688 w 1376"/>
                  <a:gd name="T43" fmla="*/ 136 h 1092"/>
                  <a:gd name="T44" fmla="*/ 661 w 1376"/>
                  <a:gd name="T45" fmla="*/ 123 h 1092"/>
                  <a:gd name="T46" fmla="*/ 661 w 1376"/>
                  <a:gd name="T47" fmla="*/ 123 h 1092"/>
                  <a:gd name="T48" fmla="*/ 599 w 1376"/>
                  <a:gd name="T49" fmla="*/ 41 h 1092"/>
                  <a:gd name="T50" fmla="*/ 517 w 1376"/>
                  <a:gd name="T51" fmla="*/ 0 h 1092"/>
                  <a:gd name="T52" fmla="*/ 688 w 1376"/>
                  <a:gd name="T53" fmla="*/ 205 h 1092"/>
                  <a:gd name="T54" fmla="*/ 1200 w 1376"/>
                  <a:gd name="T55" fmla="*/ 205 h 1092"/>
                  <a:gd name="T56" fmla="*/ 1234 w 1376"/>
                  <a:gd name="T57" fmla="*/ 239 h 1092"/>
                  <a:gd name="T58" fmla="*/ 1234 w 1376"/>
                  <a:gd name="T59" fmla="*/ 990 h 1092"/>
                  <a:gd name="T60" fmla="*/ 1200 w 1376"/>
                  <a:gd name="T61" fmla="*/ 1024 h 1092"/>
                  <a:gd name="T62" fmla="*/ 176 w 1376"/>
                  <a:gd name="T63" fmla="*/ 1024 h 1092"/>
                  <a:gd name="T64" fmla="*/ 142 w 1376"/>
                  <a:gd name="T65" fmla="*/ 990 h 1092"/>
                  <a:gd name="T66" fmla="*/ 142 w 1376"/>
                  <a:gd name="T67" fmla="*/ 193 h 1092"/>
                  <a:gd name="T68" fmla="*/ 149 w 1376"/>
                  <a:gd name="T69" fmla="*/ 173 h 1092"/>
                  <a:gd name="T70" fmla="*/ 217 w 1376"/>
                  <a:gd name="T71" fmla="*/ 82 h 1092"/>
                  <a:gd name="T72" fmla="*/ 244 w 1376"/>
                  <a:gd name="T73" fmla="*/ 68 h 1092"/>
                  <a:gd name="T74" fmla="*/ 517 w 1376"/>
                  <a:gd name="T75" fmla="*/ 68 h 1092"/>
                  <a:gd name="T76" fmla="*/ 545 w 1376"/>
                  <a:gd name="T77" fmla="*/ 82 h 1092"/>
                  <a:gd name="T78" fmla="*/ 606 w 1376"/>
                  <a:gd name="T79" fmla="*/ 164 h 1092"/>
                  <a:gd name="T80" fmla="*/ 688 w 1376"/>
                  <a:gd name="T81" fmla="*/ 205 h 1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76" h="1092">
                    <a:moveTo>
                      <a:pt x="517" y="0"/>
                    </a:moveTo>
                    <a:cubicBezTo>
                      <a:pt x="244" y="0"/>
                      <a:pt x="244" y="0"/>
                      <a:pt x="244" y="0"/>
                    </a:cubicBezTo>
                    <a:cubicBezTo>
                      <a:pt x="212" y="0"/>
                      <a:pt x="182" y="15"/>
                      <a:pt x="162" y="41"/>
                    </a:cubicBezTo>
                    <a:cubicBezTo>
                      <a:pt x="94" y="132"/>
                      <a:pt x="94" y="132"/>
                      <a:pt x="94" y="132"/>
                    </a:cubicBezTo>
                    <a:cubicBezTo>
                      <a:pt x="81" y="149"/>
                      <a:pt x="74" y="171"/>
                      <a:pt x="74" y="193"/>
                    </a:cubicBezTo>
                    <a:cubicBezTo>
                      <a:pt x="74" y="614"/>
                      <a:pt x="74" y="614"/>
                      <a:pt x="74" y="614"/>
                    </a:cubicBezTo>
                    <a:cubicBezTo>
                      <a:pt x="35" y="614"/>
                      <a:pt x="35" y="614"/>
                      <a:pt x="35" y="614"/>
                    </a:cubicBezTo>
                    <a:cubicBezTo>
                      <a:pt x="16" y="614"/>
                      <a:pt x="0" y="629"/>
                      <a:pt x="0" y="648"/>
                    </a:cubicBezTo>
                    <a:cubicBezTo>
                      <a:pt x="0" y="667"/>
                      <a:pt x="16" y="682"/>
                      <a:pt x="35" y="682"/>
                    </a:cubicBezTo>
                    <a:cubicBezTo>
                      <a:pt x="74" y="682"/>
                      <a:pt x="74" y="682"/>
                      <a:pt x="74" y="682"/>
                    </a:cubicBezTo>
                    <a:cubicBezTo>
                      <a:pt x="74" y="990"/>
                      <a:pt x="74" y="990"/>
                      <a:pt x="74" y="990"/>
                    </a:cubicBezTo>
                    <a:cubicBezTo>
                      <a:pt x="74" y="1046"/>
                      <a:pt x="119" y="1092"/>
                      <a:pt x="176" y="1092"/>
                    </a:cubicBezTo>
                    <a:cubicBezTo>
                      <a:pt x="1200" y="1092"/>
                      <a:pt x="1200" y="1092"/>
                      <a:pt x="1200" y="1092"/>
                    </a:cubicBezTo>
                    <a:cubicBezTo>
                      <a:pt x="1257" y="1092"/>
                      <a:pt x="1302" y="1046"/>
                      <a:pt x="1302" y="990"/>
                    </a:cubicBezTo>
                    <a:cubicBezTo>
                      <a:pt x="1302" y="682"/>
                      <a:pt x="1302" y="682"/>
                      <a:pt x="1302" y="682"/>
                    </a:cubicBezTo>
                    <a:cubicBezTo>
                      <a:pt x="1341" y="682"/>
                      <a:pt x="1341" y="682"/>
                      <a:pt x="1341" y="682"/>
                    </a:cubicBezTo>
                    <a:cubicBezTo>
                      <a:pt x="1360" y="682"/>
                      <a:pt x="1376" y="667"/>
                      <a:pt x="1376" y="648"/>
                    </a:cubicBezTo>
                    <a:cubicBezTo>
                      <a:pt x="1376" y="629"/>
                      <a:pt x="1360" y="614"/>
                      <a:pt x="1341" y="614"/>
                    </a:cubicBezTo>
                    <a:cubicBezTo>
                      <a:pt x="1302" y="614"/>
                      <a:pt x="1302" y="614"/>
                      <a:pt x="1302" y="614"/>
                    </a:cubicBezTo>
                    <a:cubicBezTo>
                      <a:pt x="1302" y="239"/>
                      <a:pt x="1302" y="239"/>
                      <a:pt x="1302" y="239"/>
                    </a:cubicBezTo>
                    <a:cubicBezTo>
                      <a:pt x="1302" y="182"/>
                      <a:pt x="1257" y="136"/>
                      <a:pt x="1200" y="136"/>
                    </a:cubicBezTo>
                    <a:cubicBezTo>
                      <a:pt x="688" y="136"/>
                      <a:pt x="688" y="136"/>
                      <a:pt x="688" y="136"/>
                    </a:cubicBezTo>
                    <a:cubicBezTo>
                      <a:pt x="677" y="136"/>
                      <a:pt x="667" y="131"/>
                      <a:pt x="661" y="123"/>
                    </a:cubicBezTo>
                    <a:cubicBezTo>
                      <a:pt x="661" y="123"/>
                      <a:pt x="661" y="123"/>
                      <a:pt x="661" y="123"/>
                    </a:cubicBezTo>
                    <a:cubicBezTo>
                      <a:pt x="599" y="41"/>
                      <a:pt x="599" y="41"/>
                      <a:pt x="599" y="41"/>
                    </a:cubicBezTo>
                    <a:cubicBezTo>
                      <a:pt x="580" y="15"/>
                      <a:pt x="550" y="0"/>
                      <a:pt x="517" y="0"/>
                    </a:cubicBezTo>
                    <a:close/>
                    <a:moveTo>
                      <a:pt x="688" y="205"/>
                    </a:moveTo>
                    <a:cubicBezTo>
                      <a:pt x="1200" y="205"/>
                      <a:pt x="1200" y="205"/>
                      <a:pt x="1200" y="205"/>
                    </a:cubicBezTo>
                    <a:cubicBezTo>
                      <a:pt x="1219" y="205"/>
                      <a:pt x="1234" y="220"/>
                      <a:pt x="1234" y="239"/>
                    </a:cubicBezTo>
                    <a:cubicBezTo>
                      <a:pt x="1234" y="990"/>
                      <a:pt x="1234" y="990"/>
                      <a:pt x="1234" y="990"/>
                    </a:cubicBezTo>
                    <a:cubicBezTo>
                      <a:pt x="1234" y="1008"/>
                      <a:pt x="1219" y="1024"/>
                      <a:pt x="1200" y="1024"/>
                    </a:cubicBezTo>
                    <a:cubicBezTo>
                      <a:pt x="176" y="1024"/>
                      <a:pt x="176" y="1024"/>
                      <a:pt x="176" y="1024"/>
                    </a:cubicBezTo>
                    <a:cubicBezTo>
                      <a:pt x="157" y="1024"/>
                      <a:pt x="142" y="1008"/>
                      <a:pt x="142" y="990"/>
                    </a:cubicBezTo>
                    <a:cubicBezTo>
                      <a:pt x="142" y="193"/>
                      <a:pt x="142" y="193"/>
                      <a:pt x="142" y="193"/>
                    </a:cubicBezTo>
                    <a:cubicBezTo>
                      <a:pt x="142" y="186"/>
                      <a:pt x="144" y="179"/>
                      <a:pt x="149" y="173"/>
                    </a:cubicBezTo>
                    <a:cubicBezTo>
                      <a:pt x="217" y="82"/>
                      <a:pt x="217" y="82"/>
                      <a:pt x="217" y="82"/>
                    </a:cubicBezTo>
                    <a:cubicBezTo>
                      <a:pt x="223" y="73"/>
                      <a:pt x="234" y="68"/>
                      <a:pt x="244" y="68"/>
                    </a:cubicBezTo>
                    <a:cubicBezTo>
                      <a:pt x="517" y="68"/>
                      <a:pt x="517" y="68"/>
                      <a:pt x="517" y="68"/>
                    </a:cubicBezTo>
                    <a:cubicBezTo>
                      <a:pt x="528" y="68"/>
                      <a:pt x="538" y="73"/>
                      <a:pt x="545" y="82"/>
                    </a:cubicBezTo>
                    <a:cubicBezTo>
                      <a:pt x="606" y="164"/>
                      <a:pt x="606" y="164"/>
                      <a:pt x="606" y="164"/>
                    </a:cubicBezTo>
                    <a:cubicBezTo>
                      <a:pt x="625" y="189"/>
                      <a:pt x="656" y="204"/>
                      <a:pt x="688" y="2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8" name="Freeform 17"/>
              <p:cNvSpPr>
                <a:spLocks noEditPoints="1"/>
              </p:cNvSpPr>
              <p:nvPr/>
            </p:nvSpPr>
            <p:spPr bwMode="auto">
              <a:xfrm>
                <a:off x="10220325" y="3954463"/>
                <a:ext cx="430212" cy="107950"/>
              </a:xfrm>
              <a:custGeom>
                <a:avLst/>
                <a:gdLst>
                  <a:gd name="T0" fmla="*/ 0 w 819"/>
                  <a:gd name="T1" fmla="*/ 68 h 205"/>
                  <a:gd name="T2" fmla="*/ 0 w 819"/>
                  <a:gd name="T3" fmla="*/ 136 h 205"/>
                  <a:gd name="T4" fmla="*/ 68 w 819"/>
                  <a:gd name="T5" fmla="*/ 205 h 205"/>
                  <a:gd name="T6" fmla="*/ 751 w 819"/>
                  <a:gd name="T7" fmla="*/ 205 h 205"/>
                  <a:gd name="T8" fmla="*/ 819 w 819"/>
                  <a:gd name="T9" fmla="*/ 136 h 205"/>
                  <a:gd name="T10" fmla="*/ 819 w 819"/>
                  <a:gd name="T11" fmla="*/ 68 h 205"/>
                  <a:gd name="T12" fmla="*/ 751 w 819"/>
                  <a:gd name="T13" fmla="*/ 0 h 205"/>
                  <a:gd name="T14" fmla="*/ 68 w 819"/>
                  <a:gd name="T15" fmla="*/ 0 h 205"/>
                  <a:gd name="T16" fmla="*/ 0 w 819"/>
                  <a:gd name="T17" fmla="*/ 68 h 205"/>
                  <a:gd name="T18" fmla="*/ 751 w 819"/>
                  <a:gd name="T19" fmla="*/ 136 h 205"/>
                  <a:gd name="T20" fmla="*/ 68 w 819"/>
                  <a:gd name="T21" fmla="*/ 136 h 205"/>
                  <a:gd name="T22" fmla="*/ 68 w 819"/>
                  <a:gd name="T23" fmla="*/ 68 h 205"/>
                  <a:gd name="T24" fmla="*/ 751 w 819"/>
                  <a:gd name="T25" fmla="*/ 68 h 205"/>
                  <a:gd name="T26" fmla="*/ 751 w 819"/>
                  <a:gd name="T27" fmla="*/ 1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9" h="205">
                    <a:moveTo>
                      <a:pt x="0" y="68"/>
                    </a:moveTo>
                    <a:cubicBezTo>
                      <a:pt x="0" y="136"/>
                      <a:pt x="0" y="136"/>
                      <a:pt x="0" y="136"/>
                    </a:cubicBezTo>
                    <a:cubicBezTo>
                      <a:pt x="0" y="174"/>
                      <a:pt x="31" y="205"/>
                      <a:pt x="68" y="205"/>
                    </a:cubicBezTo>
                    <a:cubicBezTo>
                      <a:pt x="751" y="205"/>
                      <a:pt x="751" y="205"/>
                      <a:pt x="751" y="205"/>
                    </a:cubicBezTo>
                    <a:cubicBezTo>
                      <a:pt x="789" y="205"/>
                      <a:pt x="819" y="174"/>
                      <a:pt x="819" y="136"/>
                    </a:cubicBezTo>
                    <a:cubicBezTo>
                      <a:pt x="819" y="68"/>
                      <a:pt x="819" y="68"/>
                      <a:pt x="819" y="68"/>
                    </a:cubicBezTo>
                    <a:cubicBezTo>
                      <a:pt x="819" y="30"/>
                      <a:pt x="789" y="0"/>
                      <a:pt x="751" y="0"/>
                    </a:cubicBezTo>
                    <a:cubicBezTo>
                      <a:pt x="68" y="0"/>
                      <a:pt x="68" y="0"/>
                      <a:pt x="68" y="0"/>
                    </a:cubicBezTo>
                    <a:cubicBezTo>
                      <a:pt x="31" y="0"/>
                      <a:pt x="0" y="30"/>
                      <a:pt x="0" y="68"/>
                    </a:cubicBezTo>
                    <a:close/>
                    <a:moveTo>
                      <a:pt x="751" y="136"/>
                    </a:moveTo>
                    <a:cubicBezTo>
                      <a:pt x="68" y="136"/>
                      <a:pt x="68" y="136"/>
                      <a:pt x="68" y="136"/>
                    </a:cubicBezTo>
                    <a:cubicBezTo>
                      <a:pt x="68" y="68"/>
                      <a:pt x="68" y="68"/>
                      <a:pt x="68" y="68"/>
                    </a:cubicBezTo>
                    <a:cubicBezTo>
                      <a:pt x="751" y="68"/>
                      <a:pt x="751" y="68"/>
                      <a:pt x="751" y="68"/>
                    </a:cubicBezTo>
                    <a:lnTo>
                      <a:pt x="751"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9" name="Freeform 18"/>
              <p:cNvSpPr>
                <a:spLocks/>
              </p:cNvSpPr>
              <p:nvPr/>
            </p:nvSpPr>
            <p:spPr bwMode="auto">
              <a:xfrm>
                <a:off x="10237788" y="4276725"/>
                <a:ext cx="485775" cy="36513"/>
              </a:xfrm>
              <a:custGeom>
                <a:avLst/>
                <a:gdLst>
                  <a:gd name="T0" fmla="*/ 0 w 922"/>
                  <a:gd name="T1" fmla="*/ 34 h 68"/>
                  <a:gd name="T2" fmla="*/ 34 w 922"/>
                  <a:gd name="T3" fmla="*/ 68 h 68"/>
                  <a:gd name="T4" fmla="*/ 888 w 922"/>
                  <a:gd name="T5" fmla="*/ 68 h 68"/>
                  <a:gd name="T6" fmla="*/ 922 w 922"/>
                  <a:gd name="T7" fmla="*/ 34 h 68"/>
                  <a:gd name="T8" fmla="*/ 888 w 922"/>
                  <a:gd name="T9" fmla="*/ 0 h 68"/>
                  <a:gd name="T10" fmla="*/ 34 w 922"/>
                  <a:gd name="T11" fmla="*/ 0 h 68"/>
                  <a:gd name="T12" fmla="*/ 0 w 922"/>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922" h="68">
                    <a:moveTo>
                      <a:pt x="0" y="34"/>
                    </a:moveTo>
                    <a:cubicBezTo>
                      <a:pt x="0" y="53"/>
                      <a:pt x="16" y="68"/>
                      <a:pt x="34" y="68"/>
                    </a:cubicBezTo>
                    <a:cubicBezTo>
                      <a:pt x="888" y="68"/>
                      <a:pt x="888" y="68"/>
                      <a:pt x="888" y="68"/>
                    </a:cubicBezTo>
                    <a:cubicBezTo>
                      <a:pt x="907" y="68"/>
                      <a:pt x="922" y="53"/>
                      <a:pt x="922" y="34"/>
                    </a:cubicBezTo>
                    <a:cubicBezTo>
                      <a:pt x="922" y="15"/>
                      <a:pt x="907" y="0"/>
                      <a:pt x="888" y="0"/>
                    </a:cubicBezTo>
                    <a:cubicBezTo>
                      <a:pt x="34" y="0"/>
                      <a:pt x="34" y="0"/>
                      <a:pt x="34" y="0"/>
                    </a:cubicBezTo>
                    <a:cubicBezTo>
                      <a:pt x="16" y="0"/>
                      <a:pt x="0" y="15"/>
                      <a:pt x="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0" name="Freeform 19"/>
              <p:cNvSpPr>
                <a:spLocks/>
              </p:cNvSpPr>
              <p:nvPr/>
            </p:nvSpPr>
            <p:spPr bwMode="auto">
              <a:xfrm>
                <a:off x="10237788" y="4205288"/>
                <a:ext cx="161925" cy="36513"/>
              </a:xfrm>
              <a:custGeom>
                <a:avLst/>
                <a:gdLst>
                  <a:gd name="T0" fmla="*/ 34 w 307"/>
                  <a:gd name="T1" fmla="*/ 68 h 68"/>
                  <a:gd name="T2" fmla="*/ 273 w 307"/>
                  <a:gd name="T3" fmla="*/ 68 h 68"/>
                  <a:gd name="T4" fmla="*/ 307 w 307"/>
                  <a:gd name="T5" fmla="*/ 34 h 68"/>
                  <a:gd name="T6" fmla="*/ 273 w 307"/>
                  <a:gd name="T7" fmla="*/ 0 h 68"/>
                  <a:gd name="T8" fmla="*/ 34 w 307"/>
                  <a:gd name="T9" fmla="*/ 0 h 68"/>
                  <a:gd name="T10" fmla="*/ 0 w 307"/>
                  <a:gd name="T11" fmla="*/ 34 h 68"/>
                  <a:gd name="T12" fmla="*/ 34 w 307"/>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307" h="68">
                    <a:moveTo>
                      <a:pt x="34" y="68"/>
                    </a:moveTo>
                    <a:cubicBezTo>
                      <a:pt x="273" y="68"/>
                      <a:pt x="273" y="68"/>
                      <a:pt x="273" y="68"/>
                    </a:cubicBezTo>
                    <a:cubicBezTo>
                      <a:pt x="292" y="68"/>
                      <a:pt x="307" y="53"/>
                      <a:pt x="307" y="34"/>
                    </a:cubicBezTo>
                    <a:cubicBezTo>
                      <a:pt x="307" y="15"/>
                      <a:pt x="292" y="0"/>
                      <a:pt x="273" y="0"/>
                    </a:cubicBezTo>
                    <a:cubicBezTo>
                      <a:pt x="34" y="0"/>
                      <a:pt x="34" y="0"/>
                      <a:pt x="34" y="0"/>
                    </a:cubicBezTo>
                    <a:cubicBezTo>
                      <a:pt x="16" y="0"/>
                      <a:pt x="0" y="15"/>
                      <a:pt x="0" y="34"/>
                    </a:cubicBezTo>
                    <a:cubicBezTo>
                      <a:pt x="0" y="53"/>
                      <a:pt x="16"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 name="Freeform 20"/>
              <p:cNvSpPr>
                <a:spLocks/>
              </p:cNvSpPr>
              <p:nvPr/>
            </p:nvSpPr>
            <p:spPr bwMode="auto">
              <a:xfrm>
                <a:off x="10237788" y="4133850"/>
                <a:ext cx="269875" cy="34925"/>
              </a:xfrm>
              <a:custGeom>
                <a:avLst/>
                <a:gdLst>
                  <a:gd name="T0" fmla="*/ 34 w 512"/>
                  <a:gd name="T1" fmla="*/ 68 h 68"/>
                  <a:gd name="T2" fmla="*/ 478 w 512"/>
                  <a:gd name="T3" fmla="*/ 68 h 68"/>
                  <a:gd name="T4" fmla="*/ 512 w 512"/>
                  <a:gd name="T5" fmla="*/ 34 h 68"/>
                  <a:gd name="T6" fmla="*/ 478 w 512"/>
                  <a:gd name="T7" fmla="*/ 0 h 68"/>
                  <a:gd name="T8" fmla="*/ 34 w 512"/>
                  <a:gd name="T9" fmla="*/ 0 h 68"/>
                  <a:gd name="T10" fmla="*/ 0 w 512"/>
                  <a:gd name="T11" fmla="*/ 34 h 68"/>
                  <a:gd name="T12" fmla="*/ 34 w 512"/>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512" h="68">
                    <a:moveTo>
                      <a:pt x="34" y="68"/>
                    </a:moveTo>
                    <a:cubicBezTo>
                      <a:pt x="478" y="68"/>
                      <a:pt x="478" y="68"/>
                      <a:pt x="478" y="68"/>
                    </a:cubicBezTo>
                    <a:cubicBezTo>
                      <a:pt x="497" y="68"/>
                      <a:pt x="512" y="53"/>
                      <a:pt x="512" y="34"/>
                    </a:cubicBezTo>
                    <a:cubicBezTo>
                      <a:pt x="512" y="15"/>
                      <a:pt x="497" y="0"/>
                      <a:pt x="478" y="0"/>
                    </a:cubicBezTo>
                    <a:cubicBezTo>
                      <a:pt x="34" y="0"/>
                      <a:pt x="34" y="0"/>
                      <a:pt x="34" y="0"/>
                    </a:cubicBezTo>
                    <a:cubicBezTo>
                      <a:pt x="16" y="0"/>
                      <a:pt x="0" y="15"/>
                      <a:pt x="0" y="34"/>
                    </a:cubicBezTo>
                    <a:cubicBezTo>
                      <a:pt x="0" y="53"/>
                      <a:pt x="16"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 name="Freeform 21"/>
              <p:cNvSpPr>
                <a:spLocks/>
              </p:cNvSpPr>
              <p:nvPr/>
            </p:nvSpPr>
            <p:spPr bwMode="auto">
              <a:xfrm>
                <a:off x="10004425" y="3452813"/>
                <a:ext cx="144462" cy="34925"/>
              </a:xfrm>
              <a:custGeom>
                <a:avLst/>
                <a:gdLst>
                  <a:gd name="T0" fmla="*/ 34 w 273"/>
                  <a:gd name="T1" fmla="*/ 68 h 68"/>
                  <a:gd name="T2" fmla="*/ 238 w 273"/>
                  <a:gd name="T3" fmla="*/ 68 h 68"/>
                  <a:gd name="T4" fmla="*/ 273 w 273"/>
                  <a:gd name="T5" fmla="*/ 34 h 68"/>
                  <a:gd name="T6" fmla="*/ 238 w 273"/>
                  <a:gd name="T7" fmla="*/ 0 h 68"/>
                  <a:gd name="T8" fmla="*/ 34 w 273"/>
                  <a:gd name="T9" fmla="*/ 0 h 68"/>
                  <a:gd name="T10" fmla="*/ 0 w 273"/>
                  <a:gd name="T11" fmla="*/ 34 h 68"/>
                  <a:gd name="T12" fmla="*/ 34 w 273"/>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273" h="68">
                    <a:moveTo>
                      <a:pt x="34" y="68"/>
                    </a:moveTo>
                    <a:cubicBezTo>
                      <a:pt x="238" y="68"/>
                      <a:pt x="238" y="68"/>
                      <a:pt x="238" y="68"/>
                    </a:cubicBezTo>
                    <a:cubicBezTo>
                      <a:pt x="257" y="68"/>
                      <a:pt x="273" y="53"/>
                      <a:pt x="273" y="34"/>
                    </a:cubicBezTo>
                    <a:cubicBezTo>
                      <a:pt x="273" y="15"/>
                      <a:pt x="257" y="0"/>
                      <a:pt x="238" y="0"/>
                    </a:cubicBezTo>
                    <a:cubicBezTo>
                      <a:pt x="34" y="0"/>
                      <a:pt x="34" y="0"/>
                      <a:pt x="34" y="0"/>
                    </a:cubicBezTo>
                    <a:cubicBezTo>
                      <a:pt x="15" y="0"/>
                      <a:pt x="0" y="15"/>
                      <a:pt x="0" y="34"/>
                    </a:cubicBezTo>
                    <a:cubicBezTo>
                      <a:pt x="0" y="53"/>
                      <a:pt x="15"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 name="Freeform 22"/>
              <p:cNvSpPr>
                <a:spLocks/>
              </p:cNvSpPr>
              <p:nvPr/>
            </p:nvSpPr>
            <p:spPr bwMode="auto">
              <a:xfrm>
                <a:off x="10004425" y="3524250"/>
                <a:ext cx="144462" cy="36513"/>
              </a:xfrm>
              <a:custGeom>
                <a:avLst/>
                <a:gdLst>
                  <a:gd name="T0" fmla="*/ 34 w 273"/>
                  <a:gd name="T1" fmla="*/ 68 h 68"/>
                  <a:gd name="T2" fmla="*/ 238 w 273"/>
                  <a:gd name="T3" fmla="*/ 68 h 68"/>
                  <a:gd name="T4" fmla="*/ 273 w 273"/>
                  <a:gd name="T5" fmla="*/ 34 h 68"/>
                  <a:gd name="T6" fmla="*/ 238 w 273"/>
                  <a:gd name="T7" fmla="*/ 0 h 68"/>
                  <a:gd name="T8" fmla="*/ 34 w 273"/>
                  <a:gd name="T9" fmla="*/ 0 h 68"/>
                  <a:gd name="T10" fmla="*/ 0 w 273"/>
                  <a:gd name="T11" fmla="*/ 34 h 68"/>
                  <a:gd name="T12" fmla="*/ 34 w 273"/>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273" h="68">
                    <a:moveTo>
                      <a:pt x="34" y="68"/>
                    </a:moveTo>
                    <a:cubicBezTo>
                      <a:pt x="238" y="68"/>
                      <a:pt x="238" y="68"/>
                      <a:pt x="238" y="68"/>
                    </a:cubicBezTo>
                    <a:cubicBezTo>
                      <a:pt x="257" y="68"/>
                      <a:pt x="273" y="53"/>
                      <a:pt x="273" y="34"/>
                    </a:cubicBezTo>
                    <a:cubicBezTo>
                      <a:pt x="273" y="15"/>
                      <a:pt x="257" y="0"/>
                      <a:pt x="238" y="0"/>
                    </a:cubicBezTo>
                    <a:cubicBezTo>
                      <a:pt x="34" y="0"/>
                      <a:pt x="34" y="0"/>
                      <a:pt x="34" y="0"/>
                    </a:cubicBezTo>
                    <a:cubicBezTo>
                      <a:pt x="15" y="0"/>
                      <a:pt x="0" y="15"/>
                      <a:pt x="0" y="34"/>
                    </a:cubicBezTo>
                    <a:cubicBezTo>
                      <a:pt x="0" y="53"/>
                      <a:pt x="15"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 name="Freeform 23"/>
              <p:cNvSpPr>
                <a:spLocks/>
              </p:cNvSpPr>
              <p:nvPr/>
            </p:nvSpPr>
            <p:spPr bwMode="auto">
              <a:xfrm>
                <a:off x="10004425" y="3595688"/>
                <a:ext cx="144462" cy="36513"/>
              </a:xfrm>
              <a:custGeom>
                <a:avLst/>
                <a:gdLst>
                  <a:gd name="T0" fmla="*/ 34 w 273"/>
                  <a:gd name="T1" fmla="*/ 68 h 68"/>
                  <a:gd name="T2" fmla="*/ 238 w 273"/>
                  <a:gd name="T3" fmla="*/ 68 h 68"/>
                  <a:gd name="T4" fmla="*/ 273 w 273"/>
                  <a:gd name="T5" fmla="*/ 34 h 68"/>
                  <a:gd name="T6" fmla="*/ 238 w 273"/>
                  <a:gd name="T7" fmla="*/ 0 h 68"/>
                  <a:gd name="T8" fmla="*/ 34 w 273"/>
                  <a:gd name="T9" fmla="*/ 0 h 68"/>
                  <a:gd name="T10" fmla="*/ 0 w 273"/>
                  <a:gd name="T11" fmla="*/ 34 h 68"/>
                  <a:gd name="T12" fmla="*/ 34 w 273"/>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273" h="68">
                    <a:moveTo>
                      <a:pt x="34" y="68"/>
                    </a:moveTo>
                    <a:cubicBezTo>
                      <a:pt x="238" y="68"/>
                      <a:pt x="238" y="68"/>
                      <a:pt x="238" y="68"/>
                    </a:cubicBezTo>
                    <a:cubicBezTo>
                      <a:pt x="257" y="68"/>
                      <a:pt x="273" y="53"/>
                      <a:pt x="273" y="34"/>
                    </a:cubicBezTo>
                    <a:cubicBezTo>
                      <a:pt x="273" y="15"/>
                      <a:pt x="257" y="0"/>
                      <a:pt x="238" y="0"/>
                    </a:cubicBezTo>
                    <a:cubicBezTo>
                      <a:pt x="34" y="0"/>
                      <a:pt x="34" y="0"/>
                      <a:pt x="34" y="0"/>
                    </a:cubicBezTo>
                    <a:cubicBezTo>
                      <a:pt x="15" y="0"/>
                      <a:pt x="0" y="15"/>
                      <a:pt x="0" y="34"/>
                    </a:cubicBezTo>
                    <a:cubicBezTo>
                      <a:pt x="0" y="53"/>
                      <a:pt x="15"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5" name="Freeform 24"/>
              <p:cNvSpPr>
                <a:spLocks/>
              </p:cNvSpPr>
              <p:nvPr/>
            </p:nvSpPr>
            <p:spPr bwMode="auto">
              <a:xfrm>
                <a:off x="10004425" y="3667125"/>
                <a:ext cx="144462" cy="36513"/>
              </a:xfrm>
              <a:custGeom>
                <a:avLst/>
                <a:gdLst>
                  <a:gd name="T0" fmla="*/ 34 w 273"/>
                  <a:gd name="T1" fmla="*/ 68 h 68"/>
                  <a:gd name="T2" fmla="*/ 238 w 273"/>
                  <a:gd name="T3" fmla="*/ 68 h 68"/>
                  <a:gd name="T4" fmla="*/ 273 w 273"/>
                  <a:gd name="T5" fmla="*/ 34 h 68"/>
                  <a:gd name="T6" fmla="*/ 238 w 273"/>
                  <a:gd name="T7" fmla="*/ 0 h 68"/>
                  <a:gd name="T8" fmla="*/ 34 w 273"/>
                  <a:gd name="T9" fmla="*/ 0 h 68"/>
                  <a:gd name="T10" fmla="*/ 0 w 273"/>
                  <a:gd name="T11" fmla="*/ 34 h 68"/>
                  <a:gd name="T12" fmla="*/ 34 w 273"/>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273" h="68">
                    <a:moveTo>
                      <a:pt x="34" y="68"/>
                    </a:moveTo>
                    <a:cubicBezTo>
                      <a:pt x="238" y="68"/>
                      <a:pt x="238" y="68"/>
                      <a:pt x="238" y="68"/>
                    </a:cubicBezTo>
                    <a:cubicBezTo>
                      <a:pt x="257" y="68"/>
                      <a:pt x="273" y="53"/>
                      <a:pt x="273" y="34"/>
                    </a:cubicBezTo>
                    <a:cubicBezTo>
                      <a:pt x="273" y="15"/>
                      <a:pt x="257" y="0"/>
                      <a:pt x="238" y="0"/>
                    </a:cubicBezTo>
                    <a:cubicBezTo>
                      <a:pt x="34" y="0"/>
                      <a:pt x="34" y="0"/>
                      <a:pt x="34" y="0"/>
                    </a:cubicBezTo>
                    <a:cubicBezTo>
                      <a:pt x="15" y="0"/>
                      <a:pt x="0" y="15"/>
                      <a:pt x="0" y="34"/>
                    </a:cubicBezTo>
                    <a:cubicBezTo>
                      <a:pt x="0" y="53"/>
                      <a:pt x="15"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6" name="Freeform 25"/>
              <p:cNvSpPr>
                <a:spLocks noEditPoints="1"/>
              </p:cNvSpPr>
              <p:nvPr/>
            </p:nvSpPr>
            <p:spPr bwMode="auto">
              <a:xfrm>
                <a:off x="9932988" y="3308350"/>
                <a:ext cx="1077912" cy="503238"/>
              </a:xfrm>
              <a:custGeom>
                <a:avLst/>
                <a:gdLst>
                  <a:gd name="T0" fmla="*/ 1980 w 2048"/>
                  <a:gd name="T1" fmla="*/ 137 h 956"/>
                  <a:gd name="T2" fmla="*/ 1570 w 2048"/>
                  <a:gd name="T3" fmla="*/ 137 h 956"/>
                  <a:gd name="T4" fmla="*/ 1502 w 2048"/>
                  <a:gd name="T5" fmla="*/ 205 h 956"/>
                  <a:gd name="T6" fmla="*/ 1502 w 2048"/>
                  <a:gd name="T7" fmla="*/ 525 h 956"/>
                  <a:gd name="T8" fmla="*/ 1297 w 2048"/>
                  <a:gd name="T9" fmla="*/ 423 h 956"/>
                  <a:gd name="T10" fmla="*/ 1297 w 2048"/>
                  <a:gd name="T11" fmla="*/ 68 h 956"/>
                  <a:gd name="T12" fmla="*/ 1229 w 2048"/>
                  <a:gd name="T13" fmla="*/ 0 h 956"/>
                  <a:gd name="T14" fmla="*/ 819 w 2048"/>
                  <a:gd name="T15" fmla="*/ 0 h 956"/>
                  <a:gd name="T16" fmla="*/ 751 w 2048"/>
                  <a:gd name="T17" fmla="*/ 68 h 956"/>
                  <a:gd name="T18" fmla="*/ 751 w 2048"/>
                  <a:gd name="T19" fmla="*/ 423 h 956"/>
                  <a:gd name="T20" fmla="*/ 546 w 2048"/>
                  <a:gd name="T21" fmla="*/ 525 h 956"/>
                  <a:gd name="T22" fmla="*/ 546 w 2048"/>
                  <a:gd name="T23" fmla="*/ 205 h 956"/>
                  <a:gd name="T24" fmla="*/ 478 w 2048"/>
                  <a:gd name="T25" fmla="*/ 137 h 956"/>
                  <a:gd name="T26" fmla="*/ 68 w 2048"/>
                  <a:gd name="T27" fmla="*/ 137 h 956"/>
                  <a:gd name="T28" fmla="*/ 0 w 2048"/>
                  <a:gd name="T29" fmla="*/ 205 h 956"/>
                  <a:gd name="T30" fmla="*/ 0 w 2048"/>
                  <a:gd name="T31" fmla="*/ 819 h 956"/>
                  <a:gd name="T32" fmla="*/ 68 w 2048"/>
                  <a:gd name="T33" fmla="*/ 887 h 956"/>
                  <a:gd name="T34" fmla="*/ 239 w 2048"/>
                  <a:gd name="T35" fmla="*/ 887 h 956"/>
                  <a:gd name="T36" fmla="*/ 239 w 2048"/>
                  <a:gd name="T37" fmla="*/ 922 h 956"/>
                  <a:gd name="T38" fmla="*/ 273 w 2048"/>
                  <a:gd name="T39" fmla="*/ 956 h 956"/>
                  <a:gd name="T40" fmla="*/ 307 w 2048"/>
                  <a:gd name="T41" fmla="*/ 922 h 956"/>
                  <a:gd name="T42" fmla="*/ 307 w 2048"/>
                  <a:gd name="T43" fmla="*/ 887 h 956"/>
                  <a:gd name="T44" fmla="*/ 478 w 2048"/>
                  <a:gd name="T45" fmla="*/ 887 h 956"/>
                  <a:gd name="T46" fmla="*/ 546 w 2048"/>
                  <a:gd name="T47" fmla="*/ 819 h 956"/>
                  <a:gd name="T48" fmla="*/ 546 w 2048"/>
                  <a:gd name="T49" fmla="*/ 601 h 956"/>
                  <a:gd name="T50" fmla="*/ 751 w 2048"/>
                  <a:gd name="T51" fmla="*/ 499 h 956"/>
                  <a:gd name="T52" fmla="*/ 751 w 2048"/>
                  <a:gd name="T53" fmla="*/ 683 h 956"/>
                  <a:gd name="T54" fmla="*/ 819 w 2048"/>
                  <a:gd name="T55" fmla="*/ 751 h 956"/>
                  <a:gd name="T56" fmla="*/ 990 w 2048"/>
                  <a:gd name="T57" fmla="*/ 751 h 956"/>
                  <a:gd name="T58" fmla="*/ 990 w 2048"/>
                  <a:gd name="T59" fmla="*/ 785 h 956"/>
                  <a:gd name="T60" fmla="*/ 1024 w 2048"/>
                  <a:gd name="T61" fmla="*/ 819 h 956"/>
                  <a:gd name="T62" fmla="*/ 1058 w 2048"/>
                  <a:gd name="T63" fmla="*/ 785 h 956"/>
                  <a:gd name="T64" fmla="*/ 1058 w 2048"/>
                  <a:gd name="T65" fmla="*/ 751 h 956"/>
                  <a:gd name="T66" fmla="*/ 1229 w 2048"/>
                  <a:gd name="T67" fmla="*/ 751 h 956"/>
                  <a:gd name="T68" fmla="*/ 1297 w 2048"/>
                  <a:gd name="T69" fmla="*/ 683 h 956"/>
                  <a:gd name="T70" fmla="*/ 1297 w 2048"/>
                  <a:gd name="T71" fmla="*/ 499 h 956"/>
                  <a:gd name="T72" fmla="*/ 1502 w 2048"/>
                  <a:gd name="T73" fmla="*/ 601 h 956"/>
                  <a:gd name="T74" fmla="*/ 1502 w 2048"/>
                  <a:gd name="T75" fmla="*/ 819 h 956"/>
                  <a:gd name="T76" fmla="*/ 1570 w 2048"/>
                  <a:gd name="T77" fmla="*/ 887 h 956"/>
                  <a:gd name="T78" fmla="*/ 1741 w 2048"/>
                  <a:gd name="T79" fmla="*/ 887 h 956"/>
                  <a:gd name="T80" fmla="*/ 1741 w 2048"/>
                  <a:gd name="T81" fmla="*/ 922 h 956"/>
                  <a:gd name="T82" fmla="*/ 1775 w 2048"/>
                  <a:gd name="T83" fmla="*/ 956 h 956"/>
                  <a:gd name="T84" fmla="*/ 1809 w 2048"/>
                  <a:gd name="T85" fmla="*/ 922 h 956"/>
                  <a:gd name="T86" fmla="*/ 1809 w 2048"/>
                  <a:gd name="T87" fmla="*/ 887 h 956"/>
                  <a:gd name="T88" fmla="*/ 1980 w 2048"/>
                  <a:gd name="T89" fmla="*/ 887 h 956"/>
                  <a:gd name="T90" fmla="*/ 2048 w 2048"/>
                  <a:gd name="T91" fmla="*/ 819 h 956"/>
                  <a:gd name="T92" fmla="*/ 2048 w 2048"/>
                  <a:gd name="T93" fmla="*/ 205 h 956"/>
                  <a:gd name="T94" fmla="*/ 1980 w 2048"/>
                  <a:gd name="T95" fmla="*/ 137 h 956"/>
                  <a:gd name="T96" fmla="*/ 478 w 2048"/>
                  <a:gd name="T97" fmla="*/ 819 h 956"/>
                  <a:gd name="T98" fmla="*/ 68 w 2048"/>
                  <a:gd name="T99" fmla="*/ 819 h 956"/>
                  <a:gd name="T100" fmla="*/ 68 w 2048"/>
                  <a:gd name="T101" fmla="*/ 205 h 956"/>
                  <a:gd name="T102" fmla="*/ 478 w 2048"/>
                  <a:gd name="T103" fmla="*/ 205 h 956"/>
                  <a:gd name="T104" fmla="*/ 478 w 2048"/>
                  <a:gd name="T105" fmla="*/ 819 h 956"/>
                  <a:gd name="T106" fmla="*/ 1229 w 2048"/>
                  <a:gd name="T107" fmla="*/ 683 h 956"/>
                  <a:gd name="T108" fmla="*/ 819 w 2048"/>
                  <a:gd name="T109" fmla="*/ 683 h 956"/>
                  <a:gd name="T110" fmla="*/ 819 w 2048"/>
                  <a:gd name="T111" fmla="*/ 68 h 956"/>
                  <a:gd name="T112" fmla="*/ 1229 w 2048"/>
                  <a:gd name="T113" fmla="*/ 68 h 956"/>
                  <a:gd name="T114" fmla="*/ 1229 w 2048"/>
                  <a:gd name="T115" fmla="*/ 683 h 956"/>
                  <a:gd name="T116" fmla="*/ 1980 w 2048"/>
                  <a:gd name="T117" fmla="*/ 819 h 956"/>
                  <a:gd name="T118" fmla="*/ 1570 w 2048"/>
                  <a:gd name="T119" fmla="*/ 819 h 956"/>
                  <a:gd name="T120" fmla="*/ 1570 w 2048"/>
                  <a:gd name="T121" fmla="*/ 205 h 956"/>
                  <a:gd name="T122" fmla="*/ 1980 w 2048"/>
                  <a:gd name="T123" fmla="*/ 205 h 956"/>
                  <a:gd name="T124" fmla="*/ 1980 w 2048"/>
                  <a:gd name="T125" fmla="*/ 819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8" h="956">
                    <a:moveTo>
                      <a:pt x="1980" y="137"/>
                    </a:moveTo>
                    <a:cubicBezTo>
                      <a:pt x="1570" y="137"/>
                      <a:pt x="1570" y="137"/>
                      <a:pt x="1570" y="137"/>
                    </a:cubicBezTo>
                    <a:cubicBezTo>
                      <a:pt x="1532" y="137"/>
                      <a:pt x="1502" y="167"/>
                      <a:pt x="1502" y="205"/>
                    </a:cubicBezTo>
                    <a:cubicBezTo>
                      <a:pt x="1502" y="525"/>
                      <a:pt x="1502" y="525"/>
                      <a:pt x="1502" y="525"/>
                    </a:cubicBezTo>
                    <a:cubicBezTo>
                      <a:pt x="1297" y="423"/>
                      <a:pt x="1297" y="423"/>
                      <a:pt x="1297" y="423"/>
                    </a:cubicBezTo>
                    <a:cubicBezTo>
                      <a:pt x="1297" y="68"/>
                      <a:pt x="1297" y="68"/>
                      <a:pt x="1297" y="68"/>
                    </a:cubicBezTo>
                    <a:cubicBezTo>
                      <a:pt x="1297" y="31"/>
                      <a:pt x="1266" y="0"/>
                      <a:pt x="1229" y="0"/>
                    </a:cubicBezTo>
                    <a:cubicBezTo>
                      <a:pt x="819" y="0"/>
                      <a:pt x="819" y="0"/>
                      <a:pt x="819" y="0"/>
                    </a:cubicBezTo>
                    <a:cubicBezTo>
                      <a:pt x="782" y="0"/>
                      <a:pt x="751" y="31"/>
                      <a:pt x="751" y="68"/>
                    </a:cubicBezTo>
                    <a:cubicBezTo>
                      <a:pt x="751" y="423"/>
                      <a:pt x="751" y="423"/>
                      <a:pt x="751" y="423"/>
                    </a:cubicBezTo>
                    <a:cubicBezTo>
                      <a:pt x="546" y="525"/>
                      <a:pt x="546" y="525"/>
                      <a:pt x="546" y="525"/>
                    </a:cubicBezTo>
                    <a:cubicBezTo>
                      <a:pt x="546" y="205"/>
                      <a:pt x="546" y="205"/>
                      <a:pt x="546" y="205"/>
                    </a:cubicBezTo>
                    <a:cubicBezTo>
                      <a:pt x="546" y="167"/>
                      <a:pt x="516" y="137"/>
                      <a:pt x="478" y="137"/>
                    </a:cubicBezTo>
                    <a:cubicBezTo>
                      <a:pt x="68" y="137"/>
                      <a:pt x="68" y="137"/>
                      <a:pt x="68" y="137"/>
                    </a:cubicBezTo>
                    <a:cubicBezTo>
                      <a:pt x="31" y="137"/>
                      <a:pt x="0" y="167"/>
                      <a:pt x="0" y="205"/>
                    </a:cubicBezTo>
                    <a:cubicBezTo>
                      <a:pt x="0" y="819"/>
                      <a:pt x="0" y="819"/>
                      <a:pt x="0" y="819"/>
                    </a:cubicBezTo>
                    <a:cubicBezTo>
                      <a:pt x="0" y="857"/>
                      <a:pt x="31" y="887"/>
                      <a:pt x="68" y="887"/>
                    </a:cubicBezTo>
                    <a:cubicBezTo>
                      <a:pt x="239" y="887"/>
                      <a:pt x="239" y="887"/>
                      <a:pt x="239" y="887"/>
                    </a:cubicBezTo>
                    <a:cubicBezTo>
                      <a:pt x="239" y="922"/>
                      <a:pt x="239" y="922"/>
                      <a:pt x="239" y="922"/>
                    </a:cubicBezTo>
                    <a:cubicBezTo>
                      <a:pt x="239" y="940"/>
                      <a:pt x="254" y="956"/>
                      <a:pt x="273" y="956"/>
                    </a:cubicBezTo>
                    <a:cubicBezTo>
                      <a:pt x="292" y="956"/>
                      <a:pt x="307" y="940"/>
                      <a:pt x="307" y="922"/>
                    </a:cubicBezTo>
                    <a:cubicBezTo>
                      <a:pt x="307" y="887"/>
                      <a:pt x="307" y="887"/>
                      <a:pt x="307" y="887"/>
                    </a:cubicBezTo>
                    <a:cubicBezTo>
                      <a:pt x="478" y="887"/>
                      <a:pt x="478" y="887"/>
                      <a:pt x="478" y="887"/>
                    </a:cubicBezTo>
                    <a:cubicBezTo>
                      <a:pt x="516" y="887"/>
                      <a:pt x="546" y="857"/>
                      <a:pt x="546" y="819"/>
                    </a:cubicBezTo>
                    <a:cubicBezTo>
                      <a:pt x="546" y="601"/>
                      <a:pt x="546" y="601"/>
                      <a:pt x="546" y="601"/>
                    </a:cubicBezTo>
                    <a:cubicBezTo>
                      <a:pt x="751" y="499"/>
                      <a:pt x="751" y="499"/>
                      <a:pt x="751" y="499"/>
                    </a:cubicBezTo>
                    <a:cubicBezTo>
                      <a:pt x="751" y="683"/>
                      <a:pt x="751" y="683"/>
                      <a:pt x="751" y="683"/>
                    </a:cubicBezTo>
                    <a:cubicBezTo>
                      <a:pt x="751" y="720"/>
                      <a:pt x="782" y="751"/>
                      <a:pt x="819" y="751"/>
                    </a:cubicBezTo>
                    <a:cubicBezTo>
                      <a:pt x="990" y="751"/>
                      <a:pt x="990" y="751"/>
                      <a:pt x="990" y="751"/>
                    </a:cubicBezTo>
                    <a:cubicBezTo>
                      <a:pt x="990" y="785"/>
                      <a:pt x="990" y="785"/>
                      <a:pt x="990" y="785"/>
                    </a:cubicBezTo>
                    <a:cubicBezTo>
                      <a:pt x="990" y="804"/>
                      <a:pt x="1005" y="819"/>
                      <a:pt x="1024" y="819"/>
                    </a:cubicBezTo>
                    <a:cubicBezTo>
                      <a:pt x="1043" y="819"/>
                      <a:pt x="1058" y="804"/>
                      <a:pt x="1058" y="785"/>
                    </a:cubicBezTo>
                    <a:cubicBezTo>
                      <a:pt x="1058" y="751"/>
                      <a:pt x="1058" y="751"/>
                      <a:pt x="1058" y="751"/>
                    </a:cubicBezTo>
                    <a:cubicBezTo>
                      <a:pt x="1229" y="751"/>
                      <a:pt x="1229" y="751"/>
                      <a:pt x="1229" y="751"/>
                    </a:cubicBezTo>
                    <a:cubicBezTo>
                      <a:pt x="1266" y="751"/>
                      <a:pt x="1297" y="720"/>
                      <a:pt x="1297" y="683"/>
                    </a:cubicBezTo>
                    <a:cubicBezTo>
                      <a:pt x="1297" y="499"/>
                      <a:pt x="1297" y="499"/>
                      <a:pt x="1297" y="499"/>
                    </a:cubicBezTo>
                    <a:cubicBezTo>
                      <a:pt x="1502" y="601"/>
                      <a:pt x="1502" y="601"/>
                      <a:pt x="1502" y="601"/>
                    </a:cubicBezTo>
                    <a:cubicBezTo>
                      <a:pt x="1502" y="819"/>
                      <a:pt x="1502" y="819"/>
                      <a:pt x="1502" y="819"/>
                    </a:cubicBezTo>
                    <a:cubicBezTo>
                      <a:pt x="1502" y="857"/>
                      <a:pt x="1532" y="887"/>
                      <a:pt x="1570" y="887"/>
                    </a:cubicBezTo>
                    <a:cubicBezTo>
                      <a:pt x="1741" y="887"/>
                      <a:pt x="1741" y="887"/>
                      <a:pt x="1741" y="887"/>
                    </a:cubicBezTo>
                    <a:cubicBezTo>
                      <a:pt x="1741" y="922"/>
                      <a:pt x="1741" y="922"/>
                      <a:pt x="1741" y="922"/>
                    </a:cubicBezTo>
                    <a:cubicBezTo>
                      <a:pt x="1741" y="940"/>
                      <a:pt x="1756" y="956"/>
                      <a:pt x="1775" y="956"/>
                    </a:cubicBezTo>
                    <a:cubicBezTo>
                      <a:pt x="1794" y="956"/>
                      <a:pt x="1809" y="940"/>
                      <a:pt x="1809" y="922"/>
                    </a:cubicBezTo>
                    <a:cubicBezTo>
                      <a:pt x="1809" y="887"/>
                      <a:pt x="1809" y="887"/>
                      <a:pt x="1809" y="887"/>
                    </a:cubicBezTo>
                    <a:cubicBezTo>
                      <a:pt x="1980" y="887"/>
                      <a:pt x="1980" y="887"/>
                      <a:pt x="1980" y="887"/>
                    </a:cubicBezTo>
                    <a:cubicBezTo>
                      <a:pt x="2017" y="887"/>
                      <a:pt x="2048" y="857"/>
                      <a:pt x="2048" y="819"/>
                    </a:cubicBezTo>
                    <a:cubicBezTo>
                      <a:pt x="2048" y="205"/>
                      <a:pt x="2048" y="205"/>
                      <a:pt x="2048" y="205"/>
                    </a:cubicBezTo>
                    <a:cubicBezTo>
                      <a:pt x="2048" y="167"/>
                      <a:pt x="2017" y="137"/>
                      <a:pt x="1980" y="137"/>
                    </a:cubicBezTo>
                    <a:close/>
                    <a:moveTo>
                      <a:pt x="478" y="819"/>
                    </a:moveTo>
                    <a:cubicBezTo>
                      <a:pt x="68" y="819"/>
                      <a:pt x="68" y="819"/>
                      <a:pt x="68" y="819"/>
                    </a:cubicBezTo>
                    <a:cubicBezTo>
                      <a:pt x="68" y="205"/>
                      <a:pt x="68" y="205"/>
                      <a:pt x="68" y="205"/>
                    </a:cubicBezTo>
                    <a:cubicBezTo>
                      <a:pt x="478" y="205"/>
                      <a:pt x="478" y="205"/>
                      <a:pt x="478" y="205"/>
                    </a:cubicBezTo>
                    <a:lnTo>
                      <a:pt x="478" y="819"/>
                    </a:lnTo>
                    <a:close/>
                    <a:moveTo>
                      <a:pt x="1229" y="683"/>
                    </a:moveTo>
                    <a:cubicBezTo>
                      <a:pt x="819" y="683"/>
                      <a:pt x="819" y="683"/>
                      <a:pt x="819" y="683"/>
                    </a:cubicBezTo>
                    <a:cubicBezTo>
                      <a:pt x="819" y="68"/>
                      <a:pt x="819" y="68"/>
                      <a:pt x="819" y="68"/>
                    </a:cubicBezTo>
                    <a:cubicBezTo>
                      <a:pt x="1229" y="68"/>
                      <a:pt x="1229" y="68"/>
                      <a:pt x="1229" y="68"/>
                    </a:cubicBezTo>
                    <a:lnTo>
                      <a:pt x="1229" y="683"/>
                    </a:lnTo>
                    <a:close/>
                    <a:moveTo>
                      <a:pt x="1980" y="819"/>
                    </a:moveTo>
                    <a:cubicBezTo>
                      <a:pt x="1570" y="819"/>
                      <a:pt x="1570" y="819"/>
                      <a:pt x="1570" y="819"/>
                    </a:cubicBezTo>
                    <a:cubicBezTo>
                      <a:pt x="1570" y="205"/>
                      <a:pt x="1570" y="205"/>
                      <a:pt x="1570" y="205"/>
                    </a:cubicBezTo>
                    <a:cubicBezTo>
                      <a:pt x="1980" y="205"/>
                      <a:pt x="1980" y="205"/>
                      <a:pt x="1980" y="205"/>
                    </a:cubicBezTo>
                    <a:lnTo>
                      <a:pt x="1980" y="8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7" name="Freeform 26"/>
              <p:cNvSpPr>
                <a:spLocks/>
              </p:cNvSpPr>
              <p:nvPr/>
            </p:nvSpPr>
            <p:spPr bwMode="auto">
              <a:xfrm>
                <a:off x="10795000" y="3452813"/>
                <a:ext cx="142875" cy="34925"/>
              </a:xfrm>
              <a:custGeom>
                <a:avLst/>
                <a:gdLst>
                  <a:gd name="T0" fmla="*/ 35 w 273"/>
                  <a:gd name="T1" fmla="*/ 68 h 68"/>
                  <a:gd name="T2" fmla="*/ 239 w 273"/>
                  <a:gd name="T3" fmla="*/ 68 h 68"/>
                  <a:gd name="T4" fmla="*/ 273 w 273"/>
                  <a:gd name="T5" fmla="*/ 34 h 68"/>
                  <a:gd name="T6" fmla="*/ 239 w 273"/>
                  <a:gd name="T7" fmla="*/ 0 h 68"/>
                  <a:gd name="T8" fmla="*/ 35 w 273"/>
                  <a:gd name="T9" fmla="*/ 0 h 68"/>
                  <a:gd name="T10" fmla="*/ 0 w 273"/>
                  <a:gd name="T11" fmla="*/ 34 h 68"/>
                  <a:gd name="T12" fmla="*/ 35 w 273"/>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273" h="68">
                    <a:moveTo>
                      <a:pt x="35" y="68"/>
                    </a:moveTo>
                    <a:cubicBezTo>
                      <a:pt x="239" y="68"/>
                      <a:pt x="239" y="68"/>
                      <a:pt x="239" y="68"/>
                    </a:cubicBezTo>
                    <a:cubicBezTo>
                      <a:pt x="258" y="68"/>
                      <a:pt x="273" y="53"/>
                      <a:pt x="273" y="34"/>
                    </a:cubicBezTo>
                    <a:cubicBezTo>
                      <a:pt x="273" y="15"/>
                      <a:pt x="258" y="0"/>
                      <a:pt x="239" y="0"/>
                    </a:cubicBezTo>
                    <a:cubicBezTo>
                      <a:pt x="35" y="0"/>
                      <a:pt x="35" y="0"/>
                      <a:pt x="35" y="0"/>
                    </a:cubicBezTo>
                    <a:cubicBezTo>
                      <a:pt x="16" y="0"/>
                      <a:pt x="0" y="15"/>
                      <a:pt x="0" y="34"/>
                    </a:cubicBezTo>
                    <a:cubicBezTo>
                      <a:pt x="0" y="53"/>
                      <a:pt x="16" y="68"/>
                      <a:pt x="35"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8" name="Freeform 27"/>
              <p:cNvSpPr>
                <a:spLocks/>
              </p:cNvSpPr>
              <p:nvPr/>
            </p:nvSpPr>
            <p:spPr bwMode="auto">
              <a:xfrm>
                <a:off x="10795000" y="3524250"/>
                <a:ext cx="142875" cy="36513"/>
              </a:xfrm>
              <a:custGeom>
                <a:avLst/>
                <a:gdLst>
                  <a:gd name="T0" fmla="*/ 35 w 273"/>
                  <a:gd name="T1" fmla="*/ 68 h 68"/>
                  <a:gd name="T2" fmla="*/ 239 w 273"/>
                  <a:gd name="T3" fmla="*/ 68 h 68"/>
                  <a:gd name="T4" fmla="*/ 273 w 273"/>
                  <a:gd name="T5" fmla="*/ 34 h 68"/>
                  <a:gd name="T6" fmla="*/ 239 w 273"/>
                  <a:gd name="T7" fmla="*/ 0 h 68"/>
                  <a:gd name="T8" fmla="*/ 35 w 273"/>
                  <a:gd name="T9" fmla="*/ 0 h 68"/>
                  <a:gd name="T10" fmla="*/ 0 w 273"/>
                  <a:gd name="T11" fmla="*/ 34 h 68"/>
                  <a:gd name="T12" fmla="*/ 35 w 273"/>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273" h="68">
                    <a:moveTo>
                      <a:pt x="35" y="68"/>
                    </a:moveTo>
                    <a:cubicBezTo>
                      <a:pt x="239" y="68"/>
                      <a:pt x="239" y="68"/>
                      <a:pt x="239" y="68"/>
                    </a:cubicBezTo>
                    <a:cubicBezTo>
                      <a:pt x="258" y="68"/>
                      <a:pt x="273" y="53"/>
                      <a:pt x="273" y="34"/>
                    </a:cubicBezTo>
                    <a:cubicBezTo>
                      <a:pt x="273" y="15"/>
                      <a:pt x="258" y="0"/>
                      <a:pt x="239" y="0"/>
                    </a:cubicBezTo>
                    <a:cubicBezTo>
                      <a:pt x="35" y="0"/>
                      <a:pt x="35" y="0"/>
                      <a:pt x="35" y="0"/>
                    </a:cubicBezTo>
                    <a:cubicBezTo>
                      <a:pt x="16" y="0"/>
                      <a:pt x="0" y="15"/>
                      <a:pt x="0" y="34"/>
                    </a:cubicBezTo>
                    <a:cubicBezTo>
                      <a:pt x="0" y="53"/>
                      <a:pt x="16" y="68"/>
                      <a:pt x="35"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9" name="Freeform 28"/>
              <p:cNvSpPr>
                <a:spLocks/>
              </p:cNvSpPr>
              <p:nvPr/>
            </p:nvSpPr>
            <p:spPr bwMode="auto">
              <a:xfrm>
                <a:off x="10795000" y="3595688"/>
                <a:ext cx="142875" cy="36513"/>
              </a:xfrm>
              <a:custGeom>
                <a:avLst/>
                <a:gdLst>
                  <a:gd name="T0" fmla="*/ 35 w 273"/>
                  <a:gd name="T1" fmla="*/ 68 h 68"/>
                  <a:gd name="T2" fmla="*/ 239 w 273"/>
                  <a:gd name="T3" fmla="*/ 68 h 68"/>
                  <a:gd name="T4" fmla="*/ 273 w 273"/>
                  <a:gd name="T5" fmla="*/ 34 h 68"/>
                  <a:gd name="T6" fmla="*/ 239 w 273"/>
                  <a:gd name="T7" fmla="*/ 0 h 68"/>
                  <a:gd name="T8" fmla="*/ 35 w 273"/>
                  <a:gd name="T9" fmla="*/ 0 h 68"/>
                  <a:gd name="T10" fmla="*/ 0 w 273"/>
                  <a:gd name="T11" fmla="*/ 34 h 68"/>
                  <a:gd name="T12" fmla="*/ 35 w 273"/>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273" h="68">
                    <a:moveTo>
                      <a:pt x="35" y="68"/>
                    </a:moveTo>
                    <a:cubicBezTo>
                      <a:pt x="239" y="68"/>
                      <a:pt x="239" y="68"/>
                      <a:pt x="239" y="68"/>
                    </a:cubicBezTo>
                    <a:cubicBezTo>
                      <a:pt x="258" y="68"/>
                      <a:pt x="273" y="53"/>
                      <a:pt x="273" y="34"/>
                    </a:cubicBezTo>
                    <a:cubicBezTo>
                      <a:pt x="273" y="15"/>
                      <a:pt x="258" y="0"/>
                      <a:pt x="239" y="0"/>
                    </a:cubicBezTo>
                    <a:cubicBezTo>
                      <a:pt x="35" y="0"/>
                      <a:pt x="35" y="0"/>
                      <a:pt x="35" y="0"/>
                    </a:cubicBezTo>
                    <a:cubicBezTo>
                      <a:pt x="16" y="0"/>
                      <a:pt x="0" y="15"/>
                      <a:pt x="0" y="34"/>
                    </a:cubicBezTo>
                    <a:cubicBezTo>
                      <a:pt x="0" y="53"/>
                      <a:pt x="16" y="68"/>
                      <a:pt x="35"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3" name="Freeform 32"/>
              <p:cNvSpPr>
                <a:spLocks/>
              </p:cNvSpPr>
              <p:nvPr/>
            </p:nvSpPr>
            <p:spPr bwMode="auto">
              <a:xfrm>
                <a:off x="10795000" y="3667125"/>
                <a:ext cx="142875" cy="36513"/>
              </a:xfrm>
              <a:custGeom>
                <a:avLst/>
                <a:gdLst>
                  <a:gd name="T0" fmla="*/ 35 w 273"/>
                  <a:gd name="T1" fmla="*/ 68 h 68"/>
                  <a:gd name="T2" fmla="*/ 239 w 273"/>
                  <a:gd name="T3" fmla="*/ 68 h 68"/>
                  <a:gd name="T4" fmla="*/ 273 w 273"/>
                  <a:gd name="T5" fmla="*/ 34 h 68"/>
                  <a:gd name="T6" fmla="*/ 239 w 273"/>
                  <a:gd name="T7" fmla="*/ 0 h 68"/>
                  <a:gd name="T8" fmla="*/ 35 w 273"/>
                  <a:gd name="T9" fmla="*/ 0 h 68"/>
                  <a:gd name="T10" fmla="*/ 0 w 273"/>
                  <a:gd name="T11" fmla="*/ 34 h 68"/>
                  <a:gd name="T12" fmla="*/ 35 w 273"/>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273" h="68">
                    <a:moveTo>
                      <a:pt x="35" y="68"/>
                    </a:moveTo>
                    <a:cubicBezTo>
                      <a:pt x="239" y="68"/>
                      <a:pt x="239" y="68"/>
                      <a:pt x="239" y="68"/>
                    </a:cubicBezTo>
                    <a:cubicBezTo>
                      <a:pt x="258" y="68"/>
                      <a:pt x="273" y="53"/>
                      <a:pt x="273" y="34"/>
                    </a:cubicBezTo>
                    <a:cubicBezTo>
                      <a:pt x="273" y="15"/>
                      <a:pt x="258" y="0"/>
                      <a:pt x="239" y="0"/>
                    </a:cubicBezTo>
                    <a:cubicBezTo>
                      <a:pt x="35" y="0"/>
                      <a:pt x="35" y="0"/>
                      <a:pt x="35" y="0"/>
                    </a:cubicBezTo>
                    <a:cubicBezTo>
                      <a:pt x="16" y="0"/>
                      <a:pt x="0" y="15"/>
                      <a:pt x="0" y="34"/>
                    </a:cubicBezTo>
                    <a:cubicBezTo>
                      <a:pt x="0" y="53"/>
                      <a:pt x="16" y="68"/>
                      <a:pt x="35"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5" name="Freeform 44"/>
              <p:cNvSpPr>
                <a:spLocks/>
              </p:cNvSpPr>
              <p:nvPr/>
            </p:nvSpPr>
            <p:spPr bwMode="auto">
              <a:xfrm>
                <a:off x="10399713" y="3381375"/>
                <a:ext cx="144462" cy="34925"/>
              </a:xfrm>
              <a:custGeom>
                <a:avLst/>
                <a:gdLst>
                  <a:gd name="T0" fmla="*/ 35 w 274"/>
                  <a:gd name="T1" fmla="*/ 68 h 68"/>
                  <a:gd name="T2" fmla="*/ 239 w 274"/>
                  <a:gd name="T3" fmla="*/ 68 h 68"/>
                  <a:gd name="T4" fmla="*/ 274 w 274"/>
                  <a:gd name="T5" fmla="*/ 34 h 68"/>
                  <a:gd name="T6" fmla="*/ 239 w 274"/>
                  <a:gd name="T7" fmla="*/ 0 h 68"/>
                  <a:gd name="T8" fmla="*/ 35 w 274"/>
                  <a:gd name="T9" fmla="*/ 0 h 68"/>
                  <a:gd name="T10" fmla="*/ 0 w 274"/>
                  <a:gd name="T11" fmla="*/ 34 h 68"/>
                  <a:gd name="T12" fmla="*/ 35 w 274"/>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274" h="68">
                    <a:moveTo>
                      <a:pt x="35" y="68"/>
                    </a:moveTo>
                    <a:cubicBezTo>
                      <a:pt x="239" y="68"/>
                      <a:pt x="239" y="68"/>
                      <a:pt x="239" y="68"/>
                    </a:cubicBezTo>
                    <a:cubicBezTo>
                      <a:pt x="258" y="68"/>
                      <a:pt x="274" y="53"/>
                      <a:pt x="274" y="34"/>
                    </a:cubicBezTo>
                    <a:cubicBezTo>
                      <a:pt x="274" y="15"/>
                      <a:pt x="258" y="0"/>
                      <a:pt x="239" y="0"/>
                    </a:cubicBezTo>
                    <a:cubicBezTo>
                      <a:pt x="35" y="0"/>
                      <a:pt x="35" y="0"/>
                      <a:pt x="35" y="0"/>
                    </a:cubicBezTo>
                    <a:cubicBezTo>
                      <a:pt x="16" y="0"/>
                      <a:pt x="0" y="15"/>
                      <a:pt x="0" y="34"/>
                    </a:cubicBezTo>
                    <a:cubicBezTo>
                      <a:pt x="0" y="53"/>
                      <a:pt x="16" y="68"/>
                      <a:pt x="35"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6" name="Freeform 45"/>
              <p:cNvSpPr>
                <a:spLocks/>
              </p:cNvSpPr>
              <p:nvPr/>
            </p:nvSpPr>
            <p:spPr bwMode="auto">
              <a:xfrm>
                <a:off x="10399713" y="3452813"/>
                <a:ext cx="144462" cy="34925"/>
              </a:xfrm>
              <a:custGeom>
                <a:avLst/>
                <a:gdLst>
                  <a:gd name="T0" fmla="*/ 35 w 274"/>
                  <a:gd name="T1" fmla="*/ 68 h 68"/>
                  <a:gd name="T2" fmla="*/ 239 w 274"/>
                  <a:gd name="T3" fmla="*/ 68 h 68"/>
                  <a:gd name="T4" fmla="*/ 274 w 274"/>
                  <a:gd name="T5" fmla="*/ 34 h 68"/>
                  <a:gd name="T6" fmla="*/ 239 w 274"/>
                  <a:gd name="T7" fmla="*/ 0 h 68"/>
                  <a:gd name="T8" fmla="*/ 35 w 274"/>
                  <a:gd name="T9" fmla="*/ 0 h 68"/>
                  <a:gd name="T10" fmla="*/ 0 w 274"/>
                  <a:gd name="T11" fmla="*/ 34 h 68"/>
                  <a:gd name="T12" fmla="*/ 35 w 274"/>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274" h="68">
                    <a:moveTo>
                      <a:pt x="35" y="68"/>
                    </a:moveTo>
                    <a:cubicBezTo>
                      <a:pt x="239" y="68"/>
                      <a:pt x="239" y="68"/>
                      <a:pt x="239" y="68"/>
                    </a:cubicBezTo>
                    <a:cubicBezTo>
                      <a:pt x="258" y="68"/>
                      <a:pt x="274" y="53"/>
                      <a:pt x="274" y="34"/>
                    </a:cubicBezTo>
                    <a:cubicBezTo>
                      <a:pt x="274" y="15"/>
                      <a:pt x="258" y="0"/>
                      <a:pt x="239" y="0"/>
                    </a:cubicBezTo>
                    <a:cubicBezTo>
                      <a:pt x="35" y="0"/>
                      <a:pt x="35" y="0"/>
                      <a:pt x="35" y="0"/>
                    </a:cubicBezTo>
                    <a:cubicBezTo>
                      <a:pt x="16" y="0"/>
                      <a:pt x="0" y="15"/>
                      <a:pt x="0" y="34"/>
                    </a:cubicBezTo>
                    <a:cubicBezTo>
                      <a:pt x="0" y="53"/>
                      <a:pt x="16" y="68"/>
                      <a:pt x="35"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7" name="Freeform 46"/>
              <p:cNvSpPr>
                <a:spLocks/>
              </p:cNvSpPr>
              <p:nvPr/>
            </p:nvSpPr>
            <p:spPr bwMode="auto">
              <a:xfrm>
                <a:off x="10399713" y="3524250"/>
                <a:ext cx="144462" cy="36513"/>
              </a:xfrm>
              <a:custGeom>
                <a:avLst/>
                <a:gdLst>
                  <a:gd name="T0" fmla="*/ 35 w 274"/>
                  <a:gd name="T1" fmla="*/ 68 h 68"/>
                  <a:gd name="T2" fmla="*/ 239 w 274"/>
                  <a:gd name="T3" fmla="*/ 68 h 68"/>
                  <a:gd name="T4" fmla="*/ 274 w 274"/>
                  <a:gd name="T5" fmla="*/ 34 h 68"/>
                  <a:gd name="T6" fmla="*/ 239 w 274"/>
                  <a:gd name="T7" fmla="*/ 0 h 68"/>
                  <a:gd name="T8" fmla="*/ 35 w 274"/>
                  <a:gd name="T9" fmla="*/ 0 h 68"/>
                  <a:gd name="T10" fmla="*/ 0 w 274"/>
                  <a:gd name="T11" fmla="*/ 34 h 68"/>
                  <a:gd name="T12" fmla="*/ 35 w 274"/>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274" h="68">
                    <a:moveTo>
                      <a:pt x="35" y="68"/>
                    </a:moveTo>
                    <a:cubicBezTo>
                      <a:pt x="239" y="68"/>
                      <a:pt x="239" y="68"/>
                      <a:pt x="239" y="68"/>
                    </a:cubicBezTo>
                    <a:cubicBezTo>
                      <a:pt x="258" y="68"/>
                      <a:pt x="274" y="53"/>
                      <a:pt x="274" y="34"/>
                    </a:cubicBezTo>
                    <a:cubicBezTo>
                      <a:pt x="274" y="15"/>
                      <a:pt x="258" y="0"/>
                      <a:pt x="239" y="0"/>
                    </a:cubicBezTo>
                    <a:cubicBezTo>
                      <a:pt x="35" y="0"/>
                      <a:pt x="35" y="0"/>
                      <a:pt x="35" y="0"/>
                    </a:cubicBezTo>
                    <a:cubicBezTo>
                      <a:pt x="16" y="0"/>
                      <a:pt x="0" y="15"/>
                      <a:pt x="0" y="34"/>
                    </a:cubicBezTo>
                    <a:cubicBezTo>
                      <a:pt x="0" y="53"/>
                      <a:pt x="16" y="68"/>
                      <a:pt x="35"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8" name="Freeform 47"/>
              <p:cNvSpPr>
                <a:spLocks/>
              </p:cNvSpPr>
              <p:nvPr/>
            </p:nvSpPr>
            <p:spPr bwMode="auto">
              <a:xfrm>
                <a:off x="10399713" y="3595688"/>
                <a:ext cx="144462" cy="36513"/>
              </a:xfrm>
              <a:custGeom>
                <a:avLst/>
                <a:gdLst>
                  <a:gd name="T0" fmla="*/ 35 w 274"/>
                  <a:gd name="T1" fmla="*/ 68 h 68"/>
                  <a:gd name="T2" fmla="*/ 239 w 274"/>
                  <a:gd name="T3" fmla="*/ 68 h 68"/>
                  <a:gd name="T4" fmla="*/ 274 w 274"/>
                  <a:gd name="T5" fmla="*/ 34 h 68"/>
                  <a:gd name="T6" fmla="*/ 239 w 274"/>
                  <a:gd name="T7" fmla="*/ 0 h 68"/>
                  <a:gd name="T8" fmla="*/ 35 w 274"/>
                  <a:gd name="T9" fmla="*/ 0 h 68"/>
                  <a:gd name="T10" fmla="*/ 0 w 274"/>
                  <a:gd name="T11" fmla="*/ 34 h 68"/>
                  <a:gd name="T12" fmla="*/ 35 w 274"/>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274" h="68">
                    <a:moveTo>
                      <a:pt x="35" y="68"/>
                    </a:moveTo>
                    <a:cubicBezTo>
                      <a:pt x="239" y="68"/>
                      <a:pt x="239" y="68"/>
                      <a:pt x="239" y="68"/>
                    </a:cubicBezTo>
                    <a:cubicBezTo>
                      <a:pt x="258" y="68"/>
                      <a:pt x="274" y="53"/>
                      <a:pt x="274" y="34"/>
                    </a:cubicBezTo>
                    <a:cubicBezTo>
                      <a:pt x="274" y="15"/>
                      <a:pt x="258" y="0"/>
                      <a:pt x="239" y="0"/>
                    </a:cubicBezTo>
                    <a:cubicBezTo>
                      <a:pt x="35" y="0"/>
                      <a:pt x="35" y="0"/>
                      <a:pt x="35" y="0"/>
                    </a:cubicBezTo>
                    <a:cubicBezTo>
                      <a:pt x="16" y="0"/>
                      <a:pt x="0" y="15"/>
                      <a:pt x="0" y="34"/>
                    </a:cubicBezTo>
                    <a:cubicBezTo>
                      <a:pt x="0" y="53"/>
                      <a:pt x="16" y="68"/>
                      <a:pt x="35"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9" name="Freeform 48"/>
              <p:cNvSpPr>
                <a:spLocks/>
              </p:cNvSpPr>
              <p:nvPr/>
            </p:nvSpPr>
            <p:spPr bwMode="auto">
              <a:xfrm>
                <a:off x="10058400" y="3846513"/>
                <a:ext cx="36512" cy="73025"/>
              </a:xfrm>
              <a:custGeom>
                <a:avLst/>
                <a:gdLst>
                  <a:gd name="T0" fmla="*/ 34 w 68"/>
                  <a:gd name="T1" fmla="*/ 137 h 137"/>
                  <a:gd name="T2" fmla="*/ 68 w 68"/>
                  <a:gd name="T3" fmla="*/ 102 h 137"/>
                  <a:gd name="T4" fmla="*/ 68 w 68"/>
                  <a:gd name="T5" fmla="*/ 34 h 137"/>
                  <a:gd name="T6" fmla="*/ 34 w 68"/>
                  <a:gd name="T7" fmla="*/ 0 h 137"/>
                  <a:gd name="T8" fmla="*/ 0 w 68"/>
                  <a:gd name="T9" fmla="*/ 34 h 137"/>
                  <a:gd name="T10" fmla="*/ 0 w 68"/>
                  <a:gd name="T11" fmla="*/ 102 h 137"/>
                  <a:gd name="T12" fmla="*/ 34 w 68"/>
                  <a:gd name="T13" fmla="*/ 137 h 137"/>
                </a:gdLst>
                <a:ahLst/>
                <a:cxnLst>
                  <a:cxn ang="0">
                    <a:pos x="T0" y="T1"/>
                  </a:cxn>
                  <a:cxn ang="0">
                    <a:pos x="T2" y="T3"/>
                  </a:cxn>
                  <a:cxn ang="0">
                    <a:pos x="T4" y="T5"/>
                  </a:cxn>
                  <a:cxn ang="0">
                    <a:pos x="T6" y="T7"/>
                  </a:cxn>
                  <a:cxn ang="0">
                    <a:pos x="T8" y="T9"/>
                  </a:cxn>
                  <a:cxn ang="0">
                    <a:pos x="T10" y="T11"/>
                  </a:cxn>
                  <a:cxn ang="0">
                    <a:pos x="T12" y="T13"/>
                  </a:cxn>
                </a:cxnLst>
                <a:rect l="0" t="0" r="r" b="b"/>
                <a:pathLst>
                  <a:path w="68" h="137">
                    <a:moveTo>
                      <a:pt x="34" y="137"/>
                    </a:moveTo>
                    <a:cubicBezTo>
                      <a:pt x="53" y="137"/>
                      <a:pt x="68" y="121"/>
                      <a:pt x="68" y="102"/>
                    </a:cubicBezTo>
                    <a:cubicBezTo>
                      <a:pt x="68" y="34"/>
                      <a:pt x="68" y="34"/>
                      <a:pt x="68" y="34"/>
                    </a:cubicBezTo>
                    <a:cubicBezTo>
                      <a:pt x="68" y="15"/>
                      <a:pt x="53" y="0"/>
                      <a:pt x="34" y="0"/>
                    </a:cubicBezTo>
                    <a:cubicBezTo>
                      <a:pt x="15" y="0"/>
                      <a:pt x="0" y="15"/>
                      <a:pt x="0" y="34"/>
                    </a:cubicBezTo>
                    <a:cubicBezTo>
                      <a:pt x="0" y="102"/>
                      <a:pt x="0" y="102"/>
                      <a:pt x="0" y="102"/>
                    </a:cubicBezTo>
                    <a:cubicBezTo>
                      <a:pt x="0" y="121"/>
                      <a:pt x="15" y="137"/>
                      <a:pt x="34"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0" name="Freeform 49"/>
              <p:cNvSpPr>
                <a:spLocks/>
              </p:cNvSpPr>
              <p:nvPr/>
            </p:nvSpPr>
            <p:spPr bwMode="auto">
              <a:xfrm>
                <a:off x="10058400" y="3954463"/>
                <a:ext cx="36512" cy="71438"/>
              </a:xfrm>
              <a:custGeom>
                <a:avLst/>
                <a:gdLst>
                  <a:gd name="T0" fmla="*/ 0 w 68"/>
                  <a:gd name="T1" fmla="*/ 102 h 136"/>
                  <a:gd name="T2" fmla="*/ 34 w 68"/>
                  <a:gd name="T3" fmla="*/ 136 h 136"/>
                  <a:gd name="T4" fmla="*/ 68 w 68"/>
                  <a:gd name="T5" fmla="*/ 102 h 136"/>
                  <a:gd name="T6" fmla="*/ 68 w 68"/>
                  <a:gd name="T7" fmla="*/ 34 h 136"/>
                  <a:gd name="T8" fmla="*/ 34 w 68"/>
                  <a:gd name="T9" fmla="*/ 0 h 136"/>
                  <a:gd name="T10" fmla="*/ 0 w 68"/>
                  <a:gd name="T11" fmla="*/ 34 h 136"/>
                  <a:gd name="T12" fmla="*/ 0 w 68"/>
                  <a:gd name="T13" fmla="*/ 102 h 136"/>
                </a:gdLst>
                <a:ahLst/>
                <a:cxnLst>
                  <a:cxn ang="0">
                    <a:pos x="T0" y="T1"/>
                  </a:cxn>
                  <a:cxn ang="0">
                    <a:pos x="T2" y="T3"/>
                  </a:cxn>
                  <a:cxn ang="0">
                    <a:pos x="T4" y="T5"/>
                  </a:cxn>
                  <a:cxn ang="0">
                    <a:pos x="T6" y="T7"/>
                  </a:cxn>
                  <a:cxn ang="0">
                    <a:pos x="T8" y="T9"/>
                  </a:cxn>
                  <a:cxn ang="0">
                    <a:pos x="T10" y="T11"/>
                  </a:cxn>
                  <a:cxn ang="0">
                    <a:pos x="T12" y="T13"/>
                  </a:cxn>
                </a:cxnLst>
                <a:rect l="0" t="0" r="r" b="b"/>
                <a:pathLst>
                  <a:path w="68" h="136">
                    <a:moveTo>
                      <a:pt x="0" y="102"/>
                    </a:moveTo>
                    <a:cubicBezTo>
                      <a:pt x="0" y="121"/>
                      <a:pt x="15" y="136"/>
                      <a:pt x="34" y="136"/>
                    </a:cubicBezTo>
                    <a:cubicBezTo>
                      <a:pt x="53" y="136"/>
                      <a:pt x="68" y="121"/>
                      <a:pt x="68" y="102"/>
                    </a:cubicBezTo>
                    <a:cubicBezTo>
                      <a:pt x="68" y="34"/>
                      <a:pt x="68" y="34"/>
                      <a:pt x="68" y="34"/>
                    </a:cubicBezTo>
                    <a:cubicBezTo>
                      <a:pt x="68" y="15"/>
                      <a:pt x="53" y="0"/>
                      <a:pt x="34" y="0"/>
                    </a:cubicBezTo>
                    <a:cubicBezTo>
                      <a:pt x="15" y="0"/>
                      <a:pt x="0" y="15"/>
                      <a:pt x="0" y="34"/>
                    </a:cubicBez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1" name="Freeform 50"/>
              <p:cNvSpPr>
                <a:spLocks/>
              </p:cNvSpPr>
              <p:nvPr/>
            </p:nvSpPr>
            <p:spPr bwMode="auto">
              <a:xfrm>
                <a:off x="10058400" y="4062413"/>
                <a:ext cx="36512" cy="71438"/>
              </a:xfrm>
              <a:custGeom>
                <a:avLst/>
                <a:gdLst>
                  <a:gd name="T0" fmla="*/ 0 w 68"/>
                  <a:gd name="T1" fmla="*/ 102 h 136"/>
                  <a:gd name="T2" fmla="*/ 34 w 68"/>
                  <a:gd name="T3" fmla="*/ 136 h 136"/>
                  <a:gd name="T4" fmla="*/ 68 w 68"/>
                  <a:gd name="T5" fmla="*/ 102 h 136"/>
                  <a:gd name="T6" fmla="*/ 68 w 68"/>
                  <a:gd name="T7" fmla="*/ 34 h 136"/>
                  <a:gd name="T8" fmla="*/ 34 w 68"/>
                  <a:gd name="T9" fmla="*/ 0 h 136"/>
                  <a:gd name="T10" fmla="*/ 0 w 68"/>
                  <a:gd name="T11" fmla="*/ 34 h 136"/>
                  <a:gd name="T12" fmla="*/ 0 w 68"/>
                  <a:gd name="T13" fmla="*/ 102 h 136"/>
                </a:gdLst>
                <a:ahLst/>
                <a:cxnLst>
                  <a:cxn ang="0">
                    <a:pos x="T0" y="T1"/>
                  </a:cxn>
                  <a:cxn ang="0">
                    <a:pos x="T2" y="T3"/>
                  </a:cxn>
                  <a:cxn ang="0">
                    <a:pos x="T4" y="T5"/>
                  </a:cxn>
                  <a:cxn ang="0">
                    <a:pos x="T6" y="T7"/>
                  </a:cxn>
                  <a:cxn ang="0">
                    <a:pos x="T8" y="T9"/>
                  </a:cxn>
                  <a:cxn ang="0">
                    <a:pos x="T10" y="T11"/>
                  </a:cxn>
                  <a:cxn ang="0">
                    <a:pos x="T12" y="T13"/>
                  </a:cxn>
                </a:cxnLst>
                <a:rect l="0" t="0" r="r" b="b"/>
                <a:pathLst>
                  <a:path w="68" h="136">
                    <a:moveTo>
                      <a:pt x="0" y="102"/>
                    </a:moveTo>
                    <a:cubicBezTo>
                      <a:pt x="0" y="121"/>
                      <a:pt x="15" y="136"/>
                      <a:pt x="34" y="136"/>
                    </a:cubicBezTo>
                    <a:cubicBezTo>
                      <a:pt x="53" y="136"/>
                      <a:pt x="68" y="121"/>
                      <a:pt x="68" y="102"/>
                    </a:cubicBezTo>
                    <a:cubicBezTo>
                      <a:pt x="68" y="34"/>
                      <a:pt x="68" y="34"/>
                      <a:pt x="68" y="34"/>
                    </a:cubicBezTo>
                    <a:cubicBezTo>
                      <a:pt x="68" y="15"/>
                      <a:pt x="53" y="0"/>
                      <a:pt x="34" y="0"/>
                    </a:cubicBezTo>
                    <a:cubicBezTo>
                      <a:pt x="15" y="0"/>
                      <a:pt x="0" y="15"/>
                      <a:pt x="0" y="34"/>
                    </a:cubicBez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2" name="Freeform 51"/>
              <p:cNvSpPr>
                <a:spLocks/>
              </p:cNvSpPr>
              <p:nvPr/>
            </p:nvSpPr>
            <p:spPr bwMode="auto">
              <a:xfrm>
                <a:off x="10848975" y="3954463"/>
                <a:ext cx="34925" cy="71438"/>
              </a:xfrm>
              <a:custGeom>
                <a:avLst/>
                <a:gdLst>
                  <a:gd name="T0" fmla="*/ 0 w 68"/>
                  <a:gd name="T1" fmla="*/ 102 h 136"/>
                  <a:gd name="T2" fmla="*/ 34 w 68"/>
                  <a:gd name="T3" fmla="*/ 136 h 136"/>
                  <a:gd name="T4" fmla="*/ 68 w 68"/>
                  <a:gd name="T5" fmla="*/ 102 h 136"/>
                  <a:gd name="T6" fmla="*/ 68 w 68"/>
                  <a:gd name="T7" fmla="*/ 34 h 136"/>
                  <a:gd name="T8" fmla="*/ 34 w 68"/>
                  <a:gd name="T9" fmla="*/ 0 h 136"/>
                  <a:gd name="T10" fmla="*/ 0 w 68"/>
                  <a:gd name="T11" fmla="*/ 34 h 136"/>
                  <a:gd name="T12" fmla="*/ 0 w 68"/>
                  <a:gd name="T13" fmla="*/ 102 h 136"/>
                </a:gdLst>
                <a:ahLst/>
                <a:cxnLst>
                  <a:cxn ang="0">
                    <a:pos x="T0" y="T1"/>
                  </a:cxn>
                  <a:cxn ang="0">
                    <a:pos x="T2" y="T3"/>
                  </a:cxn>
                  <a:cxn ang="0">
                    <a:pos x="T4" y="T5"/>
                  </a:cxn>
                  <a:cxn ang="0">
                    <a:pos x="T6" y="T7"/>
                  </a:cxn>
                  <a:cxn ang="0">
                    <a:pos x="T8" y="T9"/>
                  </a:cxn>
                  <a:cxn ang="0">
                    <a:pos x="T10" y="T11"/>
                  </a:cxn>
                  <a:cxn ang="0">
                    <a:pos x="T12" y="T13"/>
                  </a:cxn>
                </a:cxnLst>
                <a:rect l="0" t="0" r="r" b="b"/>
                <a:pathLst>
                  <a:path w="68" h="136">
                    <a:moveTo>
                      <a:pt x="0" y="102"/>
                    </a:moveTo>
                    <a:cubicBezTo>
                      <a:pt x="0" y="121"/>
                      <a:pt x="15" y="136"/>
                      <a:pt x="34" y="136"/>
                    </a:cubicBezTo>
                    <a:cubicBezTo>
                      <a:pt x="53" y="136"/>
                      <a:pt x="68" y="121"/>
                      <a:pt x="68" y="102"/>
                    </a:cubicBezTo>
                    <a:cubicBezTo>
                      <a:pt x="68" y="34"/>
                      <a:pt x="68" y="34"/>
                      <a:pt x="68" y="34"/>
                    </a:cubicBezTo>
                    <a:cubicBezTo>
                      <a:pt x="68" y="15"/>
                      <a:pt x="53" y="0"/>
                      <a:pt x="34" y="0"/>
                    </a:cubicBezTo>
                    <a:cubicBezTo>
                      <a:pt x="15" y="0"/>
                      <a:pt x="0" y="15"/>
                      <a:pt x="0" y="34"/>
                    </a:cubicBez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3" name="Freeform 52"/>
              <p:cNvSpPr>
                <a:spLocks/>
              </p:cNvSpPr>
              <p:nvPr/>
            </p:nvSpPr>
            <p:spPr bwMode="auto">
              <a:xfrm>
                <a:off x="10848975" y="4062413"/>
                <a:ext cx="34925" cy="71438"/>
              </a:xfrm>
              <a:custGeom>
                <a:avLst/>
                <a:gdLst>
                  <a:gd name="T0" fmla="*/ 0 w 68"/>
                  <a:gd name="T1" fmla="*/ 102 h 136"/>
                  <a:gd name="T2" fmla="*/ 34 w 68"/>
                  <a:gd name="T3" fmla="*/ 136 h 136"/>
                  <a:gd name="T4" fmla="*/ 68 w 68"/>
                  <a:gd name="T5" fmla="*/ 102 h 136"/>
                  <a:gd name="T6" fmla="*/ 68 w 68"/>
                  <a:gd name="T7" fmla="*/ 34 h 136"/>
                  <a:gd name="T8" fmla="*/ 34 w 68"/>
                  <a:gd name="T9" fmla="*/ 0 h 136"/>
                  <a:gd name="T10" fmla="*/ 0 w 68"/>
                  <a:gd name="T11" fmla="*/ 34 h 136"/>
                  <a:gd name="T12" fmla="*/ 0 w 68"/>
                  <a:gd name="T13" fmla="*/ 102 h 136"/>
                </a:gdLst>
                <a:ahLst/>
                <a:cxnLst>
                  <a:cxn ang="0">
                    <a:pos x="T0" y="T1"/>
                  </a:cxn>
                  <a:cxn ang="0">
                    <a:pos x="T2" y="T3"/>
                  </a:cxn>
                  <a:cxn ang="0">
                    <a:pos x="T4" y="T5"/>
                  </a:cxn>
                  <a:cxn ang="0">
                    <a:pos x="T6" y="T7"/>
                  </a:cxn>
                  <a:cxn ang="0">
                    <a:pos x="T8" y="T9"/>
                  </a:cxn>
                  <a:cxn ang="0">
                    <a:pos x="T10" y="T11"/>
                  </a:cxn>
                  <a:cxn ang="0">
                    <a:pos x="T12" y="T13"/>
                  </a:cxn>
                </a:cxnLst>
                <a:rect l="0" t="0" r="r" b="b"/>
                <a:pathLst>
                  <a:path w="68" h="136">
                    <a:moveTo>
                      <a:pt x="0" y="102"/>
                    </a:moveTo>
                    <a:cubicBezTo>
                      <a:pt x="0" y="121"/>
                      <a:pt x="15" y="136"/>
                      <a:pt x="34" y="136"/>
                    </a:cubicBezTo>
                    <a:cubicBezTo>
                      <a:pt x="53" y="136"/>
                      <a:pt x="68" y="121"/>
                      <a:pt x="68" y="102"/>
                    </a:cubicBezTo>
                    <a:cubicBezTo>
                      <a:pt x="68" y="34"/>
                      <a:pt x="68" y="34"/>
                      <a:pt x="68" y="34"/>
                    </a:cubicBezTo>
                    <a:cubicBezTo>
                      <a:pt x="68" y="15"/>
                      <a:pt x="53" y="0"/>
                      <a:pt x="34" y="0"/>
                    </a:cubicBezTo>
                    <a:cubicBezTo>
                      <a:pt x="15" y="0"/>
                      <a:pt x="0" y="15"/>
                      <a:pt x="0" y="34"/>
                    </a:cubicBez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4" name="Freeform 53"/>
              <p:cNvSpPr>
                <a:spLocks/>
              </p:cNvSpPr>
              <p:nvPr/>
            </p:nvSpPr>
            <p:spPr bwMode="auto">
              <a:xfrm>
                <a:off x="10848975" y="3846513"/>
                <a:ext cx="34925" cy="73025"/>
              </a:xfrm>
              <a:custGeom>
                <a:avLst/>
                <a:gdLst>
                  <a:gd name="T0" fmla="*/ 34 w 68"/>
                  <a:gd name="T1" fmla="*/ 137 h 137"/>
                  <a:gd name="T2" fmla="*/ 68 w 68"/>
                  <a:gd name="T3" fmla="*/ 102 h 137"/>
                  <a:gd name="T4" fmla="*/ 68 w 68"/>
                  <a:gd name="T5" fmla="*/ 34 h 137"/>
                  <a:gd name="T6" fmla="*/ 34 w 68"/>
                  <a:gd name="T7" fmla="*/ 0 h 137"/>
                  <a:gd name="T8" fmla="*/ 0 w 68"/>
                  <a:gd name="T9" fmla="*/ 34 h 137"/>
                  <a:gd name="T10" fmla="*/ 0 w 68"/>
                  <a:gd name="T11" fmla="*/ 102 h 137"/>
                  <a:gd name="T12" fmla="*/ 34 w 68"/>
                  <a:gd name="T13" fmla="*/ 137 h 137"/>
                </a:gdLst>
                <a:ahLst/>
                <a:cxnLst>
                  <a:cxn ang="0">
                    <a:pos x="T0" y="T1"/>
                  </a:cxn>
                  <a:cxn ang="0">
                    <a:pos x="T2" y="T3"/>
                  </a:cxn>
                  <a:cxn ang="0">
                    <a:pos x="T4" y="T5"/>
                  </a:cxn>
                  <a:cxn ang="0">
                    <a:pos x="T6" y="T7"/>
                  </a:cxn>
                  <a:cxn ang="0">
                    <a:pos x="T8" y="T9"/>
                  </a:cxn>
                  <a:cxn ang="0">
                    <a:pos x="T10" y="T11"/>
                  </a:cxn>
                  <a:cxn ang="0">
                    <a:pos x="T12" y="T13"/>
                  </a:cxn>
                </a:cxnLst>
                <a:rect l="0" t="0" r="r" b="b"/>
                <a:pathLst>
                  <a:path w="68" h="137">
                    <a:moveTo>
                      <a:pt x="34" y="137"/>
                    </a:moveTo>
                    <a:cubicBezTo>
                      <a:pt x="53" y="137"/>
                      <a:pt x="68" y="121"/>
                      <a:pt x="68" y="102"/>
                    </a:cubicBezTo>
                    <a:cubicBezTo>
                      <a:pt x="68" y="34"/>
                      <a:pt x="68" y="34"/>
                      <a:pt x="68" y="34"/>
                    </a:cubicBezTo>
                    <a:cubicBezTo>
                      <a:pt x="68" y="15"/>
                      <a:pt x="53" y="0"/>
                      <a:pt x="34" y="0"/>
                    </a:cubicBezTo>
                    <a:cubicBezTo>
                      <a:pt x="15" y="0"/>
                      <a:pt x="0" y="15"/>
                      <a:pt x="0" y="34"/>
                    </a:cubicBezTo>
                    <a:cubicBezTo>
                      <a:pt x="0" y="102"/>
                      <a:pt x="0" y="102"/>
                      <a:pt x="0" y="102"/>
                    </a:cubicBezTo>
                    <a:cubicBezTo>
                      <a:pt x="0" y="121"/>
                      <a:pt x="15" y="137"/>
                      <a:pt x="34"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5" name="Freeform 54"/>
              <p:cNvSpPr>
                <a:spLocks/>
              </p:cNvSpPr>
              <p:nvPr/>
            </p:nvSpPr>
            <p:spPr bwMode="auto">
              <a:xfrm>
                <a:off x="10453688" y="3775075"/>
                <a:ext cx="36512" cy="71438"/>
              </a:xfrm>
              <a:custGeom>
                <a:avLst/>
                <a:gdLst>
                  <a:gd name="T0" fmla="*/ 34 w 68"/>
                  <a:gd name="T1" fmla="*/ 137 h 137"/>
                  <a:gd name="T2" fmla="*/ 68 w 68"/>
                  <a:gd name="T3" fmla="*/ 103 h 137"/>
                  <a:gd name="T4" fmla="*/ 68 w 68"/>
                  <a:gd name="T5" fmla="*/ 35 h 137"/>
                  <a:gd name="T6" fmla="*/ 34 w 68"/>
                  <a:gd name="T7" fmla="*/ 0 h 137"/>
                  <a:gd name="T8" fmla="*/ 0 w 68"/>
                  <a:gd name="T9" fmla="*/ 35 h 137"/>
                  <a:gd name="T10" fmla="*/ 0 w 68"/>
                  <a:gd name="T11" fmla="*/ 103 h 137"/>
                  <a:gd name="T12" fmla="*/ 34 w 68"/>
                  <a:gd name="T13" fmla="*/ 137 h 137"/>
                </a:gdLst>
                <a:ahLst/>
                <a:cxnLst>
                  <a:cxn ang="0">
                    <a:pos x="T0" y="T1"/>
                  </a:cxn>
                  <a:cxn ang="0">
                    <a:pos x="T2" y="T3"/>
                  </a:cxn>
                  <a:cxn ang="0">
                    <a:pos x="T4" y="T5"/>
                  </a:cxn>
                  <a:cxn ang="0">
                    <a:pos x="T6" y="T7"/>
                  </a:cxn>
                  <a:cxn ang="0">
                    <a:pos x="T8" y="T9"/>
                  </a:cxn>
                  <a:cxn ang="0">
                    <a:pos x="T10" y="T11"/>
                  </a:cxn>
                  <a:cxn ang="0">
                    <a:pos x="T12" y="T13"/>
                  </a:cxn>
                </a:cxnLst>
                <a:rect l="0" t="0" r="r" b="b"/>
                <a:pathLst>
                  <a:path w="68" h="137">
                    <a:moveTo>
                      <a:pt x="34" y="137"/>
                    </a:moveTo>
                    <a:cubicBezTo>
                      <a:pt x="53" y="137"/>
                      <a:pt x="68" y="122"/>
                      <a:pt x="68" y="103"/>
                    </a:cubicBezTo>
                    <a:cubicBezTo>
                      <a:pt x="68" y="35"/>
                      <a:pt x="68" y="35"/>
                      <a:pt x="68" y="35"/>
                    </a:cubicBezTo>
                    <a:cubicBezTo>
                      <a:pt x="68" y="16"/>
                      <a:pt x="53" y="0"/>
                      <a:pt x="34" y="0"/>
                    </a:cubicBezTo>
                    <a:cubicBezTo>
                      <a:pt x="15" y="0"/>
                      <a:pt x="0" y="16"/>
                      <a:pt x="0" y="35"/>
                    </a:cubicBezTo>
                    <a:cubicBezTo>
                      <a:pt x="0" y="103"/>
                      <a:pt x="0" y="103"/>
                      <a:pt x="0" y="103"/>
                    </a:cubicBezTo>
                    <a:cubicBezTo>
                      <a:pt x="0" y="122"/>
                      <a:pt x="15" y="137"/>
                      <a:pt x="34"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2" name="Group 1"/>
          <p:cNvGrpSpPr/>
          <p:nvPr/>
        </p:nvGrpSpPr>
        <p:grpSpPr>
          <a:xfrm>
            <a:off x="4743450" y="1714500"/>
            <a:ext cx="13239749" cy="2068830"/>
            <a:chOff x="4743450" y="1714500"/>
            <a:chExt cx="13239749" cy="2068830"/>
          </a:xfrm>
        </p:grpSpPr>
        <p:sp>
          <p:nvSpPr>
            <p:cNvPr id="36" name="Straight Connector 35"/>
            <p:cNvSpPr/>
            <p:nvPr/>
          </p:nvSpPr>
          <p:spPr>
            <a:xfrm>
              <a:off x="4743450" y="2748915"/>
              <a:ext cx="6923684" cy="0"/>
            </a:xfrm>
            <a:prstGeom prst="line">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39" name="Oval 38"/>
            <p:cNvSpPr/>
            <p:nvPr/>
          </p:nvSpPr>
          <p:spPr>
            <a:xfrm>
              <a:off x="10632720" y="1714500"/>
              <a:ext cx="2068830" cy="2068830"/>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0" name="Freeform 39"/>
            <p:cNvSpPr/>
            <p:nvPr/>
          </p:nvSpPr>
          <p:spPr>
            <a:xfrm flipH="1">
              <a:off x="12940153" y="1714500"/>
              <a:ext cx="5043046" cy="2068830"/>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sz="3200" dirty="0">
                  <a:latin typeface="Open Sans" panose="020B0604020202020204" charset="0"/>
                  <a:ea typeface="Open Sans" panose="020B0604020202020204" charset="0"/>
                  <a:cs typeface="Open Sans" panose="020B0604020202020204" charset="0"/>
                </a:rPr>
                <a:t>Sampled water facilities across the nation</a:t>
              </a:r>
            </a:p>
          </p:txBody>
        </p:sp>
        <p:grpSp>
          <p:nvGrpSpPr>
            <p:cNvPr id="56" name="Group 55"/>
            <p:cNvGrpSpPr>
              <a:grpSpLocks noChangeAspect="1"/>
            </p:cNvGrpSpPr>
            <p:nvPr/>
          </p:nvGrpSpPr>
          <p:grpSpPr>
            <a:xfrm>
              <a:off x="11125276" y="2157042"/>
              <a:ext cx="1188721" cy="1188720"/>
              <a:chOff x="8083550" y="3373438"/>
              <a:chExt cx="896938" cy="896937"/>
            </a:xfrm>
            <a:solidFill>
              <a:srgbClr val="0E3960"/>
            </a:solidFill>
          </p:grpSpPr>
          <p:sp>
            <p:nvSpPr>
              <p:cNvPr id="57" name="Freeform 56"/>
              <p:cNvSpPr>
                <a:spLocks noEditPoints="1"/>
              </p:cNvSpPr>
              <p:nvPr/>
            </p:nvSpPr>
            <p:spPr bwMode="auto">
              <a:xfrm>
                <a:off x="8083550" y="3373438"/>
                <a:ext cx="896938" cy="896937"/>
              </a:xfrm>
              <a:custGeom>
                <a:avLst/>
                <a:gdLst>
                  <a:gd name="T0" fmla="*/ 102 w 2048"/>
                  <a:gd name="T1" fmla="*/ 0 h 2048"/>
                  <a:gd name="T2" fmla="*/ 0 w 2048"/>
                  <a:gd name="T3" fmla="*/ 1946 h 2048"/>
                  <a:gd name="T4" fmla="*/ 1946 w 2048"/>
                  <a:gd name="T5" fmla="*/ 2048 h 2048"/>
                  <a:gd name="T6" fmla="*/ 2048 w 2048"/>
                  <a:gd name="T7" fmla="*/ 102 h 2048"/>
                  <a:gd name="T8" fmla="*/ 102 w 2048"/>
                  <a:gd name="T9" fmla="*/ 68 h 2048"/>
                  <a:gd name="T10" fmla="*/ 1980 w 2048"/>
                  <a:gd name="T11" fmla="*/ 102 h 2048"/>
                  <a:gd name="T12" fmla="*/ 1809 w 2048"/>
                  <a:gd name="T13" fmla="*/ 1434 h 2048"/>
                  <a:gd name="T14" fmla="*/ 1741 w 2048"/>
                  <a:gd name="T15" fmla="*/ 239 h 2048"/>
                  <a:gd name="T16" fmla="*/ 1604 w 2048"/>
                  <a:gd name="T17" fmla="*/ 307 h 2048"/>
                  <a:gd name="T18" fmla="*/ 1536 w 2048"/>
                  <a:gd name="T19" fmla="*/ 1434 h 2048"/>
                  <a:gd name="T20" fmla="*/ 1468 w 2048"/>
                  <a:gd name="T21" fmla="*/ 990 h 2048"/>
                  <a:gd name="T22" fmla="*/ 1331 w 2048"/>
                  <a:gd name="T23" fmla="*/ 1058 h 2048"/>
                  <a:gd name="T24" fmla="*/ 1263 w 2048"/>
                  <a:gd name="T25" fmla="*/ 1434 h 2048"/>
                  <a:gd name="T26" fmla="*/ 1195 w 2048"/>
                  <a:gd name="T27" fmla="*/ 341 h 2048"/>
                  <a:gd name="T28" fmla="*/ 1058 w 2048"/>
                  <a:gd name="T29" fmla="*/ 410 h 2048"/>
                  <a:gd name="T30" fmla="*/ 990 w 2048"/>
                  <a:gd name="T31" fmla="*/ 1434 h 2048"/>
                  <a:gd name="T32" fmla="*/ 922 w 2048"/>
                  <a:gd name="T33" fmla="*/ 137 h 2048"/>
                  <a:gd name="T34" fmla="*/ 785 w 2048"/>
                  <a:gd name="T35" fmla="*/ 205 h 2048"/>
                  <a:gd name="T36" fmla="*/ 717 w 2048"/>
                  <a:gd name="T37" fmla="*/ 1434 h 2048"/>
                  <a:gd name="T38" fmla="*/ 649 w 2048"/>
                  <a:gd name="T39" fmla="*/ 1058 h 2048"/>
                  <a:gd name="T40" fmla="*/ 512 w 2048"/>
                  <a:gd name="T41" fmla="*/ 1126 h 2048"/>
                  <a:gd name="T42" fmla="*/ 444 w 2048"/>
                  <a:gd name="T43" fmla="*/ 1434 h 2048"/>
                  <a:gd name="T44" fmla="*/ 375 w 2048"/>
                  <a:gd name="T45" fmla="*/ 649 h 2048"/>
                  <a:gd name="T46" fmla="*/ 239 w 2048"/>
                  <a:gd name="T47" fmla="*/ 717 h 2048"/>
                  <a:gd name="T48" fmla="*/ 68 w 2048"/>
                  <a:gd name="T49" fmla="*/ 1434 h 2048"/>
                  <a:gd name="T50" fmla="*/ 102 w 2048"/>
                  <a:gd name="T51" fmla="*/ 68 h 2048"/>
                  <a:gd name="T52" fmla="*/ 1673 w 2048"/>
                  <a:gd name="T53" fmla="*/ 887 h 2048"/>
                  <a:gd name="T54" fmla="*/ 1741 w 2048"/>
                  <a:gd name="T55" fmla="*/ 307 h 2048"/>
                  <a:gd name="T56" fmla="*/ 1673 w 2048"/>
                  <a:gd name="T57" fmla="*/ 956 h 2048"/>
                  <a:gd name="T58" fmla="*/ 1741 w 2048"/>
                  <a:gd name="T59" fmla="*/ 1434 h 2048"/>
                  <a:gd name="T60" fmla="*/ 1673 w 2048"/>
                  <a:gd name="T61" fmla="*/ 956 h 2048"/>
                  <a:gd name="T62" fmla="*/ 1399 w 2048"/>
                  <a:gd name="T63" fmla="*/ 1161 h 2048"/>
                  <a:gd name="T64" fmla="*/ 1468 w 2048"/>
                  <a:gd name="T65" fmla="*/ 1058 h 2048"/>
                  <a:gd name="T66" fmla="*/ 1399 w 2048"/>
                  <a:gd name="T67" fmla="*/ 1229 h 2048"/>
                  <a:gd name="T68" fmla="*/ 1468 w 2048"/>
                  <a:gd name="T69" fmla="*/ 1434 h 2048"/>
                  <a:gd name="T70" fmla="*/ 1399 w 2048"/>
                  <a:gd name="T71" fmla="*/ 1229 h 2048"/>
                  <a:gd name="T72" fmla="*/ 1126 w 2048"/>
                  <a:gd name="T73" fmla="*/ 512 h 2048"/>
                  <a:gd name="T74" fmla="*/ 1195 w 2048"/>
                  <a:gd name="T75" fmla="*/ 410 h 2048"/>
                  <a:gd name="T76" fmla="*/ 1126 w 2048"/>
                  <a:gd name="T77" fmla="*/ 580 h 2048"/>
                  <a:gd name="T78" fmla="*/ 1195 w 2048"/>
                  <a:gd name="T79" fmla="*/ 1434 h 2048"/>
                  <a:gd name="T80" fmla="*/ 1126 w 2048"/>
                  <a:gd name="T81" fmla="*/ 580 h 2048"/>
                  <a:gd name="T82" fmla="*/ 853 w 2048"/>
                  <a:gd name="T83" fmla="*/ 785 h 2048"/>
                  <a:gd name="T84" fmla="*/ 922 w 2048"/>
                  <a:gd name="T85" fmla="*/ 205 h 2048"/>
                  <a:gd name="T86" fmla="*/ 853 w 2048"/>
                  <a:gd name="T87" fmla="*/ 853 h 2048"/>
                  <a:gd name="T88" fmla="*/ 922 w 2048"/>
                  <a:gd name="T89" fmla="*/ 1434 h 2048"/>
                  <a:gd name="T90" fmla="*/ 853 w 2048"/>
                  <a:gd name="T91" fmla="*/ 853 h 2048"/>
                  <a:gd name="T92" fmla="*/ 580 w 2048"/>
                  <a:gd name="T93" fmla="*/ 1195 h 2048"/>
                  <a:gd name="T94" fmla="*/ 649 w 2048"/>
                  <a:gd name="T95" fmla="*/ 1126 h 2048"/>
                  <a:gd name="T96" fmla="*/ 580 w 2048"/>
                  <a:gd name="T97" fmla="*/ 1263 h 2048"/>
                  <a:gd name="T98" fmla="*/ 649 w 2048"/>
                  <a:gd name="T99" fmla="*/ 1434 h 2048"/>
                  <a:gd name="T100" fmla="*/ 580 w 2048"/>
                  <a:gd name="T101" fmla="*/ 1263 h 2048"/>
                  <a:gd name="T102" fmla="*/ 307 w 2048"/>
                  <a:gd name="T103" fmla="*/ 819 h 2048"/>
                  <a:gd name="T104" fmla="*/ 375 w 2048"/>
                  <a:gd name="T105" fmla="*/ 717 h 2048"/>
                  <a:gd name="T106" fmla="*/ 307 w 2048"/>
                  <a:gd name="T107" fmla="*/ 887 h 2048"/>
                  <a:gd name="T108" fmla="*/ 375 w 2048"/>
                  <a:gd name="T109" fmla="*/ 1434 h 2048"/>
                  <a:gd name="T110" fmla="*/ 307 w 2048"/>
                  <a:gd name="T111" fmla="*/ 887 h 2048"/>
                  <a:gd name="T112" fmla="*/ 1946 w 2048"/>
                  <a:gd name="T113" fmla="*/ 1980 h 2048"/>
                  <a:gd name="T114" fmla="*/ 68 w 2048"/>
                  <a:gd name="T115" fmla="*/ 1946 h 2048"/>
                  <a:gd name="T116" fmla="*/ 1980 w 2048"/>
                  <a:gd name="T117" fmla="*/ 1502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48" h="2048">
                    <a:moveTo>
                      <a:pt x="1946" y="0"/>
                    </a:moveTo>
                    <a:cubicBezTo>
                      <a:pt x="102" y="0"/>
                      <a:pt x="102" y="0"/>
                      <a:pt x="102" y="0"/>
                    </a:cubicBezTo>
                    <a:cubicBezTo>
                      <a:pt x="46" y="0"/>
                      <a:pt x="0" y="46"/>
                      <a:pt x="0" y="102"/>
                    </a:cubicBezTo>
                    <a:cubicBezTo>
                      <a:pt x="0" y="1946"/>
                      <a:pt x="0" y="1946"/>
                      <a:pt x="0" y="1946"/>
                    </a:cubicBezTo>
                    <a:cubicBezTo>
                      <a:pt x="0" y="2002"/>
                      <a:pt x="46" y="2048"/>
                      <a:pt x="102" y="2048"/>
                    </a:cubicBezTo>
                    <a:cubicBezTo>
                      <a:pt x="1946" y="2048"/>
                      <a:pt x="1946" y="2048"/>
                      <a:pt x="1946" y="2048"/>
                    </a:cubicBezTo>
                    <a:cubicBezTo>
                      <a:pt x="2002" y="2048"/>
                      <a:pt x="2048" y="2002"/>
                      <a:pt x="2048" y="1946"/>
                    </a:cubicBezTo>
                    <a:cubicBezTo>
                      <a:pt x="2048" y="102"/>
                      <a:pt x="2048" y="102"/>
                      <a:pt x="2048" y="102"/>
                    </a:cubicBezTo>
                    <a:cubicBezTo>
                      <a:pt x="2048" y="46"/>
                      <a:pt x="2002" y="0"/>
                      <a:pt x="1946" y="0"/>
                    </a:cubicBezTo>
                    <a:close/>
                    <a:moveTo>
                      <a:pt x="102" y="68"/>
                    </a:moveTo>
                    <a:cubicBezTo>
                      <a:pt x="1946" y="68"/>
                      <a:pt x="1946" y="68"/>
                      <a:pt x="1946" y="68"/>
                    </a:cubicBezTo>
                    <a:cubicBezTo>
                      <a:pt x="1964" y="68"/>
                      <a:pt x="1980" y="84"/>
                      <a:pt x="1980" y="102"/>
                    </a:cubicBezTo>
                    <a:cubicBezTo>
                      <a:pt x="1980" y="1434"/>
                      <a:pt x="1980" y="1434"/>
                      <a:pt x="1980" y="1434"/>
                    </a:cubicBezTo>
                    <a:cubicBezTo>
                      <a:pt x="1809" y="1434"/>
                      <a:pt x="1809" y="1434"/>
                      <a:pt x="1809" y="1434"/>
                    </a:cubicBezTo>
                    <a:cubicBezTo>
                      <a:pt x="1809" y="307"/>
                      <a:pt x="1809" y="307"/>
                      <a:pt x="1809" y="307"/>
                    </a:cubicBezTo>
                    <a:cubicBezTo>
                      <a:pt x="1809" y="270"/>
                      <a:pt x="1778" y="239"/>
                      <a:pt x="1741" y="239"/>
                    </a:cubicBezTo>
                    <a:cubicBezTo>
                      <a:pt x="1673" y="239"/>
                      <a:pt x="1673" y="239"/>
                      <a:pt x="1673" y="239"/>
                    </a:cubicBezTo>
                    <a:cubicBezTo>
                      <a:pt x="1635" y="239"/>
                      <a:pt x="1604" y="270"/>
                      <a:pt x="1604" y="307"/>
                    </a:cubicBezTo>
                    <a:cubicBezTo>
                      <a:pt x="1604" y="1434"/>
                      <a:pt x="1604" y="1434"/>
                      <a:pt x="1604" y="1434"/>
                    </a:cubicBezTo>
                    <a:cubicBezTo>
                      <a:pt x="1536" y="1434"/>
                      <a:pt x="1536" y="1434"/>
                      <a:pt x="1536" y="1434"/>
                    </a:cubicBezTo>
                    <a:cubicBezTo>
                      <a:pt x="1536" y="1058"/>
                      <a:pt x="1536" y="1058"/>
                      <a:pt x="1536" y="1058"/>
                    </a:cubicBezTo>
                    <a:cubicBezTo>
                      <a:pt x="1536" y="1020"/>
                      <a:pt x="1505" y="990"/>
                      <a:pt x="1468" y="990"/>
                    </a:cubicBezTo>
                    <a:cubicBezTo>
                      <a:pt x="1399" y="990"/>
                      <a:pt x="1399" y="990"/>
                      <a:pt x="1399" y="990"/>
                    </a:cubicBezTo>
                    <a:cubicBezTo>
                      <a:pt x="1362" y="990"/>
                      <a:pt x="1331" y="1020"/>
                      <a:pt x="1331" y="1058"/>
                    </a:cubicBezTo>
                    <a:cubicBezTo>
                      <a:pt x="1331" y="1434"/>
                      <a:pt x="1331" y="1434"/>
                      <a:pt x="1331" y="1434"/>
                    </a:cubicBezTo>
                    <a:cubicBezTo>
                      <a:pt x="1263" y="1434"/>
                      <a:pt x="1263" y="1434"/>
                      <a:pt x="1263" y="1434"/>
                    </a:cubicBezTo>
                    <a:cubicBezTo>
                      <a:pt x="1263" y="410"/>
                      <a:pt x="1263" y="410"/>
                      <a:pt x="1263" y="410"/>
                    </a:cubicBezTo>
                    <a:cubicBezTo>
                      <a:pt x="1263" y="372"/>
                      <a:pt x="1232" y="341"/>
                      <a:pt x="1195" y="341"/>
                    </a:cubicBezTo>
                    <a:cubicBezTo>
                      <a:pt x="1126" y="341"/>
                      <a:pt x="1126" y="341"/>
                      <a:pt x="1126" y="341"/>
                    </a:cubicBezTo>
                    <a:cubicBezTo>
                      <a:pt x="1089" y="341"/>
                      <a:pt x="1058" y="372"/>
                      <a:pt x="1058" y="410"/>
                    </a:cubicBezTo>
                    <a:cubicBezTo>
                      <a:pt x="1058" y="1434"/>
                      <a:pt x="1058" y="1434"/>
                      <a:pt x="1058" y="1434"/>
                    </a:cubicBezTo>
                    <a:cubicBezTo>
                      <a:pt x="990" y="1434"/>
                      <a:pt x="990" y="1434"/>
                      <a:pt x="990" y="1434"/>
                    </a:cubicBezTo>
                    <a:cubicBezTo>
                      <a:pt x="990" y="205"/>
                      <a:pt x="990" y="205"/>
                      <a:pt x="990" y="205"/>
                    </a:cubicBezTo>
                    <a:cubicBezTo>
                      <a:pt x="990" y="167"/>
                      <a:pt x="959" y="137"/>
                      <a:pt x="922" y="137"/>
                    </a:cubicBezTo>
                    <a:cubicBezTo>
                      <a:pt x="853" y="137"/>
                      <a:pt x="853" y="137"/>
                      <a:pt x="853" y="137"/>
                    </a:cubicBezTo>
                    <a:cubicBezTo>
                      <a:pt x="816" y="137"/>
                      <a:pt x="785" y="167"/>
                      <a:pt x="785" y="205"/>
                    </a:cubicBezTo>
                    <a:cubicBezTo>
                      <a:pt x="785" y="1434"/>
                      <a:pt x="785" y="1434"/>
                      <a:pt x="785" y="1434"/>
                    </a:cubicBezTo>
                    <a:cubicBezTo>
                      <a:pt x="717" y="1434"/>
                      <a:pt x="717" y="1434"/>
                      <a:pt x="717" y="1434"/>
                    </a:cubicBezTo>
                    <a:cubicBezTo>
                      <a:pt x="717" y="1126"/>
                      <a:pt x="717" y="1126"/>
                      <a:pt x="717" y="1126"/>
                    </a:cubicBezTo>
                    <a:cubicBezTo>
                      <a:pt x="717" y="1089"/>
                      <a:pt x="686" y="1058"/>
                      <a:pt x="649" y="1058"/>
                    </a:cubicBezTo>
                    <a:cubicBezTo>
                      <a:pt x="580" y="1058"/>
                      <a:pt x="580" y="1058"/>
                      <a:pt x="580" y="1058"/>
                    </a:cubicBezTo>
                    <a:cubicBezTo>
                      <a:pt x="543" y="1058"/>
                      <a:pt x="512" y="1089"/>
                      <a:pt x="512" y="1126"/>
                    </a:cubicBezTo>
                    <a:cubicBezTo>
                      <a:pt x="512" y="1434"/>
                      <a:pt x="512" y="1434"/>
                      <a:pt x="512" y="1434"/>
                    </a:cubicBezTo>
                    <a:cubicBezTo>
                      <a:pt x="444" y="1434"/>
                      <a:pt x="444" y="1434"/>
                      <a:pt x="444" y="1434"/>
                    </a:cubicBezTo>
                    <a:cubicBezTo>
                      <a:pt x="444" y="717"/>
                      <a:pt x="444" y="717"/>
                      <a:pt x="444" y="717"/>
                    </a:cubicBezTo>
                    <a:cubicBezTo>
                      <a:pt x="444" y="679"/>
                      <a:pt x="413" y="649"/>
                      <a:pt x="375" y="649"/>
                    </a:cubicBezTo>
                    <a:cubicBezTo>
                      <a:pt x="307" y="649"/>
                      <a:pt x="307" y="649"/>
                      <a:pt x="307" y="649"/>
                    </a:cubicBezTo>
                    <a:cubicBezTo>
                      <a:pt x="270" y="649"/>
                      <a:pt x="239" y="679"/>
                      <a:pt x="239" y="717"/>
                    </a:cubicBezTo>
                    <a:cubicBezTo>
                      <a:pt x="239" y="1434"/>
                      <a:pt x="239" y="1434"/>
                      <a:pt x="239" y="1434"/>
                    </a:cubicBezTo>
                    <a:cubicBezTo>
                      <a:pt x="68" y="1434"/>
                      <a:pt x="68" y="1434"/>
                      <a:pt x="68" y="1434"/>
                    </a:cubicBezTo>
                    <a:cubicBezTo>
                      <a:pt x="68" y="102"/>
                      <a:pt x="68" y="102"/>
                      <a:pt x="68" y="102"/>
                    </a:cubicBezTo>
                    <a:cubicBezTo>
                      <a:pt x="68" y="84"/>
                      <a:pt x="84" y="68"/>
                      <a:pt x="102" y="68"/>
                    </a:cubicBezTo>
                    <a:close/>
                    <a:moveTo>
                      <a:pt x="1741" y="887"/>
                    </a:moveTo>
                    <a:cubicBezTo>
                      <a:pt x="1673" y="887"/>
                      <a:pt x="1673" y="887"/>
                      <a:pt x="1673" y="887"/>
                    </a:cubicBezTo>
                    <a:cubicBezTo>
                      <a:pt x="1673" y="307"/>
                      <a:pt x="1673" y="307"/>
                      <a:pt x="1673" y="307"/>
                    </a:cubicBezTo>
                    <a:cubicBezTo>
                      <a:pt x="1741" y="307"/>
                      <a:pt x="1741" y="307"/>
                      <a:pt x="1741" y="307"/>
                    </a:cubicBezTo>
                    <a:lnTo>
                      <a:pt x="1741" y="887"/>
                    </a:lnTo>
                    <a:close/>
                    <a:moveTo>
                      <a:pt x="1673" y="956"/>
                    </a:moveTo>
                    <a:cubicBezTo>
                      <a:pt x="1741" y="956"/>
                      <a:pt x="1741" y="956"/>
                      <a:pt x="1741" y="956"/>
                    </a:cubicBezTo>
                    <a:cubicBezTo>
                      <a:pt x="1741" y="1434"/>
                      <a:pt x="1741" y="1434"/>
                      <a:pt x="1741" y="1434"/>
                    </a:cubicBezTo>
                    <a:cubicBezTo>
                      <a:pt x="1673" y="1434"/>
                      <a:pt x="1673" y="1434"/>
                      <a:pt x="1673" y="1434"/>
                    </a:cubicBezTo>
                    <a:lnTo>
                      <a:pt x="1673" y="956"/>
                    </a:lnTo>
                    <a:close/>
                    <a:moveTo>
                      <a:pt x="1468" y="1161"/>
                    </a:moveTo>
                    <a:cubicBezTo>
                      <a:pt x="1399" y="1161"/>
                      <a:pt x="1399" y="1161"/>
                      <a:pt x="1399" y="1161"/>
                    </a:cubicBezTo>
                    <a:cubicBezTo>
                      <a:pt x="1399" y="1058"/>
                      <a:pt x="1399" y="1058"/>
                      <a:pt x="1399" y="1058"/>
                    </a:cubicBezTo>
                    <a:cubicBezTo>
                      <a:pt x="1468" y="1058"/>
                      <a:pt x="1468" y="1058"/>
                      <a:pt x="1468" y="1058"/>
                    </a:cubicBezTo>
                    <a:lnTo>
                      <a:pt x="1468" y="1161"/>
                    </a:lnTo>
                    <a:close/>
                    <a:moveTo>
                      <a:pt x="1399" y="1229"/>
                    </a:moveTo>
                    <a:cubicBezTo>
                      <a:pt x="1468" y="1229"/>
                      <a:pt x="1468" y="1229"/>
                      <a:pt x="1468" y="1229"/>
                    </a:cubicBezTo>
                    <a:cubicBezTo>
                      <a:pt x="1468" y="1434"/>
                      <a:pt x="1468" y="1434"/>
                      <a:pt x="1468" y="1434"/>
                    </a:cubicBezTo>
                    <a:cubicBezTo>
                      <a:pt x="1399" y="1434"/>
                      <a:pt x="1399" y="1434"/>
                      <a:pt x="1399" y="1434"/>
                    </a:cubicBezTo>
                    <a:lnTo>
                      <a:pt x="1399" y="1229"/>
                    </a:lnTo>
                    <a:close/>
                    <a:moveTo>
                      <a:pt x="1195" y="512"/>
                    </a:moveTo>
                    <a:cubicBezTo>
                      <a:pt x="1126" y="512"/>
                      <a:pt x="1126" y="512"/>
                      <a:pt x="1126" y="512"/>
                    </a:cubicBezTo>
                    <a:cubicBezTo>
                      <a:pt x="1126" y="410"/>
                      <a:pt x="1126" y="410"/>
                      <a:pt x="1126" y="410"/>
                    </a:cubicBezTo>
                    <a:cubicBezTo>
                      <a:pt x="1195" y="410"/>
                      <a:pt x="1195" y="410"/>
                      <a:pt x="1195" y="410"/>
                    </a:cubicBezTo>
                    <a:lnTo>
                      <a:pt x="1195" y="512"/>
                    </a:lnTo>
                    <a:close/>
                    <a:moveTo>
                      <a:pt x="1126" y="580"/>
                    </a:moveTo>
                    <a:cubicBezTo>
                      <a:pt x="1195" y="580"/>
                      <a:pt x="1195" y="580"/>
                      <a:pt x="1195" y="580"/>
                    </a:cubicBezTo>
                    <a:cubicBezTo>
                      <a:pt x="1195" y="1434"/>
                      <a:pt x="1195" y="1434"/>
                      <a:pt x="1195" y="1434"/>
                    </a:cubicBezTo>
                    <a:cubicBezTo>
                      <a:pt x="1126" y="1434"/>
                      <a:pt x="1126" y="1434"/>
                      <a:pt x="1126" y="1434"/>
                    </a:cubicBezTo>
                    <a:lnTo>
                      <a:pt x="1126" y="580"/>
                    </a:lnTo>
                    <a:close/>
                    <a:moveTo>
                      <a:pt x="922" y="785"/>
                    </a:moveTo>
                    <a:cubicBezTo>
                      <a:pt x="853" y="785"/>
                      <a:pt x="853" y="785"/>
                      <a:pt x="853" y="785"/>
                    </a:cubicBezTo>
                    <a:cubicBezTo>
                      <a:pt x="853" y="205"/>
                      <a:pt x="853" y="205"/>
                      <a:pt x="853" y="205"/>
                    </a:cubicBezTo>
                    <a:cubicBezTo>
                      <a:pt x="922" y="205"/>
                      <a:pt x="922" y="205"/>
                      <a:pt x="922" y="205"/>
                    </a:cubicBezTo>
                    <a:lnTo>
                      <a:pt x="922" y="785"/>
                    </a:lnTo>
                    <a:close/>
                    <a:moveTo>
                      <a:pt x="853" y="853"/>
                    </a:moveTo>
                    <a:cubicBezTo>
                      <a:pt x="922" y="853"/>
                      <a:pt x="922" y="853"/>
                      <a:pt x="922" y="853"/>
                    </a:cubicBezTo>
                    <a:cubicBezTo>
                      <a:pt x="922" y="1434"/>
                      <a:pt x="922" y="1434"/>
                      <a:pt x="922" y="1434"/>
                    </a:cubicBezTo>
                    <a:cubicBezTo>
                      <a:pt x="853" y="1434"/>
                      <a:pt x="853" y="1434"/>
                      <a:pt x="853" y="1434"/>
                    </a:cubicBezTo>
                    <a:lnTo>
                      <a:pt x="853" y="853"/>
                    </a:lnTo>
                    <a:close/>
                    <a:moveTo>
                      <a:pt x="649" y="1195"/>
                    </a:moveTo>
                    <a:cubicBezTo>
                      <a:pt x="580" y="1195"/>
                      <a:pt x="580" y="1195"/>
                      <a:pt x="580" y="1195"/>
                    </a:cubicBezTo>
                    <a:cubicBezTo>
                      <a:pt x="580" y="1126"/>
                      <a:pt x="580" y="1126"/>
                      <a:pt x="580" y="1126"/>
                    </a:cubicBezTo>
                    <a:cubicBezTo>
                      <a:pt x="649" y="1126"/>
                      <a:pt x="649" y="1126"/>
                      <a:pt x="649" y="1126"/>
                    </a:cubicBezTo>
                    <a:lnTo>
                      <a:pt x="649" y="1195"/>
                    </a:lnTo>
                    <a:close/>
                    <a:moveTo>
                      <a:pt x="580" y="1263"/>
                    </a:moveTo>
                    <a:cubicBezTo>
                      <a:pt x="649" y="1263"/>
                      <a:pt x="649" y="1263"/>
                      <a:pt x="649" y="1263"/>
                    </a:cubicBezTo>
                    <a:cubicBezTo>
                      <a:pt x="649" y="1434"/>
                      <a:pt x="649" y="1434"/>
                      <a:pt x="649" y="1434"/>
                    </a:cubicBezTo>
                    <a:cubicBezTo>
                      <a:pt x="580" y="1434"/>
                      <a:pt x="580" y="1434"/>
                      <a:pt x="580" y="1434"/>
                    </a:cubicBezTo>
                    <a:lnTo>
                      <a:pt x="580" y="1263"/>
                    </a:lnTo>
                    <a:close/>
                    <a:moveTo>
                      <a:pt x="375" y="819"/>
                    </a:moveTo>
                    <a:cubicBezTo>
                      <a:pt x="307" y="819"/>
                      <a:pt x="307" y="819"/>
                      <a:pt x="307" y="819"/>
                    </a:cubicBezTo>
                    <a:cubicBezTo>
                      <a:pt x="307" y="717"/>
                      <a:pt x="307" y="717"/>
                      <a:pt x="307" y="717"/>
                    </a:cubicBezTo>
                    <a:cubicBezTo>
                      <a:pt x="375" y="717"/>
                      <a:pt x="375" y="717"/>
                      <a:pt x="375" y="717"/>
                    </a:cubicBezTo>
                    <a:lnTo>
                      <a:pt x="375" y="819"/>
                    </a:lnTo>
                    <a:close/>
                    <a:moveTo>
                      <a:pt x="307" y="887"/>
                    </a:moveTo>
                    <a:cubicBezTo>
                      <a:pt x="375" y="887"/>
                      <a:pt x="375" y="887"/>
                      <a:pt x="375" y="887"/>
                    </a:cubicBezTo>
                    <a:cubicBezTo>
                      <a:pt x="375" y="1434"/>
                      <a:pt x="375" y="1434"/>
                      <a:pt x="375" y="1434"/>
                    </a:cubicBezTo>
                    <a:cubicBezTo>
                      <a:pt x="307" y="1434"/>
                      <a:pt x="307" y="1434"/>
                      <a:pt x="307" y="1434"/>
                    </a:cubicBezTo>
                    <a:lnTo>
                      <a:pt x="307" y="887"/>
                    </a:lnTo>
                    <a:close/>
                    <a:moveTo>
                      <a:pt x="1980" y="1946"/>
                    </a:moveTo>
                    <a:cubicBezTo>
                      <a:pt x="1980" y="1964"/>
                      <a:pt x="1964" y="1980"/>
                      <a:pt x="1946" y="1980"/>
                    </a:cubicBezTo>
                    <a:cubicBezTo>
                      <a:pt x="102" y="1980"/>
                      <a:pt x="102" y="1980"/>
                      <a:pt x="102" y="1980"/>
                    </a:cubicBezTo>
                    <a:cubicBezTo>
                      <a:pt x="84" y="1980"/>
                      <a:pt x="68" y="1964"/>
                      <a:pt x="68" y="1946"/>
                    </a:cubicBezTo>
                    <a:cubicBezTo>
                      <a:pt x="68" y="1502"/>
                      <a:pt x="68" y="1502"/>
                      <a:pt x="68" y="1502"/>
                    </a:cubicBezTo>
                    <a:cubicBezTo>
                      <a:pt x="1980" y="1502"/>
                      <a:pt x="1980" y="1502"/>
                      <a:pt x="1980" y="1502"/>
                    </a:cubicBezTo>
                    <a:lnTo>
                      <a:pt x="1980" y="19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8" name="Freeform 57"/>
              <p:cNvSpPr>
                <a:spLocks/>
              </p:cNvSpPr>
              <p:nvPr/>
            </p:nvSpPr>
            <p:spPr bwMode="auto">
              <a:xfrm>
                <a:off x="8143875" y="4181475"/>
                <a:ext cx="58738" cy="28575"/>
              </a:xfrm>
              <a:custGeom>
                <a:avLst/>
                <a:gdLst>
                  <a:gd name="T0" fmla="*/ 102 w 136"/>
                  <a:gd name="T1" fmla="*/ 0 h 68"/>
                  <a:gd name="T2" fmla="*/ 34 w 136"/>
                  <a:gd name="T3" fmla="*/ 0 h 68"/>
                  <a:gd name="T4" fmla="*/ 0 w 136"/>
                  <a:gd name="T5" fmla="*/ 34 h 68"/>
                  <a:gd name="T6" fmla="*/ 34 w 136"/>
                  <a:gd name="T7" fmla="*/ 68 h 68"/>
                  <a:gd name="T8" fmla="*/ 102 w 136"/>
                  <a:gd name="T9" fmla="*/ 68 h 68"/>
                  <a:gd name="T10" fmla="*/ 136 w 136"/>
                  <a:gd name="T11" fmla="*/ 34 h 68"/>
                  <a:gd name="T12" fmla="*/ 102 w 136"/>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136" h="68">
                    <a:moveTo>
                      <a:pt x="102" y="0"/>
                    </a:moveTo>
                    <a:cubicBezTo>
                      <a:pt x="34" y="0"/>
                      <a:pt x="34" y="0"/>
                      <a:pt x="34" y="0"/>
                    </a:cubicBezTo>
                    <a:cubicBezTo>
                      <a:pt x="15" y="0"/>
                      <a:pt x="0" y="15"/>
                      <a:pt x="0" y="34"/>
                    </a:cubicBezTo>
                    <a:cubicBezTo>
                      <a:pt x="0" y="53"/>
                      <a:pt x="15" y="68"/>
                      <a:pt x="34" y="68"/>
                    </a:cubicBezTo>
                    <a:cubicBezTo>
                      <a:pt x="102" y="68"/>
                      <a:pt x="102" y="68"/>
                      <a:pt x="102" y="68"/>
                    </a:cubicBezTo>
                    <a:cubicBezTo>
                      <a:pt x="121" y="68"/>
                      <a:pt x="136" y="53"/>
                      <a:pt x="136" y="34"/>
                    </a:cubicBezTo>
                    <a:cubicBezTo>
                      <a:pt x="136" y="15"/>
                      <a:pt x="121"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9" name="Freeform 58"/>
              <p:cNvSpPr>
                <a:spLocks/>
              </p:cNvSpPr>
              <p:nvPr/>
            </p:nvSpPr>
            <p:spPr bwMode="auto">
              <a:xfrm>
                <a:off x="8143875" y="4121150"/>
                <a:ext cx="58738" cy="30162"/>
              </a:xfrm>
              <a:custGeom>
                <a:avLst/>
                <a:gdLst>
                  <a:gd name="T0" fmla="*/ 102 w 136"/>
                  <a:gd name="T1" fmla="*/ 0 h 68"/>
                  <a:gd name="T2" fmla="*/ 34 w 136"/>
                  <a:gd name="T3" fmla="*/ 0 h 68"/>
                  <a:gd name="T4" fmla="*/ 0 w 136"/>
                  <a:gd name="T5" fmla="*/ 34 h 68"/>
                  <a:gd name="T6" fmla="*/ 34 w 136"/>
                  <a:gd name="T7" fmla="*/ 68 h 68"/>
                  <a:gd name="T8" fmla="*/ 102 w 136"/>
                  <a:gd name="T9" fmla="*/ 68 h 68"/>
                  <a:gd name="T10" fmla="*/ 136 w 136"/>
                  <a:gd name="T11" fmla="*/ 34 h 68"/>
                  <a:gd name="T12" fmla="*/ 102 w 136"/>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136" h="68">
                    <a:moveTo>
                      <a:pt x="102" y="0"/>
                    </a:moveTo>
                    <a:cubicBezTo>
                      <a:pt x="34" y="0"/>
                      <a:pt x="34" y="0"/>
                      <a:pt x="34" y="0"/>
                    </a:cubicBezTo>
                    <a:cubicBezTo>
                      <a:pt x="15" y="0"/>
                      <a:pt x="0" y="15"/>
                      <a:pt x="0" y="34"/>
                    </a:cubicBezTo>
                    <a:cubicBezTo>
                      <a:pt x="0" y="53"/>
                      <a:pt x="15" y="68"/>
                      <a:pt x="34" y="68"/>
                    </a:cubicBezTo>
                    <a:cubicBezTo>
                      <a:pt x="102" y="68"/>
                      <a:pt x="102" y="68"/>
                      <a:pt x="102" y="68"/>
                    </a:cubicBezTo>
                    <a:cubicBezTo>
                      <a:pt x="121" y="68"/>
                      <a:pt x="136" y="53"/>
                      <a:pt x="136" y="34"/>
                    </a:cubicBezTo>
                    <a:cubicBezTo>
                      <a:pt x="136" y="15"/>
                      <a:pt x="121"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0" name="Freeform 59"/>
              <p:cNvSpPr>
                <a:spLocks/>
              </p:cNvSpPr>
              <p:nvPr/>
            </p:nvSpPr>
            <p:spPr bwMode="auto">
              <a:xfrm>
                <a:off x="8143875" y="4060825"/>
                <a:ext cx="58738" cy="30162"/>
              </a:xfrm>
              <a:custGeom>
                <a:avLst/>
                <a:gdLst>
                  <a:gd name="T0" fmla="*/ 102 w 136"/>
                  <a:gd name="T1" fmla="*/ 0 h 68"/>
                  <a:gd name="T2" fmla="*/ 34 w 136"/>
                  <a:gd name="T3" fmla="*/ 0 h 68"/>
                  <a:gd name="T4" fmla="*/ 0 w 136"/>
                  <a:gd name="T5" fmla="*/ 34 h 68"/>
                  <a:gd name="T6" fmla="*/ 34 w 136"/>
                  <a:gd name="T7" fmla="*/ 68 h 68"/>
                  <a:gd name="T8" fmla="*/ 102 w 136"/>
                  <a:gd name="T9" fmla="*/ 68 h 68"/>
                  <a:gd name="T10" fmla="*/ 136 w 136"/>
                  <a:gd name="T11" fmla="*/ 34 h 68"/>
                  <a:gd name="T12" fmla="*/ 102 w 136"/>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136" h="68">
                    <a:moveTo>
                      <a:pt x="102" y="0"/>
                    </a:moveTo>
                    <a:cubicBezTo>
                      <a:pt x="34" y="0"/>
                      <a:pt x="34" y="0"/>
                      <a:pt x="34" y="0"/>
                    </a:cubicBezTo>
                    <a:cubicBezTo>
                      <a:pt x="15" y="0"/>
                      <a:pt x="0" y="15"/>
                      <a:pt x="0" y="34"/>
                    </a:cubicBezTo>
                    <a:cubicBezTo>
                      <a:pt x="0" y="53"/>
                      <a:pt x="15" y="68"/>
                      <a:pt x="34" y="68"/>
                    </a:cubicBezTo>
                    <a:cubicBezTo>
                      <a:pt x="102" y="68"/>
                      <a:pt x="102" y="68"/>
                      <a:pt x="102" y="68"/>
                    </a:cubicBezTo>
                    <a:cubicBezTo>
                      <a:pt x="121" y="68"/>
                      <a:pt x="136" y="53"/>
                      <a:pt x="136" y="34"/>
                    </a:cubicBezTo>
                    <a:cubicBezTo>
                      <a:pt x="136" y="15"/>
                      <a:pt x="121"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1" name="Freeform 60"/>
              <p:cNvSpPr>
                <a:spLocks/>
              </p:cNvSpPr>
              <p:nvPr/>
            </p:nvSpPr>
            <p:spPr bwMode="auto">
              <a:xfrm>
                <a:off x="8232775" y="4060825"/>
                <a:ext cx="209550" cy="30162"/>
              </a:xfrm>
              <a:custGeom>
                <a:avLst/>
                <a:gdLst>
                  <a:gd name="T0" fmla="*/ 444 w 478"/>
                  <a:gd name="T1" fmla="*/ 0 h 68"/>
                  <a:gd name="T2" fmla="*/ 34 w 478"/>
                  <a:gd name="T3" fmla="*/ 0 h 68"/>
                  <a:gd name="T4" fmla="*/ 0 w 478"/>
                  <a:gd name="T5" fmla="*/ 34 h 68"/>
                  <a:gd name="T6" fmla="*/ 34 w 478"/>
                  <a:gd name="T7" fmla="*/ 68 h 68"/>
                  <a:gd name="T8" fmla="*/ 444 w 478"/>
                  <a:gd name="T9" fmla="*/ 68 h 68"/>
                  <a:gd name="T10" fmla="*/ 478 w 478"/>
                  <a:gd name="T11" fmla="*/ 34 h 68"/>
                  <a:gd name="T12" fmla="*/ 444 w 478"/>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478" h="68">
                    <a:moveTo>
                      <a:pt x="444" y="0"/>
                    </a:moveTo>
                    <a:cubicBezTo>
                      <a:pt x="34" y="0"/>
                      <a:pt x="34" y="0"/>
                      <a:pt x="34" y="0"/>
                    </a:cubicBezTo>
                    <a:cubicBezTo>
                      <a:pt x="16" y="0"/>
                      <a:pt x="0" y="15"/>
                      <a:pt x="0" y="34"/>
                    </a:cubicBezTo>
                    <a:cubicBezTo>
                      <a:pt x="0" y="53"/>
                      <a:pt x="16" y="68"/>
                      <a:pt x="34" y="68"/>
                    </a:cubicBezTo>
                    <a:cubicBezTo>
                      <a:pt x="444" y="68"/>
                      <a:pt x="444" y="68"/>
                      <a:pt x="444" y="68"/>
                    </a:cubicBezTo>
                    <a:cubicBezTo>
                      <a:pt x="463" y="68"/>
                      <a:pt x="478" y="53"/>
                      <a:pt x="478" y="34"/>
                    </a:cubicBezTo>
                    <a:cubicBezTo>
                      <a:pt x="478" y="15"/>
                      <a:pt x="463" y="0"/>
                      <a:pt x="4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2" name="Freeform 61"/>
              <p:cNvSpPr>
                <a:spLocks/>
              </p:cNvSpPr>
              <p:nvPr/>
            </p:nvSpPr>
            <p:spPr bwMode="auto">
              <a:xfrm>
                <a:off x="8472488" y="4060825"/>
                <a:ext cx="284163" cy="30162"/>
              </a:xfrm>
              <a:custGeom>
                <a:avLst/>
                <a:gdLst>
                  <a:gd name="T0" fmla="*/ 615 w 649"/>
                  <a:gd name="T1" fmla="*/ 0 h 68"/>
                  <a:gd name="T2" fmla="*/ 35 w 649"/>
                  <a:gd name="T3" fmla="*/ 0 h 68"/>
                  <a:gd name="T4" fmla="*/ 0 w 649"/>
                  <a:gd name="T5" fmla="*/ 34 h 68"/>
                  <a:gd name="T6" fmla="*/ 35 w 649"/>
                  <a:gd name="T7" fmla="*/ 68 h 68"/>
                  <a:gd name="T8" fmla="*/ 615 w 649"/>
                  <a:gd name="T9" fmla="*/ 68 h 68"/>
                  <a:gd name="T10" fmla="*/ 649 w 649"/>
                  <a:gd name="T11" fmla="*/ 34 h 68"/>
                  <a:gd name="T12" fmla="*/ 615 w 649"/>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649" h="68">
                    <a:moveTo>
                      <a:pt x="615" y="0"/>
                    </a:moveTo>
                    <a:cubicBezTo>
                      <a:pt x="35" y="0"/>
                      <a:pt x="35" y="0"/>
                      <a:pt x="35" y="0"/>
                    </a:cubicBezTo>
                    <a:cubicBezTo>
                      <a:pt x="16" y="0"/>
                      <a:pt x="0" y="15"/>
                      <a:pt x="0" y="34"/>
                    </a:cubicBezTo>
                    <a:cubicBezTo>
                      <a:pt x="0" y="53"/>
                      <a:pt x="16" y="68"/>
                      <a:pt x="35" y="68"/>
                    </a:cubicBezTo>
                    <a:cubicBezTo>
                      <a:pt x="615" y="68"/>
                      <a:pt x="615" y="68"/>
                      <a:pt x="615" y="68"/>
                    </a:cubicBezTo>
                    <a:cubicBezTo>
                      <a:pt x="634" y="68"/>
                      <a:pt x="649" y="53"/>
                      <a:pt x="649" y="34"/>
                    </a:cubicBezTo>
                    <a:cubicBezTo>
                      <a:pt x="649" y="15"/>
                      <a:pt x="634" y="0"/>
                      <a:pt x="6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3" name="Freeform 62"/>
              <p:cNvSpPr>
                <a:spLocks/>
              </p:cNvSpPr>
              <p:nvPr/>
            </p:nvSpPr>
            <p:spPr bwMode="auto">
              <a:xfrm>
                <a:off x="8232775" y="4121150"/>
                <a:ext cx="165100" cy="30162"/>
              </a:xfrm>
              <a:custGeom>
                <a:avLst/>
                <a:gdLst>
                  <a:gd name="T0" fmla="*/ 342 w 376"/>
                  <a:gd name="T1" fmla="*/ 0 h 68"/>
                  <a:gd name="T2" fmla="*/ 34 w 376"/>
                  <a:gd name="T3" fmla="*/ 0 h 68"/>
                  <a:gd name="T4" fmla="*/ 0 w 376"/>
                  <a:gd name="T5" fmla="*/ 34 h 68"/>
                  <a:gd name="T6" fmla="*/ 34 w 376"/>
                  <a:gd name="T7" fmla="*/ 68 h 68"/>
                  <a:gd name="T8" fmla="*/ 342 w 376"/>
                  <a:gd name="T9" fmla="*/ 68 h 68"/>
                  <a:gd name="T10" fmla="*/ 376 w 376"/>
                  <a:gd name="T11" fmla="*/ 34 h 68"/>
                  <a:gd name="T12" fmla="*/ 342 w 376"/>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376" h="68">
                    <a:moveTo>
                      <a:pt x="342" y="0"/>
                    </a:moveTo>
                    <a:cubicBezTo>
                      <a:pt x="34" y="0"/>
                      <a:pt x="34" y="0"/>
                      <a:pt x="34" y="0"/>
                    </a:cubicBezTo>
                    <a:cubicBezTo>
                      <a:pt x="16" y="0"/>
                      <a:pt x="0" y="15"/>
                      <a:pt x="0" y="34"/>
                    </a:cubicBezTo>
                    <a:cubicBezTo>
                      <a:pt x="0" y="53"/>
                      <a:pt x="16" y="68"/>
                      <a:pt x="34" y="68"/>
                    </a:cubicBezTo>
                    <a:cubicBezTo>
                      <a:pt x="342" y="68"/>
                      <a:pt x="342" y="68"/>
                      <a:pt x="342" y="68"/>
                    </a:cubicBezTo>
                    <a:cubicBezTo>
                      <a:pt x="361" y="68"/>
                      <a:pt x="376" y="53"/>
                      <a:pt x="376" y="34"/>
                    </a:cubicBezTo>
                    <a:cubicBezTo>
                      <a:pt x="376" y="15"/>
                      <a:pt x="361" y="0"/>
                      <a:pt x="3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4" name="Freeform 63"/>
              <p:cNvSpPr>
                <a:spLocks/>
              </p:cNvSpPr>
              <p:nvPr/>
            </p:nvSpPr>
            <p:spPr bwMode="auto">
              <a:xfrm>
                <a:off x="8456613" y="4121150"/>
                <a:ext cx="209550" cy="30162"/>
              </a:xfrm>
              <a:custGeom>
                <a:avLst/>
                <a:gdLst>
                  <a:gd name="T0" fmla="*/ 478 w 478"/>
                  <a:gd name="T1" fmla="*/ 34 h 68"/>
                  <a:gd name="T2" fmla="*/ 444 w 478"/>
                  <a:gd name="T3" fmla="*/ 0 h 68"/>
                  <a:gd name="T4" fmla="*/ 34 w 478"/>
                  <a:gd name="T5" fmla="*/ 0 h 68"/>
                  <a:gd name="T6" fmla="*/ 0 w 478"/>
                  <a:gd name="T7" fmla="*/ 34 h 68"/>
                  <a:gd name="T8" fmla="*/ 34 w 478"/>
                  <a:gd name="T9" fmla="*/ 68 h 68"/>
                  <a:gd name="T10" fmla="*/ 444 w 478"/>
                  <a:gd name="T11" fmla="*/ 68 h 68"/>
                  <a:gd name="T12" fmla="*/ 478 w 478"/>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478" h="68">
                    <a:moveTo>
                      <a:pt x="478" y="34"/>
                    </a:moveTo>
                    <a:cubicBezTo>
                      <a:pt x="478" y="15"/>
                      <a:pt x="463" y="0"/>
                      <a:pt x="444" y="0"/>
                    </a:cubicBezTo>
                    <a:cubicBezTo>
                      <a:pt x="34" y="0"/>
                      <a:pt x="34" y="0"/>
                      <a:pt x="34" y="0"/>
                    </a:cubicBezTo>
                    <a:cubicBezTo>
                      <a:pt x="16" y="0"/>
                      <a:pt x="0" y="15"/>
                      <a:pt x="0" y="34"/>
                    </a:cubicBezTo>
                    <a:cubicBezTo>
                      <a:pt x="0" y="53"/>
                      <a:pt x="16" y="68"/>
                      <a:pt x="34" y="68"/>
                    </a:cubicBezTo>
                    <a:cubicBezTo>
                      <a:pt x="444" y="68"/>
                      <a:pt x="444" y="68"/>
                      <a:pt x="444" y="68"/>
                    </a:cubicBezTo>
                    <a:cubicBezTo>
                      <a:pt x="463" y="68"/>
                      <a:pt x="478" y="53"/>
                      <a:pt x="47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5" name="Freeform 64"/>
              <p:cNvSpPr>
                <a:spLocks/>
              </p:cNvSpPr>
              <p:nvPr/>
            </p:nvSpPr>
            <p:spPr bwMode="auto">
              <a:xfrm>
                <a:off x="8785225" y="4121150"/>
                <a:ext cx="134938" cy="30162"/>
              </a:xfrm>
              <a:custGeom>
                <a:avLst/>
                <a:gdLst>
                  <a:gd name="T0" fmla="*/ 0 w 307"/>
                  <a:gd name="T1" fmla="*/ 34 h 68"/>
                  <a:gd name="T2" fmla="*/ 34 w 307"/>
                  <a:gd name="T3" fmla="*/ 68 h 68"/>
                  <a:gd name="T4" fmla="*/ 273 w 307"/>
                  <a:gd name="T5" fmla="*/ 68 h 68"/>
                  <a:gd name="T6" fmla="*/ 307 w 307"/>
                  <a:gd name="T7" fmla="*/ 34 h 68"/>
                  <a:gd name="T8" fmla="*/ 273 w 307"/>
                  <a:gd name="T9" fmla="*/ 0 h 68"/>
                  <a:gd name="T10" fmla="*/ 34 w 307"/>
                  <a:gd name="T11" fmla="*/ 0 h 68"/>
                  <a:gd name="T12" fmla="*/ 0 w 307"/>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07" h="68">
                    <a:moveTo>
                      <a:pt x="0" y="34"/>
                    </a:moveTo>
                    <a:cubicBezTo>
                      <a:pt x="0" y="53"/>
                      <a:pt x="16" y="68"/>
                      <a:pt x="34" y="68"/>
                    </a:cubicBezTo>
                    <a:cubicBezTo>
                      <a:pt x="273" y="68"/>
                      <a:pt x="273" y="68"/>
                      <a:pt x="273" y="68"/>
                    </a:cubicBezTo>
                    <a:cubicBezTo>
                      <a:pt x="292" y="68"/>
                      <a:pt x="307" y="53"/>
                      <a:pt x="307" y="34"/>
                    </a:cubicBezTo>
                    <a:cubicBezTo>
                      <a:pt x="307" y="15"/>
                      <a:pt x="292" y="0"/>
                      <a:pt x="273" y="0"/>
                    </a:cubicBezTo>
                    <a:cubicBezTo>
                      <a:pt x="34" y="0"/>
                      <a:pt x="34" y="0"/>
                      <a:pt x="34" y="0"/>
                    </a:cubicBezTo>
                    <a:cubicBezTo>
                      <a:pt x="16" y="0"/>
                      <a:pt x="0" y="15"/>
                      <a:pt x="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6" name="Freeform 65"/>
              <p:cNvSpPr>
                <a:spLocks/>
              </p:cNvSpPr>
              <p:nvPr/>
            </p:nvSpPr>
            <p:spPr bwMode="auto">
              <a:xfrm>
                <a:off x="8232775" y="4181475"/>
                <a:ext cx="90488" cy="28575"/>
              </a:xfrm>
              <a:custGeom>
                <a:avLst/>
                <a:gdLst>
                  <a:gd name="T0" fmla="*/ 171 w 205"/>
                  <a:gd name="T1" fmla="*/ 0 h 68"/>
                  <a:gd name="T2" fmla="*/ 34 w 205"/>
                  <a:gd name="T3" fmla="*/ 0 h 68"/>
                  <a:gd name="T4" fmla="*/ 0 w 205"/>
                  <a:gd name="T5" fmla="*/ 34 h 68"/>
                  <a:gd name="T6" fmla="*/ 34 w 205"/>
                  <a:gd name="T7" fmla="*/ 68 h 68"/>
                  <a:gd name="T8" fmla="*/ 171 w 205"/>
                  <a:gd name="T9" fmla="*/ 68 h 68"/>
                  <a:gd name="T10" fmla="*/ 205 w 205"/>
                  <a:gd name="T11" fmla="*/ 34 h 68"/>
                  <a:gd name="T12" fmla="*/ 171 w 205"/>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205" h="68">
                    <a:moveTo>
                      <a:pt x="171" y="0"/>
                    </a:moveTo>
                    <a:cubicBezTo>
                      <a:pt x="34" y="0"/>
                      <a:pt x="34" y="0"/>
                      <a:pt x="34" y="0"/>
                    </a:cubicBezTo>
                    <a:cubicBezTo>
                      <a:pt x="16" y="0"/>
                      <a:pt x="0" y="15"/>
                      <a:pt x="0" y="34"/>
                    </a:cubicBezTo>
                    <a:cubicBezTo>
                      <a:pt x="0" y="53"/>
                      <a:pt x="16" y="68"/>
                      <a:pt x="34" y="68"/>
                    </a:cubicBezTo>
                    <a:cubicBezTo>
                      <a:pt x="171" y="68"/>
                      <a:pt x="171" y="68"/>
                      <a:pt x="171" y="68"/>
                    </a:cubicBezTo>
                    <a:cubicBezTo>
                      <a:pt x="190" y="68"/>
                      <a:pt x="205" y="53"/>
                      <a:pt x="205" y="34"/>
                    </a:cubicBezTo>
                    <a:cubicBezTo>
                      <a:pt x="205" y="15"/>
                      <a:pt x="190" y="0"/>
                      <a:pt x="17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7" name="Freeform 66"/>
              <p:cNvSpPr>
                <a:spLocks/>
              </p:cNvSpPr>
              <p:nvPr/>
            </p:nvSpPr>
            <p:spPr bwMode="auto">
              <a:xfrm>
                <a:off x="8502650" y="4181475"/>
                <a:ext cx="254000" cy="28575"/>
              </a:xfrm>
              <a:custGeom>
                <a:avLst/>
                <a:gdLst>
                  <a:gd name="T0" fmla="*/ 546 w 580"/>
                  <a:gd name="T1" fmla="*/ 0 h 68"/>
                  <a:gd name="T2" fmla="*/ 34 w 580"/>
                  <a:gd name="T3" fmla="*/ 0 h 68"/>
                  <a:gd name="T4" fmla="*/ 0 w 580"/>
                  <a:gd name="T5" fmla="*/ 34 h 68"/>
                  <a:gd name="T6" fmla="*/ 34 w 580"/>
                  <a:gd name="T7" fmla="*/ 68 h 68"/>
                  <a:gd name="T8" fmla="*/ 546 w 580"/>
                  <a:gd name="T9" fmla="*/ 68 h 68"/>
                  <a:gd name="T10" fmla="*/ 580 w 580"/>
                  <a:gd name="T11" fmla="*/ 34 h 68"/>
                  <a:gd name="T12" fmla="*/ 546 w 580"/>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580" h="68">
                    <a:moveTo>
                      <a:pt x="546" y="0"/>
                    </a:moveTo>
                    <a:cubicBezTo>
                      <a:pt x="34" y="0"/>
                      <a:pt x="34" y="0"/>
                      <a:pt x="34" y="0"/>
                    </a:cubicBezTo>
                    <a:cubicBezTo>
                      <a:pt x="15" y="0"/>
                      <a:pt x="0" y="15"/>
                      <a:pt x="0" y="34"/>
                    </a:cubicBezTo>
                    <a:cubicBezTo>
                      <a:pt x="0" y="53"/>
                      <a:pt x="15" y="68"/>
                      <a:pt x="34" y="68"/>
                    </a:cubicBezTo>
                    <a:cubicBezTo>
                      <a:pt x="546" y="68"/>
                      <a:pt x="546" y="68"/>
                      <a:pt x="546" y="68"/>
                    </a:cubicBezTo>
                    <a:cubicBezTo>
                      <a:pt x="565" y="68"/>
                      <a:pt x="580" y="53"/>
                      <a:pt x="580" y="34"/>
                    </a:cubicBezTo>
                    <a:cubicBezTo>
                      <a:pt x="580" y="15"/>
                      <a:pt x="565" y="0"/>
                      <a:pt x="5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3" name="Group 2"/>
          <p:cNvGrpSpPr/>
          <p:nvPr/>
        </p:nvGrpSpPr>
        <p:grpSpPr>
          <a:xfrm>
            <a:off x="4743450" y="4128136"/>
            <a:ext cx="13239748" cy="2068830"/>
            <a:chOff x="4743450" y="4128136"/>
            <a:chExt cx="13239748" cy="2068830"/>
          </a:xfrm>
        </p:grpSpPr>
        <p:sp>
          <p:nvSpPr>
            <p:cNvPr id="35" name="Straight Connector 34"/>
            <p:cNvSpPr/>
            <p:nvPr/>
          </p:nvSpPr>
          <p:spPr>
            <a:xfrm>
              <a:off x="4743450" y="5162551"/>
              <a:ext cx="5930646" cy="0"/>
            </a:xfrm>
            <a:prstGeom prst="line">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41" name="Oval 40"/>
            <p:cNvSpPr/>
            <p:nvPr/>
          </p:nvSpPr>
          <p:spPr>
            <a:xfrm>
              <a:off x="9639681" y="4128136"/>
              <a:ext cx="2068830" cy="2068830"/>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2" name="Freeform 41"/>
            <p:cNvSpPr/>
            <p:nvPr/>
          </p:nvSpPr>
          <p:spPr>
            <a:xfrm>
              <a:off x="11864339" y="4128136"/>
              <a:ext cx="6118859" cy="2068830"/>
            </a:xfrm>
            <a:custGeom>
              <a:avLst/>
              <a:gdLst>
                <a:gd name="connsiteX0" fmla="*/ 0 w 337908"/>
                <a:gd name="connsiteY0" fmla="*/ 0 h 2068830"/>
                <a:gd name="connsiteX1" fmla="*/ 337908 w 337908"/>
                <a:gd name="connsiteY1" fmla="*/ 0 h 2068830"/>
                <a:gd name="connsiteX2" fmla="*/ 337908 w 337908"/>
                <a:gd name="connsiteY2" fmla="*/ 2068830 h 2068830"/>
                <a:gd name="connsiteX3" fmla="*/ 0 w 337908"/>
                <a:gd name="connsiteY3" fmla="*/ 2068830 h 2068830"/>
                <a:gd name="connsiteX4" fmla="*/ 0 w 337908"/>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908" h="2068830">
                  <a:moveTo>
                    <a:pt x="0" y="0"/>
                  </a:moveTo>
                  <a:lnTo>
                    <a:pt x="337908" y="0"/>
                  </a:lnTo>
                  <a:lnTo>
                    <a:pt x="337908" y="2068830"/>
                  </a:lnTo>
                  <a:lnTo>
                    <a:pt x="0" y="20688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sz="3200" dirty="0">
                  <a:latin typeface="Open Sans" panose="020B0604020202020204" charset="0"/>
                  <a:ea typeface="Open Sans" panose="020B0604020202020204" charset="0"/>
                  <a:cs typeface="Open Sans" panose="020B0604020202020204" charset="0"/>
                </a:rPr>
                <a:t>Small utilities served 30,000 or less </a:t>
              </a:r>
            </a:p>
          </p:txBody>
        </p:sp>
        <p:grpSp>
          <p:nvGrpSpPr>
            <p:cNvPr id="68" name="Group 67"/>
            <p:cNvGrpSpPr>
              <a:grpSpLocks noChangeAspect="1"/>
            </p:cNvGrpSpPr>
            <p:nvPr/>
          </p:nvGrpSpPr>
          <p:grpSpPr>
            <a:xfrm>
              <a:off x="9960864" y="4547716"/>
              <a:ext cx="1426464" cy="1188720"/>
              <a:chOff x="4425950" y="2360613"/>
              <a:chExt cx="800100" cy="666750"/>
            </a:xfrm>
            <a:solidFill>
              <a:srgbClr val="222222"/>
            </a:solidFill>
          </p:grpSpPr>
          <p:sp>
            <p:nvSpPr>
              <p:cNvPr id="69" name="Freeform 68"/>
              <p:cNvSpPr>
                <a:spLocks/>
              </p:cNvSpPr>
              <p:nvPr/>
            </p:nvSpPr>
            <p:spPr bwMode="auto">
              <a:xfrm>
                <a:off x="4425950" y="2560638"/>
                <a:ext cx="387350" cy="266700"/>
              </a:xfrm>
              <a:custGeom>
                <a:avLst/>
                <a:gdLst>
                  <a:gd name="T0" fmla="*/ 112 w 116"/>
                  <a:gd name="T1" fmla="*/ 44 h 80"/>
                  <a:gd name="T2" fmla="*/ 116 w 116"/>
                  <a:gd name="T3" fmla="*/ 40 h 80"/>
                  <a:gd name="T4" fmla="*/ 112 w 116"/>
                  <a:gd name="T5" fmla="*/ 36 h 80"/>
                  <a:gd name="T6" fmla="*/ 82 w 116"/>
                  <a:gd name="T7" fmla="*/ 36 h 80"/>
                  <a:gd name="T8" fmla="*/ 47 w 116"/>
                  <a:gd name="T9" fmla="*/ 1 h 80"/>
                  <a:gd name="T10" fmla="*/ 41 w 116"/>
                  <a:gd name="T11" fmla="*/ 1 h 80"/>
                  <a:gd name="T12" fmla="*/ 41 w 116"/>
                  <a:gd name="T13" fmla="*/ 7 h 80"/>
                  <a:gd name="T14" fmla="*/ 70 w 116"/>
                  <a:gd name="T15" fmla="*/ 36 h 80"/>
                  <a:gd name="T16" fmla="*/ 4 w 116"/>
                  <a:gd name="T17" fmla="*/ 36 h 80"/>
                  <a:gd name="T18" fmla="*/ 0 w 116"/>
                  <a:gd name="T19" fmla="*/ 40 h 80"/>
                  <a:gd name="T20" fmla="*/ 4 w 116"/>
                  <a:gd name="T21" fmla="*/ 44 h 80"/>
                  <a:gd name="T22" fmla="*/ 70 w 116"/>
                  <a:gd name="T23" fmla="*/ 44 h 80"/>
                  <a:gd name="T24" fmla="*/ 41 w 116"/>
                  <a:gd name="T25" fmla="*/ 73 h 80"/>
                  <a:gd name="T26" fmla="*/ 41 w 116"/>
                  <a:gd name="T27" fmla="*/ 79 h 80"/>
                  <a:gd name="T28" fmla="*/ 44 w 116"/>
                  <a:gd name="T29" fmla="*/ 80 h 80"/>
                  <a:gd name="T30" fmla="*/ 47 w 116"/>
                  <a:gd name="T31" fmla="*/ 79 h 80"/>
                  <a:gd name="T32" fmla="*/ 82 w 116"/>
                  <a:gd name="T33" fmla="*/ 44 h 80"/>
                  <a:gd name="T34" fmla="*/ 112 w 116"/>
                  <a:gd name="T35" fmla="*/ 4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80">
                    <a:moveTo>
                      <a:pt x="112" y="44"/>
                    </a:moveTo>
                    <a:cubicBezTo>
                      <a:pt x="114" y="44"/>
                      <a:pt x="116" y="42"/>
                      <a:pt x="116" y="40"/>
                    </a:cubicBezTo>
                    <a:cubicBezTo>
                      <a:pt x="116" y="38"/>
                      <a:pt x="114" y="36"/>
                      <a:pt x="112" y="36"/>
                    </a:cubicBezTo>
                    <a:cubicBezTo>
                      <a:pt x="82" y="36"/>
                      <a:pt x="82" y="36"/>
                      <a:pt x="82" y="36"/>
                    </a:cubicBezTo>
                    <a:cubicBezTo>
                      <a:pt x="47" y="1"/>
                      <a:pt x="47" y="1"/>
                      <a:pt x="47" y="1"/>
                    </a:cubicBezTo>
                    <a:cubicBezTo>
                      <a:pt x="45" y="0"/>
                      <a:pt x="43" y="0"/>
                      <a:pt x="41" y="1"/>
                    </a:cubicBezTo>
                    <a:cubicBezTo>
                      <a:pt x="40" y="3"/>
                      <a:pt x="40" y="5"/>
                      <a:pt x="41" y="7"/>
                    </a:cubicBezTo>
                    <a:cubicBezTo>
                      <a:pt x="70" y="36"/>
                      <a:pt x="70" y="36"/>
                      <a:pt x="70" y="36"/>
                    </a:cubicBezTo>
                    <a:cubicBezTo>
                      <a:pt x="4" y="36"/>
                      <a:pt x="4" y="36"/>
                      <a:pt x="4" y="36"/>
                    </a:cubicBezTo>
                    <a:cubicBezTo>
                      <a:pt x="2" y="36"/>
                      <a:pt x="0" y="38"/>
                      <a:pt x="0" y="40"/>
                    </a:cubicBezTo>
                    <a:cubicBezTo>
                      <a:pt x="0" y="42"/>
                      <a:pt x="2" y="44"/>
                      <a:pt x="4" y="44"/>
                    </a:cubicBezTo>
                    <a:cubicBezTo>
                      <a:pt x="70" y="44"/>
                      <a:pt x="70" y="44"/>
                      <a:pt x="70" y="44"/>
                    </a:cubicBezTo>
                    <a:cubicBezTo>
                      <a:pt x="41" y="73"/>
                      <a:pt x="41" y="73"/>
                      <a:pt x="41" y="73"/>
                    </a:cubicBezTo>
                    <a:cubicBezTo>
                      <a:pt x="40" y="75"/>
                      <a:pt x="40" y="77"/>
                      <a:pt x="41" y="79"/>
                    </a:cubicBezTo>
                    <a:cubicBezTo>
                      <a:pt x="42" y="80"/>
                      <a:pt x="43" y="80"/>
                      <a:pt x="44" y="80"/>
                    </a:cubicBezTo>
                    <a:cubicBezTo>
                      <a:pt x="45" y="80"/>
                      <a:pt x="46" y="80"/>
                      <a:pt x="47" y="79"/>
                    </a:cubicBezTo>
                    <a:cubicBezTo>
                      <a:pt x="82" y="44"/>
                      <a:pt x="82" y="44"/>
                      <a:pt x="82" y="44"/>
                    </a:cubicBezTo>
                    <a:lnTo>
                      <a:pt x="112"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70" name="Freeform 69"/>
              <p:cNvSpPr>
                <a:spLocks/>
              </p:cNvSpPr>
              <p:nvPr/>
            </p:nvSpPr>
            <p:spPr bwMode="auto">
              <a:xfrm>
                <a:off x="5080000" y="2360613"/>
                <a:ext cx="146050" cy="266700"/>
              </a:xfrm>
              <a:custGeom>
                <a:avLst/>
                <a:gdLst>
                  <a:gd name="T0" fmla="*/ 1 w 44"/>
                  <a:gd name="T1" fmla="*/ 79 h 80"/>
                  <a:gd name="T2" fmla="*/ 4 w 44"/>
                  <a:gd name="T3" fmla="*/ 80 h 80"/>
                  <a:gd name="T4" fmla="*/ 7 w 44"/>
                  <a:gd name="T5" fmla="*/ 79 h 80"/>
                  <a:gd name="T6" fmla="*/ 43 w 44"/>
                  <a:gd name="T7" fmla="*/ 43 h 80"/>
                  <a:gd name="T8" fmla="*/ 44 w 44"/>
                  <a:gd name="T9" fmla="*/ 42 h 80"/>
                  <a:gd name="T10" fmla="*/ 44 w 44"/>
                  <a:gd name="T11" fmla="*/ 38 h 80"/>
                  <a:gd name="T12" fmla="*/ 43 w 44"/>
                  <a:gd name="T13" fmla="*/ 37 h 80"/>
                  <a:gd name="T14" fmla="*/ 7 w 44"/>
                  <a:gd name="T15" fmla="*/ 1 h 80"/>
                  <a:gd name="T16" fmla="*/ 1 w 44"/>
                  <a:gd name="T17" fmla="*/ 1 h 80"/>
                  <a:gd name="T18" fmla="*/ 1 w 44"/>
                  <a:gd name="T19" fmla="*/ 7 h 80"/>
                  <a:gd name="T20" fmla="*/ 31 w 44"/>
                  <a:gd name="T21" fmla="*/ 36 h 80"/>
                  <a:gd name="T22" fmla="*/ 28 w 44"/>
                  <a:gd name="T23" fmla="*/ 40 h 80"/>
                  <a:gd name="T24" fmla="*/ 31 w 44"/>
                  <a:gd name="T25" fmla="*/ 44 h 80"/>
                  <a:gd name="T26" fmla="*/ 1 w 44"/>
                  <a:gd name="T27" fmla="*/ 73 h 80"/>
                  <a:gd name="T28" fmla="*/ 1 w 44"/>
                  <a:gd name="T29" fmla="*/ 7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80">
                    <a:moveTo>
                      <a:pt x="1" y="79"/>
                    </a:moveTo>
                    <a:cubicBezTo>
                      <a:pt x="2" y="80"/>
                      <a:pt x="3" y="80"/>
                      <a:pt x="4" y="80"/>
                    </a:cubicBezTo>
                    <a:cubicBezTo>
                      <a:pt x="5" y="80"/>
                      <a:pt x="6" y="80"/>
                      <a:pt x="7" y="79"/>
                    </a:cubicBezTo>
                    <a:cubicBezTo>
                      <a:pt x="43" y="43"/>
                      <a:pt x="43" y="43"/>
                      <a:pt x="43" y="43"/>
                    </a:cubicBezTo>
                    <a:cubicBezTo>
                      <a:pt x="43" y="42"/>
                      <a:pt x="43" y="42"/>
                      <a:pt x="44" y="42"/>
                    </a:cubicBezTo>
                    <a:cubicBezTo>
                      <a:pt x="44" y="41"/>
                      <a:pt x="44" y="39"/>
                      <a:pt x="44" y="38"/>
                    </a:cubicBezTo>
                    <a:cubicBezTo>
                      <a:pt x="43" y="38"/>
                      <a:pt x="43" y="38"/>
                      <a:pt x="43" y="37"/>
                    </a:cubicBezTo>
                    <a:cubicBezTo>
                      <a:pt x="7" y="1"/>
                      <a:pt x="7" y="1"/>
                      <a:pt x="7" y="1"/>
                    </a:cubicBezTo>
                    <a:cubicBezTo>
                      <a:pt x="5" y="0"/>
                      <a:pt x="3" y="0"/>
                      <a:pt x="1" y="1"/>
                    </a:cubicBezTo>
                    <a:cubicBezTo>
                      <a:pt x="0" y="3"/>
                      <a:pt x="0" y="5"/>
                      <a:pt x="1" y="7"/>
                    </a:cubicBezTo>
                    <a:cubicBezTo>
                      <a:pt x="31" y="36"/>
                      <a:pt x="31" y="36"/>
                      <a:pt x="31" y="36"/>
                    </a:cubicBezTo>
                    <a:cubicBezTo>
                      <a:pt x="29" y="37"/>
                      <a:pt x="28" y="38"/>
                      <a:pt x="28" y="40"/>
                    </a:cubicBezTo>
                    <a:cubicBezTo>
                      <a:pt x="28" y="42"/>
                      <a:pt x="29" y="43"/>
                      <a:pt x="31" y="44"/>
                    </a:cubicBezTo>
                    <a:cubicBezTo>
                      <a:pt x="1" y="73"/>
                      <a:pt x="1" y="73"/>
                      <a:pt x="1" y="73"/>
                    </a:cubicBezTo>
                    <a:cubicBezTo>
                      <a:pt x="0" y="75"/>
                      <a:pt x="0" y="77"/>
                      <a:pt x="1"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71" name="Freeform 70"/>
              <p:cNvSpPr>
                <a:spLocks/>
              </p:cNvSpPr>
              <p:nvPr/>
            </p:nvSpPr>
            <p:spPr bwMode="auto">
              <a:xfrm>
                <a:off x="5080000" y="2760663"/>
                <a:ext cx="146050" cy="266700"/>
              </a:xfrm>
              <a:custGeom>
                <a:avLst/>
                <a:gdLst>
                  <a:gd name="T0" fmla="*/ 44 w 44"/>
                  <a:gd name="T1" fmla="*/ 38 h 80"/>
                  <a:gd name="T2" fmla="*/ 43 w 44"/>
                  <a:gd name="T3" fmla="*/ 37 h 80"/>
                  <a:gd name="T4" fmla="*/ 7 w 44"/>
                  <a:gd name="T5" fmla="*/ 1 h 80"/>
                  <a:gd name="T6" fmla="*/ 1 w 44"/>
                  <a:gd name="T7" fmla="*/ 1 h 80"/>
                  <a:gd name="T8" fmla="*/ 1 w 44"/>
                  <a:gd name="T9" fmla="*/ 7 h 80"/>
                  <a:gd name="T10" fmla="*/ 31 w 44"/>
                  <a:gd name="T11" fmla="*/ 36 h 80"/>
                  <a:gd name="T12" fmla="*/ 28 w 44"/>
                  <a:gd name="T13" fmla="*/ 40 h 80"/>
                  <a:gd name="T14" fmla="*/ 31 w 44"/>
                  <a:gd name="T15" fmla="*/ 44 h 80"/>
                  <a:gd name="T16" fmla="*/ 1 w 44"/>
                  <a:gd name="T17" fmla="*/ 73 h 80"/>
                  <a:gd name="T18" fmla="*/ 1 w 44"/>
                  <a:gd name="T19" fmla="*/ 79 h 80"/>
                  <a:gd name="T20" fmla="*/ 4 w 44"/>
                  <a:gd name="T21" fmla="*/ 80 h 80"/>
                  <a:gd name="T22" fmla="*/ 7 w 44"/>
                  <a:gd name="T23" fmla="*/ 79 h 80"/>
                  <a:gd name="T24" fmla="*/ 43 w 44"/>
                  <a:gd name="T25" fmla="*/ 43 h 80"/>
                  <a:gd name="T26" fmla="*/ 44 w 44"/>
                  <a:gd name="T27" fmla="*/ 42 h 80"/>
                  <a:gd name="T28" fmla="*/ 44 w 44"/>
                  <a:gd name="T29" fmla="*/ 3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80">
                    <a:moveTo>
                      <a:pt x="44" y="38"/>
                    </a:moveTo>
                    <a:cubicBezTo>
                      <a:pt x="43" y="38"/>
                      <a:pt x="43" y="38"/>
                      <a:pt x="43" y="37"/>
                    </a:cubicBezTo>
                    <a:cubicBezTo>
                      <a:pt x="7" y="1"/>
                      <a:pt x="7" y="1"/>
                      <a:pt x="7" y="1"/>
                    </a:cubicBezTo>
                    <a:cubicBezTo>
                      <a:pt x="5" y="0"/>
                      <a:pt x="3" y="0"/>
                      <a:pt x="1" y="1"/>
                    </a:cubicBezTo>
                    <a:cubicBezTo>
                      <a:pt x="0" y="3"/>
                      <a:pt x="0" y="5"/>
                      <a:pt x="1" y="7"/>
                    </a:cubicBezTo>
                    <a:cubicBezTo>
                      <a:pt x="31" y="36"/>
                      <a:pt x="31" y="36"/>
                      <a:pt x="31" y="36"/>
                    </a:cubicBezTo>
                    <a:cubicBezTo>
                      <a:pt x="29" y="37"/>
                      <a:pt x="28" y="38"/>
                      <a:pt x="28" y="40"/>
                    </a:cubicBezTo>
                    <a:cubicBezTo>
                      <a:pt x="28" y="42"/>
                      <a:pt x="29" y="43"/>
                      <a:pt x="31" y="44"/>
                    </a:cubicBezTo>
                    <a:cubicBezTo>
                      <a:pt x="1" y="73"/>
                      <a:pt x="1" y="73"/>
                      <a:pt x="1" y="73"/>
                    </a:cubicBezTo>
                    <a:cubicBezTo>
                      <a:pt x="0" y="75"/>
                      <a:pt x="0" y="77"/>
                      <a:pt x="1" y="79"/>
                    </a:cubicBezTo>
                    <a:cubicBezTo>
                      <a:pt x="2" y="80"/>
                      <a:pt x="3" y="80"/>
                      <a:pt x="4" y="80"/>
                    </a:cubicBezTo>
                    <a:cubicBezTo>
                      <a:pt x="5" y="80"/>
                      <a:pt x="6" y="80"/>
                      <a:pt x="7" y="79"/>
                    </a:cubicBezTo>
                    <a:cubicBezTo>
                      <a:pt x="43" y="43"/>
                      <a:pt x="43" y="43"/>
                      <a:pt x="43" y="43"/>
                    </a:cubicBezTo>
                    <a:cubicBezTo>
                      <a:pt x="43" y="42"/>
                      <a:pt x="43" y="42"/>
                      <a:pt x="44" y="42"/>
                    </a:cubicBezTo>
                    <a:cubicBezTo>
                      <a:pt x="44" y="41"/>
                      <a:pt x="44" y="39"/>
                      <a:pt x="44"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72" name="Freeform 71"/>
              <p:cNvSpPr>
                <a:spLocks/>
              </p:cNvSpPr>
              <p:nvPr/>
            </p:nvSpPr>
            <p:spPr bwMode="auto">
              <a:xfrm>
                <a:off x="4786313" y="2706688"/>
                <a:ext cx="26988" cy="53975"/>
              </a:xfrm>
              <a:custGeom>
                <a:avLst/>
                <a:gdLst>
                  <a:gd name="T0" fmla="*/ 0 w 8"/>
                  <a:gd name="T1" fmla="*/ 4 h 16"/>
                  <a:gd name="T2" fmla="*/ 0 w 8"/>
                  <a:gd name="T3" fmla="*/ 12 h 16"/>
                  <a:gd name="T4" fmla="*/ 4 w 8"/>
                  <a:gd name="T5" fmla="*/ 16 h 16"/>
                  <a:gd name="T6" fmla="*/ 8 w 8"/>
                  <a:gd name="T7" fmla="*/ 12 h 16"/>
                  <a:gd name="T8" fmla="*/ 8 w 8"/>
                  <a:gd name="T9" fmla="*/ 4 h 16"/>
                  <a:gd name="T10" fmla="*/ 4 w 8"/>
                  <a:gd name="T11" fmla="*/ 0 h 16"/>
                  <a:gd name="T12" fmla="*/ 0 w 8"/>
                  <a:gd name="T13" fmla="*/ 4 h 16"/>
                </a:gdLst>
                <a:ahLst/>
                <a:cxnLst>
                  <a:cxn ang="0">
                    <a:pos x="T0" y="T1"/>
                  </a:cxn>
                  <a:cxn ang="0">
                    <a:pos x="T2" y="T3"/>
                  </a:cxn>
                  <a:cxn ang="0">
                    <a:pos x="T4" y="T5"/>
                  </a:cxn>
                  <a:cxn ang="0">
                    <a:pos x="T6" y="T7"/>
                  </a:cxn>
                  <a:cxn ang="0">
                    <a:pos x="T8" y="T9"/>
                  </a:cxn>
                  <a:cxn ang="0">
                    <a:pos x="T10" y="T11"/>
                  </a:cxn>
                  <a:cxn ang="0">
                    <a:pos x="T12" y="T13"/>
                  </a:cxn>
                </a:cxnLst>
                <a:rect l="0" t="0" r="r" b="b"/>
                <a:pathLst>
                  <a:path w="8" h="16">
                    <a:moveTo>
                      <a:pt x="0" y="4"/>
                    </a:moveTo>
                    <a:cubicBezTo>
                      <a:pt x="0" y="12"/>
                      <a:pt x="0" y="12"/>
                      <a:pt x="0" y="12"/>
                    </a:cubicBezTo>
                    <a:cubicBezTo>
                      <a:pt x="0" y="14"/>
                      <a:pt x="2" y="16"/>
                      <a:pt x="4" y="16"/>
                    </a:cubicBezTo>
                    <a:cubicBezTo>
                      <a:pt x="6" y="16"/>
                      <a:pt x="8" y="14"/>
                      <a:pt x="8" y="12"/>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73" name="Freeform 72"/>
              <p:cNvSpPr>
                <a:spLocks/>
              </p:cNvSpPr>
              <p:nvPr/>
            </p:nvSpPr>
            <p:spPr bwMode="auto">
              <a:xfrm>
                <a:off x="4786313" y="2547938"/>
                <a:ext cx="26988" cy="52388"/>
              </a:xfrm>
              <a:custGeom>
                <a:avLst/>
                <a:gdLst>
                  <a:gd name="T0" fmla="*/ 4 w 8"/>
                  <a:gd name="T1" fmla="*/ 16 h 16"/>
                  <a:gd name="T2" fmla="*/ 8 w 8"/>
                  <a:gd name="T3" fmla="*/ 12 h 16"/>
                  <a:gd name="T4" fmla="*/ 8 w 8"/>
                  <a:gd name="T5" fmla="*/ 4 h 16"/>
                  <a:gd name="T6" fmla="*/ 4 w 8"/>
                  <a:gd name="T7" fmla="*/ 0 h 16"/>
                  <a:gd name="T8" fmla="*/ 0 w 8"/>
                  <a:gd name="T9" fmla="*/ 4 h 16"/>
                  <a:gd name="T10" fmla="*/ 0 w 8"/>
                  <a:gd name="T11" fmla="*/ 12 h 16"/>
                  <a:gd name="T12" fmla="*/ 4 w 8"/>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8" h="16">
                    <a:moveTo>
                      <a:pt x="4" y="16"/>
                    </a:moveTo>
                    <a:cubicBezTo>
                      <a:pt x="6" y="16"/>
                      <a:pt x="8" y="14"/>
                      <a:pt x="8" y="12"/>
                    </a:cubicBezTo>
                    <a:cubicBezTo>
                      <a:pt x="8" y="4"/>
                      <a:pt x="8" y="4"/>
                      <a:pt x="8" y="4"/>
                    </a:cubicBezTo>
                    <a:cubicBezTo>
                      <a:pt x="8" y="2"/>
                      <a:pt x="6" y="0"/>
                      <a:pt x="4" y="0"/>
                    </a:cubicBezTo>
                    <a:cubicBezTo>
                      <a:pt x="2" y="0"/>
                      <a:pt x="0" y="2"/>
                      <a:pt x="0" y="4"/>
                    </a:cubicBezTo>
                    <a:cubicBezTo>
                      <a:pt x="0" y="12"/>
                      <a:pt x="0" y="12"/>
                      <a:pt x="0" y="12"/>
                    </a:cubicBezTo>
                    <a:cubicBezTo>
                      <a:pt x="0" y="14"/>
                      <a:pt x="2" y="16"/>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74" name="Freeform 73"/>
              <p:cNvSpPr>
                <a:spLocks/>
              </p:cNvSpPr>
              <p:nvPr/>
            </p:nvSpPr>
            <p:spPr bwMode="auto">
              <a:xfrm>
                <a:off x="4786313" y="2627313"/>
                <a:ext cx="26988" cy="53975"/>
              </a:xfrm>
              <a:custGeom>
                <a:avLst/>
                <a:gdLst>
                  <a:gd name="T0" fmla="*/ 8 w 8"/>
                  <a:gd name="T1" fmla="*/ 12 h 16"/>
                  <a:gd name="T2" fmla="*/ 8 w 8"/>
                  <a:gd name="T3" fmla="*/ 4 h 16"/>
                  <a:gd name="T4" fmla="*/ 4 w 8"/>
                  <a:gd name="T5" fmla="*/ 0 h 16"/>
                  <a:gd name="T6" fmla="*/ 0 w 8"/>
                  <a:gd name="T7" fmla="*/ 4 h 16"/>
                  <a:gd name="T8" fmla="*/ 0 w 8"/>
                  <a:gd name="T9" fmla="*/ 12 h 16"/>
                  <a:gd name="T10" fmla="*/ 4 w 8"/>
                  <a:gd name="T11" fmla="*/ 16 h 16"/>
                  <a:gd name="T12" fmla="*/ 8 w 8"/>
                  <a:gd name="T13" fmla="*/ 12 h 16"/>
                </a:gdLst>
                <a:ahLst/>
                <a:cxnLst>
                  <a:cxn ang="0">
                    <a:pos x="T0" y="T1"/>
                  </a:cxn>
                  <a:cxn ang="0">
                    <a:pos x="T2" y="T3"/>
                  </a:cxn>
                  <a:cxn ang="0">
                    <a:pos x="T4" y="T5"/>
                  </a:cxn>
                  <a:cxn ang="0">
                    <a:pos x="T6" y="T7"/>
                  </a:cxn>
                  <a:cxn ang="0">
                    <a:pos x="T8" y="T9"/>
                  </a:cxn>
                  <a:cxn ang="0">
                    <a:pos x="T10" y="T11"/>
                  </a:cxn>
                  <a:cxn ang="0">
                    <a:pos x="T12" y="T13"/>
                  </a:cxn>
                </a:cxnLst>
                <a:rect l="0" t="0" r="r" b="b"/>
                <a:pathLst>
                  <a:path w="8" h="16">
                    <a:moveTo>
                      <a:pt x="8" y="12"/>
                    </a:moveTo>
                    <a:cubicBezTo>
                      <a:pt x="8" y="4"/>
                      <a:pt x="8" y="4"/>
                      <a:pt x="8" y="4"/>
                    </a:cubicBezTo>
                    <a:cubicBezTo>
                      <a:pt x="8" y="2"/>
                      <a:pt x="6" y="0"/>
                      <a:pt x="4" y="0"/>
                    </a:cubicBezTo>
                    <a:cubicBezTo>
                      <a:pt x="2" y="0"/>
                      <a:pt x="0" y="2"/>
                      <a:pt x="0" y="4"/>
                    </a:cubicBezTo>
                    <a:cubicBezTo>
                      <a:pt x="0" y="12"/>
                      <a:pt x="0" y="12"/>
                      <a:pt x="0" y="12"/>
                    </a:cubicBezTo>
                    <a:cubicBezTo>
                      <a:pt x="0" y="14"/>
                      <a:pt x="2" y="16"/>
                      <a:pt x="4" y="16"/>
                    </a:cubicBezTo>
                    <a:cubicBezTo>
                      <a:pt x="6" y="16"/>
                      <a:pt x="8" y="14"/>
                      <a:pt x="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75" name="Freeform 74"/>
              <p:cNvSpPr>
                <a:spLocks/>
              </p:cNvSpPr>
              <p:nvPr/>
            </p:nvSpPr>
            <p:spPr bwMode="auto">
              <a:xfrm>
                <a:off x="5092700" y="2481263"/>
                <a:ext cx="53975" cy="25400"/>
              </a:xfrm>
              <a:custGeom>
                <a:avLst/>
                <a:gdLst>
                  <a:gd name="T0" fmla="*/ 12 w 16"/>
                  <a:gd name="T1" fmla="*/ 8 h 8"/>
                  <a:gd name="T2" fmla="*/ 16 w 16"/>
                  <a:gd name="T3" fmla="*/ 4 h 8"/>
                  <a:gd name="T4" fmla="*/ 12 w 16"/>
                  <a:gd name="T5" fmla="*/ 0 h 8"/>
                  <a:gd name="T6" fmla="*/ 4 w 16"/>
                  <a:gd name="T7" fmla="*/ 0 h 8"/>
                  <a:gd name="T8" fmla="*/ 0 w 16"/>
                  <a:gd name="T9" fmla="*/ 4 h 8"/>
                  <a:gd name="T10" fmla="*/ 4 w 16"/>
                  <a:gd name="T11" fmla="*/ 8 h 8"/>
                  <a:gd name="T12" fmla="*/ 12 w 1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2" y="8"/>
                    </a:moveTo>
                    <a:cubicBezTo>
                      <a:pt x="14" y="8"/>
                      <a:pt x="16" y="6"/>
                      <a:pt x="16" y="4"/>
                    </a:cubicBezTo>
                    <a:cubicBezTo>
                      <a:pt x="16" y="2"/>
                      <a:pt x="14" y="0"/>
                      <a:pt x="12" y="0"/>
                    </a:cubicBezTo>
                    <a:cubicBezTo>
                      <a:pt x="4" y="0"/>
                      <a:pt x="4" y="0"/>
                      <a:pt x="4" y="0"/>
                    </a:cubicBezTo>
                    <a:cubicBezTo>
                      <a:pt x="2" y="0"/>
                      <a:pt x="0" y="2"/>
                      <a:pt x="0" y="4"/>
                    </a:cubicBezTo>
                    <a:cubicBezTo>
                      <a:pt x="0" y="6"/>
                      <a:pt x="2" y="8"/>
                      <a:pt x="4" y="8"/>
                    </a:cubicBezTo>
                    <a:lnTo>
                      <a:pt x="1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76" name="Freeform 75"/>
              <p:cNvSpPr>
                <a:spLocks/>
              </p:cNvSpPr>
              <p:nvPr/>
            </p:nvSpPr>
            <p:spPr bwMode="auto">
              <a:xfrm>
                <a:off x="4932363" y="2481263"/>
                <a:ext cx="53975" cy="25400"/>
              </a:xfrm>
              <a:custGeom>
                <a:avLst/>
                <a:gdLst>
                  <a:gd name="T0" fmla="*/ 4 w 16"/>
                  <a:gd name="T1" fmla="*/ 8 h 8"/>
                  <a:gd name="T2" fmla="*/ 12 w 16"/>
                  <a:gd name="T3" fmla="*/ 8 h 8"/>
                  <a:gd name="T4" fmla="*/ 16 w 16"/>
                  <a:gd name="T5" fmla="*/ 4 h 8"/>
                  <a:gd name="T6" fmla="*/ 12 w 16"/>
                  <a:gd name="T7" fmla="*/ 0 h 8"/>
                  <a:gd name="T8" fmla="*/ 4 w 16"/>
                  <a:gd name="T9" fmla="*/ 0 h 8"/>
                  <a:gd name="T10" fmla="*/ 0 w 16"/>
                  <a:gd name="T11" fmla="*/ 4 h 8"/>
                  <a:gd name="T12" fmla="*/ 4 w 1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4" y="8"/>
                    </a:moveTo>
                    <a:cubicBezTo>
                      <a:pt x="12" y="8"/>
                      <a:pt x="12" y="8"/>
                      <a:pt x="12" y="8"/>
                    </a:cubicBezTo>
                    <a:cubicBezTo>
                      <a:pt x="14" y="8"/>
                      <a:pt x="16" y="6"/>
                      <a:pt x="16" y="4"/>
                    </a:cubicBezTo>
                    <a:cubicBezTo>
                      <a:pt x="16" y="2"/>
                      <a:pt x="14" y="0"/>
                      <a:pt x="12"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77" name="Freeform 76"/>
              <p:cNvSpPr>
                <a:spLocks/>
              </p:cNvSpPr>
              <p:nvPr/>
            </p:nvSpPr>
            <p:spPr bwMode="auto">
              <a:xfrm>
                <a:off x="4852988" y="2481263"/>
                <a:ext cx="52388" cy="25400"/>
              </a:xfrm>
              <a:custGeom>
                <a:avLst/>
                <a:gdLst>
                  <a:gd name="T0" fmla="*/ 4 w 16"/>
                  <a:gd name="T1" fmla="*/ 8 h 8"/>
                  <a:gd name="T2" fmla="*/ 12 w 16"/>
                  <a:gd name="T3" fmla="*/ 8 h 8"/>
                  <a:gd name="T4" fmla="*/ 16 w 16"/>
                  <a:gd name="T5" fmla="*/ 4 h 8"/>
                  <a:gd name="T6" fmla="*/ 12 w 16"/>
                  <a:gd name="T7" fmla="*/ 0 h 8"/>
                  <a:gd name="T8" fmla="*/ 4 w 16"/>
                  <a:gd name="T9" fmla="*/ 0 h 8"/>
                  <a:gd name="T10" fmla="*/ 0 w 16"/>
                  <a:gd name="T11" fmla="*/ 4 h 8"/>
                  <a:gd name="T12" fmla="*/ 4 w 1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4" y="8"/>
                    </a:moveTo>
                    <a:cubicBezTo>
                      <a:pt x="12" y="8"/>
                      <a:pt x="12" y="8"/>
                      <a:pt x="12" y="8"/>
                    </a:cubicBezTo>
                    <a:cubicBezTo>
                      <a:pt x="14" y="8"/>
                      <a:pt x="16" y="6"/>
                      <a:pt x="16" y="4"/>
                    </a:cubicBezTo>
                    <a:cubicBezTo>
                      <a:pt x="16" y="2"/>
                      <a:pt x="14" y="0"/>
                      <a:pt x="12"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78" name="Freeform 77"/>
              <p:cNvSpPr>
                <a:spLocks/>
              </p:cNvSpPr>
              <p:nvPr/>
            </p:nvSpPr>
            <p:spPr bwMode="auto">
              <a:xfrm>
                <a:off x="4852988" y="2881313"/>
                <a:ext cx="52388" cy="26988"/>
              </a:xfrm>
              <a:custGeom>
                <a:avLst/>
                <a:gdLst>
                  <a:gd name="T0" fmla="*/ 12 w 16"/>
                  <a:gd name="T1" fmla="*/ 0 h 8"/>
                  <a:gd name="T2" fmla="*/ 4 w 16"/>
                  <a:gd name="T3" fmla="*/ 0 h 8"/>
                  <a:gd name="T4" fmla="*/ 0 w 16"/>
                  <a:gd name="T5" fmla="*/ 4 h 8"/>
                  <a:gd name="T6" fmla="*/ 4 w 16"/>
                  <a:gd name="T7" fmla="*/ 8 h 8"/>
                  <a:gd name="T8" fmla="*/ 12 w 16"/>
                  <a:gd name="T9" fmla="*/ 8 h 8"/>
                  <a:gd name="T10" fmla="*/ 16 w 16"/>
                  <a:gd name="T11" fmla="*/ 4 h 8"/>
                  <a:gd name="T12" fmla="*/ 12 w 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2" y="0"/>
                    </a:moveTo>
                    <a:cubicBezTo>
                      <a:pt x="4" y="0"/>
                      <a:pt x="4" y="0"/>
                      <a:pt x="4" y="0"/>
                    </a:cubicBezTo>
                    <a:cubicBezTo>
                      <a:pt x="2" y="0"/>
                      <a:pt x="0" y="2"/>
                      <a:pt x="0" y="4"/>
                    </a:cubicBezTo>
                    <a:cubicBezTo>
                      <a:pt x="0" y="6"/>
                      <a:pt x="2" y="8"/>
                      <a:pt x="4" y="8"/>
                    </a:cubicBezTo>
                    <a:cubicBezTo>
                      <a:pt x="12" y="8"/>
                      <a:pt x="12" y="8"/>
                      <a:pt x="12" y="8"/>
                    </a:cubicBezTo>
                    <a:cubicBezTo>
                      <a:pt x="14" y="8"/>
                      <a:pt x="16" y="6"/>
                      <a:pt x="16" y="4"/>
                    </a:cubicBezTo>
                    <a:cubicBezTo>
                      <a:pt x="16" y="2"/>
                      <a:pt x="14"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79" name="Freeform 78"/>
              <p:cNvSpPr>
                <a:spLocks/>
              </p:cNvSpPr>
              <p:nvPr/>
            </p:nvSpPr>
            <p:spPr bwMode="auto">
              <a:xfrm>
                <a:off x="4786313" y="2787651"/>
                <a:ext cx="26988" cy="53975"/>
              </a:xfrm>
              <a:custGeom>
                <a:avLst/>
                <a:gdLst>
                  <a:gd name="T0" fmla="*/ 4 w 8"/>
                  <a:gd name="T1" fmla="*/ 0 h 16"/>
                  <a:gd name="T2" fmla="*/ 0 w 8"/>
                  <a:gd name="T3" fmla="*/ 4 h 16"/>
                  <a:gd name="T4" fmla="*/ 0 w 8"/>
                  <a:gd name="T5" fmla="*/ 12 h 16"/>
                  <a:gd name="T6" fmla="*/ 4 w 8"/>
                  <a:gd name="T7" fmla="*/ 16 h 16"/>
                  <a:gd name="T8" fmla="*/ 8 w 8"/>
                  <a:gd name="T9" fmla="*/ 12 h 16"/>
                  <a:gd name="T10" fmla="*/ 8 w 8"/>
                  <a:gd name="T11" fmla="*/ 4 h 16"/>
                  <a:gd name="T12" fmla="*/ 4 w 8"/>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8" h="16">
                    <a:moveTo>
                      <a:pt x="4" y="0"/>
                    </a:moveTo>
                    <a:cubicBezTo>
                      <a:pt x="2" y="0"/>
                      <a:pt x="0" y="2"/>
                      <a:pt x="0" y="4"/>
                    </a:cubicBezTo>
                    <a:cubicBezTo>
                      <a:pt x="0" y="12"/>
                      <a:pt x="0" y="12"/>
                      <a:pt x="0" y="12"/>
                    </a:cubicBezTo>
                    <a:cubicBezTo>
                      <a:pt x="0" y="14"/>
                      <a:pt x="2" y="16"/>
                      <a:pt x="4" y="16"/>
                    </a:cubicBezTo>
                    <a:cubicBezTo>
                      <a:pt x="6" y="16"/>
                      <a:pt x="8" y="14"/>
                      <a:pt x="8" y="12"/>
                    </a:cubicBezTo>
                    <a:cubicBezTo>
                      <a:pt x="8" y="4"/>
                      <a:pt x="8" y="4"/>
                      <a:pt x="8" y="4"/>
                    </a:cubicBezTo>
                    <a:cubicBezTo>
                      <a:pt x="8" y="2"/>
                      <a:pt x="6"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80" name="Freeform 79"/>
              <p:cNvSpPr>
                <a:spLocks/>
              </p:cNvSpPr>
              <p:nvPr/>
            </p:nvSpPr>
            <p:spPr bwMode="auto">
              <a:xfrm>
                <a:off x="5013325" y="2881313"/>
                <a:ext cx="52388" cy="26988"/>
              </a:xfrm>
              <a:custGeom>
                <a:avLst/>
                <a:gdLst>
                  <a:gd name="T0" fmla="*/ 12 w 16"/>
                  <a:gd name="T1" fmla="*/ 0 h 8"/>
                  <a:gd name="T2" fmla="*/ 4 w 16"/>
                  <a:gd name="T3" fmla="*/ 0 h 8"/>
                  <a:gd name="T4" fmla="*/ 0 w 16"/>
                  <a:gd name="T5" fmla="*/ 4 h 8"/>
                  <a:gd name="T6" fmla="*/ 4 w 16"/>
                  <a:gd name="T7" fmla="*/ 8 h 8"/>
                  <a:gd name="T8" fmla="*/ 12 w 16"/>
                  <a:gd name="T9" fmla="*/ 8 h 8"/>
                  <a:gd name="T10" fmla="*/ 16 w 16"/>
                  <a:gd name="T11" fmla="*/ 4 h 8"/>
                  <a:gd name="T12" fmla="*/ 12 w 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2" y="0"/>
                    </a:moveTo>
                    <a:cubicBezTo>
                      <a:pt x="4" y="0"/>
                      <a:pt x="4" y="0"/>
                      <a:pt x="4" y="0"/>
                    </a:cubicBezTo>
                    <a:cubicBezTo>
                      <a:pt x="2" y="0"/>
                      <a:pt x="0" y="2"/>
                      <a:pt x="0" y="4"/>
                    </a:cubicBezTo>
                    <a:cubicBezTo>
                      <a:pt x="0" y="6"/>
                      <a:pt x="2" y="8"/>
                      <a:pt x="4" y="8"/>
                    </a:cubicBezTo>
                    <a:cubicBezTo>
                      <a:pt x="12" y="8"/>
                      <a:pt x="12" y="8"/>
                      <a:pt x="12" y="8"/>
                    </a:cubicBezTo>
                    <a:cubicBezTo>
                      <a:pt x="14" y="8"/>
                      <a:pt x="16" y="6"/>
                      <a:pt x="16" y="4"/>
                    </a:cubicBezTo>
                    <a:cubicBezTo>
                      <a:pt x="16" y="2"/>
                      <a:pt x="14"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81" name="Freeform 80"/>
              <p:cNvSpPr>
                <a:spLocks/>
              </p:cNvSpPr>
              <p:nvPr/>
            </p:nvSpPr>
            <p:spPr bwMode="auto">
              <a:xfrm>
                <a:off x="5092700" y="2881313"/>
                <a:ext cx="53975" cy="26988"/>
              </a:xfrm>
              <a:custGeom>
                <a:avLst/>
                <a:gdLst>
                  <a:gd name="T0" fmla="*/ 12 w 16"/>
                  <a:gd name="T1" fmla="*/ 8 h 8"/>
                  <a:gd name="T2" fmla="*/ 16 w 16"/>
                  <a:gd name="T3" fmla="*/ 4 h 8"/>
                  <a:gd name="T4" fmla="*/ 12 w 16"/>
                  <a:gd name="T5" fmla="*/ 0 h 8"/>
                  <a:gd name="T6" fmla="*/ 4 w 16"/>
                  <a:gd name="T7" fmla="*/ 0 h 8"/>
                  <a:gd name="T8" fmla="*/ 0 w 16"/>
                  <a:gd name="T9" fmla="*/ 4 h 8"/>
                  <a:gd name="T10" fmla="*/ 4 w 16"/>
                  <a:gd name="T11" fmla="*/ 8 h 8"/>
                  <a:gd name="T12" fmla="*/ 12 w 1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2" y="8"/>
                    </a:moveTo>
                    <a:cubicBezTo>
                      <a:pt x="14" y="8"/>
                      <a:pt x="16" y="6"/>
                      <a:pt x="16" y="4"/>
                    </a:cubicBezTo>
                    <a:cubicBezTo>
                      <a:pt x="16" y="2"/>
                      <a:pt x="14" y="0"/>
                      <a:pt x="12" y="0"/>
                    </a:cubicBezTo>
                    <a:cubicBezTo>
                      <a:pt x="4" y="0"/>
                      <a:pt x="4" y="0"/>
                      <a:pt x="4" y="0"/>
                    </a:cubicBezTo>
                    <a:cubicBezTo>
                      <a:pt x="2" y="0"/>
                      <a:pt x="0" y="2"/>
                      <a:pt x="0" y="4"/>
                    </a:cubicBezTo>
                    <a:cubicBezTo>
                      <a:pt x="0" y="6"/>
                      <a:pt x="2" y="8"/>
                      <a:pt x="4" y="8"/>
                    </a:cubicBezTo>
                    <a:lnTo>
                      <a:pt x="1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82" name="Freeform 81"/>
              <p:cNvSpPr>
                <a:spLocks/>
              </p:cNvSpPr>
              <p:nvPr/>
            </p:nvSpPr>
            <p:spPr bwMode="auto">
              <a:xfrm>
                <a:off x="4932363" y="2881313"/>
                <a:ext cx="53975" cy="26988"/>
              </a:xfrm>
              <a:custGeom>
                <a:avLst/>
                <a:gdLst>
                  <a:gd name="T0" fmla="*/ 12 w 16"/>
                  <a:gd name="T1" fmla="*/ 0 h 8"/>
                  <a:gd name="T2" fmla="*/ 4 w 16"/>
                  <a:gd name="T3" fmla="*/ 0 h 8"/>
                  <a:gd name="T4" fmla="*/ 0 w 16"/>
                  <a:gd name="T5" fmla="*/ 4 h 8"/>
                  <a:gd name="T6" fmla="*/ 4 w 16"/>
                  <a:gd name="T7" fmla="*/ 8 h 8"/>
                  <a:gd name="T8" fmla="*/ 12 w 16"/>
                  <a:gd name="T9" fmla="*/ 8 h 8"/>
                  <a:gd name="T10" fmla="*/ 16 w 16"/>
                  <a:gd name="T11" fmla="*/ 4 h 8"/>
                  <a:gd name="T12" fmla="*/ 12 w 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2" y="0"/>
                    </a:moveTo>
                    <a:cubicBezTo>
                      <a:pt x="4" y="0"/>
                      <a:pt x="4" y="0"/>
                      <a:pt x="4" y="0"/>
                    </a:cubicBezTo>
                    <a:cubicBezTo>
                      <a:pt x="2" y="0"/>
                      <a:pt x="0" y="2"/>
                      <a:pt x="0" y="4"/>
                    </a:cubicBezTo>
                    <a:cubicBezTo>
                      <a:pt x="0" y="6"/>
                      <a:pt x="2" y="8"/>
                      <a:pt x="4" y="8"/>
                    </a:cubicBezTo>
                    <a:cubicBezTo>
                      <a:pt x="12" y="8"/>
                      <a:pt x="12" y="8"/>
                      <a:pt x="12" y="8"/>
                    </a:cubicBezTo>
                    <a:cubicBezTo>
                      <a:pt x="14" y="8"/>
                      <a:pt x="16" y="6"/>
                      <a:pt x="16" y="4"/>
                    </a:cubicBezTo>
                    <a:cubicBezTo>
                      <a:pt x="16" y="2"/>
                      <a:pt x="14"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83" name="Freeform 82"/>
              <p:cNvSpPr>
                <a:spLocks/>
              </p:cNvSpPr>
              <p:nvPr/>
            </p:nvSpPr>
            <p:spPr bwMode="auto">
              <a:xfrm>
                <a:off x="5013325" y="2481263"/>
                <a:ext cx="52388" cy="25400"/>
              </a:xfrm>
              <a:custGeom>
                <a:avLst/>
                <a:gdLst>
                  <a:gd name="T0" fmla="*/ 12 w 16"/>
                  <a:gd name="T1" fmla="*/ 0 h 8"/>
                  <a:gd name="T2" fmla="*/ 4 w 16"/>
                  <a:gd name="T3" fmla="*/ 0 h 8"/>
                  <a:gd name="T4" fmla="*/ 0 w 16"/>
                  <a:gd name="T5" fmla="*/ 4 h 8"/>
                  <a:gd name="T6" fmla="*/ 4 w 16"/>
                  <a:gd name="T7" fmla="*/ 8 h 8"/>
                  <a:gd name="T8" fmla="*/ 12 w 16"/>
                  <a:gd name="T9" fmla="*/ 8 h 8"/>
                  <a:gd name="T10" fmla="*/ 16 w 16"/>
                  <a:gd name="T11" fmla="*/ 4 h 8"/>
                  <a:gd name="T12" fmla="*/ 12 w 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2" y="0"/>
                    </a:moveTo>
                    <a:cubicBezTo>
                      <a:pt x="4" y="0"/>
                      <a:pt x="4" y="0"/>
                      <a:pt x="4" y="0"/>
                    </a:cubicBezTo>
                    <a:cubicBezTo>
                      <a:pt x="2" y="0"/>
                      <a:pt x="0" y="2"/>
                      <a:pt x="0" y="4"/>
                    </a:cubicBezTo>
                    <a:cubicBezTo>
                      <a:pt x="0" y="6"/>
                      <a:pt x="2" y="8"/>
                      <a:pt x="4" y="8"/>
                    </a:cubicBezTo>
                    <a:cubicBezTo>
                      <a:pt x="12" y="8"/>
                      <a:pt x="12" y="8"/>
                      <a:pt x="12" y="8"/>
                    </a:cubicBezTo>
                    <a:cubicBezTo>
                      <a:pt x="14" y="8"/>
                      <a:pt x="16" y="6"/>
                      <a:pt x="16" y="4"/>
                    </a:cubicBezTo>
                    <a:cubicBezTo>
                      <a:pt x="16" y="2"/>
                      <a:pt x="14"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84" name="Freeform 83"/>
              <p:cNvSpPr>
                <a:spLocks/>
              </p:cNvSpPr>
              <p:nvPr/>
            </p:nvSpPr>
            <p:spPr bwMode="auto">
              <a:xfrm>
                <a:off x="4786313" y="2867026"/>
                <a:ext cx="39688" cy="41275"/>
              </a:xfrm>
              <a:custGeom>
                <a:avLst/>
                <a:gdLst>
                  <a:gd name="T0" fmla="*/ 8 w 12"/>
                  <a:gd name="T1" fmla="*/ 4 h 12"/>
                  <a:gd name="T2" fmla="*/ 4 w 12"/>
                  <a:gd name="T3" fmla="*/ 0 h 12"/>
                  <a:gd name="T4" fmla="*/ 0 w 12"/>
                  <a:gd name="T5" fmla="*/ 4 h 12"/>
                  <a:gd name="T6" fmla="*/ 0 w 12"/>
                  <a:gd name="T7" fmla="*/ 12 h 12"/>
                  <a:gd name="T8" fmla="*/ 8 w 12"/>
                  <a:gd name="T9" fmla="*/ 12 h 12"/>
                  <a:gd name="T10" fmla="*/ 12 w 12"/>
                  <a:gd name="T11" fmla="*/ 8 h 12"/>
                  <a:gd name="T12" fmla="*/ 8 w 12"/>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8" y="4"/>
                    </a:moveTo>
                    <a:cubicBezTo>
                      <a:pt x="8" y="2"/>
                      <a:pt x="6" y="0"/>
                      <a:pt x="4" y="0"/>
                    </a:cubicBezTo>
                    <a:cubicBezTo>
                      <a:pt x="2" y="0"/>
                      <a:pt x="0" y="2"/>
                      <a:pt x="0" y="4"/>
                    </a:cubicBezTo>
                    <a:cubicBezTo>
                      <a:pt x="0" y="12"/>
                      <a:pt x="0" y="12"/>
                      <a:pt x="0" y="12"/>
                    </a:cubicBezTo>
                    <a:cubicBezTo>
                      <a:pt x="8" y="12"/>
                      <a:pt x="8" y="12"/>
                      <a:pt x="8" y="12"/>
                    </a:cubicBezTo>
                    <a:cubicBezTo>
                      <a:pt x="10" y="12"/>
                      <a:pt x="12" y="10"/>
                      <a:pt x="12" y="8"/>
                    </a:cubicBezTo>
                    <a:cubicBezTo>
                      <a:pt x="12" y="6"/>
                      <a:pt x="10" y="4"/>
                      <a:pt x="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85" name="Freeform 84"/>
              <p:cNvSpPr>
                <a:spLocks/>
              </p:cNvSpPr>
              <p:nvPr/>
            </p:nvSpPr>
            <p:spPr bwMode="auto">
              <a:xfrm>
                <a:off x="4786313" y="2481263"/>
                <a:ext cx="39688" cy="39688"/>
              </a:xfrm>
              <a:custGeom>
                <a:avLst/>
                <a:gdLst>
                  <a:gd name="T0" fmla="*/ 8 w 12"/>
                  <a:gd name="T1" fmla="*/ 0 h 12"/>
                  <a:gd name="T2" fmla="*/ 0 w 12"/>
                  <a:gd name="T3" fmla="*/ 0 h 12"/>
                  <a:gd name="T4" fmla="*/ 0 w 12"/>
                  <a:gd name="T5" fmla="*/ 8 h 12"/>
                  <a:gd name="T6" fmla="*/ 4 w 12"/>
                  <a:gd name="T7" fmla="*/ 12 h 12"/>
                  <a:gd name="T8" fmla="*/ 8 w 12"/>
                  <a:gd name="T9" fmla="*/ 8 h 12"/>
                  <a:gd name="T10" fmla="*/ 12 w 12"/>
                  <a:gd name="T11" fmla="*/ 4 h 12"/>
                  <a:gd name="T12" fmla="*/ 8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8" y="0"/>
                    </a:moveTo>
                    <a:cubicBezTo>
                      <a:pt x="0" y="0"/>
                      <a:pt x="0" y="0"/>
                      <a:pt x="0" y="0"/>
                    </a:cubicBezTo>
                    <a:cubicBezTo>
                      <a:pt x="0" y="8"/>
                      <a:pt x="0" y="8"/>
                      <a:pt x="0" y="8"/>
                    </a:cubicBezTo>
                    <a:cubicBezTo>
                      <a:pt x="0" y="10"/>
                      <a:pt x="2" y="12"/>
                      <a:pt x="4" y="12"/>
                    </a:cubicBezTo>
                    <a:cubicBezTo>
                      <a:pt x="6" y="12"/>
                      <a:pt x="8" y="10"/>
                      <a:pt x="8" y="8"/>
                    </a:cubicBezTo>
                    <a:cubicBezTo>
                      <a:pt x="10" y="8"/>
                      <a:pt x="12" y="6"/>
                      <a:pt x="12" y="4"/>
                    </a:cubicBezTo>
                    <a:cubicBezTo>
                      <a:pt x="12" y="2"/>
                      <a:pt x="10"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sp>
            <p:nvSpPr>
              <p:cNvPr id="86" name="Freeform 85"/>
              <p:cNvSpPr>
                <a:spLocks noEditPoints="1"/>
              </p:cNvSpPr>
              <p:nvPr/>
            </p:nvSpPr>
            <p:spPr bwMode="auto">
              <a:xfrm>
                <a:off x="4852988" y="2560638"/>
                <a:ext cx="160338" cy="266700"/>
              </a:xfrm>
              <a:custGeom>
                <a:avLst/>
                <a:gdLst>
                  <a:gd name="T0" fmla="*/ 101 w 101"/>
                  <a:gd name="T1" fmla="*/ 0 h 168"/>
                  <a:gd name="T2" fmla="*/ 0 w 101"/>
                  <a:gd name="T3" fmla="*/ 0 h 168"/>
                  <a:gd name="T4" fmla="*/ 0 w 101"/>
                  <a:gd name="T5" fmla="*/ 168 h 168"/>
                  <a:gd name="T6" fmla="*/ 101 w 101"/>
                  <a:gd name="T7" fmla="*/ 168 h 168"/>
                  <a:gd name="T8" fmla="*/ 101 w 101"/>
                  <a:gd name="T9" fmla="*/ 0 h 168"/>
                  <a:gd name="T10" fmla="*/ 84 w 101"/>
                  <a:gd name="T11" fmla="*/ 151 h 168"/>
                  <a:gd name="T12" fmla="*/ 17 w 101"/>
                  <a:gd name="T13" fmla="*/ 151 h 168"/>
                  <a:gd name="T14" fmla="*/ 17 w 101"/>
                  <a:gd name="T15" fmla="*/ 17 h 168"/>
                  <a:gd name="T16" fmla="*/ 84 w 101"/>
                  <a:gd name="T17" fmla="*/ 17 h 168"/>
                  <a:gd name="T18" fmla="*/ 84 w 101"/>
                  <a:gd name="T19" fmla="*/ 15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68">
                    <a:moveTo>
                      <a:pt x="101" y="0"/>
                    </a:moveTo>
                    <a:lnTo>
                      <a:pt x="0" y="0"/>
                    </a:lnTo>
                    <a:lnTo>
                      <a:pt x="0" y="168"/>
                    </a:lnTo>
                    <a:lnTo>
                      <a:pt x="101" y="168"/>
                    </a:lnTo>
                    <a:lnTo>
                      <a:pt x="101" y="0"/>
                    </a:lnTo>
                    <a:close/>
                    <a:moveTo>
                      <a:pt x="84" y="151"/>
                    </a:moveTo>
                    <a:lnTo>
                      <a:pt x="17" y="151"/>
                    </a:lnTo>
                    <a:lnTo>
                      <a:pt x="17" y="17"/>
                    </a:lnTo>
                    <a:lnTo>
                      <a:pt x="84" y="17"/>
                    </a:lnTo>
                    <a:lnTo>
                      <a:pt x="8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E3960"/>
                  </a:solidFill>
                  <a:effectLst/>
                  <a:uLnTx/>
                  <a:uFillTx/>
                  <a:latin typeface="Open Sans"/>
                  <a:ea typeface="+mn-ea"/>
                  <a:cs typeface="+mn-cs"/>
                </a:endParaRPr>
              </a:p>
            </p:txBody>
          </p:sp>
        </p:grpSp>
      </p:grpSp>
      <p:sp>
        <p:nvSpPr>
          <p:cNvPr id="37" name="Oval 36"/>
          <p:cNvSpPr/>
          <p:nvPr/>
        </p:nvSpPr>
        <p:spPr>
          <a:xfrm>
            <a:off x="1295400" y="1714500"/>
            <a:ext cx="6896100" cy="6896100"/>
          </a:xfrm>
          <a:prstGeom prst="ellipse">
            <a:avLst/>
          </a:prstGeom>
          <a:solidFill>
            <a:schemeClr val="accent1">
              <a:lumMod val="60000"/>
              <a:lumOff val="40000"/>
            </a:schemeClr>
          </a:solidFill>
          <a:ln>
            <a:solidFill>
              <a:schemeClr val="accent1">
                <a:lumMod val="60000"/>
                <a:lumOff val="40000"/>
              </a:schemeClr>
            </a:solidFill>
          </a:ln>
          <a:effectLst>
            <a:outerShdw blurRad="508000" dist="254000" dir="5400000" algn="tl" rotWithShape="0">
              <a:prstClr val="black">
                <a:alpha val="30000"/>
              </a:prstClr>
            </a:outerShdw>
          </a:effectLst>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38" name="Freeform 37"/>
          <p:cNvSpPr/>
          <p:nvPr/>
        </p:nvSpPr>
        <p:spPr>
          <a:xfrm>
            <a:off x="2536698" y="3122930"/>
            <a:ext cx="4413504" cy="4529114"/>
          </a:xfrm>
          <a:custGeom>
            <a:avLst/>
            <a:gdLst>
              <a:gd name="connsiteX0" fmla="*/ 0 w 4413504"/>
              <a:gd name="connsiteY0" fmla="*/ 0 h 2275713"/>
              <a:gd name="connsiteX1" fmla="*/ 4413504 w 4413504"/>
              <a:gd name="connsiteY1" fmla="*/ 0 h 2275713"/>
              <a:gd name="connsiteX2" fmla="*/ 4413504 w 4413504"/>
              <a:gd name="connsiteY2" fmla="*/ 2275713 h 2275713"/>
              <a:gd name="connsiteX3" fmla="*/ 0 w 4413504"/>
              <a:gd name="connsiteY3" fmla="*/ 2275713 h 2275713"/>
              <a:gd name="connsiteX4" fmla="*/ 0 w 4413504"/>
              <a:gd name="connsiteY4" fmla="*/ 0 h 2275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504" h="2275713">
                <a:moveTo>
                  <a:pt x="0" y="0"/>
                </a:moveTo>
                <a:lnTo>
                  <a:pt x="4413504" y="0"/>
                </a:lnTo>
                <a:lnTo>
                  <a:pt x="4413504" y="2275713"/>
                </a:lnTo>
                <a:lnTo>
                  <a:pt x="0" y="2275713"/>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en-US" sz="6000" dirty="0">
                <a:latin typeface="Open Sans" panose="020B0604020202020204" charset="0"/>
                <a:ea typeface="Open Sans" panose="020B0604020202020204" charset="0"/>
                <a:cs typeface="Open Sans" panose="020B0604020202020204" charset="0"/>
              </a:rPr>
              <a:t>January 2024 Bureau of Labor Statistics Report</a:t>
            </a:r>
            <a:endParaRPr lang="en-US" sz="6000" kern="1200" dirty="0">
              <a:latin typeface="Open Sans" panose="020B0604020202020204" charset="0"/>
              <a:ea typeface="Open Sans" panose="020B0604020202020204" charset="0"/>
              <a:cs typeface="Open Sans" panose="020B0604020202020204" charset="0"/>
            </a:endParaRPr>
          </a:p>
        </p:txBody>
      </p:sp>
    </p:spTree>
    <p:extLst>
      <p:ext uri="{BB962C8B-B14F-4D97-AF65-F5344CB8AC3E}">
        <p14:creationId xmlns:p14="http://schemas.microsoft.com/office/powerpoint/2010/main" val="297888239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42" presetClass="entr" presetSubtype="0" fill="hold" nodeType="withEffect">
                                  <p:stCondLst>
                                    <p:cond delay="3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6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9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B3025751-3641-403A-A8F2-52AFE24B15F7}"/>
              </a:ext>
            </a:extLst>
          </p:cNvPr>
          <p:cNvGrpSpPr/>
          <p:nvPr/>
        </p:nvGrpSpPr>
        <p:grpSpPr>
          <a:xfrm>
            <a:off x="6934200" y="1509259"/>
            <a:ext cx="11353801" cy="1773977"/>
            <a:chOff x="6098335" y="1079047"/>
            <a:chExt cx="6093665" cy="1182651"/>
          </a:xfrm>
          <a:effectLst>
            <a:outerShdw blurRad="38100" dist="12700" dir="5400000" algn="ctr" rotWithShape="0">
              <a:srgbClr val="000000">
                <a:alpha val="15000"/>
              </a:srgbClr>
            </a:outerShdw>
          </a:effectLst>
        </p:grpSpPr>
        <p:grpSp>
          <p:nvGrpSpPr>
            <p:cNvPr id="2" name="Group 1">
              <a:extLst>
                <a:ext uri="{FF2B5EF4-FFF2-40B4-BE49-F238E27FC236}">
                  <a16:creationId xmlns:a16="http://schemas.microsoft.com/office/drawing/2014/main" id="{6EF0532F-94F7-4D6F-A24D-49F338C9FE7D}"/>
                </a:ext>
              </a:extLst>
            </p:cNvPr>
            <p:cNvGrpSpPr/>
            <p:nvPr/>
          </p:nvGrpSpPr>
          <p:grpSpPr>
            <a:xfrm>
              <a:off x="6470789" y="1080853"/>
              <a:ext cx="5721211" cy="1180845"/>
              <a:chOff x="6470789" y="1080853"/>
              <a:chExt cx="5721211" cy="1180845"/>
            </a:xfrm>
          </p:grpSpPr>
          <p:sp>
            <p:nvSpPr>
              <p:cNvPr id="7" name="Rectangle 102">
                <a:extLst>
                  <a:ext uri="{FF2B5EF4-FFF2-40B4-BE49-F238E27FC236}">
                    <a16:creationId xmlns:a16="http://schemas.microsoft.com/office/drawing/2014/main" id="{37442B8C-5787-4D2D-B2C1-615457BA2F95}"/>
                  </a:ext>
                </a:extLst>
              </p:cNvPr>
              <p:cNvSpPr>
                <a:spLocks noChangeArrowheads="1"/>
              </p:cNvSpPr>
              <p:nvPr/>
            </p:nvSpPr>
            <p:spPr bwMode="auto">
              <a:xfrm>
                <a:off x="6470789" y="1080853"/>
                <a:ext cx="4697633" cy="781900"/>
              </a:xfrm>
              <a:prstGeom prst="rect">
                <a:avLst/>
              </a:prstGeom>
              <a:solidFill>
                <a:srgbClr val="0E3960"/>
              </a:solidFill>
              <a:ln w="25400">
                <a:noFill/>
                <a:miter lim="800000"/>
              </a:ln>
            </p:spPr>
            <p:txBody>
              <a:bodyPr vert="horz" wrap="square" lIns="960120" tIns="68580" rIns="137160" bIns="68580" numCol="1" anchor="ctr" anchorCtr="0" compatLnSpc="1">
                <a:prstTxWarp prst="textNoShape">
                  <a:avLst/>
                </a:prstTxWarp>
              </a:bodyPr>
              <a:lstStyle/>
              <a:p>
                <a:pPr>
                  <a:lnSpc>
                    <a:spcPct val="130000"/>
                  </a:lnSpc>
                  <a:spcBef>
                    <a:spcPts val="900"/>
                  </a:spcBef>
                </a:pPr>
                <a:r>
                  <a:rPr lang="en-US" sz="3200" dirty="0">
                    <a:solidFill>
                      <a:srgbClr val="FFFFFF"/>
                    </a:solidFill>
                    <a:latin typeface="Open Sans" panose="020B0604020202020204" charset="0"/>
                    <a:ea typeface="Open Sans" panose="020B0604020202020204" charset="0"/>
                    <a:cs typeface="Open Sans" panose="020B0604020202020204" charset="0"/>
                  </a:rPr>
                  <a:t>In 2024 Current Population Survey (BLS):</a:t>
                </a:r>
              </a:p>
            </p:txBody>
          </p:sp>
          <p:sp>
            <p:nvSpPr>
              <p:cNvPr id="8" name="Freeform 103">
                <a:extLst>
                  <a:ext uri="{FF2B5EF4-FFF2-40B4-BE49-F238E27FC236}">
                    <a16:creationId xmlns:a16="http://schemas.microsoft.com/office/drawing/2014/main" id="{2B8CFA38-3725-473A-9EE5-1C6729B3AAF8}"/>
                  </a:ext>
                </a:extLst>
              </p:cNvPr>
              <p:cNvSpPr>
                <a:spLocks/>
              </p:cNvSpPr>
              <p:nvPr/>
            </p:nvSpPr>
            <p:spPr bwMode="auto">
              <a:xfrm>
                <a:off x="11168422" y="1081739"/>
                <a:ext cx="1023578" cy="1179959"/>
              </a:xfrm>
              <a:custGeom>
                <a:avLst/>
                <a:gdLst>
                  <a:gd name="T0" fmla="*/ 0 w 152"/>
                  <a:gd name="T1" fmla="*/ 116 h 175"/>
                  <a:gd name="T2" fmla="*/ 152 w 152"/>
                  <a:gd name="T3" fmla="*/ 175 h 175"/>
                  <a:gd name="T4" fmla="*/ 152 w 152"/>
                  <a:gd name="T5" fmla="*/ 90 h 175"/>
                  <a:gd name="T6" fmla="*/ 0 w 152"/>
                  <a:gd name="T7" fmla="*/ 0 h 175"/>
                  <a:gd name="T8" fmla="*/ 0 w 152"/>
                  <a:gd name="T9" fmla="*/ 116 h 175"/>
                </a:gdLst>
                <a:ahLst/>
                <a:cxnLst>
                  <a:cxn ang="0">
                    <a:pos x="T0" y="T1"/>
                  </a:cxn>
                  <a:cxn ang="0">
                    <a:pos x="T2" y="T3"/>
                  </a:cxn>
                  <a:cxn ang="0">
                    <a:pos x="T4" y="T5"/>
                  </a:cxn>
                  <a:cxn ang="0">
                    <a:pos x="T6" y="T7"/>
                  </a:cxn>
                  <a:cxn ang="0">
                    <a:pos x="T8" y="T9"/>
                  </a:cxn>
                </a:cxnLst>
                <a:rect l="0" t="0" r="r" b="b"/>
                <a:pathLst>
                  <a:path w="152" h="175">
                    <a:moveTo>
                      <a:pt x="0" y="116"/>
                    </a:moveTo>
                    <a:cubicBezTo>
                      <a:pt x="51" y="136"/>
                      <a:pt x="101" y="155"/>
                      <a:pt x="152" y="175"/>
                    </a:cubicBezTo>
                    <a:cubicBezTo>
                      <a:pt x="152" y="147"/>
                      <a:pt x="152" y="118"/>
                      <a:pt x="152" y="90"/>
                    </a:cubicBezTo>
                    <a:cubicBezTo>
                      <a:pt x="101" y="60"/>
                      <a:pt x="51" y="30"/>
                      <a:pt x="0" y="0"/>
                    </a:cubicBezTo>
                    <a:cubicBezTo>
                      <a:pt x="0" y="39"/>
                      <a:pt x="0" y="77"/>
                      <a:pt x="0" y="116"/>
                    </a:cubicBezTo>
                    <a:close/>
                  </a:path>
                </a:pathLst>
              </a:custGeom>
              <a:solidFill>
                <a:schemeClr val="accent1">
                  <a:lumMod val="75000"/>
                </a:schemeClr>
              </a:solidFill>
              <a:ln w="25400">
                <a:noFill/>
                <a:bevel/>
              </a:ln>
            </p:spPr>
            <p:txBody>
              <a:bodyPr vert="horz" wrap="square" lIns="137160" tIns="68580" rIns="137160" bIns="68580" numCol="1" anchor="t" anchorCtr="0" compatLnSpc="1">
                <a:prstTxWarp prst="textNoShape">
                  <a:avLst/>
                </a:prstTxWarp>
              </a:bodyPr>
              <a:lstStyle/>
              <a:p>
                <a:pPr>
                  <a:lnSpc>
                    <a:spcPct val="130000"/>
                  </a:lnSpc>
                  <a:spcBef>
                    <a:spcPts val="900"/>
                  </a:spcBef>
                </a:pPr>
                <a:endParaRPr lang="en-US" sz="2700" dirty="0">
                  <a:latin typeface="Roboto Light" charset="0"/>
                </a:endParaRPr>
              </a:p>
            </p:txBody>
          </p:sp>
        </p:grpSp>
        <p:sp>
          <p:nvSpPr>
            <p:cNvPr id="18" name="Oval 17">
              <a:extLst>
                <a:ext uri="{FF2B5EF4-FFF2-40B4-BE49-F238E27FC236}">
                  <a16:creationId xmlns:a16="http://schemas.microsoft.com/office/drawing/2014/main" id="{1BE7BF7E-6EC9-4C45-B492-A5CBE4A74B19}"/>
                </a:ext>
              </a:extLst>
            </p:cNvPr>
            <p:cNvSpPr/>
            <p:nvPr/>
          </p:nvSpPr>
          <p:spPr>
            <a:xfrm>
              <a:off x="6098335" y="1079047"/>
              <a:ext cx="613456" cy="793996"/>
            </a:xfrm>
            <a:prstGeom prst="ellipse">
              <a:avLst/>
            </a:prstGeom>
            <a:solidFill>
              <a:schemeClr val="bg2"/>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900"/>
                </a:spcBef>
              </a:pPr>
              <a:endParaRPr lang="en-US" sz="2100" dirty="0">
                <a:solidFill>
                  <a:schemeClr val="tx1"/>
                </a:solidFill>
              </a:endParaRPr>
            </a:p>
          </p:txBody>
        </p:sp>
      </p:grpSp>
      <p:grpSp>
        <p:nvGrpSpPr>
          <p:cNvPr id="19" name="Group 18">
            <a:extLst>
              <a:ext uri="{FF2B5EF4-FFF2-40B4-BE49-F238E27FC236}">
                <a16:creationId xmlns:a16="http://schemas.microsoft.com/office/drawing/2014/main" id="{D5E4B9B8-0F62-4D34-8736-3B30AC2AE8F2}"/>
              </a:ext>
            </a:extLst>
          </p:cNvPr>
          <p:cNvGrpSpPr/>
          <p:nvPr/>
        </p:nvGrpSpPr>
        <p:grpSpPr>
          <a:xfrm>
            <a:off x="8382000" y="3194780"/>
            <a:ext cx="9906001" cy="1399820"/>
            <a:chOff x="6875378" y="2129853"/>
            <a:chExt cx="5316622" cy="933213"/>
          </a:xfrm>
          <a:effectLst>
            <a:outerShdw blurRad="38100" dist="12700" dir="5400000" algn="ctr" rotWithShape="0">
              <a:srgbClr val="000000">
                <a:alpha val="15000"/>
              </a:srgbClr>
            </a:outerShdw>
          </a:effectLst>
        </p:grpSpPr>
        <p:grpSp>
          <p:nvGrpSpPr>
            <p:cNvPr id="3" name="Group 2">
              <a:extLst>
                <a:ext uri="{FF2B5EF4-FFF2-40B4-BE49-F238E27FC236}">
                  <a16:creationId xmlns:a16="http://schemas.microsoft.com/office/drawing/2014/main" id="{72DE1B63-E568-4B73-B2D7-3A514C016C34}"/>
                </a:ext>
              </a:extLst>
            </p:cNvPr>
            <p:cNvGrpSpPr/>
            <p:nvPr/>
          </p:nvGrpSpPr>
          <p:grpSpPr>
            <a:xfrm>
              <a:off x="7159102" y="2133315"/>
              <a:ext cx="5032898" cy="929751"/>
              <a:chOff x="7159102" y="2133315"/>
              <a:chExt cx="5032898" cy="929751"/>
            </a:xfrm>
          </p:grpSpPr>
          <p:sp>
            <p:nvSpPr>
              <p:cNvPr id="9" name="Rectangle 107">
                <a:extLst>
                  <a:ext uri="{FF2B5EF4-FFF2-40B4-BE49-F238E27FC236}">
                    <a16:creationId xmlns:a16="http://schemas.microsoft.com/office/drawing/2014/main" id="{BC6D9F25-CCF6-44B0-A108-31ED1877491C}"/>
                  </a:ext>
                </a:extLst>
              </p:cNvPr>
              <p:cNvSpPr>
                <a:spLocks noChangeArrowheads="1"/>
              </p:cNvSpPr>
              <p:nvPr/>
            </p:nvSpPr>
            <p:spPr bwMode="auto">
              <a:xfrm>
                <a:off x="7159102" y="2133468"/>
                <a:ext cx="4009320" cy="781900"/>
              </a:xfrm>
              <a:prstGeom prst="rect">
                <a:avLst/>
              </a:prstGeom>
              <a:solidFill>
                <a:schemeClr val="accent1">
                  <a:lumMod val="75000"/>
                </a:schemeClr>
              </a:solidFill>
              <a:ln w="25400">
                <a:noFill/>
                <a:miter lim="800000"/>
              </a:ln>
            </p:spPr>
            <p:txBody>
              <a:bodyPr vert="horz" wrap="square" lIns="960120" tIns="68580" rIns="137160" bIns="68580" numCol="1" anchor="ctr" anchorCtr="0" compatLnSpc="1">
                <a:prstTxWarp prst="textNoShape">
                  <a:avLst/>
                </a:prstTxWarp>
              </a:bodyPr>
              <a:lstStyle/>
              <a:p>
                <a:pPr>
                  <a:lnSpc>
                    <a:spcPct val="130000"/>
                  </a:lnSpc>
                  <a:spcBef>
                    <a:spcPts val="900"/>
                  </a:spcBef>
                </a:pPr>
                <a:r>
                  <a:rPr lang="en-US" sz="2800" dirty="0">
                    <a:solidFill>
                      <a:srgbClr val="FFFFFF"/>
                    </a:solidFill>
                    <a:latin typeface="Open Sans" panose="020B0604020202020204" charset="0"/>
                    <a:ea typeface="Open Sans" panose="020B0604020202020204" charset="0"/>
                    <a:cs typeface="Open Sans" panose="020B0604020202020204" charset="0"/>
                  </a:rPr>
                  <a:t>23.5% of water operators were 55 and over</a:t>
                </a:r>
              </a:p>
            </p:txBody>
          </p:sp>
          <p:sp>
            <p:nvSpPr>
              <p:cNvPr id="10" name="Freeform 108">
                <a:extLst>
                  <a:ext uri="{FF2B5EF4-FFF2-40B4-BE49-F238E27FC236}">
                    <a16:creationId xmlns:a16="http://schemas.microsoft.com/office/drawing/2014/main" id="{CB239F0C-E654-47D9-97ED-972B34C8F02B}"/>
                  </a:ext>
                </a:extLst>
              </p:cNvPr>
              <p:cNvSpPr>
                <a:spLocks/>
              </p:cNvSpPr>
              <p:nvPr/>
            </p:nvSpPr>
            <p:spPr bwMode="auto">
              <a:xfrm>
                <a:off x="11168422" y="2133315"/>
                <a:ext cx="1023578" cy="929751"/>
              </a:xfrm>
              <a:custGeom>
                <a:avLst/>
                <a:gdLst>
                  <a:gd name="T0" fmla="*/ 0 w 152"/>
                  <a:gd name="T1" fmla="*/ 116 h 138"/>
                  <a:gd name="T2" fmla="*/ 152 w 152"/>
                  <a:gd name="T3" fmla="*/ 138 h 138"/>
                  <a:gd name="T4" fmla="*/ 152 w 152"/>
                  <a:gd name="T5" fmla="*/ 52 h 138"/>
                  <a:gd name="T6" fmla="*/ 0 w 152"/>
                  <a:gd name="T7" fmla="*/ 0 h 138"/>
                  <a:gd name="T8" fmla="*/ 0 w 152"/>
                  <a:gd name="T9" fmla="*/ 116 h 138"/>
                </a:gdLst>
                <a:ahLst/>
                <a:cxnLst>
                  <a:cxn ang="0">
                    <a:pos x="T0" y="T1"/>
                  </a:cxn>
                  <a:cxn ang="0">
                    <a:pos x="T2" y="T3"/>
                  </a:cxn>
                  <a:cxn ang="0">
                    <a:pos x="T4" y="T5"/>
                  </a:cxn>
                  <a:cxn ang="0">
                    <a:pos x="T6" y="T7"/>
                  </a:cxn>
                  <a:cxn ang="0">
                    <a:pos x="T8" y="T9"/>
                  </a:cxn>
                </a:cxnLst>
                <a:rect l="0" t="0" r="r" b="b"/>
                <a:pathLst>
                  <a:path w="152" h="138">
                    <a:moveTo>
                      <a:pt x="0" y="116"/>
                    </a:moveTo>
                    <a:cubicBezTo>
                      <a:pt x="51" y="123"/>
                      <a:pt x="101" y="131"/>
                      <a:pt x="152" y="138"/>
                    </a:cubicBezTo>
                    <a:cubicBezTo>
                      <a:pt x="152" y="109"/>
                      <a:pt x="152" y="81"/>
                      <a:pt x="152" y="52"/>
                    </a:cubicBezTo>
                    <a:cubicBezTo>
                      <a:pt x="101" y="35"/>
                      <a:pt x="51" y="18"/>
                      <a:pt x="0" y="0"/>
                    </a:cubicBezTo>
                    <a:cubicBezTo>
                      <a:pt x="0" y="39"/>
                      <a:pt x="0" y="77"/>
                      <a:pt x="0" y="116"/>
                    </a:cubicBezTo>
                    <a:close/>
                  </a:path>
                </a:pathLst>
              </a:custGeom>
              <a:solidFill>
                <a:schemeClr val="accent1">
                  <a:lumMod val="60000"/>
                  <a:lumOff val="40000"/>
                </a:schemeClr>
              </a:solidFill>
              <a:ln w="25400">
                <a:noFill/>
                <a:bevel/>
              </a:ln>
            </p:spPr>
            <p:txBody>
              <a:bodyPr vert="horz" wrap="square" lIns="137160" tIns="68580" rIns="137160" bIns="68580" numCol="1" anchor="t" anchorCtr="0" compatLnSpc="1">
                <a:prstTxWarp prst="textNoShape">
                  <a:avLst/>
                </a:prstTxWarp>
              </a:bodyPr>
              <a:lstStyle/>
              <a:p>
                <a:pPr>
                  <a:lnSpc>
                    <a:spcPct val="130000"/>
                  </a:lnSpc>
                  <a:spcBef>
                    <a:spcPts val="900"/>
                  </a:spcBef>
                </a:pPr>
                <a:endParaRPr lang="en-US" sz="2700" dirty="0">
                  <a:latin typeface="Roboto Light" charset="0"/>
                </a:endParaRPr>
              </a:p>
            </p:txBody>
          </p:sp>
        </p:grpSp>
        <p:sp>
          <p:nvSpPr>
            <p:cNvPr id="23" name="Oval 22">
              <a:extLst>
                <a:ext uri="{FF2B5EF4-FFF2-40B4-BE49-F238E27FC236}">
                  <a16:creationId xmlns:a16="http://schemas.microsoft.com/office/drawing/2014/main" id="{2C2A1C1F-0E70-435F-8FB0-35E39C77350E}"/>
                </a:ext>
              </a:extLst>
            </p:cNvPr>
            <p:cNvSpPr/>
            <p:nvPr/>
          </p:nvSpPr>
          <p:spPr>
            <a:xfrm>
              <a:off x="6875378" y="2129853"/>
              <a:ext cx="613456" cy="793996"/>
            </a:xfrm>
            <a:prstGeom prst="ellipse">
              <a:avLst/>
            </a:prstGeom>
            <a:solidFill>
              <a:schemeClr val="bg2"/>
            </a:solidFill>
            <a:ln w="254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900"/>
                </a:spcBef>
              </a:pPr>
              <a:endParaRPr lang="en-US" sz="2100" dirty="0">
                <a:solidFill>
                  <a:schemeClr val="tx1"/>
                </a:solidFill>
              </a:endParaRPr>
            </a:p>
          </p:txBody>
        </p:sp>
      </p:grpSp>
      <p:grpSp>
        <p:nvGrpSpPr>
          <p:cNvPr id="20" name="Group 19">
            <a:extLst>
              <a:ext uri="{FF2B5EF4-FFF2-40B4-BE49-F238E27FC236}">
                <a16:creationId xmlns:a16="http://schemas.microsoft.com/office/drawing/2014/main" id="{FED878C6-711B-49CE-A1D9-2F9F60F852F7}"/>
              </a:ext>
            </a:extLst>
          </p:cNvPr>
          <p:cNvGrpSpPr/>
          <p:nvPr/>
        </p:nvGrpSpPr>
        <p:grpSpPr>
          <a:xfrm>
            <a:off x="8381999" y="4758404"/>
            <a:ext cx="9906003" cy="1190994"/>
            <a:chOff x="6098334" y="3172269"/>
            <a:chExt cx="6093666" cy="793996"/>
          </a:xfrm>
          <a:effectLst>
            <a:outerShdw blurRad="38100" dist="12700" dir="5400000" algn="ctr" rotWithShape="0">
              <a:srgbClr val="000000">
                <a:alpha val="15000"/>
              </a:srgbClr>
            </a:outerShdw>
          </a:effectLst>
        </p:grpSpPr>
        <p:grpSp>
          <p:nvGrpSpPr>
            <p:cNvPr id="4" name="Group 3">
              <a:extLst>
                <a:ext uri="{FF2B5EF4-FFF2-40B4-BE49-F238E27FC236}">
                  <a16:creationId xmlns:a16="http://schemas.microsoft.com/office/drawing/2014/main" id="{5456B4A5-7ED0-4F26-BAE5-248C28EE2655}"/>
                </a:ext>
              </a:extLst>
            </p:cNvPr>
            <p:cNvGrpSpPr/>
            <p:nvPr/>
          </p:nvGrpSpPr>
          <p:grpSpPr>
            <a:xfrm>
              <a:off x="6470789" y="3181322"/>
              <a:ext cx="5721211" cy="783134"/>
              <a:chOff x="6470789" y="3181322"/>
              <a:chExt cx="5721211" cy="783134"/>
            </a:xfrm>
          </p:grpSpPr>
          <p:sp>
            <p:nvSpPr>
              <p:cNvPr id="11" name="Rectangle 112">
                <a:extLst>
                  <a:ext uri="{FF2B5EF4-FFF2-40B4-BE49-F238E27FC236}">
                    <a16:creationId xmlns:a16="http://schemas.microsoft.com/office/drawing/2014/main" id="{2A1F114F-0D9B-43A0-A8F0-DB4E675D716E}"/>
                  </a:ext>
                </a:extLst>
              </p:cNvPr>
              <p:cNvSpPr>
                <a:spLocks noChangeArrowheads="1"/>
              </p:cNvSpPr>
              <p:nvPr/>
            </p:nvSpPr>
            <p:spPr bwMode="auto">
              <a:xfrm>
                <a:off x="6470789" y="3181322"/>
                <a:ext cx="4548032" cy="781900"/>
              </a:xfrm>
              <a:prstGeom prst="rect">
                <a:avLst/>
              </a:prstGeom>
              <a:solidFill>
                <a:schemeClr val="accent1">
                  <a:lumMod val="40000"/>
                  <a:lumOff val="60000"/>
                </a:schemeClr>
              </a:solidFill>
              <a:ln w="25400">
                <a:noFill/>
                <a:miter lim="800000"/>
              </a:ln>
            </p:spPr>
            <p:txBody>
              <a:bodyPr vert="horz" wrap="square" lIns="960120" tIns="68580" rIns="137160" bIns="68580" numCol="1" anchor="ctr" anchorCtr="0" compatLnSpc="1">
                <a:prstTxWarp prst="textNoShape">
                  <a:avLst/>
                </a:prstTxWarp>
              </a:bodyPr>
              <a:lstStyle/>
              <a:p>
                <a:pPr>
                  <a:lnSpc>
                    <a:spcPct val="130000"/>
                  </a:lnSpc>
                  <a:spcBef>
                    <a:spcPts val="900"/>
                  </a:spcBef>
                </a:pPr>
                <a:r>
                  <a:rPr lang="en-US" sz="2800" dirty="0">
                    <a:solidFill>
                      <a:schemeClr val="tx1">
                        <a:lumMod val="65000"/>
                        <a:lumOff val="35000"/>
                      </a:schemeClr>
                    </a:solidFill>
                    <a:latin typeface="Open Sans" panose="020B0604020202020204" charset="0"/>
                    <a:ea typeface="Open Sans" panose="020B0604020202020204" charset="0"/>
                    <a:cs typeface="Open Sans" panose="020B0604020202020204" charset="0"/>
                  </a:rPr>
                  <a:t>23.3% of the total US work population was 55 and over</a:t>
                </a:r>
              </a:p>
            </p:txBody>
          </p:sp>
          <p:sp>
            <p:nvSpPr>
              <p:cNvPr id="12" name="Freeform 113">
                <a:extLst>
                  <a:ext uri="{FF2B5EF4-FFF2-40B4-BE49-F238E27FC236}">
                    <a16:creationId xmlns:a16="http://schemas.microsoft.com/office/drawing/2014/main" id="{672197C8-D888-4547-919E-8C147FA787DC}"/>
                  </a:ext>
                </a:extLst>
              </p:cNvPr>
              <p:cNvSpPr>
                <a:spLocks/>
              </p:cNvSpPr>
              <p:nvPr/>
            </p:nvSpPr>
            <p:spPr bwMode="auto">
              <a:xfrm>
                <a:off x="11018821" y="3182556"/>
                <a:ext cx="1173179" cy="781900"/>
              </a:xfrm>
              <a:custGeom>
                <a:avLst/>
                <a:gdLst>
                  <a:gd name="T0" fmla="*/ 0 w 152"/>
                  <a:gd name="T1" fmla="*/ 116 h 116"/>
                  <a:gd name="T2" fmla="*/ 152 w 152"/>
                  <a:gd name="T3" fmla="*/ 101 h 116"/>
                  <a:gd name="T4" fmla="*/ 152 w 152"/>
                  <a:gd name="T5" fmla="*/ 15 h 116"/>
                  <a:gd name="T6" fmla="*/ 0 w 152"/>
                  <a:gd name="T7" fmla="*/ 0 h 116"/>
                  <a:gd name="T8" fmla="*/ 0 w 152"/>
                  <a:gd name="T9" fmla="*/ 116 h 116"/>
                </a:gdLst>
                <a:ahLst/>
                <a:cxnLst>
                  <a:cxn ang="0">
                    <a:pos x="T0" y="T1"/>
                  </a:cxn>
                  <a:cxn ang="0">
                    <a:pos x="T2" y="T3"/>
                  </a:cxn>
                  <a:cxn ang="0">
                    <a:pos x="T4" y="T5"/>
                  </a:cxn>
                  <a:cxn ang="0">
                    <a:pos x="T6" y="T7"/>
                  </a:cxn>
                  <a:cxn ang="0">
                    <a:pos x="T8" y="T9"/>
                  </a:cxn>
                </a:cxnLst>
                <a:rect l="0" t="0" r="r" b="b"/>
                <a:pathLst>
                  <a:path w="152" h="116">
                    <a:moveTo>
                      <a:pt x="0" y="116"/>
                    </a:moveTo>
                    <a:cubicBezTo>
                      <a:pt x="51" y="111"/>
                      <a:pt x="101" y="106"/>
                      <a:pt x="152" y="101"/>
                    </a:cubicBezTo>
                    <a:cubicBezTo>
                      <a:pt x="152" y="72"/>
                      <a:pt x="152" y="44"/>
                      <a:pt x="152" y="15"/>
                    </a:cubicBezTo>
                    <a:cubicBezTo>
                      <a:pt x="101" y="10"/>
                      <a:pt x="51" y="5"/>
                      <a:pt x="0" y="0"/>
                    </a:cubicBezTo>
                    <a:cubicBezTo>
                      <a:pt x="0" y="39"/>
                      <a:pt x="0" y="77"/>
                      <a:pt x="0" y="116"/>
                    </a:cubicBezTo>
                    <a:close/>
                  </a:path>
                </a:pathLst>
              </a:custGeom>
              <a:solidFill>
                <a:schemeClr val="accent1">
                  <a:lumMod val="20000"/>
                  <a:lumOff val="80000"/>
                </a:schemeClr>
              </a:solidFill>
              <a:ln w="25400">
                <a:noFill/>
                <a:bevel/>
              </a:ln>
            </p:spPr>
            <p:txBody>
              <a:bodyPr vert="horz" wrap="square" lIns="137160" tIns="68580" rIns="137160" bIns="68580" numCol="1" anchor="t" anchorCtr="0" compatLnSpc="1">
                <a:prstTxWarp prst="textNoShape">
                  <a:avLst/>
                </a:prstTxWarp>
              </a:bodyPr>
              <a:lstStyle/>
              <a:p>
                <a:pPr>
                  <a:lnSpc>
                    <a:spcPct val="130000"/>
                  </a:lnSpc>
                  <a:spcBef>
                    <a:spcPts val="900"/>
                  </a:spcBef>
                </a:pPr>
                <a:endParaRPr lang="en-US" sz="2700" dirty="0">
                  <a:latin typeface="Roboto Light" charset="0"/>
                </a:endParaRPr>
              </a:p>
            </p:txBody>
          </p:sp>
        </p:grpSp>
        <p:sp>
          <p:nvSpPr>
            <p:cNvPr id="24" name="Oval 23">
              <a:extLst>
                <a:ext uri="{FF2B5EF4-FFF2-40B4-BE49-F238E27FC236}">
                  <a16:creationId xmlns:a16="http://schemas.microsoft.com/office/drawing/2014/main" id="{7D24762F-CB26-479D-B2CB-DCB0B99E3338}"/>
                </a:ext>
              </a:extLst>
            </p:cNvPr>
            <p:cNvSpPr/>
            <p:nvPr/>
          </p:nvSpPr>
          <p:spPr>
            <a:xfrm>
              <a:off x="6098334" y="3172269"/>
              <a:ext cx="703115" cy="793996"/>
            </a:xfrm>
            <a:prstGeom prst="ellipse">
              <a:avLst/>
            </a:prstGeom>
            <a:solidFill>
              <a:schemeClr val="bg2"/>
            </a:solidFill>
            <a:ln w="254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900"/>
                </a:spcBef>
              </a:pPr>
              <a:endParaRPr lang="en-US" sz="2100" dirty="0">
                <a:solidFill>
                  <a:schemeClr val="tx1"/>
                </a:solidFill>
              </a:endParaRPr>
            </a:p>
          </p:txBody>
        </p:sp>
      </p:grpSp>
      <p:grpSp>
        <p:nvGrpSpPr>
          <p:cNvPr id="21" name="Group 20">
            <a:extLst>
              <a:ext uri="{FF2B5EF4-FFF2-40B4-BE49-F238E27FC236}">
                <a16:creationId xmlns:a16="http://schemas.microsoft.com/office/drawing/2014/main" id="{2D21DEE9-674D-4667-9642-4C73CD1DF83E}"/>
              </a:ext>
            </a:extLst>
          </p:cNvPr>
          <p:cNvGrpSpPr/>
          <p:nvPr/>
        </p:nvGrpSpPr>
        <p:grpSpPr>
          <a:xfrm>
            <a:off x="6934200" y="6125560"/>
            <a:ext cx="11353801" cy="1403699"/>
            <a:chOff x="6098335" y="4083706"/>
            <a:chExt cx="6093665" cy="935799"/>
          </a:xfrm>
          <a:effectLst>
            <a:outerShdw blurRad="38100" dist="12700" dir="5400000" algn="ctr" rotWithShape="0">
              <a:srgbClr val="000000">
                <a:alpha val="15000"/>
              </a:srgbClr>
            </a:outerShdw>
          </a:effectLst>
        </p:grpSpPr>
        <p:grpSp>
          <p:nvGrpSpPr>
            <p:cNvPr id="5" name="Group 4">
              <a:extLst>
                <a:ext uri="{FF2B5EF4-FFF2-40B4-BE49-F238E27FC236}">
                  <a16:creationId xmlns:a16="http://schemas.microsoft.com/office/drawing/2014/main" id="{BF588864-B0E6-4D80-AABC-AB759FD28E90}"/>
                </a:ext>
              </a:extLst>
            </p:cNvPr>
            <p:cNvGrpSpPr/>
            <p:nvPr/>
          </p:nvGrpSpPr>
          <p:grpSpPr>
            <a:xfrm>
              <a:off x="6470789" y="4083706"/>
              <a:ext cx="5721211" cy="929751"/>
              <a:chOff x="6470789" y="4083706"/>
              <a:chExt cx="5721211" cy="929751"/>
            </a:xfrm>
          </p:grpSpPr>
          <p:sp>
            <p:nvSpPr>
              <p:cNvPr id="13" name="Rectangle 117">
                <a:extLst>
                  <a:ext uri="{FF2B5EF4-FFF2-40B4-BE49-F238E27FC236}">
                    <a16:creationId xmlns:a16="http://schemas.microsoft.com/office/drawing/2014/main" id="{797180A7-9991-4DCF-9464-C8CBD6458CC2}"/>
                  </a:ext>
                </a:extLst>
              </p:cNvPr>
              <p:cNvSpPr>
                <a:spLocks noChangeArrowheads="1"/>
              </p:cNvSpPr>
              <p:nvPr/>
            </p:nvSpPr>
            <p:spPr bwMode="auto">
              <a:xfrm>
                <a:off x="6470789" y="4231557"/>
                <a:ext cx="4697633" cy="781900"/>
              </a:xfrm>
              <a:prstGeom prst="rect">
                <a:avLst/>
              </a:prstGeom>
              <a:solidFill>
                <a:srgbClr val="9BBB59"/>
              </a:solidFill>
              <a:ln w="25400">
                <a:noFill/>
                <a:miter lim="800000"/>
              </a:ln>
            </p:spPr>
            <p:txBody>
              <a:bodyPr vert="horz" wrap="square" lIns="960120" tIns="68580" rIns="137160" bIns="68580" numCol="1" anchor="ctr" anchorCtr="0" compatLnSpc="1">
                <a:prstTxWarp prst="textNoShape">
                  <a:avLst/>
                </a:prstTxWarp>
              </a:bodyPr>
              <a:lstStyle/>
              <a:p>
                <a:pPr>
                  <a:lnSpc>
                    <a:spcPct val="130000"/>
                  </a:lnSpc>
                  <a:spcBef>
                    <a:spcPts val="900"/>
                  </a:spcBef>
                </a:pPr>
                <a:r>
                  <a:rPr lang="en-US" sz="3200" dirty="0">
                    <a:solidFill>
                      <a:srgbClr val="FFFFFF"/>
                    </a:solidFill>
                    <a:latin typeface="Open Sans" panose="020B0604020202020204" charset="0"/>
                    <a:ea typeface="Open Sans" panose="020B0604020202020204" charset="0"/>
                    <a:cs typeface="Open Sans" panose="020B0604020202020204" charset="0"/>
                  </a:rPr>
                  <a:t>In 2024 median age in water occupations was 43.5</a:t>
                </a:r>
              </a:p>
            </p:txBody>
          </p:sp>
          <p:sp>
            <p:nvSpPr>
              <p:cNvPr id="14" name="Freeform 118">
                <a:extLst>
                  <a:ext uri="{FF2B5EF4-FFF2-40B4-BE49-F238E27FC236}">
                    <a16:creationId xmlns:a16="http://schemas.microsoft.com/office/drawing/2014/main" id="{2CE29FD3-86D6-4541-B55C-FDA601371A77}"/>
                  </a:ext>
                </a:extLst>
              </p:cNvPr>
              <p:cNvSpPr>
                <a:spLocks/>
              </p:cNvSpPr>
              <p:nvPr/>
            </p:nvSpPr>
            <p:spPr bwMode="auto">
              <a:xfrm>
                <a:off x="11168422" y="4083706"/>
                <a:ext cx="1023578" cy="929751"/>
              </a:xfrm>
              <a:custGeom>
                <a:avLst/>
                <a:gdLst>
                  <a:gd name="T0" fmla="*/ 0 w 152"/>
                  <a:gd name="T1" fmla="*/ 138 h 138"/>
                  <a:gd name="T2" fmla="*/ 152 w 152"/>
                  <a:gd name="T3" fmla="*/ 86 h 138"/>
                  <a:gd name="T4" fmla="*/ 152 w 152"/>
                  <a:gd name="T5" fmla="*/ 0 h 138"/>
                  <a:gd name="T6" fmla="*/ 0 w 152"/>
                  <a:gd name="T7" fmla="*/ 22 h 138"/>
                  <a:gd name="T8" fmla="*/ 0 w 152"/>
                  <a:gd name="T9" fmla="*/ 138 h 138"/>
                </a:gdLst>
                <a:ahLst/>
                <a:cxnLst>
                  <a:cxn ang="0">
                    <a:pos x="T0" y="T1"/>
                  </a:cxn>
                  <a:cxn ang="0">
                    <a:pos x="T2" y="T3"/>
                  </a:cxn>
                  <a:cxn ang="0">
                    <a:pos x="T4" y="T5"/>
                  </a:cxn>
                  <a:cxn ang="0">
                    <a:pos x="T6" y="T7"/>
                  </a:cxn>
                  <a:cxn ang="0">
                    <a:pos x="T8" y="T9"/>
                  </a:cxn>
                </a:cxnLst>
                <a:rect l="0" t="0" r="r" b="b"/>
                <a:pathLst>
                  <a:path w="152" h="138">
                    <a:moveTo>
                      <a:pt x="0" y="138"/>
                    </a:moveTo>
                    <a:cubicBezTo>
                      <a:pt x="51" y="121"/>
                      <a:pt x="101" y="103"/>
                      <a:pt x="152" y="86"/>
                    </a:cubicBezTo>
                    <a:cubicBezTo>
                      <a:pt x="152" y="57"/>
                      <a:pt x="152" y="29"/>
                      <a:pt x="152" y="0"/>
                    </a:cubicBezTo>
                    <a:cubicBezTo>
                      <a:pt x="101" y="8"/>
                      <a:pt x="51" y="15"/>
                      <a:pt x="0" y="22"/>
                    </a:cubicBezTo>
                    <a:cubicBezTo>
                      <a:pt x="0" y="61"/>
                      <a:pt x="0" y="99"/>
                      <a:pt x="0" y="138"/>
                    </a:cubicBezTo>
                    <a:close/>
                  </a:path>
                </a:pathLst>
              </a:custGeom>
              <a:solidFill>
                <a:schemeClr val="accent3">
                  <a:lumMod val="60000"/>
                  <a:lumOff val="40000"/>
                </a:schemeClr>
              </a:solidFill>
              <a:ln w="25400">
                <a:noFill/>
                <a:bevel/>
              </a:ln>
            </p:spPr>
            <p:txBody>
              <a:bodyPr vert="horz" wrap="square" lIns="137160" tIns="68580" rIns="137160" bIns="68580" numCol="1" anchor="t" anchorCtr="0" compatLnSpc="1">
                <a:prstTxWarp prst="textNoShape">
                  <a:avLst/>
                </a:prstTxWarp>
              </a:bodyPr>
              <a:lstStyle/>
              <a:p>
                <a:pPr>
                  <a:lnSpc>
                    <a:spcPct val="130000"/>
                  </a:lnSpc>
                  <a:spcBef>
                    <a:spcPts val="900"/>
                  </a:spcBef>
                </a:pPr>
                <a:endParaRPr lang="en-US" sz="2700" dirty="0">
                  <a:latin typeface="Roboto Light" charset="0"/>
                </a:endParaRPr>
              </a:p>
            </p:txBody>
          </p:sp>
        </p:grpSp>
        <p:sp>
          <p:nvSpPr>
            <p:cNvPr id="25" name="Oval 24">
              <a:extLst>
                <a:ext uri="{FF2B5EF4-FFF2-40B4-BE49-F238E27FC236}">
                  <a16:creationId xmlns:a16="http://schemas.microsoft.com/office/drawing/2014/main" id="{B91C5EA8-0F89-431D-B920-34D0D0CD49BF}"/>
                </a:ext>
              </a:extLst>
            </p:cNvPr>
            <p:cNvSpPr/>
            <p:nvPr/>
          </p:nvSpPr>
          <p:spPr>
            <a:xfrm>
              <a:off x="6098335" y="4225509"/>
              <a:ext cx="613456" cy="793996"/>
            </a:xfrm>
            <a:prstGeom prst="ellipse">
              <a:avLst/>
            </a:prstGeom>
            <a:solidFill>
              <a:schemeClr val="bg2"/>
            </a:solidFill>
            <a:ln w="254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900"/>
                </a:spcBef>
              </a:pPr>
              <a:endParaRPr lang="en-US" sz="2100" dirty="0">
                <a:solidFill>
                  <a:schemeClr val="tx1"/>
                </a:solidFill>
              </a:endParaRPr>
            </a:p>
          </p:txBody>
        </p:sp>
      </p:grpSp>
      <p:grpSp>
        <p:nvGrpSpPr>
          <p:cNvPr id="22" name="Group 21">
            <a:extLst>
              <a:ext uri="{FF2B5EF4-FFF2-40B4-BE49-F238E27FC236}">
                <a16:creationId xmlns:a16="http://schemas.microsoft.com/office/drawing/2014/main" id="{F317C6DA-D052-4202-8F01-6BE257FCB2C3}"/>
              </a:ext>
            </a:extLst>
          </p:cNvPr>
          <p:cNvGrpSpPr/>
          <p:nvPr/>
        </p:nvGrpSpPr>
        <p:grpSpPr>
          <a:xfrm>
            <a:off x="6934200" y="7325599"/>
            <a:ext cx="11353801" cy="1779179"/>
            <a:chOff x="6098335" y="4883732"/>
            <a:chExt cx="6093665" cy="1186119"/>
          </a:xfrm>
          <a:effectLst>
            <a:outerShdw blurRad="38100" dist="12700" dir="5400000" algn="ctr" rotWithShape="0">
              <a:srgbClr val="000000">
                <a:alpha val="15000"/>
              </a:srgbClr>
            </a:outerShdw>
          </a:effectLst>
        </p:grpSpPr>
        <p:grpSp>
          <p:nvGrpSpPr>
            <p:cNvPr id="6" name="Group 5">
              <a:extLst>
                <a:ext uri="{FF2B5EF4-FFF2-40B4-BE49-F238E27FC236}">
                  <a16:creationId xmlns:a16="http://schemas.microsoft.com/office/drawing/2014/main" id="{E648AD5F-1935-4924-87B5-4AC11889D081}"/>
                </a:ext>
              </a:extLst>
            </p:cNvPr>
            <p:cNvGrpSpPr/>
            <p:nvPr/>
          </p:nvGrpSpPr>
          <p:grpSpPr>
            <a:xfrm>
              <a:off x="6470789" y="4883732"/>
              <a:ext cx="5721211" cy="1179959"/>
              <a:chOff x="6470789" y="4883732"/>
              <a:chExt cx="5721211" cy="1179959"/>
            </a:xfrm>
          </p:grpSpPr>
          <p:sp>
            <p:nvSpPr>
              <p:cNvPr id="15" name="Rectangle 122">
                <a:extLst>
                  <a:ext uri="{FF2B5EF4-FFF2-40B4-BE49-F238E27FC236}">
                    <a16:creationId xmlns:a16="http://schemas.microsoft.com/office/drawing/2014/main" id="{BA92B200-8020-4919-BBCA-4BD200E2A10D}"/>
                  </a:ext>
                </a:extLst>
              </p:cNvPr>
              <p:cNvSpPr>
                <a:spLocks noChangeArrowheads="1"/>
              </p:cNvSpPr>
              <p:nvPr/>
            </p:nvSpPr>
            <p:spPr bwMode="auto">
              <a:xfrm>
                <a:off x="6470789" y="5281791"/>
                <a:ext cx="4697633" cy="781900"/>
              </a:xfrm>
              <a:prstGeom prst="rect">
                <a:avLst/>
              </a:prstGeom>
              <a:solidFill>
                <a:schemeClr val="accent3">
                  <a:lumMod val="60000"/>
                  <a:lumOff val="40000"/>
                </a:schemeClr>
              </a:solidFill>
              <a:ln w="25400">
                <a:noFill/>
                <a:miter lim="800000"/>
              </a:ln>
            </p:spPr>
            <p:txBody>
              <a:bodyPr vert="horz" wrap="square" lIns="960120" tIns="68580" rIns="137160" bIns="68580" numCol="1" anchor="ctr" anchorCtr="0" compatLnSpc="1">
                <a:prstTxWarp prst="textNoShape">
                  <a:avLst/>
                </a:prstTxWarp>
              </a:bodyPr>
              <a:lstStyle/>
              <a:p>
                <a:pPr>
                  <a:lnSpc>
                    <a:spcPct val="130000"/>
                  </a:lnSpc>
                  <a:spcBef>
                    <a:spcPts val="900"/>
                  </a:spcBef>
                </a:pPr>
                <a:r>
                  <a:rPr lang="en-US" sz="3200" dirty="0">
                    <a:solidFill>
                      <a:schemeClr val="tx1">
                        <a:lumMod val="65000"/>
                        <a:lumOff val="35000"/>
                      </a:schemeClr>
                    </a:solidFill>
                    <a:latin typeface="Open Sans" panose="020B0604020202020204" charset="0"/>
                    <a:ea typeface="Open Sans" panose="020B0604020202020204" charset="0"/>
                    <a:cs typeface="Open Sans" panose="020B0604020202020204" charset="0"/>
                  </a:rPr>
                  <a:t>Median age in all other occupations was 42.2</a:t>
                </a:r>
              </a:p>
            </p:txBody>
          </p:sp>
          <p:sp>
            <p:nvSpPr>
              <p:cNvPr id="16" name="Freeform 123">
                <a:extLst>
                  <a:ext uri="{FF2B5EF4-FFF2-40B4-BE49-F238E27FC236}">
                    <a16:creationId xmlns:a16="http://schemas.microsoft.com/office/drawing/2014/main" id="{CC230791-E60A-42EE-9359-A27E4D7962E3}"/>
                  </a:ext>
                </a:extLst>
              </p:cNvPr>
              <p:cNvSpPr>
                <a:spLocks/>
              </p:cNvSpPr>
              <p:nvPr/>
            </p:nvSpPr>
            <p:spPr bwMode="auto">
              <a:xfrm>
                <a:off x="11168422" y="4883732"/>
                <a:ext cx="1023578" cy="1179959"/>
              </a:xfrm>
              <a:custGeom>
                <a:avLst/>
                <a:gdLst>
                  <a:gd name="T0" fmla="*/ 0 w 152"/>
                  <a:gd name="T1" fmla="*/ 175 h 175"/>
                  <a:gd name="T2" fmla="*/ 152 w 152"/>
                  <a:gd name="T3" fmla="*/ 86 h 175"/>
                  <a:gd name="T4" fmla="*/ 152 w 152"/>
                  <a:gd name="T5" fmla="*/ 0 h 175"/>
                  <a:gd name="T6" fmla="*/ 0 w 152"/>
                  <a:gd name="T7" fmla="*/ 59 h 175"/>
                  <a:gd name="T8" fmla="*/ 0 w 152"/>
                  <a:gd name="T9" fmla="*/ 175 h 175"/>
                </a:gdLst>
                <a:ahLst/>
                <a:cxnLst>
                  <a:cxn ang="0">
                    <a:pos x="T0" y="T1"/>
                  </a:cxn>
                  <a:cxn ang="0">
                    <a:pos x="T2" y="T3"/>
                  </a:cxn>
                  <a:cxn ang="0">
                    <a:pos x="T4" y="T5"/>
                  </a:cxn>
                  <a:cxn ang="0">
                    <a:pos x="T6" y="T7"/>
                  </a:cxn>
                  <a:cxn ang="0">
                    <a:pos x="T8" y="T9"/>
                  </a:cxn>
                </a:cxnLst>
                <a:rect l="0" t="0" r="r" b="b"/>
                <a:pathLst>
                  <a:path w="152" h="175">
                    <a:moveTo>
                      <a:pt x="0" y="175"/>
                    </a:moveTo>
                    <a:cubicBezTo>
                      <a:pt x="51" y="145"/>
                      <a:pt x="101" y="116"/>
                      <a:pt x="152" y="86"/>
                    </a:cubicBezTo>
                    <a:cubicBezTo>
                      <a:pt x="152" y="57"/>
                      <a:pt x="152" y="29"/>
                      <a:pt x="152" y="0"/>
                    </a:cubicBezTo>
                    <a:cubicBezTo>
                      <a:pt x="101" y="20"/>
                      <a:pt x="51" y="40"/>
                      <a:pt x="0" y="59"/>
                    </a:cubicBezTo>
                    <a:cubicBezTo>
                      <a:pt x="0" y="98"/>
                      <a:pt x="0" y="136"/>
                      <a:pt x="0" y="175"/>
                    </a:cubicBezTo>
                    <a:close/>
                  </a:path>
                </a:pathLst>
              </a:custGeom>
              <a:solidFill>
                <a:schemeClr val="accent3">
                  <a:lumMod val="40000"/>
                  <a:lumOff val="60000"/>
                </a:schemeClr>
              </a:solidFill>
              <a:ln w="25400">
                <a:noFill/>
                <a:bevel/>
              </a:ln>
            </p:spPr>
            <p:txBody>
              <a:bodyPr vert="horz" wrap="square" lIns="137160" tIns="68580" rIns="137160" bIns="68580" numCol="1" anchor="t" anchorCtr="0" compatLnSpc="1">
                <a:prstTxWarp prst="textNoShape">
                  <a:avLst/>
                </a:prstTxWarp>
              </a:bodyPr>
              <a:lstStyle/>
              <a:p>
                <a:pPr>
                  <a:lnSpc>
                    <a:spcPct val="130000"/>
                  </a:lnSpc>
                  <a:spcBef>
                    <a:spcPts val="900"/>
                  </a:spcBef>
                </a:pPr>
                <a:endParaRPr lang="en-US" sz="2700" dirty="0">
                  <a:latin typeface="Roboto Light" charset="0"/>
                </a:endParaRPr>
              </a:p>
            </p:txBody>
          </p:sp>
        </p:grpSp>
        <p:sp>
          <p:nvSpPr>
            <p:cNvPr id="26" name="Oval 25">
              <a:extLst>
                <a:ext uri="{FF2B5EF4-FFF2-40B4-BE49-F238E27FC236}">
                  <a16:creationId xmlns:a16="http://schemas.microsoft.com/office/drawing/2014/main" id="{E8C32470-999D-4FD1-8890-08BFF0BB6A0B}"/>
                </a:ext>
              </a:extLst>
            </p:cNvPr>
            <p:cNvSpPr/>
            <p:nvPr/>
          </p:nvSpPr>
          <p:spPr>
            <a:xfrm>
              <a:off x="6098335" y="5275855"/>
              <a:ext cx="613456" cy="793996"/>
            </a:xfrm>
            <a:prstGeom prst="ellipse">
              <a:avLst/>
            </a:prstGeom>
            <a:solidFill>
              <a:schemeClr val="bg2"/>
            </a:solidFill>
            <a:ln w="2540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Bef>
                  <a:spcPts val="900"/>
                </a:spcBef>
              </a:pPr>
              <a:endParaRPr lang="en-US" sz="2100" dirty="0">
                <a:solidFill>
                  <a:schemeClr val="tx1"/>
                </a:solidFill>
              </a:endParaRPr>
            </a:p>
          </p:txBody>
        </p:sp>
      </p:grpSp>
      <p:sp>
        <p:nvSpPr>
          <p:cNvPr id="34" name="Rectangle 33"/>
          <p:cNvSpPr/>
          <p:nvPr/>
        </p:nvSpPr>
        <p:spPr>
          <a:xfrm>
            <a:off x="0" y="3490056"/>
            <a:ext cx="6100764" cy="2080384"/>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31">
            <a:extLst>
              <a:ext uri="{FF2B5EF4-FFF2-40B4-BE49-F238E27FC236}">
                <a16:creationId xmlns:a16="http://schemas.microsoft.com/office/drawing/2014/main" id="{EFAFC4B7-717A-4140-99B6-F37CE0F78780}"/>
              </a:ext>
            </a:extLst>
          </p:cNvPr>
          <p:cNvSpPr>
            <a:spLocks noGrp="1"/>
          </p:cNvSpPr>
          <p:nvPr>
            <p:ph type="title"/>
          </p:nvPr>
        </p:nvSpPr>
        <p:spPr>
          <a:xfrm>
            <a:off x="0" y="3657216"/>
            <a:ext cx="6100764" cy="1874768"/>
          </a:xfrm>
        </p:spPr>
        <p:txBody>
          <a:bodyPr/>
          <a:lstStyle/>
          <a:p>
            <a:r>
              <a:rPr lang="en-US" dirty="0">
                <a:latin typeface="Open Sans" panose="020B0604020202020204" charset="0"/>
                <a:ea typeface="Open Sans" panose="020B0604020202020204" charset="0"/>
                <a:cs typeface="Open Sans" panose="020B0604020202020204" charset="0"/>
              </a:rPr>
              <a:t>Operators Vs. Other Occupations 2024</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grpSp>
        <p:nvGrpSpPr>
          <p:cNvPr id="36" name="Group 35"/>
          <p:cNvGrpSpPr>
            <a:grpSpLocks noChangeAspect="1"/>
          </p:cNvGrpSpPr>
          <p:nvPr/>
        </p:nvGrpSpPr>
        <p:grpSpPr>
          <a:xfrm>
            <a:off x="7139203" y="1738996"/>
            <a:ext cx="732993" cy="731520"/>
            <a:chOff x="9769475" y="4381500"/>
            <a:chExt cx="800100" cy="798513"/>
          </a:xfrm>
          <a:solidFill>
            <a:srgbClr val="222222"/>
          </a:solidFill>
        </p:grpSpPr>
        <p:sp>
          <p:nvSpPr>
            <p:cNvPr id="37" name="Freeform 36"/>
            <p:cNvSpPr>
              <a:spLocks/>
            </p:cNvSpPr>
            <p:nvPr/>
          </p:nvSpPr>
          <p:spPr bwMode="auto">
            <a:xfrm>
              <a:off x="9836150" y="4554538"/>
              <a:ext cx="227013" cy="26988"/>
            </a:xfrm>
            <a:custGeom>
              <a:avLst/>
              <a:gdLst>
                <a:gd name="T0" fmla="*/ 4 w 68"/>
                <a:gd name="T1" fmla="*/ 8 h 8"/>
                <a:gd name="T2" fmla="*/ 64 w 68"/>
                <a:gd name="T3" fmla="*/ 8 h 8"/>
                <a:gd name="T4" fmla="*/ 68 w 68"/>
                <a:gd name="T5" fmla="*/ 4 h 8"/>
                <a:gd name="T6" fmla="*/ 64 w 68"/>
                <a:gd name="T7" fmla="*/ 0 h 8"/>
                <a:gd name="T8" fmla="*/ 4 w 68"/>
                <a:gd name="T9" fmla="*/ 0 h 8"/>
                <a:gd name="T10" fmla="*/ 0 w 68"/>
                <a:gd name="T11" fmla="*/ 4 h 8"/>
                <a:gd name="T12" fmla="*/ 4 w 6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8" h="8">
                  <a:moveTo>
                    <a:pt x="4" y="8"/>
                  </a:moveTo>
                  <a:cubicBezTo>
                    <a:pt x="64" y="8"/>
                    <a:pt x="64" y="8"/>
                    <a:pt x="64" y="8"/>
                  </a:cubicBezTo>
                  <a:cubicBezTo>
                    <a:pt x="66" y="8"/>
                    <a:pt x="68" y="6"/>
                    <a:pt x="68" y="4"/>
                  </a:cubicBezTo>
                  <a:cubicBezTo>
                    <a:pt x="68" y="2"/>
                    <a:pt x="66" y="0"/>
                    <a:pt x="6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8" name="Freeform 37"/>
            <p:cNvSpPr>
              <a:spLocks/>
            </p:cNvSpPr>
            <p:nvPr/>
          </p:nvSpPr>
          <p:spPr bwMode="auto">
            <a:xfrm>
              <a:off x="9836150" y="4502150"/>
              <a:ext cx="146050" cy="25400"/>
            </a:xfrm>
            <a:custGeom>
              <a:avLst/>
              <a:gdLst>
                <a:gd name="T0" fmla="*/ 4 w 44"/>
                <a:gd name="T1" fmla="*/ 8 h 8"/>
                <a:gd name="T2" fmla="*/ 40 w 44"/>
                <a:gd name="T3" fmla="*/ 8 h 8"/>
                <a:gd name="T4" fmla="*/ 44 w 44"/>
                <a:gd name="T5" fmla="*/ 4 h 8"/>
                <a:gd name="T6" fmla="*/ 40 w 44"/>
                <a:gd name="T7" fmla="*/ 0 h 8"/>
                <a:gd name="T8" fmla="*/ 4 w 44"/>
                <a:gd name="T9" fmla="*/ 0 h 8"/>
                <a:gd name="T10" fmla="*/ 0 w 44"/>
                <a:gd name="T11" fmla="*/ 4 h 8"/>
                <a:gd name="T12" fmla="*/ 4 w 4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4" h="8">
                  <a:moveTo>
                    <a:pt x="4" y="8"/>
                  </a:moveTo>
                  <a:cubicBezTo>
                    <a:pt x="40" y="8"/>
                    <a:pt x="40" y="8"/>
                    <a:pt x="40" y="8"/>
                  </a:cubicBezTo>
                  <a:cubicBezTo>
                    <a:pt x="42" y="8"/>
                    <a:pt x="44" y="6"/>
                    <a:pt x="44" y="4"/>
                  </a:cubicBezTo>
                  <a:cubicBezTo>
                    <a:pt x="44" y="2"/>
                    <a:pt x="42" y="0"/>
                    <a:pt x="40"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9" name="Freeform 38"/>
            <p:cNvSpPr>
              <a:spLocks/>
            </p:cNvSpPr>
            <p:nvPr/>
          </p:nvSpPr>
          <p:spPr bwMode="auto">
            <a:xfrm>
              <a:off x="9836150" y="4608513"/>
              <a:ext cx="227013" cy="25400"/>
            </a:xfrm>
            <a:custGeom>
              <a:avLst/>
              <a:gdLst>
                <a:gd name="T0" fmla="*/ 68 w 68"/>
                <a:gd name="T1" fmla="*/ 4 h 8"/>
                <a:gd name="T2" fmla="*/ 64 w 68"/>
                <a:gd name="T3" fmla="*/ 0 h 8"/>
                <a:gd name="T4" fmla="*/ 4 w 68"/>
                <a:gd name="T5" fmla="*/ 0 h 8"/>
                <a:gd name="T6" fmla="*/ 0 w 68"/>
                <a:gd name="T7" fmla="*/ 4 h 8"/>
                <a:gd name="T8" fmla="*/ 4 w 68"/>
                <a:gd name="T9" fmla="*/ 8 h 8"/>
                <a:gd name="T10" fmla="*/ 64 w 68"/>
                <a:gd name="T11" fmla="*/ 8 h 8"/>
                <a:gd name="T12" fmla="*/ 68 w 6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8" h="8">
                  <a:moveTo>
                    <a:pt x="68" y="4"/>
                  </a:moveTo>
                  <a:cubicBezTo>
                    <a:pt x="68" y="2"/>
                    <a:pt x="66" y="0"/>
                    <a:pt x="64" y="0"/>
                  </a:cubicBezTo>
                  <a:cubicBezTo>
                    <a:pt x="4" y="0"/>
                    <a:pt x="4" y="0"/>
                    <a:pt x="4" y="0"/>
                  </a:cubicBezTo>
                  <a:cubicBezTo>
                    <a:pt x="2" y="0"/>
                    <a:pt x="0" y="2"/>
                    <a:pt x="0" y="4"/>
                  </a:cubicBezTo>
                  <a:cubicBezTo>
                    <a:pt x="0" y="6"/>
                    <a:pt x="2" y="8"/>
                    <a:pt x="4" y="8"/>
                  </a:cubicBezTo>
                  <a:cubicBezTo>
                    <a:pt x="64" y="8"/>
                    <a:pt x="64" y="8"/>
                    <a:pt x="64" y="8"/>
                  </a:cubicBezTo>
                  <a:cubicBezTo>
                    <a:pt x="66" y="8"/>
                    <a:pt x="68" y="6"/>
                    <a:pt x="6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0" name="Freeform 39"/>
            <p:cNvSpPr>
              <a:spLocks noEditPoints="1"/>
            </p:cNvSpPr>
            <p:nvPr/>
          </p:nvSpPr>
          <p:spPr bwMode="auto">
            <a:xfrm>
              <a:off x="9769475" y="4381500"/>
              <a:ext cx="800100" cy="798513"/>
            </a:xfrm>
            <a:custGeom>
              <a:avLst/>
              <a:gdLst>
                <a:gd name="T0" fmla="*/ 240 w 240"/>
                <a:gd name="T1" fmla="*/ 16 h 240"/>
                <a:gd name="T2" fmla="*/ 124 w 240"/>
                <a:gd name="T3" fmla="*/ 16 h 240"/>
                <a:gd name="T4" fmla="*/ 124 w 240"/>
                <a:gd name="T5" fmla="*/ 4 h 240"/>
                <a:gd name="T6" fmla="*/ 120 w 240"/>
                <a:gd name="T7" fmla="*/ 0 h 240"/>
                <a:gd name="T8" fmla="*/ 116 w 240"/>
                <a:gd name="T9" fmla="*/ 4 h 240"/>
                <a:gd name="T10" fmla="*/ 116 w 240"/>
                <a:gd name="T11" fmla="*/ 16 h 240"/>
                <a:gd name="T12" fmla="*/ 0 w 240"/>
                <a:gd name="T13" fmla="*/ 16 h 240"/>
                <a:gd name="T14" fmla="*/ 0 w 240"/>
                <a:gd name="T15" fmla="*/ 184 h 240"/>
                <a:gd name="T16" fmla="*/ 110 w 240"/>
                <a:gd name="T17" fmla="*/ 184 h 240"/>
                <a:gd name="T18" fmla="*/ 61 w 240"/>
                <a:gd name="T19" fmla="*/ 233 h 240"/>
                <a:gd name="T20" fmla="*/ 61 w 240"/>
                <a:gd name="T21" fmla="*/ 239 h 240"/>
                <a:gd name="T22" fmla="*/ 64 w 240"/>
                <a:gd name="T23" fmla="*/ 240 h 240"/>
                <a:gd name="T24" fmla="*/ 67 w 240"/>
                <a:gd name="T25" fmla="*/ 239 h 240"/>
                <a:gd name="T26" fmla="*/ 116 w 240"/>
                <a:gd name="T27" fmla="*/ 190 h 240"/>
                <a:gd name="T28" fmla="*/ 116 w 240"/>
                <a:gd name="T29" fmla="*/ 228 h 240"/>
                <a:gd name="T30" fmla="*/ 120 w 240"/>
                <a:gd name="T31" fmla="*/ 232 h 240"/>
                <a:gd name="T32" fmla="*/ 124 w 240"/>
                <a:gd name="T33" fmla="*/ 228 h 240"/>
                <a:gd name="T34" fmla="*/ 124 w 240"/>
                <a:gd name="T35" fmla="*/ 190 h 240"/>
                <a:gd name="T36" fmla="*/ 173 w 240"/>
                <a:gd name="T37" fmla="*/ 239 h 240"/>
                <a:gd name="T38" fmla="*/ 176 w 240"/>
                <a:gd name="T39" fmla="*/ 240 h 240"/>
                <a:gd name="T40" fmla="*/ 179 w 240"/>
                <a:gd name="T41" fmla="*/ 239 h 240"/>
                <a:gd name="T42" fmla="*/ 179 w 240"/>
                <a:gd name="T43" fmla="*/ 233 h 240"/>
                <a:gd name="T44" fmla="*/ 130 w 240"/>
                <a:gd name="T45" fmla="*/ 184 h 240"/>
                <a:gd name="T46" fmla="*/ 240 w 240"/>
                <a:gd name="T47" fmla="*/ 184 h 240"/>
                <a:gd name="T48" fmla="*/ 240 w 240"/>
                <a:gd name="T49" fmla="*/ 16 h 240"/>
                <a:gd name="T50" fmla="*/ 232 w 240"/>
                <a:gd name="T51" fmla="*/ 176 h 240"/>
                <a:gd name="T52" fmla="*/ 8 w 240"/>
                <a:gd name="T53" fmla="*/ 176 h 240"/>
                <a:gd name="T54" fmla="*/ 8 w 240"/>
                <a:gd name="T55" fmla="*/ 24 h 240"/>
                <a:gd name="T56" fmla="*/ 232 w 240"/>
                <a:gd name="T57" fmla="*/ 24 h 240"/>
                <a:gd name="T58" fmla="*/ 232 w 240"/>
                <a:gd name="T59" fmla="*/ 17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0" h="240">
                  <a:moveTo>
                    <a:pt x="240" y="16"/>
                  </a:moveTo>
                  <a:cubicBezTo>
                    <a:pt x="124" y="16"/>
                    <a:pt x="124" y="16"/>
                    <a:pt x="124" y="16"/>
                  </a:cubicBezTo>
                  <a:cubicBezTo>
                    <a:pt x="124" y="4"/>
                    <a:pt x="124" y="4"/>
                    <a:pt x="124" y="4"/>
                  </a:cubicBezTo>
                  <a:cubicBezTo>
                    <a:pt x="124" y="2"/>
                    <a:pt x="122" y="0"/>
                    <a:pt x="120" y="0"/>
                  </a:cubicBezTo>
                  <a:cubicBezTo>
                    <a:pt x="118" y="0"/>
                    <a:pt x="116" y="2"/>
                    <a:pt x="116" y="4"/>
                  </a:cubicBezTo>
                  <a:cubicBezTo>
                    <a:pt x="116" y="16"/>
                    <a:pt x="116" y="16"/>
                    <a:pt x="116" y="16"/>
                  </a:cubicBezTo>
                  <a:cubicBezTo>
                    <a:pt x="0" y="16"/>
                    <a:pt x="0" y="16"/>
                    <a:pt x="0" y="16"/>
                  </a:cubicBezTo>
                  <a:cubicBezTo>
                    <a:pt x="0" y="184"/>
                    <a:pt x="0" y="184"/>
                    <a:pt x="0" y="184"/>
                  </a:cubicBezTo>
                  <a:cubicBezTo>
                    <a:pt x="110" y="184"/>
                    <a:pt x="110" y="184"/>
                    <a:pt x="110" y="184"/>
                  </a:cubicBezTo>
                  <a:cubicBezTo>
                    <a:pt x="61" y="233"/>
                    <a:pt x="61" y="233"/>
                    <a:pt x="61" y="233"/>
                  </a:cubicBezTo>
                  <a:cubicBezTo>
                    <a:pt x="60" y="235"/>
                    <a:pt x="60" y="237"/>
                    <a:pt x="61" y="239"/>
                  </a:cubicBezTo>
                  <a:cubicBezTo>
                    <a:pt x="62" y="240"/>
                    <a:pt x="63" y="240"/>
                    <a:pt x="64" y="240"/>
                  </a:cubicBezTo>
                  <a:cubicBezTo>
                    <a:pt x="65" y="240"/>
                    <a:pt x="66" y="240"/>
                    <a:pt x="67" y="239"/>
                  </a:cubicBezTo>
                  <a:cubicBezTo>
                    <a:pt x="116" y="190"/>
                    <a:pt x="116" y="190"/>
                    <a:pt x="116" y="190"/>
                  </a:cubicBezTo>
                  <a:cubicBezTo>
                    <a:pt x="116" y="228"/>
                    <a:pt x="116" y="228"/>
                    <a:pt x="116" y="228"/>
                  </a:cubicBezTo>
                  <a:cubicBezTo>
                    <a:pt x="116" y="230"/>
                    <a:pt x="118" y="232"/>
                    <a:pt x="120" y="232"/>
                  </a:cubicBezTo>
                  <a:cubicBezTo>
                    <a:pt x="122" y="232"/>
                    <a:pt x="124" y="230"/>
                    <a:pt x="124" y="228"/>
                  </a:cubicBezTo>
                  <a:cubicBezTo>
                    <a:pt x="124" y="190"/>
                    <a:pt x="124" y="190"/>
                    <a:pt x="124" y="190"/>
                  </a:cubicBezTo>
                  <a:cubicBezTo>
                    <a:pt x="173" y="239"/>
                    <a:pt x="173" y="239"/>
                    <a:pt x="173" y="239"/>
                  </a:cubicBezTo>
                  <a:cubicBezTo>
                    <a:pt x="174" y="240"/>
                    <a:pt x="175" y="240"/>
                    <a:pt x="176" y="240"/>
                  </a:cubicBezTo>
                  <a:cubicBezTo>
                    <a:pt x="177" y="240"/>
                    <a:pt x="178" y="240"/>
                    <a:pt x="179" y="239"/>
                  </a:cubicBezTo>
                  <a:cubicBezTo>
                    <a:pt x="180" y="237"/>
                    <a:pt x="180" y="235"/>
                    <a:pt x="179" y="233"/>
                  </a:cubicBezTo>
                  <a:cubicBezTo>
                    <a:pt x="130" y="184"/>
                    <a:pt x="130" y="184"/>
                    <a:pt x="130" y="184"/>
                  </a:cubicBezTo>
                  <a:cubicBezTo>
                    <a:pt x="240" y="184"/>
                    <a:pt x="240" y="184"/>
                    <a:pt x="240" y="184"/>
                  </a:cubicBezTo>
                  <a:lnTo>
                    <a:pt x="240" y="16"/>
                  </a:lnTo>
                  <a:close/>
                  <a:moveTo>
                    <a:pt x="232" y="176"/>
                  </a:moveTo>
                  <a:cubicBezTo>
                    <a:pt x="8" y="176"/>
                    <a:pt x="8" y="176"/>
                    <a:pt x="8" y="176"/>
                  </a:cubicBezTo>
                  <a:cubicBezTo>
                    <a:pt x="8" y="24"/>
                    <a:pt x="8" y="24"/>
                    <a:pt x="8" y="24"/>
                  </a:cubicBezTo>
                  <a:cubicBezTo>
                    <a:pt x="232" y="24"/>
                    <a:pt x="232" y="24"/>
                    <a:pt x="232" y="24"/>
                  </a:cubicBezTo>
                  <a:lnTo>
                    <a:pt x="232" y="1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1" name="Freeform 40"/>
            <p:cNvSpPr>
              <a:spLocks noEditPoints="1"/>
            </p:cNvSpPr>
            <p:nvPr/>
          </p:nvSpPr>
          <p:spPr bwMode="auto">
            <a:xfrm>
              <a:off x="9875838" y="4633913"/>
              <a:ext cx="600075" cy="266700"/>
            </a:xfrm>
            <a:custGeom>
              <a:avLst/>
              <a:gdLst>
                <a:gd name="T0" fmla="*/ 80 w 180"/>
                <a:gd name="T1" fmla="*/ 50 h 80"/>
                <a:gd name="T2" fmla="*/ 72 w 180"/>
                <a:gd name="T3" fmla="*/ 48 h 80"/>
                <a:gd name="T4" fmla="*/ 67 w 180"/>
                <a:gd name="T5" fmla="*/ 49 h 80"/>
                <a:gd name="T6" fmla="*/ 59 w 180"/>
                <a:gd name="T7" fmla="*/ 41 h 80"/>
                <a:gd name="T8" fmla="*/ 60 w 180"/>
                <a:gd name="T9" fmla="*/ 36 h 80"/>
                <a:gd name="T10" fmla="*/ 44 w 180"/>
                <a:gd name="T11" fmla="*/ 20 h 80"/>
                <a:gd name="T12" fmla="*/ 28 w 180"/>
                <a:gd name="T13" fmla="*/ 36 h 80"/>
                <a:gd name="T14" fmla="*/ 29 w 180"/>
                <a:gd name="T15" fmla="*/ 41 h 80"/>
                <a:gd name="T16" fmla="*/ 21 w 180"/>
                <a:gd name="T17" fmla="*/ 49 h 80"/>
                <a:gd name="T18" fmla="*/ 16 w 180"/>
                <a:gd name="T19" fmla="*/ 48 h 80"/>
                <a:gd name="T20" fmla="*/ 0 w 180"/>
                <a:gd name="T21" fmla="*/ 64 h 80"/>
                <a:gd name="T22" fmla="*/ 16 w 180"/>
                <a:gd name="T23" fmla="*/ 80 h 80"/>
                <a:gd name="T24" fmla="*/ 32 w 180"/>
                <a:gd name="T25" fmla="*/ 64 h 80"/>
                <a:gd name="T26" fmla="*/ 28 w 180"/>
                <a:gd name="T27" fmla="*/ 54 h 80"/>
                <a:gd name="T28" fmla="*/ 34 w 180"/>
                <a:gd name="T29" fmla="*/ 48 h 80"/>
                <a:gd name="T30" fmla="*/ 44 w 180"/>
                <a:gd name="T31" fmla="*/ 52 h 80"/>
                <a:gd name="T32" fmla="*/ 54 w 180"/>
                <a:gd name="T33" fmla="*/ 48 h 80"/>
                <a:gd name="T34" fmla="*/ 60 w 180"/>
                <a:gd name="T35" fmla="*/ 54 h 80"/>
                <a:gd name="T36" fmla="*/ 56 w 180"/>
                <a:gd name="T37" fmla="*/ 64 h 80"/>
                <a:gd name="T38" fmla="*/ 72 w 180"/>
                <a:gd name="T39" fmla="*/ 80 h 80"/>
                <a:gd name="T40" fmla="*/ 88 w 180"/>
                <a:gd name="T41" fmla="*/ 64 h 80"/>
                <a:gd name="T42" fmla="*/ 86 w 180"/>
                <a:gd name="T43" fmla="*/ 56 h 80"/>
                <a:gd name="T44" fmla="*/ 114 w 180"/>
                <a:gd name="T45" fmla="*/ 28 h 80"/>
                <a:gd name="T46" fmla="*/ 124 w 180"/>
                <a:gd name="T47" fmla="*/ 32 h 80"/>
                <a:gd name="T48" fmla="*/ 134 w 180"/>
                <a:gd name="T49" fmla="*/ 28 h 80"/>
                <a:gd name="T50" fmla="*/ 152 w 180"/>
                <a:gd name="T51" fmla="*/ 46 h 80"/>
                <a:gd name="T52" fmla="*/ 148 w 180"/>
                <a:gd name="T53" fmla="*/ 56 h 80"/>
                <a:gd name="T54" fmla="*/ 164 w 180"/>
                <a:gd name="T55" fmla="*/ 72 h 80"/>
                <a:gd name="T56" fmla="*/ 180 w 180"/>
                <a:gd name="T57" fmla="*/ 56 h 80"/>
                <a:gd name="T58" fmla="*/ 164 w 180"/>
                <a:gd name="T59" fmla="*/ 40 h 80"/>
                <a:gd name="T60" fmla="*/ 159 w 180"/>
                <a:gd name="T61" fmla="*/ 41 h 80"/>
                <a:gd name="T62" fmla="*/ 139 w 180"/>
                <a:gd name="T63" fmla="*/ 21 h 80"/>
                <a:gd name="T64" fmla="*/ 140 w 180"/>
                <a:gd name="T65" fmla="*/ 16 h 80"/>
                <a:gd name="T66" fmla="*/ 124 w 180"/>
                <a:gd name="T67" fmla="*/ 0 h 80"/>
                <a:gd name="T68" fmla="*/ 108 w 180"/>
                <a:gd name="T69" fmla="*/ 16 h 80"/>
                <a:gd name="T70" fmla="*/ 109 w 180"/>
                <a:gd name="T71" fmla="*/ 21 h 80"/>
                <a:gd name="T72" fmla="*/ 80 w 180"/>
                <a:gd name="T73" fmla="*/ 50 h 80"/>
                <a:gd name="T74" fmla="*/ 16 w 180"/>
                <a:gd name="T75" fmla="*/ 72 h 80"/>
                <a:gd name="T76" fmla="*/ 8 w 180"/>
                <a:gd name="T77" fmla="*/ 64 h 80"/>
                <a:gd name="T78" fmla="*/ 16 w 180"/>
                <a:gd name="T79" fmla="*/ 56 h 80"/>
                <a:gd name="T80" fmla="*/ 24 w 180"/>
                <a:gd name="T81" fmla="*/ 64 h 80"/>
                <a:gd name="T82" fmla="*/ 16 w 180"/>
                <a:gd name="T83" fmla="*/ 72 h 80"/>
                <a:gd name="T84" fmla="*/ 44 w 180"/>
                <a:gd name="T85" fmla="*/ 44 h 80"/>
                <a:gd name="T86" fmla="*/ 36 w 180"/>
                <a:gd name="T87" fmla="*/ 36 h 80"/>
                <a:gd name="T88" fmla="*/ 44 w 180"/>
                <a:gd name="T89" fmla="*/ 28 h 80"/>
                <a:gd name="T90" fmla="*/ 52 w 180"/>
                <a:gd name="T91" fmla="*/ 36 h 80"/>
                <a:gd name="T92" fmla="*/ 44 w 180"/>
                <a:gd name="T93" fmla="*/ 44 h 80"/>
                <a:gd name="T94" fmla="*/ 72 w 180"/>
                <a:gd name="T95" fmla="*/ 72 h 80"/>
                <a:gd name="T96" fmla="*/ 64 w 180"/>
                <a:gd name="T97" fmla="*/ 64 h 80"/>
                <a:gd name="T98" fmla="*/ 72 w 180"/>
                <a:gd name="T99" fmla="*/ 56 h 80"/>
                <a:gd name="T100" fmla="*/ 80 w 180"/>
                <a:gd name="T101" fmla="*/ 64 h 80"/>
                <a:gd name="T102" fmla="*/ 72 w 180"/>
                <a:gd name="T103" fmla="*/ 72 h 80"/>
                <a:gd name="T104" fmla="*/ 172 w 180"/>
                <a:gd name="T105" fmla="*/ 56 h 80"/>
                <a:gd name="T106" fmla="*/ 164 w 180"/>
                <a:gd name="T107" fmla="*/ 64 h 80"/>
                <a:gd name="T108" fmla="*/ 156 w 180"/>
                <a:gd name="T109" fmla="*/ 56 h 80"/>
                <a:gd name="T110" fmla="*/ 164 w 180"/>
                <a:gd name="T111" fmla="*/ 48 h 80"/>
                <a:gd name="T112" fmla="*/ 172 w 180"/>
                <a:gd name="T113" fmla="*/ 56 h 80"/>
                <a:gd name="T114" fmla="*/ 124 w 180"/>
                <a:gd name="T115" fmla="*/ 8 h 80"/>
                <a:gd name="T116" fmla="*/ 132 w 180"/>
                <a:gd name="T117" fmla="*/ 16 h 80"/>
                <a:gd name="T118" fmla="*/ 124 w 180"/>
                <a:gd name="T119" fmla="*/ 24 h 80"/>
                <a:gd name="T120" fmla="*/ 116 w 180"/>
                <a:gd name="T121" fmla="*/ 16 h 80"/>
                <a:gd name="T122" fmla="*/ 124 w 180"/>
                <a:gd name="T123" fmla="*/ 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0" h="80">
                  <a:moveTo>
                    <a:pt x="80" y="50"/>
                  </a:moveTo>
                  <a:cubicBezTo>
                    <a:pt x="78" y="49"/>
                    <a:pt x="75" y="48"/>
                    <a:pt x="72" y="48"/>
                  </a:cubicBezTo>
                  <a:cubicBezTo>
                    <a:pt x="70" y="48"/>
                    <a:pt x="68" y="48"/>
                    <a:pt x="67" y="49"/>
                  </a:cubicBezTo>
                  <a:cubicBezTo>
                    <a:pt x="59" y="41"/>
                    <a:pt x="59" y="41"/>
                    <a:pt x="59" y="41"/>
                  </a:cubicBezTo>
                  <a:cubicBezTo>
                    <a:pt x="60" y="40"/>
                    <a:pt x="60" y="38"/>
                    <a:pt x="60" y="36"/>
                  </a:cubicBezTo>
                  <a:cubicBezTo>
                    <a:pt x="60" y="27"/>
                    <a:pt x="53" y="20"/>
                    <a:pt x="44" y="20"/>
                  </a:cubicBezTo>
                  <a:cubicBezTo>
                    <a:pt x="35" y="20"/>
                    <a:pt x="28" y="27"/>
                    <a:pt x="28" y="36"/>
                  </a:cubicBezTo>
                  <a:cubicBezTo>
                    <a:pt x="28" y="38"/>
                    <a:pt x="28" y="40"/>
                    <a:pt x="29" y="41"/>
                  </a:cubicBezTo>
                  <a:cubicBezTo>
                    <a:pt x="21" y="49"/>
                    <a:pt x="21" y="49"/>
                    <a:pt x="21" y="49"/>
                  </a:cubicBezTo>
                  <a:cubicBezTo>
                    <a:pt x="20" y="48"/>
                    <a:pt x="18" y="48"/>
                    <a:pt x="16" y="48"/>
                  </a:cubicBezTo>
                  <a:cubicBezTo>
                    <a:pt x="7" y="48"/>
                    <a:pt x="0" y="55"/>
                    <a:pt x="0" y="64"/>
                  </a:cubicBezTo>
                  <a:cubicBezTo>
                    <a:pt x="0" y="73"/>
                    <a:pt x="7" y="80"/>
                    <a:pt x="16" y="80"/>
                  </a:cubicBezTo>
                  <a:cubicBezTo>
                    <a:pt x="25" y="80"/>
                    <a:pt x="32" y="73"/>
                    <a:pt x="32" y="64"/>
                  </a:cubicBezTo>
                  <a:cubicBezTo>
                    <a:pt x="32" y="60"/>
                    <a:pt x="30" y="56"/>
                    <a:pt x="28" y="54"/>
                  </a:cubicBezTo>
                  <a:cubicBezTo>
                    <a:pt x="34" y="48"/>
                    <a:pt x="34" y="48"/>
                    <a:pt x="34" y="48"/>
                  </a:cubicBezTo>
                  <a:cubicBezTo>
                    <a:pt x="36" y="50"/>
                    <a:pt x="40" y="52"/>
                    <a:pt x="44" y="52"/>
                  </a:cubicBezTo>
                  <a:cubicBezTo>
                    <a:pt x="48" y="52"/>
                    <a:pt x="52" y="50"/>
                    <a:pt x="54" y="48"/>
                  </a:cubicBezTo>
                  <a:cubicBezTo>
                    <a:pt x="60" y="54"/>
                    <a:pt x="60" y="54"/>
                    <a:pt x="60" y="54"/>
                  </a:cubicBezTo>
                  <a:cubicBezTo>
                    <a:pt x="58" y="56"/>
                    <a:pt x="56" y="60"/>
                    <a:pt x="56" y="64"/>
                  </a:cubicBezTo>
                  <a:cubicBezTo>
                    <a:pt x="56" y="73"/>
                    <a:pt x="63" y="80"/>
                    <a:pt x="72" y="80"/>
                  </a:cubicBezTo>
                  <a:cubicBezTo>
                    <a:pt x="81" y="80"/>
                    <a:pt x="88" y="73"/>
                    <a:pt x="88" y="64"/>
                  </a:cubicBezTo>
                  <a:cubicBezTo>
                    <a:pt x="88" y="61"/>
                    <a:pt x="87" y="58"/>
                    <a:pt x="86" y="56"/>
                  </a:cubicBezTo>
                  <a:cubicBezTo>
                    <a:pt x="114" y="28"/>
                    <a:pt x="114" y="28"/>
                    <a:pt x="114" y="28"/>
                  </a:cubicBezTo>
                  <a:cubicBezTo>
                    <a:pt x="116" y="30"/>
                    <a:pt x="120" y="32"/>
                    <a:pt x="124" y="32"/>
                  </a:cubicBezTo>
                  <a:cubicBezTo>
                    <a:pt x="128" y="32"/>
                    <a:pt x="132" y="30"/>
                    <a:pt x="134" y="28"/>
                  </a:cubicBezTo>
                  <a:cubicBezTo>
                    <a:pt x="152" y="46"/>
                    <a:pt x="152" y="46"/>
                    <a:pt x="152" y="46"/>
                  </a:cubicBezTo>
                  <a:cubicBezTo>
                    <a:pt x="150" y="48"/>
                    <a:pt x="148" y="52"/>
                    <a:pt x="148" y="56"/>
                  </a:cubicBezTo>
                  <a:cubicBezTo>
                    <a:pt x="148" y="65"/>
                    <a:pt x="155" y="72"/>
                    <a:pt x="164" y="72"/>
                  </a:cubicBezTo>
                  <a:cubicBezTo>
                    <a:pt x="173" y="72"/>
                    <a:pt x="180" y="65"/>
                    <a:pt x="180" y="56"/>
                  </a:cubicBezTo>
                  <a:cubicBezTo>
                    <a:pt x="180" y="47"/>
                    <a:pt x="173" y="40"/>
                    <a:pt x="164" y="40"/>
                  </a:cubicBezTo>
                  <a:cubicBezTo>
                    <a:pt x="162" y="40"/>
                    <a:pt x="160" y="40"/>
                    <a:pt x="159" y="41"/>
                  </a:cubicBezTo>
                  <a:cubicBezTo>
                    <a:pt x="139" y="21"/>
                    <a:pt x="139" y="21"/>
                    <a:pt x="139" y="21"/>
                  </a:cubicBezTo>
                  <a:cubicBezTo>
                    <a:pt x="140" y="20"/>
                    <a:pt x="140" y="18"/>
                    <a:pt x="140" y="16"/>
                  </a:cubicBezTo>
                  <a:cubicBezTo>
                    <a:pt x="140" y="7"/>
                    <a:pt x="133" y="0"/>
                    <a:pt x="124" y="0"/>
                  </a:cubicBezTo>
                  <a:cubicBezTo>
                    <a:pt x="115" y="0"/>
                    <a:pt x="108" y="7"/>
                    <a:pt x="108" y="16"/>
                  </a:cubicBezTo>
                  <a:cubicBezTo>
                    <a:pt x="108" y="18"/>
                    <a:pt x="108" y="20"/>
                    <a:pt x="109" y="21"/>
                  </a:cubicBezTo>
                  <a:lnTo>
                    <a:pt x="80" y="50"/>
                  </a:lnTo>
                  <a:close/>
                  <a:moveTo>
                    <a:pt x="16" y="72"/>
                  </a:moveTo>
                  <a:cubicBezTo>
                    <a:pt x="12" y="72"/>
                    <a:pt x="8" y="68"/>
                    <a:pt x="8" y="64"/>
                  </a:cubicBezTo>
                  <a:cubicBezTo>
                    <a:pt x="8" y="60"/>
                    <a:pt x="12" y="56"/>
                    <a:pt x="16" y="56"/>
                  </a:cubicBezTo>
                  <a:cubicBezTo>
                    <a:pt x="20" y="56"/>
                    <a:pt x="24" y="60"/>
                    <a:pt x="24" y="64"/>
                  </a:cubicBezTo>
                  <a:cubicBezTo>
                    <a:pt x="24" y="68"/>
                    <a:pt x="20" y="72"/>
                    <a:pt x="16" y="72"/>
                  </a:cubicBezTo>
                  <a:close/>
                  <a:moveTo>
                    <a:pt x="44" y="44"/>
                  </a:moveTo>
                  <a:cubicBezTo>
                    <a:pt x="40" y="44"/>
                    <a:pt x="36" y="40"/>
                    <a:pt x="36" y="36"/>
                  </a:cubicBezTo>
                  <a:cubicBezTo>
                    <a:pt x="36" y="32"/>
                    <a:pt x="40" y="28"/>
                    <a:pt x="44" y="28"/>
                  </a:cubicBezTo>
                  <a:cubicBezTo>
                    <a:pt x="48" y="28"/>
                    <a:pt x="52" y="32"/>
                    <a:pt x="52" y="36"/>
                  </a:cubicBezTo>
                  <a:cubicBezTo>
                    <a:pt x="52" y="40"/>
                    <a:pt x="48" y="44"/>
                    <a:pt x="44" y="44"/>
                  </a:cubicBezTo>
                  <a:close/>
                  <a:moveTo>
                    <a:pt x="72" y="72"/>
                  </a:moveTo>
                  <a:cubicBezTo>
                    <a:pt x="68" y="72"/>
                    <a:pt x="64" y="68"/>
                    <a:pt x="64" y="64"/>
                  </a:cubicBezTo>
                  <a:cubicBezTo>
                    <a:pt x="64" y="60"/>
                    <a:pt x="68" y="56"/>
                    <a:pt x="72" y="56"/>
                  </a:cubicBezTo>
                  <a:cubicBezTo>
                    <a:pt x="76" y="56"/>
                    <a:pt x="80" y="60"/>
                    <a:pt x="80" y="64"/>
                  </a:cubicBezTo>
                  <a:cubicBezTo>
                    <a:pt x="80" y="68"/>
                    <a:pt x="76" y="72"/>
                    <a:pt x="72" y="72"/>
                  </a:cubicBezTo>
                  <a:close/>
                  <a:moveTo>
                    <a:pt x="172" y="56"/>
                  </a:moveTo>
                  <a:cubicBezTo>
                    <a:pt x="172" y="60"/>
                    <a:pt x="168" y="64"/>
                    <a:pt x="164" y="64"/>
                  </a:cubicBezTo>
                  <a:cubicBezTo>
                    <a:pt x="160" y="64"/>
                    <a:pt x="156" y="60"/>
                    <a:pt x="156" y="56"/>
                  </a:cubicBezTo>
                  <a:cubicBezTo>
                    <a:pt x="156" y="52"/>
                    <a:pt x="160" y="48"/>
                    <a:pt x="164" y="48"/>
                  </a:cubicBezTo>
                  <a:cubicBezTo>
                    <a:pt x="168" y="48"/>
                    <a:pt x="172" y="52"/>
                    <a:pt x="172" y="56"/>
                  </a:cubicBezTo>
                  <a:close/>
                  <a:moveTo>
                    <a:pt x="124" y="8"/>
                  </a:moveTo>
                  <a:cubicBezTo>
                    <a:pt x="128" y="8"/>
                    <a:pt x="132" y="12"/>
                    <a:pt x="132" y="16"/>
                  </a:cubicBezTo>
                  <a:cubicBezTo>
                    <a:pt x="132" y="20"/>
                    <a:pt x="128" y="24"/>
                    <a:pt x="124" y="24"/>
                  </a:cubicBezTo>
                  <a:cubicBezTo>
                    <a:pt x="120" y="24"/>
                    <a:pt x="116" y="20"/>
                    <a:pt x="116" y="16"/>
                  </a:cubicBezTo>
                  <a:cubicBezTo>
                    <a:pt x="116" y="12"/>
                    <a:pt x="120" y="8"/>
                    <a:pt x="12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nvGrpSpPr>
          <p:cNvPr id="42" name="Group 41"/>
          <p:cNvGrpSpPr>
            <a:grpSpLocks noChangeAspect="1"/>
          </p:cNvGrpSpPr>
          <p:nvPr/>
        </p:nvGrpSpPr>
        <p:grpSpPr>
          <a:xfrm>
            <a:off x="8583635" y="3420868"/>
            <a:ext cx="739727" cy="731520"/>
            <a:chOff x="7894638" y="2255838"/>
            <a:chExt cx="858838" cy="849313"/>
          </a:xfrm>
          <a:solidFill>
            <a:srgbClr val="222222"/>
          </a:solidFill>
        </p:grpSpPr>
        <p:sp>
          <p:nvSpPr>
            <p:cNvPr id="43" name="Freeform 42"/>
            <p:cNvSpPr>
              <a:spLocks noEditPoints="1"/>
            </p:cNvSpPr>
            <p:nvPr/>
          </p:nvSpPr>
          <p:spPr bwMode="auto">
            <a:xfrm>
              <a:off x="7894638" y="2255838"/>
              <a:ext cx="858838" cy="849313"/>
            </a:xfrm>
            <a:custGeom>
              <a:avLst/>
              <a:gdLst>
                <a:gd name="T0" fmla="*/ 245 w 258"/>
                <a:gd name="T1" fmla="*/ 181 h 255"/>
                <a:gd name="T2" fmla="*/ 182 w 258"/>
                <a:gd name="T3" fmla="*/ 24 h 255"/>
                <a:gd name="T4" fmla="*/ 88 w 258"/>
                <a:gd name="T5" fmla="*/ 245 h 255"/>
                <a:gd name="T6" fmla="*/ 179 w 258"/>
                <a:gd name="T7" fmla="*/ 246 h 255"/>
                <a:gd name="T8" fmla="*/ 141 w 258"/>
                <a:gd name="T9" fmla="*/ 142 h 255"/>
                <a:gd name="T10" fmla="*/ 143 w 258"/>
                <a:gd name="T11" fmla="*/ 168 h 255"/>
                <a:gd name="T12" fmla="*/ 146 w 258"/>
                <a:gd name="T13" fmla="*/ 174 h 255"/>
                <a:gd name="T14" fmla="*/ 154 w 258"/>
                <a:gd name="T15" fmla="*/ 206 h 255"/>
                <a:gd name="T16" fmla="*/ 160 w 258"/>
                <a:gd name="T17" fmla="*/ 210 h 255"/>
                <a:gd name="T18" fmla="*/ 170 w 258"/>
                <a:gd name="T19" fmla="*/ 238 h 255"/>
                <a:gd name="T20" fmla="*/ 166 w 258"/>
                <a:gd name="T21" fmla="*/ 242 h 255"/>
                <a:gd name="T22" fmla="*/ 102 w 258"/>
                <a:gd name="T23" fmla="*/ 242 h 255"/>
                <a:gd name="T24" fmla="*/ 95 w 258"/>
                <a:gd name="T25" fmla="*/ 240 h 255"/>
                <a:gd name="T26" fmla="*/ 35 w 258"/>
                <a:gd name="T27" fmla="*/ 185 h 255"/>
                <a:gd name="T28" fmla="*/ 42 w 258"/>
                <a:gd name="T29" fmla="*/ 182 h 255"/>
                <a:gd name="T30" fmla="*/ 34 w 258"/>
                <a:gd name="T31" fmla="*/ 182 h 255"/>
                <a:gd name="T32" fmla="*/ 30 w 258"/>
                <a:gd name="T33" fmla="*/ 171 h 255"/>
                <a:gd name="T34" fmla="*/ 28 w 258"/>
                <a:gd name="T35" fmla="*/ 167 h 255"/>
                <a:gd name="T36" fmla="*/ 26 w 258"/>
                <a:gd name="T37" fmla="*/ 150 h 255"/>
                <a:gd name="T38" fmla="*/ 26 w 258"/>
                <a:gd name="T39" fmla="*/ 142 h 255"/>
                <a:gd name="T40" fmla="*/ 24 w 258"/>
                <a:gd name="T41" fmla="*/ 125 h 255"/>
                <a:gd name="T42" fmla="*/ 30 w 258"/>
                <a:gd name="T43" fmla="*/ 122 h 255"/>
                <a:gd name="T44" fmla="*/ 25 w 258"/>
                <a:gd name="T45" fmla="*/ 118 h 255"/>
                <a:gd name="T46" fmla="*/ 30 w 258"/>
                <a:gd name="T47" fmla="*/ 98 h 255"/>
                <a:gd name="T48" fmla="*/ 32 w 258"/>
                <a:gd name="T49" fmla="*/ 91 h 255"/>
                <a:gd name="T50" fmla="*/ 34 w 258"/>
                <a:gd name="T51" fmla="*/ 86 h 255"/>
                <a:gd name="T52" fmla="*/ 42 w 258"/>
                <a:gd name="T53" fmla="*/ 86 h 255"/>
                <a:gd name="T54" fmla="*/ 35 w 258"/>
                <a:gd name="T55" fmla="*/ 83 h 255"/>
                <a:gd name="T56" fmla="*/ 82 w 258"/>
                <a:gd name="T57" fmla="*/ 38 h 255"/>
                <a:gd name="T58" fmla="*/ 90 w 258"/>
                <a:gd name="T59" fmla="*/ 38 h 255"/>
                <a:gd name="T60" fmla="*/ 97 w 258"/>
                <a:gd name="T61" fmla="*/ 30 h 255"/>
                <a:gd name="T62" fmla="*/ 101 w 258"/>
                <a:gd name="T63" fmla="*/ 28 h 255"/>
                <a:gd name="T64" fmla="*/ 118 w 258"/>
                <a:gd name="T65" fmla="*/ 26 h 255"/>
                <a:gd name="T66" fmla="*/ 126 w 258"/>
                <a:gd name="T67" fmla="*/ 26 h 255"/>
                <a:gd name="T68" fmla="*/ 134 w 258"/>
                <a:gd name="T69" fmla="*/ 24 h 255"/>
                <a:gd name="T70" fmla="*/ 142 w 258"/>
                <a:gd name="T71" fmla="*/ 26 h 255"/>
                <a:gd name="T72" fmla="*/ 150 w 258"/>
                <a:gd name="T73" fmla="*/ 26 h 255"/>
                <a:gd name="T74" fmla="*/ 167 w 258"/>
                <a:gd name="T75" fmla="*/ 28 h 255"/>
                <a:gd name="T76" fmla="*/ 172 w 258"/>
                <a:gd name="T77" fmla="*/ 30 h 255"/>
                <a:gd name="T78" fmla="*/ 236 w 258"/>
                <a:gd name="T79" fmla="*/ 87 h 255"/>
                <a:gd name="T80" fmla="*/ 238 w 258"/>
                <a:gd name="T81" fmla="*/ 98 h 255"/>
                <a:gd name="T82" fmla="*/ 245 w 258"/>
                <a:gd name="T83" fmla="*/ 119 h 255"/>
                <a:gd name="T84" fmla="*/ 238 w 258"/>
                <a:gd name="T85" fmla="*/ 122 h 255"/>
                <a:gd name="T86" fmla="*/ 245 w 258"/>
                <a:gd name="T87" fmla="*/ 124 h 255"/>
                <a:gd name="T88" fmla="*/ 242 w 258"/>
                <a:gd name="T89" fmla="*/ 142 h 255"/>
                <a:gd name="T90" fmla="*/ 242 w 258"/>
                <a:gd name="T91" fmla="*/ 150 h 255"/>
                <a:gd name="T92" fmla="*/ 242 w 258"/>
                <a:gd name="T93" fmla="*/ 166 h 255"/>
                <a:gd name="T94" fmla="*/ 240 w 258"/>
                <a:gd name="T95" fmla="*/ 173 h 255"/>
                <a:gd name="T96" fmla="*/ 208 w 258"/>
                <a:gd name="T97" fmla="*/ 161 h 255"/>
                <a:gd name="T98" fmla="*/ 206 w 258"/>
                <a:gd name="T99" fmla="*/ 154 h 255"/>
                <a:gd name="T100" fmla="*/ 202 w 258"/>
                <a:gd name="T101" fmla="*/ 159 h 255"/>
                <a:gd name="T102" fmla="*/ 174 w 258"/>
                <a:gd name="T103" fmla="*/ 146 h 255"/>
                <a:gd name="T104" fmla="*/ 167 w 258"/>
                <a:gd name="T105" fmla="*/ 144 h 255"/>
                <a:gd name="T106" fmla="*/ 143 w 258"/>
                <a:gd name="T107" fmla="*/ 16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8" h="255">
                  <a:moveTo>
                    <a:pt x="244" y="185"/>
                  </a:moveTo>
                  <a:cubicBezTo>
                    <a:pt x="245" y="181"/>
                    <a:pt x="245" y="181"/>
                    <a:pt x="245" y="181"/>
                  </a:cubicBezTo>
                  <a:cubicBezTo>
                    <a:pt x="258" y="150"/>
                    <a:pt x="257" y="114"/>
                    <a:pt x="243" y="84"/>
                  </a:cubicBezTo>
                  <a:cubicBezTo>
                    <a:pt x="231" y="56"/>
                    <a:pt x="209" y="35"/>
                    <a:pt x="182" y="24"/>
                  </a:cubicBezTo>
                  <a:cubicBezTo>
                    <a:pt x="118" y="0"/>
                    <a:pt x="49" y="28"/>
                    <a:pt x="24" y="88"/>
                  </a:cubicBezTo>
                  <a:cubicBezTo>
                    <a:pt x="0" y="149"/>
                    <a:pt x="28" y="220"/>
                    <a:pt x="88" y="245"/>
                  </a:cubicBezTo>
                  <a:cubicBezTo>
                    <a:pt x="103" y="252"/>
                    <a:pt x="119" y="255"/>
                    <a:pt x="135" y="255"/>
                  </a:cubicBezTo>
                  <a:cubicBezTo>
                    <a:pt x="150" y="255"/>
                    <a:pt x="165" y="252"/>
                    <a:pt x="179" y="246"/>
                  </a:cubicBezTo>
                  <a:cubicBezTo>
                    <a:pt x="183" y="245"/>
                    <a:pt x="183" y="245"/>
                    <a:pt x="183" y="245"/>
                  </a:cubicBezTo>
                  <a:cubicBezTo>
                    <a:pt x="141" y="142"/>
                    <a:pt x="141" y="142"/>
                    <a:pt x="141" y="142"/>
                  </a:cubicBezTo>
                  <a:lnTo>
                    <a:pt x="244" y="185"/>
                  </a:lnTo>
                  <a:close/>
                  <a:moveTo>
                    <a:pt x="143" y="168"/>
                  </a:moveTo>
                  <a:cubicBezTo>
                    <a:pt x="142" y="168"/>
                    <a:pt x="142" y="169"/>
                    <a:pt x="142" y="170"/>
                  </a:cubicBezTo>
                  <a:cubicBezTo>
                    <a:pt x="142" y="172"/>
                    <a:pt x="144" y="174"/>
                    <a:pt x="146" y="174"/>
                  </a:cubicBezTo>
                  <a:cubicBezTo>
                    <a:pt x="157" y="202"/>
                    <a:pt x="157" y="202"/>
                    <a:pt x="157" y="202"/>
                  </a:cubicBezTo>
                  <a:cubicBezTo>
                    <a:pt x="155" y="203"/>
                    <a:pt x="154" y="204"/>
                    <a:pt x="154" y="206"/>
                  </a:cubicBezTo>
                  <a:cubicBezTo>
                    <a:pt x="154" y="208"/>
                    <a:pt x="156" y="210"/>
                    <a:pt x="158" y="210"/>
                  </a:cubicBezTo>
                  <a:cubicBezTo>
                    <a:pt x="159" y="210"/>
                    <a:pt x="159" y="210"/>
                    <a:pt x="160" y="210"/>
                  </a:cubicBezTo>
                  <a:cubicBezTo>
                    <a:pt x="172" y="238"/>
                    <a:pt x="172" y="238"/>
                    <a:pt x="172" y="238"/>
                  </a:cubicBezTo>
                  <a:cubicBezTo>
                    <a:pt x="171" y="238"/>
                    <a:pt x="171" y="238"/>
                    <a:pt x="170" y="238"/>
                  </a:cubicBezTo>
                  <a:cubicBezTo>
                    <a:pt x="168" y="238"/>
                    <a:pt x="166" y="240"/>
                    <a:pt x="166" y="242"/>
                  </a:cubicBezTo>
                  <a:cubicBezTo>
                    <a:pt x="166" y="242"/>
                    <a:pt x="166" y="242"/>
                    <a:pt x="166" y="242"/>
                  </a:cubicBezTo>
                  <a:cubicBezTo>
                    <a:pt x="145" y="249"/>
                    <a:pt x="123" y="249"/>
                    <a:pt x="102" y="242"/>
                  </a:cubicBezTo>
                  <a:cubicBezTo>
                    <a:pt x="102" y="242"/>
                    <a:pt x="102" y="242"/>
                    <a:pt x="102" y="242"/>
                  </a:cubicBezTo>
                  <a:cubicBezTo>
                    <a:pt x="102" y="240"/>
                    <a:pt x="100" y="238"/>
                    <a:pt x="98" y="238"/>
                  </a:cubicBezTo>
                  <a:cubicBezTo>
                    <a:pt x="97" y="238"/>
                    <a:pt x="96" y="239"/>
                    <a:pt x="95" y="240"/>
                  </a:cubicBezTo>
                  <a:cubicBezTo>
                    <a:pt x="94" y="239"/>
                    <a:pt x="92" y="239"/>
                    <a:pt x="91" y="238"/>
                  </a:cubicBezTo>
                  <a:cubicBezTo>
                    <a:pt x="66" y="227"/>
                    <a:pt x="47" y="208"/>
                    <a:pt x="35" y="185"/>
                  </a:cubicBezTo>
                  <a:cubicBezTo>
                    <a:pt x="36" y="186"/>
                    <a:pt x="37" y="186"/>
                    <a:pt x="38" y="186"/>
                  </a:cubicBezTo>
                  <a:cubicBezTo>
                    <a:pt x="40" y="186"/>
                    <a:pt x="42" y="184"/>
                    <a:pt x="42" y="182"/>
                  </a:cubicBezTo>
                  <a:cubicBezTo>
                    <a:pt x="42" y="180"/>
                    <a:pt x="40" y="178"/>
                    <a:pt x="38" y="178"/>
                  </a:cubicBezTo>
                  <a:cubicBezTo>
                    <a:pt x="36" y="178"/>
                    <a:pt x="34" y="180"/>
                    <a:pt x="34" y="182"/>
                  </a:cubicBezTo>
                  <a:cubicBezTo>
                    <a:pt x="34" y="182"/>
                    <a:pt x="34" y="182"/>
                    <a:pt x="34" y="182"/>
                  </a:cubicBezTo>
                  <a:cubicBezTo>
                    <a:pt x="33" y="179"/>
                    <a:pt x="31" y="175"/>
                    <a:pt x="30" y="171"/>
                  </a:cubicBezTo>
                  <a:cubicBezTo>
                    <a:pt x="30" y="171"/>
                    <a:pt x="30" y="171"/>
                    <a:pt x="30" y="170"/>
                  </a:cubicBezTo>
                  <a:cubicBezTo>
                    <a:pt x="30" y="169"/>
                    <a:pt x="29" y="167"/>
                    <a:pt x="28" y="167"/>
                  </a:cubicBezTo>
                  <a:cubicBezTo>
                    <a:pt x="27" y="161"/>
                    <a:pt x="25" y="155"/>
                    <a:pt x="25" y="150"/>
                  </a:cubicBezTo>
                  <a:cubicBezTo>
                    <a:pt x="25" y="150"/>
                    <a:pt x="26" y="150"/>
                    <a:pt x="26" y="150"/>
                  </a:cubicBezTo>
                  <a:cubicBezTo>
                    <a:pt x="28" y="150"/>
                    <a:pt x="30" y="148"/>
                    <a:pt x="30" y="146"/>
                  </a:cubicBezTo>
                  <a:cubicBezTo>
                    <a:pt x="30" y="144"/>
                    <a:pt x="28" y="142"/>
                    <a:pt x="26" y="142"/>
                  </a:cubicBezTo>
                  <a:cubicBezTo>
                    <a:pt x="25" y="142"/>
                    <a:pt x="25" y="142"/>
                    <a:pt x="24" y="143"/>
                  </a:cubicBezTo>
                  <a:cubicBezTo>
                    <a:pt x="23" y="137"/>
                    <a:pt x="23" y="131"/>
                    <a:pt x="24" y="125"/>
                  </a:cubicBezTo>
                  <a:cubicBezTo>
                    <a:pt x="24" y="126"/>
                    <a:pt x="25" y="126"/>
                    <a:pt x="26" y="126"/>
                  </a:cubicBezTo>
                  <a:cubicBezTo>
                    <a:pt x="28" y="126"/>
                    <a:pt x="30" y="124"/>
                    <a:pt x="30" y="122"/>
                  </a:cubicBezTo>
                  <a:cubicBezTo>
                    <a:pt x="30" y="120"/>
                    <a:pt x="28" y="118"/>
                    <a:pt x="26" y="118"/>
                  </a:cubicBezTo>
                  <a:cubicBezTo>
                    <a:pt x="26" y="118"/>
                    <a:pt x="25" y="118"/>
                    <a:pt x="25" y="118"/>
                  </a:cubicBezTo>
                  <a:cubicBezTo>
                    <a:pt x="25" y="113"/>
                    <a:pt x="27" y="107"/>
                    <a:pt x="28" y="101"/>
                  </a:cubicBezTo>
                  <a:cubicBezTo>
                    <a:pt x="29" y="101"/>
                    <a:pt x="30" y="99"/>
                    <a:pt x="30" y="98"/>
                  </a:cubicBezTo>
                  <a:cubicBezTo>
                    <a:pt x="30" y="97"/>
                    <a:pt x="30" y="97"/>
                    <a:pt x="30" y="96"/>
                  </a:cubicBezTo>
                  <a:cubicBezTo>
                    <a:pt x="30" y="95"/>
                    <a:pt x="31" y="93"/>
                    <a:pt x="32" y="91"/>
                  </a:cubicBezTo>
                  <a:cubicBezTo>
                    <a:pt x="33" y="89"/>
                    <a:pt x="33" y="87"/>
                    <a:pt x="34" y="86"/>
                  </a:cubicBezTo>
                  <a:cubicBezTo>
                    <a:pt x="34" y="86"/>
                    <a:pt x="34" y="86"/>
                    <a:pt x="34" y="86"/>
                  </a:cubicBezTo>
                  <a:cubicBezTo>
                    <a:pt x="34" y="88"/>
                    <a:pt x="36" y="90"/>
                    <a:pt x="38" y="90"/>
                  </a:cubicBezTo>
                  <a:cubicBezTo>
                    <a:pt x="40" y="90"/>
                    <a:pt x="42" y="88"/>
                    <a:pt x="42" y="86"/>
                  </a:cubicBezTo>
                  <a:cubicBezTo>
                    <a:pt x="42" y="84"/>
                    <a:pt x="40" y="82"/>
                    <a:pt x="38" y="82"/>
                  </a:cubicBezTo>
                  <a:cubicBezTo>
                    <a:pt x="37" y="82"/>
                    <a:pt x="36" y="82"/>
                    <a:pt x="35" y="83"/>
                  </a:cubicBezTo>
                  <a:cubicBezTo>
                    <a:pt x="46" y="62"/>
                    <a:pt x="63" y="46"/>
                    <a:pt x="83" y="36"/>
                  </a:cubicBezTo>
                  <a:cubicBezTo>
                    <a:pt x="82" y="36"/>
                    <a:pt x="82" y="37"/>
                    <a:pt x="82" y="38"/>
                  </a:cubicBezTo>
                  <a:cubicBezTo>
                    <a:pt x="82" y="40"/>
                    <a:pt x="84" y="42"/>
                    <a:pt x="86" y="42"/>
                  </a:cubicBezTo>
                  <a:cubicBezTo>
                    <a:pt x="88" y="42"/>
                    <a:pt x="90" y="40"/>
                    <a:pt x="90" y="38"/>
                  </a:cubicBezTo>
                  <a:cubicBezTo>
                    <a:pt x="90" y="36"/>
                    <a:pt x="88" y="34"/>
                    <a:pt x="86" y="34"/>
                  </a:cubicBezTo>
                  <a:cubicBezTo>
                    <a:pt x="90" y="32"/>
                    <a:pt x="93" y="31"/>
                    <a:pt x="97" y="30"/>
                  </a:cubicBezTo>
                  <a:cubicBezTo>
                    <a:pt x="97" y="30"/>
                    <a:pt x="98" y="30"/>
                    <a:pt x="98" y="30"/>
                  </a:cubicBezTo>
                  <a:cubicBezTo>
                    <a:pt x="99" y="30"/>
                    <a:pt x="101" y="29"/>
                    <a:pt x="101" y="28"/>
                  </a:cubicBezTo>
                  <a:cubicBezTo>
                    <a:pt x="107" y="27"/>
                    <a:pt x="113" y="25"/>
                    <a:pt x="118" y="25"/>
                  </a:cubicBezTo>
                  <a:cubicBezTo>
                    <a:pt x="118" y="25"/>
                    <a:pt x="118" y="26"/>
                    <a:pt x="118" y="26"/>
                  </a:cubicBezTo>
                  <a:cubicBezTo>
                    <a:pt x="118" y="28"/>
                    <a:pt x="120" y="30"/>
                    <a:pt x="122" y="30"/>
                  </a:cubicBezTo>
                  <a:cubicBezTo>
                    <a:pt x="124" y="30"/>
                    <a:pt x="126" y="28"/>
                    <a:pt x="126" y="26"/>
                  </a:cubicBezTo>
                  <a:cubicBezTo>
                    <a:pt x="126" y="25"/>
                    <a:pt x="126" y="25"/>
                    <a:pt x="125" y="24"/>
                  </a:cubicBezTo>
                  <a:cubicBezTo>
                    <a:pt x="128" y="24"/>
                    <a:pt x="131" y="24"/>
                    <a:pt x="134" y="24"/>
                  </a:cubicBezTo>
                  <a:cubicBezTo>
                    <a:pt x="137" y="24"/>
                    <a:pt x="140" y="24"/>
                    <a:pt x="143" y="24"/>
                  </a:cubicBezTo>
                  <a:cubicBezTo>
                    <a:pt x="142" y="24"/>
                    <a:pt x="142" y="25"/>
                    <a:pt x="142" y="26"/>
                  </a:cubicBezTo>
                  <a:cubicBezTo>
                    <a:pt x="142" y="28"/>
                    <a:pt x="144" y="30"/>
                    <a:pt x="146" y="30"/>
                  </a:cubicBezTo>
                  <a:cubicBezTo>
                    <a:pt x="148" y="30"/>
                    <a:pt x="150" y="28"/>
                    <a:pt x="150" y="26"/>
                  </a:cubicBezTo>
                  <a:cubicBezTo>
                    <a:pt x="150" y="25"/>
                    <a:pt x="150" y="25"/>
                    <a:pt x="150" y="25"/>
                  </a:cubicBezTo>
                  <a:cubicBezTo>
                    <a:pt x="155" y="25"/>
                    <a:pt x="161" y="26"/>
                    <a:pt x="167" y="28"/>
                  </a:cubicBezTo>
                  <a:cubicBezTo>
                    <a:pt x="167" y="29"/>
                    <a:pt x="169" y="30"/>
                    <a:pt x="170" y="30"/>
                  </a:cubicBezTo>
                  <a:cubicBezTo>
                    <a:pt x="171" y="30"/>
                    <a:pt x="171" y="30"/>
                    <a:pt x="172" y="30"/>
                  </a:cubicBezTo>
                  <a:cubicBezTo>
                    <a:pt x="174" y="30"/>
                    <a:pt x="176" y="31"/>
                    <a:pt x="179" y="32"/>
                  </a:cubicBezTo>
                  <a:cubicBezTo>
                    <a:pt x="204" y="42"/>
                    <a:pt x="224" y="61"/>
                    <a:pt x="236" y="87"/>
                  </a:cubicBezTo>
                  <a:cubicBezTo>
                    <a:pt x="237" y="90"/>
                    <a:pt x="238" y="93"/>
                    <a:pt x="239" y="95"/>
                  </a:cubicBezTo>
                  <a:cubicBezTo>
                    <a:pt x="239" y="96"/>
                    <a:pt x="238" y="97"/>
                    <a:pt x="238" y="98"/>
                  </a:cubicBezTo>
                  <a:cubicBezTo>
                    <a:pt x="238" y="100"/>
                    <a:pt x="239" y="101"/>
                    <a:pt x="241" y="102"/>
                  </a:cubicBezTo>
                  <a:cubicBezTo>
                    <a:pt x="243" y="107"/>
                    <a:pt x="244" y="113"/>
                    <a:pt x="245" y="119"/>
                  </a:cubicBezTo>
                  <a:cubicBezTo>
                    <a:pt x="244" y="118"/>
                    <a:pt x="243" y="118"/>
                    <a:pt x="242" y="118"/>
                  </a:cubicBezTo>
                  <a:cubicBezTo>
                    <a:pt x="240" y="118"/>
                    <a:pt x="238" y="120"/>
                    <a:pt x="238" y="122"/>
                  </a:cubicBezTo>
                  <a:cubicBezTo>
                    <a:pt x="238" y="124"/>
                    <a:pt x="240" y="126"/>
                    <a:pt x="242" y="126"/>
                  </a:cubicBezTo>
                  <a:cubicBezTo>
                    <a:pt x="244" y="126"/>
                    <a:pt x="245" y="125"/>
                    <a:pt x="245" y="124"/>
                  </a:cubicBezTo>
                  <a:cubicBezTo>
                    <a:pt x="246" y="131"/>
                    <a:pt x="246" y="137"/>
                    <a:pt x="246" y="144"/>
                  </a:cubicBezTo>
                  <a:cubicBezTo>
                    <a:pt x="245" y="143"/>
                    <a:pt x="244" y="142"/>
                    <a:pt x="242" y="142"/>
                  </a:cubicBezTo>
                  <a:cubicBezTo>
                    <a:pt x="240" y="142"/>
                    <a:pt x="238" y="144"/>
                    <a:pt x="238" y="146"/>
                  </a:cubicBezTo>
                  <a:cubicBezTo>
                    <a:pt x="238" y="148"/>
                    <a:pt x="240" y="150"/>
                    <a:pt x="242" y="150"/>
                  </a:cubicBezTo>
                  <a:cubicBezTo>
                    <a:pt x="243" y="150"/>
                    <a:pt x="245" y="149"/>
                    <a:pt x="245" y="148"/>
                  </a:cubicBezTo>
                  <a:cubicBezTo>
                    <a:pt x="245" y="154"/>
                    <a:pt x="244" y="160"/>
                    <a:pt x="242" y="166"/>
                  </a:cubicBezTo>
                  <a:cubicBezTo>
                    <a:pt x="240" y="166"/>
                    <a:pt x="238" y="168"/>
                    <a:pt x="238" y="170"/>
                  </a:cubicBezTo>
                  <a:cubicBezTo>
                    <a:pt x="238" y="171"/>
                    <a:pt x="239" y="172"/>
                    <a:pt x="240" y="173"/>
                  </a:cubicBezTo>
                  <a:cubicBezTo>
                    <a:pt x="240" y="174"/>
                    <a:pt x="240" y="174"/>
                    <a:pt x="239" y="175"/>
                  </a:cubicBezTo>
                  <a:cubicBezTo>
                    <a:pt x="208" y="161"/>
                    <a:pt x="208" y="161"/>
                    <a:pt x="208" y="161"/>
                  </a:cubicBezTo>
                  <a:cubicBezTo>
                    <a:pt x="209" y="161"/>
                    <a:pt x="210" y="159"/>
                    <a:pt x="210" y="158"/>
                  </a:cubicBezTo>
                  <a:cubicBezTo>
                    <a:pt x="210" y="156"/>
                    <a:pt x="208" y="154"/>
                    <a:pt x="206" y="154"/>
                  </a:cubicBezTo>
                  <a:cubicBezTo>
                    <a:pt x="204" y="154"/>
                    <a:pt x="202" y="156"/>
                    <a:pt x="202" y="158"/>
                  </a:cubicBezTo>
                  <a:cubicBezTo>
                    <a:pt x="202" y="158"/>
                    <a:pt x="202" y="159"/>
                    <a:pt x="202" y="159"/>
                  </a:cubicBezTo>
                  <a:cubicBezTo>
                    <a:pt x="174" y="147"/>
                    <a:pt x="174" y="147"/>
                    <a:pt x="174" y="147"/>
                  </a:cubicBezTo>
                  <a:cubicBezTo>
                    <a:pt x="174" y="147"/>
                    <a:pt x="174" y="146"/>
                    <a:pt x="174" y="146"/>
                  </a:cubicBezTo>
                  <a:cubicBezTo>
                    <a:pt x="174" y="144"/>
                    <a:pt x="172" y="142"/>
                    <a:pt x="170" y="142"/>
                  </a:cubicBezTo>
                  <a:cubicBezTo>
                    <a:pt x="169" y="142"/>
                    <a:pt x="168" y="143"/>
                    <a:pt x="167" y="144"/>
                  </a:cubicBezTo>
                  <a:cubicBezTo>
                    <a:pt x="126" y="127"/>
                    <a:pt x="126" y="127"/>
                    <a:pt x="126" y="127"/>
                  </a:cubicBezTo>
                  <a:lnTo>
                    <a:pt x="143"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4" name="Freeform 43"/>
            <p:cNvSpPr>
              <a:spLocks noEditPoints="1"/>
            </p:cNvSpPr>
            <p:nvPr/>
          </p:nvSpPr>
          <p:spPr bwMode="auto">
            <a:xfrm>
              <a:off x="8420100" y="2784475"/>
              <a:ext cx="320675" cy="320675"/>
            </a:xfrm>
            <a:custGeom>
              <a:avLst/>
              <a:gdLst>
                <a:gd name="T0" fmla="*/ 96 w 96"/>
                <a:gd name="T1" fmla="*/ 42 h 96"/>
                <a:gd name="T2" fmla="*/ 95 w 96"/>
                <a:gd name="T3" fmla="*/ 40 h 96"/>
                <a:gd name="T4" fmla="*/ 0 w 96"/>
                <a:gd name="T5" fmla="*/ 0 h 96"/>
                <a:gd name="T6" fmla="*/ 38 w 96"/>
                <a:gd name="T7" fmla="*/ 93 h 96"/>
                <a:gd name="T8" fmla="*/ 39 w 96"/>
                <a:gd name="T9" fmla="*/ 95 h 96"/>
                <a:gd name="T10" fmla="*/ 42 w 96"/>
                <a:gd name="T11" fmla="*/ 96 h 96"/>
                <a:gd name="T12" fmla="*/ 44 w 96"/>
                <a:gd name="T13" fmla="*/ 95 h 96"/>
                <a:gd name="T14" fmla="*/ 96 w 96"/>
                <a:gd name="T15" fmla="*/ 46 h 96"/>
                <a:gd name="T16" fmla="*/ 96 w 96"/>
                <a:gd name="T17" fmla="*/ 42 h 96"/>
                <a:gd name="T18" fmla="*/ 44 w 96"/>
                <a:gd name="T19" fmla="*/ 86 h 96"/>
                <a:gd name="T20" fmla="*/ 15 w 96"/>
                <a:gd name="T21" fmla="*/ 15 h 96"/>
                <a:gd name="T22" fmla="*/ 87 w 96"/>
                <a:gd name="T23" fmla="*/ 45 h 96"/>
                <a:gd name="T24" fmla="*/ 44 w 96"/>
                <a:gd name="T25" fmla="*/ 8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96">
                  <a:moveTo>
                    <a:pt x="96" y="42"/>
                  </a:moveTo>
                  <a:cubicBezTo>
                    <a:pt x="95" y="40"/>
                    <a:pt x="95" y="40"/>
                    <a:pt x="95" y="40"/>
                  </a:cubicBezTo>
                  <a:cubicBezTo>
                    <a:pt x="0" y="0"/>
                    <a:pt x="0" y="0"/>
                    <a:pt x="0" y="0"/>
                  </a:cubicBezTo>
                  <a:cubicBezTo>
                    <a:pt x="38" y="93"/>
                    <a:pt x="38" y="93"/>
                    <a:pt x="38" y="93"/>
                  </a:cubicBezTo>
                  <a:cubicBezTo>
                    <a:pt x="39" y="95"/>
                    <a:pt x="39" y="95"/>
                    <a:pt x="39" y="95"/>
                  </a:cubicBezTo>
                  <a:cubicBezTo>
                    <a:pt x="42" y="96"/>
                    <a:pt x="42" y="96"/>
                    <a:pt x="42" y="96"/>
                  </a:cubicBezTo>
                  <a:cubicBezTo>
                    <a:pt x="44" y="95"/>
                    <a:pt x="44" y="95"/>
                    <a:pt x="44" y="95"/>
                  </a:cubicBezTo>
                  <a:cubicBezTo>
                    <a:pt x="66" y="85"/>
                    <a:pt x="84" y="67"/>
                    <a:pt x="96" y="46"/>
                  </a:cubicBezTo>
                  <a:cubicBezTo>
                    <a:pt x="96" y="45"/>
                    <a:pt x="96" y="43"/>
                    <a:pt x="96" y="42"/>
                  </a:cubicBezTo>
                  <a:close/>
                  <a:moveTo>
                    <a:pt x="44" y="86"/>
                  </a:moveTo>
                  <a:cubicBezTo>
                    <a:pt x="15" y="15"/>
                    <a:pt x="15" y="15"/>
                    <a:pt x="15" y="15"/>
                  </a:cubicBezTo>
                  <a:cubicBezTo>
                    <a:pt x="87" y="45"/>
                    <a:pt x="87" y="45"/>
                    <a:pt x="87" y="45"/>
                  </a:cubicBezTo>
                  <a:cubicBezTo>
                    <a:pt x="77" y="63"/>
                    <a:pt x="62" y="77"/>
                    <a:pt x="44"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5" name="Oval 44"/>
            <p:cNvSpPr>
              <a:spLocks noChangeArrowheads="1"/>
            </p:cNvSpPr>
            <p:nvPr/>
          </p:nvSpPr>
          <p:spPr bwMode="auto">
            <a:xfrm>
              <a:off x="8247063" y="23685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6" name="Oval 45"/>
            <p:cNvSpPr>
              <a:spLocks noChangeArrowheads="1"/>
            </p:cNvSpPr>
            <p:nvPr/>
          </p:nvSpPr>
          <p:spPr bwMode="auto">
            <a:xfrm>
              <a:off x="8286750" y="240823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7" name="Oval 46"/>
            <p:cNvSpPr>
              <a:spLocks noChangeArrowheads="1"/>
            </p:cNvSpPr>
            <p:nvPr/>
          </p:nvSpPr>
          <p:spPr bwMode="auto">
            <a:xfrm>
              <a:off x="8328025" y="2368550"/>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8" name="Oval 47"/>
            <p:cNvSpPr>
              <a:spLocks noChangeArrowheads="1"/>
            </p:cNvSpPr>
            <p:nvPr/>
          </p:nvSpPr>
          <p:spPr bwMode="auto">
            <a:xfrm>
              <a:off x="8207375" y="240823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9" name="Oval 48"/>
            <p:cNvSpPr>
              <a:spLocks noChangeArrowheads="1"/>
            </p:cNvSpPr>
            <p:nvPr/>
          </p:nvSpPr>
          <p:spPr bwMode="auto">
            <a:xfrm>
              <a:off x="8128000" y="2408238"/>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0" name="Oval 49"/>
            <p:cNvSpPr>
              <a:spLocks noChangeArrowheads="1"/>
            </p:cNvSpPr>
            <p:nvPr/>
          </p:nvSpPr>
          <p:spPr bwMode="auto">
            <a:xfrm>
              <a:off x="8367713" y="240823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1" name="Oval 50"/>
            <p:cNvSpPr>
              <a:spLocks noChangeArrowheads="1"/>
            </p:cNvSpPr>
            <p:nvPr/>
          </p:nvSpPr>
          <p:spPr bwMode="auto">
            <a:xfrm>
              <a:off x="8407400" y="23685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2" name="Oval 51"/>
            <p:cNvSpPr>
              <a:spLocks noChangeArrowheads="1"/>
            </p:cNvSpPr>
            <p:nvPr/>
          </p:nvSpPr>
          <p:spPr bwMode="auto">
            <a:xfrm>
              <a:off x="8486775" y="23685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3" name="Oval 52"/>
            <p:cNvSpPr>
              <a:spLocks noChangeArrowheads="1"/>
            </p:cNvSpPr>
            <p:nvPr/>
          </p:nvSpPr>
          <p:spPr bwMode="auto">
            <a:xfrm>
              <a:off x="8247063" y="24479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4" name="Oval 53"/>
            <p:cNvSpPr>
              <a:spLocks noChangeArrowheads="1"/>
            </p:cNvSpPr>
            <p:nvPr/>
          </p:nvSpPr>
          <p:spPr bwMode="auto">
            <a:xfrm>
              <a:off x="8328025" y="2447925"/>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5" name="Oval 54"/>
            <p:cNvSpPr>
              <a:spLocks noChangeArrowheads="1"/>
            </p:cNvSpPr>
            <p:nvPr/>
          </p:nvSpPr>
          <p:spPr bwMode="auto">
            <a:xfrm>
              <a:off x="8167688" y="24479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6" name="Oval 55"/>
            <p:cNvSpPr>
              <a:spLocks noChangeArrowheads="1"/>
            </p:cNvSpPr>
            <p:nvPr/>
          </p:nvSpPr>
          <p:spPr bwMode="auto">
            <a:xfrm>
              <a:off x="8086725" y="24479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7" name="Oval 56"/>
            <p:cNvSpPr>
              <a:spLocks noChangeArrowheads="1"/>
            </p:cNvSpPr>
            <p:nvPr/>
          </p:nvSpPr>
          <p:spPr bwMode="auto">
            <a:xfrm>
              <a:off x="8567738" y="24479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8" name="Oval 57"/>
            <p:cNvSpPr>
              <a:spLocks noChangeArrowheads="1"/>
            </p:cNvSpPr>
            <p:nvPr/>
          </p:nvSpPr>
          <p:spPr bwMode="auto">
            <a:xfrm>
              <a:off x="8407400" y="24479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9" name="Oval 58"/>
            <p:cNvSpPr>
              <a:spLocks noChangeArrowheads="1"/>
            </p:cNvSpPr>
            <p:nvPr/>
          </p:nvSpPr>
          <p:spPr bwMode="auto">
            <a:xfrm>
              <a:off x="8486775" y="24479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0" name="Oval 59"/>
            <p:cNvSpPr>
              <a:spLocks noChangeArrowheads="1"/>
            </p:cNvSpPr>
            <p:nvPr/>
          </p:nvSpPr>
          <p:spPr bwMode="auto">
            <a:xfrm>
              <a:off x="8447088" y="240823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1" name="Oval 60"/>
            <p:cNvSpPr>
              <a:spLocks noChangeArrowheads="1"/>
            </p:cNvSpPr>
            <p:nvPr/>
          </p:nvSpPr>
          <p:spPr bwMode="auto">
            <a:xfrm>
              <a:off x="8528050" y="2408238"/>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2" name="Oval 61"/>
            <p:cNvSpPr>
              <a:spLocks noChangeArrowheads="1"/>
            </p:cNvSpPr>
            <p:nvPr/>
          </p:nvSpPr>
          <p:spPr bwMode="auto">
            <a:xfrm>
              <a:off x="8247063" y="25288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3" name="Oval 62"/>
            <p:cNvSpPr>
              <a:spLocks noChangeArrowheads="1"/>
            </p:cNvSpPr>
            <p:nvPr/>
          </p:nvSpPr>
          <p:spPr bwMode="auto">
            <a:xfrm>
              <a:off x="8286750" y="248920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4" name="Oval 63"/>
            <p:cNvSpPr>
              <a:spLocks noChangeArrowheads="1"/>
            </p:cNvSpPr>
            <p:nvPr/>
          </p:nvSpPr>
          <p:spPr bwMode="auto">
            <a:xfrm>
              <a:off x="8286750" y="25685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5" name="Oval 64"/>
            <p:cNvSpPr>
              <a:spLocks noChangeArrowheads="1"/>
            </p:cNvSpPr>
            <p:nvPr/>
          </p:nvSpPr>
          <p:spPr bwMode="auto">
            <a:xfrm>
              <a:off x="8328025" y="2528888"/>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6" name="Oval 65"/>
            <p:cNvSpPr>
              <a:spLocks noChangeArrowheads="1"/>
            </p:cNvSpPr>
            <p:nvPr/>
          </p:nvSpPr>
          <p:spPr bwMode="auto">
            <a:xfrm>
              <a:off x="8167688" y="25288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7" name="Oval 66"/>
            <p:cNvSpPr>
              <a:spLocks noChangeArrowheads="1"/>
            </p:cNvSpPr>
            <p:nvPr/>
          </p:nvSpPr>
          <p:spPr bwMode="auto">
            <a:xfrm>
              <a:off x="8207375" y="248920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8" name="Oval 67"/>
            <p:cNvSpPr>
              <a:spLocks noChangeArrowheads="1"/>
            </p:cNvSpPr>
            <p:nvPr/>
          </p:nvSpPr>
          <p:spPr bwMode="auto">
            <a:xfrm>
              <a:off x="8207375" y="25685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9" name="Oval 68"/>
            <p:cNvSpPr>
              <a:spLocks noChangeArrowheads="1"/>
            </p:cNvSpPr>
            <p:nvPr/>
          </p:nvSpPr>
          <p:spPr bwMode="auto">
            <a:xfrm>
              <a:off x="8086725" y="25288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0" name="Oval 69"/>
            <p:cNvSpPr>
              <a:spLocks noChangeArrowheads="1"/>
            </p:cNvSpPr>
            <p:nvPr/>
          </p:nvSpPr>
          <p:spPr bwMode="auto">
            <a:xfrm>
              <a:off x="8047038" y="248920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1" name="Oval 70"/>
            <p:cNvSpPr>
              <a:spLocks noChangeArrowheads="1"/>
            </p:cNvSpPr>
            <p:nvPr/>
          </p:nvSpPr>
          <p:spPr bwMode="auto">
            <a:xfrm>
              <a:off x="8128000" y="2489200"/>
              <a:ext cx="25400"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2" name="Oval 71"/>
            <p:cNvSpPr>
              <a:spLocks noChangeArrowheads="1"/>
            </p:cNvSpPr>
            <p:nvPr/>
          </p:nvSpPr>
          <p:spPr bwMode="auto">
            <a:xfrm>
              <a:off x="8047038" y="25685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3" name="Oval 72"/>
            <p:cNvSpPr>
              <a:spLocks noChangeArrowheads="1"/>
            </p:cNvSpPr>
            <p:nvPr/>
          </p:nvSpPr>
          <p:spPr bwMode="auto">
            <a:xfrm>
              <a:off x="8128000" y="2568575"/>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4" name="Oval 73"/>
            <p:cNvSpPr>
              <a:spLocks noChangeArrowheads="1"/>
            </p:cNvSpPr>
            <p:nvPr/>
          </p:nvSpPr>
          <p:spPr bwMode="auto">
            <a:xfrm>
              <a:off x="8647113" y="25288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5" name="Oval 74"/>
            <p:cNvSpPr>
              <a:spLocks noChangeArrowheads="1"/>
            </p:cNvSpPr>
            <p:nvPr/>
          </p:nvSpPr>
          <p:spPr bwMode="auto">
            <a:xfrm>
              <a:off x="8567738" y="25288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6" name="Oval 75"/>
            <p:cNvSpPr>
              <a:spLocks noChangeArrowheads="1"/>
            </p:cNvSpPr>
            <p:nvPr/>
          </p:nvSpPr>
          <p:spPr bwMode="auto">
            <a:xfrm>
              <a:off x="8607425" y="248920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7" name="Oval 76"/>
            <p:cNvSpPr>
              <a:spLocks noChangeArrowheads="1"/>
            </p:cNvSpPr>
            <p:nvPr/>
          </p:nvSpPr>
          <p:spPr bwMode="auto">
            <a:xfrm>
              <a:off x="8607425" y="25685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8" name="Oval 77"/>
            <p:cNvSpPr>
              <a:spLocks noChangeArrowheads="1"/>
            </p:cNvSpPr>
            <p:nvPr/>
          </p:nvSpPr>
          <p:spPr bwMode="auto">
            <a:xfrm>
              <a:off x="8367713" y="248920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9" name="Oval 78"/>
            <p:cNvSpPr>
              <a:spLocks noChangeArrowheads="1"/>
            </p:cNvSpPr>
            <p:nvPr/>
          </p:nvSpPr>
          <p:spPr bwMode="auto">
            <a:xfrm>
              <a:off x="8367713" y="25685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0" name="Oval 79"/>
            <p:cNvSpPr>
              <a:spLocks noChangeArrowheads="1"/>
            </p:cNvSpPr>
            <p:nvPr/>
          </p:nvSpPr>
          <p:spPr bwMode="auto">
            <a:xfrm>
              <a:off x="8407400" y="25288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1" name="Oval 80"/>
            <p:cNvSpPr>
              <a:spLocks noChangeArrowheads="1"/>
            </p:cNvSpPr>
            <p:nvPr/>
          </p:nvSpPr>
          <p:spPr bwMode="auto">
            <a:xfrm>
              <a:off x="8486775" y="25288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2" name="Oval 81"/>
            <p:cNvSpPr>
              <a:spLocks noChangeArrowheads="1"/>
            </p:cNvSpPr>
            <p:nvPr/>
          </p:nvSpPr>
          <p:spPr bwMode="auto">
            <a:xfrm>
              <a:off x="8247063"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3" name="Oval 82"/>
            <p:cNvSpPr>
              <a:spLocks noChangeArrowheads="1"/>
            </p:cNvSpPr>
            <p:nvPr/>
          </p:nvSpPr>
          <p:spPr bwMode="auto">
            <a:xfrm>
              <a:off x="8328025" y="2608263"/>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4" name="Oval 83"/>
            <p:cNvSpPr>
              <a:spLocks noChangeArrowheads="1"/>
            </p:cNvSpPr>
            <p:nvPr/>
          </p:nvSpPr>
          <p:spPr bwMode="auto">
            <a:xfrm>
              <a:off x="8167688"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5" name="Oval 84"/>
            <p:cNvSpPr>
              <a:spLocks noChangeArrowheads="1"/>
            </p:cNvSpPr>
            <p:nvPr/>
          </p:nvSpPr>
          <p:spPr bwMode="auto">
            <a:xfrm>
              <a:off x="8007350"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6" name="Oval 85"/>
            <p:cNvSpPr>
              <a:spLocks noChangeArrowheads="1"/>
            </p:cNvSpPr>
            <p:nvPr/>
          </p:nvSpPr>
          <p:spPr bwMode="auto">
            <a:xfrm>
              <a:off x="8086725"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7" name="Oval 86"/>
            <p:cNvSpPr>
              <a:spLocks noChangeArrowheads="1"/>
            </p:cNvSpPr>
            <p:nvPr/>
          </p:nvSpPr>
          <p:spPr bwMode="auto">
            <a:xfrm>
              <a:off x="8647113"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8" name="Oval 87"/>
            <p:cNvSpPr>
              <a:spLocks noChangeArrowheads="1"/>
            </p:cNvSpPr>
            <p:nvPr/>
          </p:nvSpPr>
          <p:spPr bwMode="auto">
            <a:xfrm>
              <a:off x="8567738"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9" name="Oval 88"/>
            <p:cNvSpPr>
              <a:spLocks noChangeArrowheads="1"/>
            </p:cNvSpPr>
            <p:nvPr/>
          </p:nvSpPr>
          <p:spPr bwMode="auto">
            <a:xfrm>
              <a:off x="8407400"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0" name="Oval 89"/>
            <p:cNvSpPr>
              <a:spLocks noChangeArrowheads="1"/>
            </p:cNvSpPr>
            <p:nvPr/>
          </p:nvSpPr>
          <p:spPr bwMode="auto">
            <a:xfrm>
              <a:off x="8486775"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1" name="Oval 90"/>
            <p:cNvSpPr>
              <a:spLocks noChangeArrowheads="1"/>
            </p:cNvSpPr>
            <p:nvPr/>
          </p:nvSpPr>
          <p:spPr bwMode="auto">
            <a:xfrm>
              <a:off x="8447088" y="248920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2" name="Oval 91"/>
            <p:cNvSpPr>
              <a:spLocks noChangeArrowheads="1"/>
            </p:cNvSpPr>
            <p:nvPr/>
          </p:nvSpPr>
          <p:spPr bwMode="auto">
            <a:xfrm>
              <a:off x="8528050" y="2489200"/>
              <a:ext cx="25400"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3" name="Oval 92"/>
            <p:cNvSpPr>
              <a:spLocks noChangeArrowheads="1"/>
            </p:cNvSpPr>
            <p:nvPr/>
          </p:nvSpPr>
          <p:spPr bwMode="auto">
            <a:xfrm>
              <a:off x="8447088" y="25685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4" name="Oval 93"/>
            <p:cNvSpPr>
              <a:spLocks noChangeArrowheads="1"/>
            </p:cNvSpPr>
            <p:nvPr/>
          </p:nvSpPr>
          <p:spPr bwMode="auto">
            <a:xfrm>
              <a:off x="8528050" y="2568575"/>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5" name="Oval 94"/>
            <p:cNvSpPr>
              <a:spLocks noChangeArrowheads="1"/>
            </p:cNvSpPr>
            <p:nvPr/>
          </p:nvSpPr>
          <p:spPr bwMode="auto">
            <a:xfrm>
              <a:off x="8247063"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6" name="Oval 95"/>
            <p:cNvSpPr>
              <a:spLocks noChangeArrowheads="1"/>
            </p:cNvSpPr>
            <p:nvPr/>
          </p:nvSpPr>
          <p:spPr bwMode="auto">
            <a:xfrm>
              <a:off x="8286750" y="26479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7" name="Oval 96"/>
            <p:cNvSpPr>
              <a:spLocks noChangeArrowheads="1"/>
            </p:cNvSpPr>
            <p:nvPr/>
          </p:nvSpPr>
          <p:spPr bwMode="auto">
            <a:xfrm>
              <a:off x="8286750" y="272891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8" name="Oval 97"/>
            <p:cNvSpPr>
              <a:spLocks noChangeArrowheads="1"/>
            </p:cNvSpPr>
            <p:nvPr/>
          </p:nvSpPr>
          <p:spPr bwMode="auto">
            <a:xfrm>
              <a:off x="8167688"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9" name="Oval 98"/>
            <p:cNvSpPr>
              <a:spLocks noChangeArrowheads="1"/>
            </p:cNvSpPr>
            <p:nvPr/>
          </p:nvSpPr>
          <p:spPr bwMode="auto">
            <a:xfrm>
              <a:off x="8207375" y="26479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00" name="Oval 99"/>
            <p:cNvSpPr>
              <a:spLocks noChangeArrowheads="1"/>
            </p:cNvSpPr>
            <p:nvPr/>
          </p:nvSpPr>
          <p:spPr bwMode="auto">
            <a:xfrm>
              <a:off x="8207375" y="272891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01" name="Oval 100"/>
            <p:cNvSpPr>
              <a:spLocks noChangeArrowheads="1"/>
            </p:cNvSpPr>
            <p:nvPr/>
          </p:nvSpPr>
          <p:spPr bwMode="auto">
            <a:xfrm>
              <a:off x="8007350"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02" name="Oval 101"/>
            <p:cNvSpPr>
              <a:spLocks noChangeArrowheads="1"/>
            </p:cNvSpPr>
            <p:nvPr/>
          </p:nvSpPr>
          <p:spPr bwMode="auto">
            <a:xfrm>
              <a:off x="8086725"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03" name="Oval 102"/>
            <p:cNvSpPr>
              <a:spLocks noChangeArrowheads="1"/>
            </p:cNvSpPr>
            <p:nvPr/>
          </p:nvSpPr>
          <p:spPr bwMode="auto">
            <a:xfrm>
              <a:off x="8047038" y="26479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04" name="Oval 103"/>
            <p:cNvSpPr>
              <a:spLocks noChangeArrowheads="1"/>
            </p:cNvSpPr>
            <p:nvPr/>
          </p:nvSpPr>
          <p:spPr bwMode="auto">
            <a:xfrm>
              <a:off x="8128000" y="2647950"/>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05" name="Oval 104"/>
            <p:cNvSpPr>
              <a:spLocks noChangeArrowheads="1"/>
            </p:cNvSpPr>
            <p:nvPr/>
          </p:nvSpPr>
          <p:spPr bwMode="auto">
            <a:xfrm>
              <a:off x="8047038" y="272891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06" name="Oval 105"/>
            <p:cNvSpPr>
              <a:spLocks noChangeArrowheads="1"/>
            </p:cNvSpPr>
            <p:nvPr/>
          </p:nvSpPr>
          <p:spPr bwMode="auto">
            <a:xfrm>
              <a:off x="8128000" y="2728913"/>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07" name="Oval 106"/>
            <p:cNvSpPr>
              <a:spLocks noChangeArrowheads="1"/>
            </p:cNvSpPr>
            <p:nvPr/>
          </p:nvSpPr>
          <p:spPr bwMode="auto">
            <a:xfrm>
              <a:off x="8647113"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08" name="Oval 107"/>
            <p:cNvSpPr>
              <a:spLocks noChangeArrowheads="1"/>
            </p:cNvSpPr>
            <p:nvPr/>
          </p:nvSpPr>
          <p:spPr bwMode="auto">
            <a:xfrm>
              <a:off x="8567738"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09" name="Oval 108"/>
            <p:cNvSpPr>
              <a:spLocks noChangeArrowheads="1"/>
            </p:cNvSpPr>
            <p:nvPr/>
          </p:nvSpPr>
          <p:spPr bwMode="auto">
            <a:xfrm>
              <a:off x="8607425" y="26479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10" name="Oval 109"/>
            <p:cNvSpPr>
              <a:spLocks noChangeArrowheads="1"/>
            </p:cNvSpPr>
            <p:nvPr/>
          </p:nvSpPr>
          <p:spPr bwMode="auto">
            <a:xfrm>
              <a:off x="8607425" y="272891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11" name="Oval 110"/>
            <p:cNvSpPr>
              <a:spLocks noChangeArrowheads="1"/>
            </p:cNvSpPr>
            <p:nvPr/>
          </p:nvSpPr>
          <p:spPr bwMode="auto">
            <a:xfrm>
              <a:off x="8367713" y="26479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12" name="Oval 111"/>
            <p:cNvSpPr>
              <a:spLocks noChangeArrowheads="1"/>
            </p:cNvSpPr>
            <p:nvPr/>
          </p:nvSpPr>
          <p:spPr bwMode="auto">
            <a:xfrm>
              <a:off x="8407400"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13" name="Oval 112"/>
            <p:cNvSpPr>
              <a:spLocks noChangeArrowheads="1"/>
            </p:cNvSpPr>
            <p:nvPr/>
          </p:nvSpPr>
          <p:spPr bwMode="auto">
            <a:xfrm>
              <a:off x="8486775"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14" name="Oval 113"/>
            <p:cNvSpPr>
              <a:spLocks noChangeArrowheads="1"/>
            </p:cNvSpPr>
            <p:nvPr/>
          </p:nvSpPr>
          <p:spPr bwMode="auto">
            <a:xfrm>
              <a:off x="8247063" y="276860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15" name="Oval 114"/>
            <p:cNvSpPr>
              <a:spLocks noChangeArrowheads="1"/>
            </p:cNvSpPr>
            <p:nvPr/>
          </p:nvSpPr>
          <p:spPr bwMode="auto">
            <a:xfrm>
              <a:off x="8328025" y="2768600"/>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16" name="Oval 115"/>
            <p:cNvSpPr>
              <a:spLocks noChangeArrowheads="1"/>
            </p:cNvSpPr>
            <p:nvPr/>
          </p:nvSpPr>
          <p:spPr bwMode="auto">
            <a:xfrm>
              <a:off x="8167688" y="276860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17" name="Oval 116"/>
            <p:cNvSpPr>
              <a:spLocks noChangeArrowheads="1"/>
            </p:cNvSpPr>
            <p:nvPr/>
          </p:nvSpPr>
          <p:spPr bwMode="auto">
            <a:xfrm>
              <a:off x="8007350" y="276860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18" name="Oval 117"/>
            <p:cNvSpPr>
              <a:spLocks noChangeArrowheads="1"/>
            </p:cNvSpPr>
            <p:nvPr/>
          </p:nvSpPr>
          <p:spPr bwMode="auto">
            <a:xfrm>
              <a:off x="8086725" y="276860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19" name="Oval 118"/>
            <p:cNvSpPr>
              <a:spLocks noChangeArrowheads="1"/>
            </p:cNvSpPr>
            <p:nvPr/>
          </p:nvSpPr>
          <p:spPr bwMode="auto">
            <a:xfrm>
              <a:off x="8647113" y="276860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20" name="Oval 119"/>
            <p:cNvSpPr>
              <a:spLocks noChangeArrowheads="1"/>
            </p:cNvSpPr>
            <p:nvPr/>
          </p:nvSpPr>
          <p:spPr bwMode="auto">
            <a:xfrm>
              <a:off x="8447088" y="26479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21" name="Oval 120"/>
            <p:cNvSpPr>
              <a:spLocks noChangeArrowheads="1"/>
            </p:cNvSpPr>
            <p:nvPr/>
          </p:nvSpPr>
          <p:spPr bwMode="auto">
            <a:xfrm>
              <a:off x="8528050" y="2647950"/>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22" name="Oval 121"/>
            <p:cNvSpPr>
              <a:spLocks noChangeArrowheads="1"/>
            </p:cNvSpPr>
            <p:nvPr/>
          </p:nvSpPr>
          <p:spPr bwMode="auto">
            <a:xfrm>
              <a:off x="8528050" y="2728913"/>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23" name="Oval 122"/>
            <p:cNvSpPr>
              <a:spLocks noChangeArrowheads="1"/>
            </p:cNvSpPr>
            <p:nvPr/>
          </p:nvSpPr>
          <p:spPr bwMode="auto">
            <a:xfrm>
              <a:off x="8247063" y="28479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24" name="Oval 123"/>
            <p:cNvSpPr>
              <a:spLocks noChangeArrowheads="1"/>
            </p:cNvSpPr>
            <p:nvPr/>
          </p:nvSpPr>
          <p:spPr bwMode="auto">
            <a:xfrm>
              <a:off x="8286750" y="28082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25" name="Oval 124"/>
            <p:cNvSpPr>
              <a:spLocks noChangeArrowheads="1"/>
            </p:cNvSpPr>
            <p:nvPr/>
          </p:nvSpPr>
          <p:spPr bwMode="auto">
            <a:xfrm>
              <a:off x="8286750" y="288925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26" name="Oval 125"/>
            <p:cNvSpPr>
              <a:spLocks noChangeArrowheads="1"/>
            </p:cNvSpPr>
            <p:nvPr/>
          </p:nvSpPr>
          <p:spPr bwMode="auto">
            <a:xfrm>
              <a:off x="8328025" y="2847975"/>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27" name="Oval 126"/>
            <p:cNvSpPr>
              <a:spLocks noChangeArrowheads="1"/>
            </p:cNvSpPr>
            <p:nvPr/>
          </p:nvSpPr>
          <p:spPr bwMode="auto">
            <a:xfrm>
              <a:off x="8167688" y="28479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28" name="Oval 127"/>
            <p:cNvSpPr>
              <a:spLocks noChangeArrowheads="1"/>
            </p:cNvSpPr>
            <p:nvPr/>
          </p:nvSpPr>
          <p:spPr bwMode="auto">
            <a:xfrm>
              <a:off x="8207375" y="28082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29" name="Oval 128"/>
            <p:cNvSpPr>
              <a:spLocks noChangeArrowheads="1"/>
            </p:cNvSpPr>
            <p:nvPr/>
          </p:nvSpPr>
          <p:spPr bwMode="auto">
            <a:xfrm>
              <a:off x="8207375" y="288925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30" name="Oval 129"/>
            <p:cNvSpPr>
              <a:spLocks noChangeArrowheads="1"/>
            </p:cNvSpPr>
            <p:nvPr/>
          </p:nvSpPr>
          <p:spPr bwMode="auto">
            <a:xfrm>
              <a:off x="8086725" y="28479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31" name="Oval 130"/>
            <p:cNvSpPr>
              <a:spLocks noChangeArrowheads="1"/>
            </p:cNvSpPr>
            <p:nvPr/>
          </p:nvSpPr>
          <p:spPr bwMode="auto">
            <a:xfrm>
              <a:off x="8047038" y="28082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32" name="Oval 131"/>
            <p:cNvSpPr>
              <a:spLocks noChangeArrowheads="1"/>
            </p:cNvSpPr>
            <p:nvPr/>
          </p:nvSpPr>
          <p:spPr bwMode="auto">
            <a:xfrm>
              <a:off x="8128000" y="2808288"/>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33" name="Oval 132"/>
            <p:cNvSpPr>
              <a:spLocks noChangeArrowheads="1"/>
            </p:cNvSpPr>
            <p:nvPr/>
          </p:nvSpPr>
          <p:spPr bwMode="auto">
            <a:xfrm>
              <a:off x="8047038" y="288925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34" name="Oval 133"/>
            <p:cNvSpPr>
              <a:spLocks noChangeArrowheads="1"/>
            </p:cNvSpPr>
            <p:nvPr/>
          </p:nvSpPr>
          <p:spPr bwMode="auto">
            <a:xfrm>
              <a:off x="8128000" y="2889250"/>
              <a:ext cx="25400"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35" name="Oval 134"/>
            <p:cNvSpPr>
              <a:spLocks noChangeArrowheads="1"/>
            </p:cNvSpPr>
            <p:nvPr/>
          </p:nvSpPr>
          <p:spPr bwMode="auto">
            <a:xfrm>
              <a:off x="8367713" y="288925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36" name="Oval 135"/>
            <p:cNvSpPr>
              <a:spLocks noChangeArrowheads="1"/>
            </p:cNvSpPr>
            <p:nvPr/>
          </p:nvSpPr>
          <p:spPr bwMode="auto">
            <a:xfrm>
              <a:off x="8247063" y="292893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37" name="Oval 136"/>
            <p:cNvSpPr>
              <a:spLocks noChangeArrowheads="1"/>
            </p:cNvSpPr>
            <p:nvPr/>
          </p:nvSpPr>
          <p:spPr bwMode="auto">
            <a:xfrm>
              <a:off x="8328025" y="2928938"/>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38" name="Oval 137"/>
            <p:cNvSpPr>
              <a:spLocks noChangeArrowheads="1"/>
            </p:cNvSpPr>
            <p:nvPr/>
          </p:nvSpPr>
          <p:spPr bwMode="auto">
            <a:xfrm>
              <a:off x="8167688" y="292893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39" name="Oval 138"/>
            <p:cNvSpPr>
              <a:spLocks noChangeArrowheads="1"/>
            </p:cNvSpPr>
            <p:nvPr/>
          </p:nvSpPr>
          <p:spPr bwMode="auto">
            <a:xfrm>
              <a:off x="8086725" y="292893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40" name="Oval 139"/>
            <p:cNvSpPr>
              <a:spLocks noChangeArrowheads="1"/>
            </p:cNvSpPr>
            <p:nvPr/>
          </p:nvSpPr>
          <p:spPr bwMode="auto">
            <a:xfrm>
              <a:off x="8247063" y="300831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41" name="Oval 140"/>
            <p:cNvSpPr>
              <a:spLocks noChangeArrowheads="1"/>
            </p:cNvSpPr>
            <p:nvPr/>
          </p:nvSpPr>
          <p:spPr bwMode="auto">
            <a:xfrm>
              <a:off x="8286750" y="29686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42" name="Oval 141"/>
            <p:cNvSpPr>
              <a:spLocks noChangeArrowheads="1"/>
            </p:cNvSpPr>
            <p:nvPr/>
          </p:nvSpPr>
          <p:spPr bwMode="auto">
            <a:xfrm>
              <a:off x="8286750" y="304800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43" name="Oval 142"/>
            <p:cNvSpPr>
              <a:spLocks noChangeArrowheads="1"/>
            </p:cNvSpPr>
            <p:nvPr/>
          </p:nvSpPr>
          <p:spPr bwMode="auto">
            <a:xfrm>
              <a:off x="8328025" y="3008313"/>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44" name="Oval 143"/>
            <p:cNvSpPr>
              <a:spLocks noChangeArrowheads="1"/>
            </p:cNvSpPr>
            <p:nvPr/>
          </p:nvSpPr>
          <p:spPr bwMode="auto">
            <a:xfrm>
              <a:off x="8167688" y="300831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45" name="Oval 144"/>
            <p:cNvSpPr>
              <a:spLocks noChangeArrowheads="1"/>
            </p:cNvSpPr>
            <p:nvPr/>
          </p:nvSpPr>
          <p:spPr bwMode="auto">
            <a:xfrm>
              <a:off x="8207375" y="29686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46" name="Oval 145"/>
            <p:cNvSpPr>
              <a:spLocks noChangeArrowheads="1"/>
            </p:cNvSpPr>
            <p:nvPr/>
          </p:nvSpPr>
          <p:spPr bwMode="auto">
            <a:xfrm>
              <a:off x="8128000" y="2968625"/>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47" name="Oval 146"/>
            <p:cNvSpPr>
              <a:spLocks noChangeArrowheads="1"/>
            </p:cNvSpPr>
            <p:nvPr/>
          </p:nvSpPr>
          <p:spPr bwMode="auto">
            <a:xfrm>
              <a:off x="8367713" y="29686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48" name="Oval 147"/>
            <p:cNvSpPr>
              <a:spLocks noChangeArrowheads="1"/>
            </p:cNvSpPr>
            <p:nvPr/>
          </p:nvSpPr>
          <p:spPr bwMode="auto">
            <a:xfrm>
              <a:off x="8367713" y="304800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49" name="Oval 148"/>
            <p:cNvSpPr>
              <a:spLocks noChangeArrowheads="1"/>
            </p:cNvSpPr>
            <p:nvPr/>
          </p:nvSpPr>
          <p:spPr bwMode="auto">
            <a:xfrm>
              <a:off x="8407400" y="300831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nvGrpSpPr>
          <p:cNvPr id="151" name="Group 150"/>
          <p:cNvGrpSpPr>
            <a:grpSpLocks noChangeAspect="1"/>
          </p:cNvGrpSpPr>
          <p:nvPr/>
        </p:nvGrpSpPr>
        <p:grpSpPr>
          <a:xfrm rot="18484078">
            <a:off x="8583634" y="4988140"/>
            <a:ext cx="739727" cy="731520"/>
            <a:chOff x="7894638" y="2255838"/>
            <a:chExt cx="858838" cy="849313"/>
          </a:xfrm>
          <a:solidFill>
            <a:srgbClr val="222222"/>
          </a:solidFill>
        </p:grpSpPr>
        <p:sp>
          <p:nvSpPr>
            <p:cNvPr id="152" name="Freeform 151"/>
            <p:cNvSpPr>
              <a:spLocks noEditPoints="1"/>
            </p:cNvSpPr>
            <p:nvPr/>
          </p:nvSpPr>
          <p:spPr bwMode="auto">
            <a:xfrm>
              <a:off x="7894638" y="2255838"/>
              <a:ext cx="858838" cy="849313"/>
            </a:xfrm>
            <a:custGeom>
              <a:avLst/>
              <a:gdLst>
                <a:gd name="T0" fmla="*/ 245 w 258"/>
                <a:gd name="T1" fmla="*/ 181 h 255"/>
                <a:gd name="T2" fmla="*/ 182 w 258"/>
                <a:gd name="T3" fmla="*/ 24 h 255"/>
                <a:gd name="T4" fmla="*/ 88 w 258"/>
                <a:gd name="T5" fmla="*/ 245 h 255"/>
                <a:gd name="T6" fmla="*/ 179 w 258"/>
                <a:gd name="T7" fmla="*/ 246 h 255"/>
                <a:gd name="T8" fmla="*/ 141 w 258"/>
                <a:gd name="T9" fmla="*/ 142 h 255"/>
                <a:gd name="T10" fmla="*/ 143 w 258"/>
                <a:gd name="T11" fmla="*/ 168 h 255"/>
                <a:gd name="T12" fmla="*/ 146 w 258"/>
                <a:gd name="T13" fmla="*/ 174 h 255"/>
                <a:gd name="T14" fmla="*/ 154 w 258"/>
                <a:gd name="T15" fmla="*/ 206 h 255"/>
                <a:gd name="T16" fmla="*/ 160 w 258"/>
                <a:gd name="T17" fmla="*/ 210 h 255"/>
                <a:gd name="T18" fmla="*/ 170 w 258"/>
                <a:gd name="T19" fmla="*/ 238 h 255"/>
                <a:gd name="T20" fmla="*/ 166 w 258"/>
                <a:gd name="T21" fmla="*/ 242 h 255"/>
                <a:gd name="T22" fmla="*/ 102 w 258"/>
                <a:gd name="T23" fmla="*/ 242 h 255"/>
                <a:gd name="T24" fmla="*/ 95 w 258"/>
                <a:gd name="T25" fmla="*/ 240 h 255"/>
                <a:gd name="T26" fmla="*/ 35 w 258"/>
                <a:gd name="T27" fmla="*/ 185 h 255"/>
                <a:gd name="T28" fmla="*/ 42 w 258"/>
                <a:gd name="T29" fmla="*/ 182 h 255"/>
                <a:gd name="T30" fmla="*/ 34 w 258"/>
                <a:gd name="T31" fmla="*/ 182 h 255"/>
                <a:gd name="T32" fmla="*/ 30 w 258"/>
                <a:gd name="T33" fmla="*/ 171 h 255"/>
                <a:gd name="T34" fmla="*/ 28 w 258"/>
                <a:gd name="T35" fmla="*/ 167 h 255"/>
                <a:gd name="T36" fmla="*/ 26 w 258"/>
                <a:gd name="T37" fmla="*/ 150 h 255"/>
                <a:gd name="T38" fmla="*/ 26 w 258"/>
                <a:gd name="T39" fmla="*/ 142 h 255"/>
                <a:gd name="T40" fmla="*/ 24 w 258"/>
                <a:gd name="T41" fmla="*/ 125 h 255"/>
                <a:gd name="T42" fmla="*/ 30 w 258"/>
                <a:gd name="T43" fmla="*/ 122 h 255"/>
                <a:gd name="T44" fmla="*/ 25 w 258"/>
                <a:gd name="T45" fmla="*/ 118 h 255"/>
                <a:gd name="T46" fmla="*/ 30 w 258"/>
                <a:gd name="T47" fmla="*/ 98 h 255"/>
                <a:gd name="T48" fmla="*/ 32 w 258"/>
                <a:gd name="T49" fmla="*/ 91 h 255"/>
                <a:gd name="T50" fmla="*/ 34 w 258"/>
                <a:gd name="T51" fmla="*/ 86 h 255"/>
                <a:gd name="T52" fmla="*/ 42 w 258"/>
                <a:gd name="T53" fmla="*/ 86 h 255"/>
                <a:gd name="T54" fmla="*/ 35 w 258"/>
                <a:gd name="T55" fmla="*/ 83 h 255"/>
                <a:gd name="T56" fmla="*/ 82 w 258"/>
                <a:gd name="T57" fmla="*/ 38 h 255"/>
                <a:gd name="T58" fmla="*/ 90 w 258"/>
                <a:gd name="T59" fmla="*/ 38 h 255"/>
                <a:gd name="T60" fmla="*/ 97 w 258"/>
                <a:gd name="T61" fmla="*/ 30 h 255"/>
                <a:gd name="T62" fmla="*/ 101 w 258"/>
                <a:gd name="T63" fmla="*/ 28 h 255"/>
                <a:gd name="T64" fmla="*/ 118 w 258"/>
                <a:gd name="T65" fmla="*/ 26 h 255"/>
                <a:gd name="T66" fmla="*/ 126 w 258"/>
                <a:gd name="T67" fmla="*/ 26 h 255"/>
                <a:gd name="T68" fmla="*/ 134 w 258"/>
                <a:gd name="T69" fmla="*/ 24 h 255"/>
                <a:gd name="T70" fmla="*/ 142 w 258"/>
                <a:gd name="T71" fmla="*/ 26 h 255"/>
                <a:gd name="T72" fmla="*/ 150 w 258"/>
                <a:gd name="T73" fmla="*/ 26 h 255"/>
                <a:gd name="T74" fmla="*/ 167 w 258"/>
                <a:gd name="T75" fmla="*/ 28 h 255"/>
                <a:gd name="T76" fmla="*/ 172 w 258"/>
                <a:gd name="T77" fmla="*/ 30 h 255"/>
                <a:gd name="T78" fmla="*/ 236 w 258"/>
                <a:gd name="T79" fmla="*/ 87 h 255"/>
                <a:gd name="T80" fmla="*/ 238 w 258"/>
                <a:gd name="T81" fmla="*/ 98 h 255"/>
                <a:gd name="T82" fmla="*/ 245 w 258"/>
                <a:gd name="T83" fmla="*/ 119 h 255"/>
                <a:gd name="T84" fmla="*/ 238 w 258"/>
                <a:gd name="T85" fmla="*/ 122 h 255"/>
                <a:gd name="T86" fmla="*/ 245 w 258"/>
                <a:gd name="T87" fmla="*/ 124 h 255"/>
                <a:gd name="T88" fmla="*/ 242 w 258"/>
                <a:gd name="T89" fmla="*/ 142 h 255"/>
                <a:gd name="T90" fmla="*/ 242 w 258"/>
                <a:gd name="T91" fmla="*/ 150 h 255"/>
                <a:gd name="T92" fmla="*/ 242 w 258"/>
                <a:gd name="T93" fmla="*/ 166 h 255"/>
                <a:gd name="T94" fmla="*/ 240 w 258"/>
                <a:gd name="T95" fmla="*/ 173 h 255"/>
                <a:gd name="T96" fmla="*/ 208 w 258"/>
                <a:gd name="T97" fmla="*/ 161 h 255"/>
                <a:gd name="T98" fmla="*/ 206 w 258"/>
                <a:gd name="T99" fmla="*/ 154 h 255"/>
                <a:gd name="T100" fmla="*/ 202 w 258"/>
                <a:gd name="T101" fmla="*/ 159 h 255"/>
                <a:gd name="T102" fmla="*/ 174 w 258"/>
                <a:gd name="T103" fmla="*/ 146 h 255"/>
                <a:gd name="T104" fmla="*/ 167 w 258"/>
                <a:gd name="T105" fmla="*/ 144 h 255"/>
                <a:gd name="T106" fmla="*/ 143 w 258"/>
                <a:gd name="T107" fmla="*/ 168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8" h="255">
                  <a:moveTo>
                    <a:pt x="244" y="185"/>
                  </a:moveTo>
                  <a:cubicBezTo>
                    <a:pt x="245" y="181"/>
                    <a:pt x="245" y="181"/>
                    <a:pt x="245" y="181"/>
                  </a:cubicBezTo>
                  <a:cubicBezTo>
                    <a:pt x="258" y="150"/>
                    <a:pt x="257" y="114"/>
                    <a:pt x="243" y="84"/>
                  </a:cubicBezTo>
                  <a:cubicBezTo>
                    <a:pt x="231" y="56"/>
                    <a:pt x="209" y="35"/>
                    <a:pt x="182" y="24"/>
                  </a:cubicBezTo>
                  <a:cubicBezTo>
                    <a:pt x="118" y="0"/>
                    <a:pt x="49" y="28"/>
                    <a:pt x="24" y="88"/>
                  </a:cubicBezTo>
                  <a:cubicBezTo>
                    <a:pt x="0" y="149"/>
                    <a:pt x="28" y="220"/>
                    <a:pt x="88" y="245"/>
                  </a:cubicBezTo>
                  <a:cubicBezTo>
                    <a:pt x="103" y="252"/>
                    <a:pt x="119" y="255"/>
                    <a:pt x="135" y="255"/>
                  </a:cubicBezTo>
                  <a:cubicBezTo>
                    <a:pt x="150" y="255"/>
                    <a:pt x="165" y="252"/>
                    <a:pt x="179" y="246"/>
                  </a:cubicBezTo>
                  <a:cubicBezTo>
                    <a:pt x="183" y="245"/>
                    <a:pt x="183" y="245"/>
                    <a:pt x="183" y="245"/>
                  </a:cubicBezTo>
                  <a:cubicBezTo>
                    <a:pt x="141" y="142"/>
                    <a:pt x="141" y="142"/>
                    <a:pt x="141" y="142"/>
                  </a:cubicBezTo>
                  <a:lnTo>
                    <a:pt x="244" y="185"/>
                  </a:lnTo>
                  <a:close/>
                  <a:moveTo>
                    <a:pt x="143" y="168"/>
                  </a:moveTo>
                  <a:cubicBezTo>
                    <a:pt x="142" y="168"/>
                    <a:pt x="142" y="169"/>
                    <a:pt x="142" y="170"/>
                  </a:cubicBezTo>
                  <a:cubicBezTo>
                    <a:pt x="142" y="172"/>
                    <a:pt x="144" y="174"/>
                    <a:pt x="146" y="174"/>
                  </a:cubicBezTo>
                  <a:cubicBezTo>
                    <a:pt x="157" y="202"/>
                    <a:pt x="157" y="202"/>
                    <a:pt x="157" y="202"/>
                  </a:cubicBezTo>
                  <a:cubicBezTo>
                    <a:pt x="155" y="203"/>
                    <a:pt x="154" y="204"/>
                    <a:pt x="154" y="206"/>
                  </a:cubicBezTo>
                  <a:cubicBezTo>
                    <a:pt x="154" y="208"/>
                    <a:pt x="156" y="210"/>
                    <a:pt x="158" y="210"/>
                  </a:cubicBezTo>
                  <a:cubicBezTo>
                    <a:pt x="159" y="210"/>
                    <a:pt x="159" y="210"/>
                    <a:pt x="160" y="210"/>
                  </a:cubicBezTo>
                  <a:cubicBezTo>
                    <a:pt x="172" y="238"/>
                    <a:pt x="172" y="238"/>
                    <a:pt x="172" y="238"/>
                  </a:cubicBezTo>
                  <a:cubicBezTo>
                    <a:pt x="171" y="238"/>
                    <a:pt x="171" y="238"/>
                    <a:pt x="170" y="238"/>
                  </a:cubicBezTo>
                  <a:cubicBezTo>
                    <a:pt x="168" y="238"/>
                    <a:pt x="166" y="240"/>
                    <a:pt x="166" y="242"/>
                  </a:cubicBezTo>
                  <a:cubicBezTo>
                    <a:pt x="166" y="242"/>
                    <a:pt x="166" y="242"/>
                    <a:pt x="166" y="242"/>
                  </a:cubicBezTo>
                  <a:cubicBezTo>
                    <a:pt x="145" y="249"/>
                    <a:pt x="123" y="249"/>
                    <a:pt x="102" y="242"/>
                  </a:cubicBezTo>
                  <a:cubicBezTo>
                    <a:pt x="102" y="242"/>
                    <a:pt x="102" y="242"/>
                    <a:pt x="102" y="242"/>
                  </a:cubicBezTo>
                  <a:cubicBezTo>
                    <a:pt x="102" y="240"/>
                    <a:pt x="100" y="238"/>
                    <a:pt x="98" y="238"/>
                  </a:cubicBezTo>
                  <a:cubicBezTo>
                    <a:pt x="97" y="238"/>
                    <a:pt x="96" y="239"/>
                    <a:pt x="95" y="240"/>
                  </a:cubicBezTo>
                  <a:cubicBezTo>
                    <a:pt x="94" y="239"/>
                    <a:pt x="92" y="239"/>
                    <a:pt x="91" y="238"/>
                  </a:cubicBezTo>
                  <a:cubicBezTo>
                    <a:pt x="66" y="227"/>
                    <a:pt x="47" y="208"/>
                    <a:pt x="35" y="185"/>
                  </a:cubicBezTo>
                  <a:cubicBezTo>
                    <a:pt x="36" y="186"/>
                    <a:pt x="37" y="186"/>
                    <a:pt x="38" y="186"/>
                  </a:cubicBezTo>
                  <a:cubicBezTo>
                    <a:pt x="40" y="186"/>
                    <a:pt x="42" y="184"/>
                    <a:pt x="42" y="182"/>
                  </a:cubicBezTo>
                  <a:cubicBezTo>
                    <a:pt x="42" y="180"/>
                    <a:pt x="40" y="178"/>
                    <a:pt x="38" y="178"/>
                  </a:cubicBezTo>
                  <a:cubicBezTo>
                    <a:pt x="36" y="178"/>
                    <a:pt x="34" y="180"/>
                    <a:pt x="34" y="182"/>
                  </a:cubicBezTo>
                  <a:cubicBezTo>
                    <a:pt x="34" y="182"/>
                    <a:pt x="34" y="182"/>
                    <a:pt x="34" y="182"/>
                  </a:cubicBezTo>
                  <a:cubicBezTo>
                    <a:pt x="33" y="179"/>
                    <a:pt x="31" y="175"/>
                    <a:pt x="30" y="171"/>
                  </a:cubicBezTo>
                  <a:cubicBezTo>
                    <a:pt x="30" y="171"/>
                    <a:pt x="30" y="171"/>
                    <a:pt x="30" y="170"/>
                  </a:cubicBezTo>
                  <a:cubicBezTo>
                    <a:pt x="30" y="169"/>
                    <a:pt x="29" y="167"/>
                    <a:pt x="28" y="167"/>
                  </a:cubicBezTo>
                  <a:cubicBezTo>
                    <a:pt x="27" y="161"/>
                    <a:pt x="25" y="155"/>
                    <a:pt x="25" y="150"/>
                  </a:cubicBezTo>
                  <a:cubicBezTo>
                    <a:pt x="25" y="150"/>
                    <a:pt x="26" y="150"/>
                    <a:pt x="26" y="150"/>
                  </a:cubicBezTo>
                  <a:cubicBezTo>
                    <a:pt x="28" y="150"/>
                    <a:pt x="30" y="148"/>
                    <a:pt x="30" y="146"/>
                  </a:cubicBezTo>
                  <a:cubicBezTo>
                    <a:pt x="30" y="144"/>
                    <a:pt x="28" y="142"/>
                    <a:pt x="26" y="142"/>
                  </a:cubicBezTo>
                  <a:cubicBezTo>
                    <a:pt x="25" y="142"/>
                    <a:pt x="25" y="142"/>
                    <a:pt x="24" y="143"/>
                  </a:cubicBezTo>
                  <a:cubicBezTo>
                    <a:pt x="23" y="137"/>
                    <a:pt x="23" y="131"/>
                    <a:pt x="24" y="125"/>
                  </a:cubicBezTo>
                  <a:cubicBezTo>
                    <a:pt x="24" y="126"/>
                    <a:pt x="25" y="126"/>
                    <a:pt x="26" y="126"/>
                  </a:cubicBezTo>
                  <a:cubicBezTo>
                    <a:pt x="28" y="126"/>
                    <a:pt x="30" y="124"/>
                    <a:pt x="30" y="122"/>
                  </a:cubicBezTo>
                  <a:cubicBezTo>
                    <a:pt x="30" y="120"/>
                    <a:pt x="28" y="118"/>
                    <a:pt x="26" y="118"/>
                  </a:cubicBezTo>
                  <a:cubicBezTo>
                    <a:pt x="26" y="118"/>
                    <a:pt x="25" y="118"/>
                    <a:pt x="25" y="118"/>
                  </a:cubicBezTo>
                  <a:cubicBezTo>
                    <a:pt x="25" y="113"/>
                    <a:pt x="27" y="107"/>
                    <a:pt x="28" y="101"/>
                  </a:cubicBezTo>
                  <a:cubicBezTo>
                    <a:pt x="29" y="101"/>
                    <a:pt x="30" y="99"/>
                    <a:pt x="30" y="98"/>
                  </a:cubicBezTo>
                  <a:cubicBezTo>
                    <a:pt x="30" y="97"/>
                    <a:pt x="30" y="97"/>
                    <a:pt x="30" y="96"/>
                  </a:cubicBezTo>
                  <a:cubicBezTo>
                    <a:pt x="30" y="95"/>
                    <a:pt x="31" y="93"/>
                    <a:pt x="32" y="91"/>
                  </a:cubicBezTo>
                  <a:cubicBezTo>
                    <a:pt x="33" y="89"/>
                    <a:pt x="33" y="87"/>
                    <a:pt x="34" y="86"/>
                  </a:cubicBezTo>
                  <a:cubicBezTo>
                    <a:pt x="34" y="86"/>
                    <a:pt x="34" y="86"/>
                    <a:pt x="34" y="86"/>
                  </a:cubicBezTo>
                  <a:cubicBezTo>
                    <a:pt x="34" y="88"/>
                    <a:pt x="36" y="90"/>
                    <a:pt x="38" y="90"/>
                  </a:cubicBezTo>
                  <a:cubicBezTo>
                    <a:pt x="40" y="90"/>
                    <a:pt x="42" y="88"/>
                    <a:pt x="42" y="86"/>
                  </a:cubicBezTo>
                  <a:cubicBezTo>
                    <a:pt x="42" y="84"/>
                    <a:pt x="40" y="82"/>
                    <a:pt x="38" y="82"/>
                  </a:cubicBezTo>
                  <a:cubicBezTo>
                    <a:pt x="37" y="82"/>
                    <a:pt x="36" y="82"/>
                    <a:pt x="35" y="83"/>
                  </a:cubicBezTo>
                  <a:cubicBezTo>
                    <a:pt x="46" y="62"/>
                    <a:pt x="63" y="46"/>
                    <a:pt x="83" y="36"/>
                  </a:cubicBezTo>
                  <a:cubicBezTo>
                    <a:pt x="82" y="36"/>
                    <a:pt x="82" y="37"/>
                    <a:pt x="82" y="38"/>
                  </a:cubicBezTo>
                  <a:cubicBezTo>
                    <a:pt x="82" y="40"/>
                    <a:pt x="84" y="42"/>
                    <a:pt x="86" y="42"/>
                  </a:cubicBezTo>
                  <a:cubicBezTo>
                    <a:pt x="88" y="42"/>
                    <a:pt x="90" y="40"/>
                    <a:pt x="90" y="38"/>
                  </a:cubicBezTo>
                  <a:cubicBezTo>
                    <a:pt x="90" y="36"/>
                    <a:pt x="88" y="34"/>
                    <a:pt x="86" y="34"/>
                  </a:cubicBezTo>
                  <a:cubicBezTo>
                    <a:pt x="90" y="32"/>
                    <a:pt x="93" y="31"/>
                    <a:pt x="97" y="30"/>
                  </a:cubicBezTo>
                  <a:cubicBezTo>
                    <a:pt x="97" y="30"/>
                    <a:pt x="98" y="30"/>
                    <a:pt x="98" y="30"/>
                  </a:cubicBezTo>
                  <a:cubicBezTo>
                    <a:pt x="99" y="30"/>
                    <a:pt x="101" y="29"/>
                    <a:pt x="101" y="28"/>
                  </a:cubicBezTo>
                  <a:cubicBezTo>
                    <a:pt x="107" y="27"/>
                    <a:pt x="113" y="25"/>
                    <a:pt x="118" y="25"/>
                  </a:cubicBezTo>
                  <a:cubicBezTo>
                    <a:pt x="118" y="25"/>
                    <a:pt x="118" y="26"/>
                    <a:pt x="118" y="26"/>
                  </a:cubicBezTo>
                  <a:cubicBezTo>
                    <a:pt x="118" y="28"/>
                    <a:pt x="120" y="30"/>
                    <a:pt x="122" y="30"/>
                  </a:cubicBezTo>
                  <a:cubicBezTo>
                    <a:pt x="124" y="30"/>
                    <a:pt x="126" y="28"/>
                    <a:pt x="126" y="26"/>
                  </a:cubicBezTo>
                  <a:cubicBezTo>
                    <a:pt x="126" y="25"/>
                    <a:pt x="126" y="25"/>
                    <a:pt x="125" y="24"/>
                  </a:cubicBezTo>
                  <a:cubicBezTo>
                    <a:pt x="128" y="24"/>
                    <a:pt x="131" y="24"/>
                    <a:pt x="134" y="24"/>
                  </a:cubicBezTo>
                  <a:cubicBezTo>
                    <a:pt x="137" y="24"/>
                    <a:pt x="140" y="24"/>
                    <a:pt x="143" y="24"/>
                  </a:cubicBezTo>
                  <a:cubicBezTo>
                    <a:pt x="142" y="24"/>
                    <a:pt x="142" y="25"/>
                    <a:pt x="142" y="26"/>
                  </a:cubicBezTo>
                  <a:cubicBezTo>
                    <a:pt x="142" y="28"/>
                    <a:pt x="144" y="30"/>
                    <a:pt x="146" y="30"/>
                  </a:cubicBezTo>
                  <a:cubicBezTo>
                    <a:pt x="148" y="30"/>
                    <a:pt x="150" y="28"/>
                    <a:pt x="150" y="26"/>
                  </a:cubicBezTo>
                  <a:cubicBezTo>
                    <a:pt x="150" y="25"/>
                    <a:pt x="150" y="25"/>
                    <a:pt x="150" y="25"/>
                  </a:cubicBezTo>
                  <a:cubicBezTo>
                    <a:pt x="155" y="25"/>
                    <a:pt x="161" y="26"/>
                    <a:pt x="167" y="28"/>
                  </a:cubicBezTo>
                  <a:cubicBezTo>
                    <a:pt x="167" y="29"/>
                    <a:pt x="169" y="30"/>
                    <a:pt x="170" y="30"/>
                  </a:cubicBezTo>
                  <a:cubicBezTo>
                    <a:pt x="171" y="30"/>
                    <a:pt x="171" y="30"/>
                    <a:pt x="172" y="30"/>
                  </a:cubicBezTo>
                  <a:cubicBezTo>
                    <a:pt x="174" y="30"/>
                    <a:pt x="176" y="31"/>
                    <a:pt x="179" y="32"/>
                  </a:cubicBezTo>
                  <a:cubicBezTo>
                    <a:pt x="204" y="42"/>
                    <a:pt x="224" y="61"/>
                    <a:pt x="236" y="87"/>
                  </a:cubicBezTo>
                  <a:cubicBezTo>
                    <a:pt x="237" y="90"/>
                    <a:pt x="238" y="93"/>
                    <a:pt x="239" y="95"/>
                  </a:cubicBezTo>
                  <a:cubicBezTo>
                    <a:pt x="239" y="96"/>
                    <a:pt x="238" y="97"/>
                    <a:pt x="238" y="98"/>
                  </a:cubicBezTo>
                  <a:cubicBezTo>
                    <a:pt x="238" y="100"/>
                    <a:pt x="239" y="101"/>
                    <a:pt x="241" y="102"/>
                  </a:cubicBezTo>
                  <a:cubicBezTo>
                    <a:pt x="243" y="107"/>
                    <a:pt x="244" y="113"/>
                    <a:pt x="245" y="119"/>
                  </a:cubicBezTo>
                  <a:cubicBezTo>
                    <a:pt x="244" y="118"/>
                    <a:pt x="243" y="118"/>
                    <a:pt x="242" y="118"/>
                  </a:cubicBezTo>
                  <a:cubicBezTo>
                    <a:pt x="240" y="118"/>
                    <a:pt x="238" y="120"/>
                    <a:pt x="238" y="122"/>
                  </a:cubicBezTo>
                  <a:cubicBezTo>
                    <a:pt x="238" y="124"/>
                    <a:pt x="240" y="126"/>
                    <a:pt x="242" y="126"/>
                  </a:cubicBezTo>
                  <a:cubicBezTo>
                    <a:pt x="244" y="126"/>
                    <a:pt x="245" y="125"/>
                    <a:pt x="245" y="124"/>
                  </a:cubicBezTo>
                  <a:cubicBezTo>
                    <a:pt x="246" y="131"/>
                    <a:pt x="246" y="137"/>
                    <a:pt x="246" y="144"/>
                  </a:cubicBezTo>
                  <a:cubicBezTo>
                    <a:pt x="245" y="143"/>
                    <a:pt x="244" y="142"/>
                    <a:pt x="242" y="142"/>
                  </a:cubicBezTo>
                  <a:cubicBezTo>
                    <a:pt x="240" y="142"/>
                    <a:pt x="238" y="144"/>
                    <a:pt x="238" y="146"/>
                  </a:cubicBezTo>
                  <a:cubicBezTo>
                    <a:pt x="238" y="148"/>
                    <a:pt x="240" y="150"/>
                    <a:pt x="242" y="150"/>
                  </a:cubicBezTo>
                  <a:cubicBezTo>
                    <a:pt x="243" y="150"/>
                    <a:pt x="245" y="149"/>
                    <a:pt x="245" y="148"/>
                  </a:cubicBezTo>
                  <a:cubicBezTo>
                    <a:pt x="245" y="154"/>
                    <a:pt x="244" y="160"/>
                    <a:pt x="242" y="166"/>
                  </a:cubicBezTo>
                  <a:cubicBezTo>
                    <a:pt x="240" y="166"/>
                    <a:pt x="238" y="168"/>
                    <a:pt x="238" y="170"/>
                  </a:cubicBezTo>
                  <a:cubicBezTo>
                    <a:pt x="238" y="171"/>
                    <a:pt x="239" y="172"/>
                    <a:pt x="240" y="173"/>
                  </a:cubicBezTo>
                  <a:cubicBezTo>
                    <a:pt x="240" y="174"/>
                    <a:pt x="240" y="174"/>
                    <a:pt x="239" y="175"/>
                  </a:cubicBezTo>
                  <a:cubicBezTo>
                    <a:pt x="208" y="161"/>
                    <a:pt x="208" y="161"/>
                    <a:pt x="208" y="161"/>
                  </a:cubicBezTo>
                  <a:cubicBezTo>
                    <a:pt x="209" y="161"/>
                    <a:pt x="210" y="159"/>
                    <a:pt x="210" y="158"/>
                  </a:cubicBezTo>
                  <a:cubicBezTo>
                    <a:pt x="210" y="156"/>
                    <a:pt x="208" y="154"/>
                    <a:pt x="206" y="154"/>
                  </a:cubicBezTo>
                  <a:cubicBezTo>
                    <a:pt x="204" y="154"/>
                    <a:pt x="202" y="156"/>
                    <a:pt x="202" y="158"/>
                  </a:cubicBezTo>
                  <a:cubicBezTo>
                    <a:pt x="202" y="158"/>
                    <a:pt x="202" y="159"/>
                    <a:pt x="202" y="159"/>
                  </a:cubicBezTo>
                  <a:cubicBezTo>
                    <a:pt x="174" y="147"/>
                    <a:pt x="174" y="147"/>
                    <a:pt x="174" y="147"/>
                  </a:cubicBezTo>
                  <a:cubicBezTo>
                    <a:pt x="174" y="147"/>
                    <a:pt x="174" y="146"/>
                    <a:pt x="174" y="146"/>
                  </a:cubicBezTo>
                  <a:cubicBezTo>
                    <a:pt x="174" y="144"/>
                    <a:pt x="172" y="142"/>
                    <a:pt x="170" y="142"/>
                  </a:cubicBezTo>
                  <a:cubicBezTo>
                    <a:pt x="169" y="142"/>
                    <a:pt x="168" y="143"/>
                    <a:pt x="167" y="144"/>
                  </a:cubicBezTo>
                  <a:cubicBezTo>
                    <a:pt x="126" y="127"/>
                    <a:pt x="126" y="127"/>
                    <a:pt x="126" y="127"/>
                  </a:cubicBezTo>
                  <a:lnTo>
                    <a:pt x="143"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53" name="Freeform 152"/>
            <p:cNvSpPr>
              <a:spLocks noEditPoints="1"/>
            </p:cNvSpPr>
            <p:nvPr/>
          </p:nvSpPr>
          <p:spPr bwMode="auto">
            <a:xfrm>
              <a:off x="8420100" y="2784475"/>
              <a:ext cx="320675" cy="320675"/>
            </a:xfrm>
            <a:custGeom>
              <a:avLst/>
              <a:gdLst>
                <a:gd name="T0" fmla="*/ 96 w 96"/>
                <a:gd name="T1" fmla="*/ 42 h 96"/>
                <a:gd name="T2" fmla="*/ 95 w 96"/>
                <a:gd name="T3" fmla="*/ 40 h 96"/>
                <a:gd name="T4" fmla="*/ 0 w 96"/>
                <a:gd name="T5" fmla="*/ 0 h 96"/>
                <a:gd name="T6" fmla="*/ 38 w 96"/>
                <a:gd name="T7" fmla="*/ 93 h 96"/>
                <a:gd name="T8" fmla="*/ 39 w 96"/>
                <a:gd name="T9" fmla="*/ 95 h 96"/>
                <a:gd name="T10" fmla="*/ 42 w 96"/>
                <a:gd name="T11" fmla="*/ 96 h 96"/>
                <a:gd name="T12" fmla="*/ 44 w 96"/>
                <a:gd name="T13" fmla="*/ 95 h 96"/>
                <a:gd name="T14" fmla="*/ 96 w 96"/>
                <a:gd name="T15" fmla="*/ 46 h 96"/>
                <a:gd name="T16" fmla="*/ 96 w 96"/>
                <a:gd name="T17" fmla="*/ 42 h 96"/>
                <a:gd name="T18" fmla="*/ 44 w 96"/>
                <a:gd name="T19" fmla="*/ 86 h 96"/>
                <a:gd name="T20" fmla="*/ 15 w 96"/>
                <a:gd name="T21" fmla="*/ 15 h 96"/>
                <a:gd name="T22" fmla="*/ 87 w 96"/>
                <a:gd name="T23" fmla="*/ 45 h 96"/>
                <a:gd name="T24" fmla="*/ 44 w 96"/>
                <a:gd name="T25" fmla="*/ 8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96">
                  <a:moveTo>
                    <a:pt x="96" y="42"/>
                  </a:moveTo>
                  <a:cubicBezTo>
                    <a:pt x="95" y="40"/>
                    <a:pt x="95" y="40"/>
                    <a:pt x="95" y="40"/>
                  </a:cubicBezTo>
                  <a:cubicBezTo>
                    <a:pt x="0" y="0"/>
                    <a:pt x="0" y="0"/>
                    <a:pt x="0" y="0"/>
                  </a:cubicBezTo>
                  <a:cubicBezTo>
                    <a:pt x="38" y="93"/>
                    <a:pt x="38" y="93"/>
                    <a:pt x="38" y="93"/>
                  </a:cubicBezTo>
                  <a:cubicBezTo>
                    <a:pt x="39" y="95"/>
                    <a:pt x="39" y="95"/>
                    <a:pt x="39" y="95"/>
                  </a:cubicBezTo>
                  <a:cubicBezTo>
                    <a:pt x="42" y="96"/>
                    <a:pt x="42" y="96"/>
                    <a:pt x="42" y="96"/>
                  </a:cubicBezTo>
                  <a:cubicBezTo>
                    <a:pt x="44" y="95"/>
                    <a:pt x="44" y="95"/>
                    <a:pt x="44" y="95"/>
                  </a:cubicBezTo>
                  <a:cubicBezTo>
                    <a:pt x="66" y="85"/>
                    <a:pt x="84" y="67"/>
                    <a:pt x="96" y="46"/>
                  </a:cubicBezTo>
                  <a:cubicBezTo>
                    <a:pt x="96" y="45"/>
                    <a:pt x="96" y="43"/>
                    <a:pt x="96" y="42"/>
                  </a:cubicBezTo>
                  <a:close/>
                  <a:moveTo>
                    <a:pt x="44" y="86"/>
                  </a:moveTo>
                  <a:cubicBezTo>
                    <a:pt x="15" y="15"/>
                    <a:pt x="15" y="15"/>
                    <a:pt x="15" y="15"/>
                  </a:cubicBezTo>
                  <a:cubicBezTo>
                    <a:pt x="87" y="45"/>
                    <a:pt x="87" y="45"/>
                    <a:pt x="87" y="45"/>
                  </a:cubicBezTo>
                  <a:cubicBezTo>
                    <a:pt x="77" y="63"/>
                    <a:pt x="62" y="77"/>
                    <a:pt x="44"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54" name="Oval 153"/>
            <p:cNvSpPr>
              <a:spLocks noChangeArrowheads="1"/>
            </p:cNvSpPr>
            <p:nvPr/>
          </p:nvSpPr>
          <p:spPr bwMode="auto">
            <a:xfrm>
              <a:off x="8247063" y="23685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55" name="Oval 154"/>
            <p:cNvSpPr>
              <a:spLocks noChangeArrowheads="1"/>
            </p:cNvSpPr>
            <p:nvPr/>
          </p:nvSpPr>
          <p:spPr bwMode="auto">
            <a:xfrm>
              <a:off x="8286750" y="240823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56" name="Oval 155"/>
            <p:cNvSpPr>
              <a:spLocks noChangeArrowheads="1"/>
            </p:cNvSpPr>
            <p:nvPr/>
          </p:nvSpPr>
          <p:spPr bwMode="auto">
            <a:xfrm>
              <a:off x="8328025" y="2368550"/>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57" name="Oval 156"/>
            <p:cNvSpPr>
              <a:spLocks noChangeArrowheads="1"/>
            </p:cNvSpPr>
            <p:nvPr/>
          </p:nvSpPr>
          <p:spPr bwMode="auto">
            <a:xfrm>
              <a:off x="8207375" y="240823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58" name="Oval 157"/>
            <p:cNvSpPr>
              <a:spLocks noChangeArrowheads="1"/>
            </p:cNvSpPr>
            <p:nvPr/>
          </p:nvSpPr>
          <p:spPr bwMode="auto">
            <a:xfrm>
              <a:off x="8128000" y="2408238"/>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59" name="Oval 158"/>
            <p:cNvSpPr>
              <a:spLocks noChangeArrowheads="1"/>
            </p:cNvSpPr>
            <p:nvPr/>
          </p:nvSpPr>
          <p:spPr bwMode="auto">
            <a:xfrm>
              <a:off x="8367713" y="240823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60" name="Oval 159"/>
            <p:cNvSpPr>
              <a:spLocks noChangeArrowheads="1"/>
            </p:cNvSpPr>
            <p:nvPr/>
          </p:nvSpPr>
          <p:spPr bwMode="auto">
            <a:xfrm>
              <a:off x="8407400" y="23685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61" name="Oval 160"/>
            <p:cNvSpPr>
              <a:spLocks noChangeArrowheads="1"/>
            </p:cNvSpPr>
            <p:nvPr/>
          </p:nvSpPr>
          <p:spPr bwMode="auto">
            <a:xfrm>
              <a:off x="8486775" y="23685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62" name="Oval 161"/>
            <p:cNvSpPr>
              <a:spLocks noChangeArrowheads="1"/>
            </p:cNvSpPr>
            <p:nvPr/>
          </p:nvSpPr>
          <p:spPr bwMode="auto">
            <a:xfrm>
              <a:off x="8247063" y="24479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63" name="Oval 162"/>
            <p:cNvSpPr>
              <a:spLocks noChangeArrowheads="1"/>
            </p:cNvSpPr>
            <p:nvPr/>
          </p:nvSpPr>
          <p:spPr bwMode="auto">
            <a:xfrm>
              <a:off x="8328025" y="2447925"/>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64" name="Oval 163"/>
            <p:cNvSpPr>
              <a:spLocks noChangeArrowheads="1"/>
            </p:cNvSpPr>
            <p:nvPr/>
          </p:nvSpPr>
          <p:spPr bwMode="auto">
            <a:xfrm>
              <a:off x="8167688" y="24479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65" name="Oval 164"/>
            <p:cNvSpPr>
              <a:spLocks noChangeArrowheads="1"/>
            </p:cNvSpPr>
            <p:nvPr/>
          </p:nvSpPr>
          <p:spPr bwMode="auto">
            <a:xfrm>
              <a:off x="8086725" y="24479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66" name="Oval 165"/>
            <p:cNvSpPr>
              <a:spLocks noChangeArrowheads="1"/>
            </p:cNvSpPr>
            <p:nvPr/>
          </p:nvSpPr>
          <p:spPr bwMode="auto">
            <a:xfrm>
              <a:off x="8567738" y="24479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67" name="Oval 166"/>
            <p:cNvSpPr>
              <a:spLocks noChangeArrowheads="1"/>
            </p:cNvSpPr>
            <p:nvPr/>
          </p:nvSpPr>
          <p:spPr bwMode="auto">
            <a:xfrm>
              <a:off x="8407400" y="24479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68" name="Oval 167"/>
            <p:cNvSpPr>
              <a:spLocks noChangeArrowheads="1"/>
            </p:cNvSpPr>
            <p:nvPr/>
          </p:nvSpPr>
          <p:spPr bwMode="auto">
            <a:xfrm>
              <a:off x="8486775" y="24479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69" name="Oval 168"/>
            <p:cNvSpPr>
              <a:spLocks noChangeArrowheads="1"/>
            </p:cNvSpPr>
            <p:nvPr/>
          </p:nvSpPr>
          <p:spPr bwMode="auto">
            <a:xfrm>
              <a:off x="8447088" y="240823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70" name="Oval 169"/>
            <p:cNvSpPr>
              <a:spLocks noChangeArrowheads="1"/>
            </p:cNvSpPr>
            <p:nvPr/>
          </p:nvSpPr>
          <p:spPr bwMode="auto">
            <a:xfrm>
              <a:off x="8528050" y="2408238"/>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71" name="Oval 170"/>
            <p:cNvSpPr>
              <a:spLocks noChangeArrowheads="1"/>
            </p:cNvSpPr>
            <p:nvPr/>
          </p:nvSpPr>
          <p:spPr bwMode="auto">
            <a:xfrm>
              <a:off x="8247063" y="25288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72" name="Oval 171"/>
            <p:cNvSpPr>
              <a:spLocks noChangeArrowheads="1"/>
            </p:cNvSpPr>
            <p:nvPr/>
          </p:nvSpPr>
          <p:spPr bwMode="auto">
            <a:xfrm>
              <a:off x="8286750" y="248920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73" name="Oval 172"/>
            <p:cNvSpPr>
              <a:spLocks noChangeArrowheads="1"/>
            </p:cNvSpPr>
            <p:nvPr/>
          </p:nvSpPr>
          <p:spPr bwMode="auto">
            <a:xfrm>
              <a:off x="8286750" y="25685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74" name="Oval 173"/>
            <p:cNvSpPr>
              <a:spLocks noChangeArrowheads="1"/>
            </p:cNvSpPr>
            <p:nvPr/>
          </p:nvSpPr>
          <p:spPr bwMode="auto">
            <a:xfrm>
              <a:off x="8328025" y="2528888"/>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75" name="Oval 174"/>
            <p:cNvSpPr>
              <a:spLocks noChangeArrowheads="1"/>
            </p:cNvSpPr>
            <p:nvPr/>
          </p:nvSpPr>
          <p:spPr bwMode="auto">
            <a:xfrm>
              <a:off x="8167688" y="25288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76" name="Oval 175"/>
            <p:cNvSpPr>
              <a:spLocks noChangeArrowheads="1"/>
            </p:cNvSpPr>
            <p:nvPr/>
          </p:nvSpPr>
          <p:spPr bwMode="auto">
            <a:xfrm>
              <a:off x="8207375" y="248920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77" name="Oval 176"/>
            <p:cNvSpPr>
              <a:spLocks noChangeArrowheads="1"/>
            </p:cNvSpPr>
            <p:nvPr/>
          </p:nvSpPr>
          <p:spPr bwMode="auto">
            <a:xfrm>
              <a:off x="8207375" y="25685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78" name="Oval 177"/>
            <p:cNvSpPr>
              <a:spLocks noChangeArrowheads="1"/>
            </p:cNvSpPr>
            <p:nvPr/>
          </p:nvSpPr>
          <p:spPr bwMode="auto">
            <a:xfrm>
              <a:off x="8086725" y="25288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79" name="Oval 178"/>
            <p:cNvSpPr>
              <a:spLocks noChangeArrowheads="1"/>
            </p:cNvSpPr>
            <p:nvPr/>
          </p:nvSpPr>
          <p:spPr bwMode="auto">
            <a:xfrm>
              <a:off x="8047038" y="248920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80" name="Oval 179"/>
            <p:cNvSpPr>
              <a:spLocks noChangeArrowheads="1"/>
            </p:cNvSpPr>
            <p:nvPr/>
          </p:nvSpPr>
          <p:spPr bwMode="auto">
            <a:xfrm>
              <a:off x="8128000" y="2489200"/>
              <a:ext cx="25400"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81" name="Oval 180"/>
            <p:cNvSpPr>
              <a:spLocks noChangeArrowheads="1"/>
            </p:cNvSpPr>
            <p:nvPr/>
          </p:nvSpPr>
          <p:spPr bwMode="auto">
            <a:xfrm>
              <a:off x="8047038" y="25685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82" name="Oval 181"/>
            <p:cNvSpPr>
              <a:spLocks noChangeArrowheads="1"/>
            </p:cNvSpPr>
            <p:nvPr/>
          </p:nvSpPr>
          <p:spPr bwMode="auto">
            <a:xfrm>
              <a:off x="8128000" y="2568575"/>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83" name="Oval 182"/>
            <p:cNvSpPr>
              <a:spLocks noChangeArrowheads="1"/>
            </p:cNvSpPr>
            <p:nvPr/>
          </p:nvSpPr>
          <p:spPr bwMode="auto">
            <a:xfrm>
              <a:off x="8647113" y="25288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84" name="Oval 183"/>
            <p:cNvSpPr>
              <a:spLocks noChangeArrowheads="1"/>
            </p:cNvSpPr>
            <p:nvPr/>
          </p:nvSpPr>
          <p:spPr bwMode="auto">
            <a:xfrm>
              <a:off x="8567738" y="25288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85" name="Oval 184"/>
            <p:cNvSpPr>
              <a:spLocks noChangeArrowheads="1"/>
            </p:cNvSpPr>
            <p:nvPr/>
          </p:nvSpPr>
          <p:spPr bwMode="auto">
            <a:xfrm>
              <a:off x="8607425" y="248920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86" name="Oval 185"/>
            <p:cNvSpPr>
              <a:spLocks noChangeArrowheads="1"/>
            </p:cNvSpPr>
            <p:nvPr/>
          </p:nvSpPr>
          <p:spPr bwMode="auto">
            <a:xfrm>
              <a:off x="8607425" y="25685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87" name="Oval 186"/>
            <p:cNvSpPr>
              <a:spLocks noChangeArrowheads="1"/>
            </p:cNvSpPr>
            <p:nvPr/>
          </p:nvSpPr>
          <p:spPr bwMode="auto">
            <a:xfrm>
              <a:off x="8367713" y="248920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88" name="Oval 187"/>
            <p:cNvSpPr>
              <a:spLocks noChangeArrowheads="1"/>
            </p:cNvSpPr>
            <p:nvPr/>
          </p:nvSpPr>
          <p:spPr bwMode="auto">
            <a:xfrm>
              <a:off x="8367713" y="25685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89" name="Oval 188"/>
            <p:cNvSpPr>
              <a:spLocks noChangeArrowheads="1"/>
            </p:cNvSpPr>
            <p:nvPr/>
          </p:nvSpPr>
          <p:spPr bwMode="auto">
            <a:xfrm>
              <a:off x="8407400" y="25288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90" name="Oval 189"/>
            <p:cNvSpPr>
              <a:spLocks noChangeArrowheads="1"/>
            </p:cNvSpPr>
            <p:nvPr/>
          </p:nvSpPr>
          <p:spPr bwMode="auto">
            <a:xfrm>
              <a:off x="8486775" y="25288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91" name="Oval 190"/>
            <p:cNvSpPr>
              <a:spLocks noChangeArrowheads="1"/>
            </p:cNvSpPr>
            <p:nvPr/>
          </p:nvSpPr>
          <p:spPr bwMode="auto">
            <a:xfrm>
              <a:off x="8247063"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92" name="Oval 191"/>
            <p:cNvSpPr>
              <a:spLocks noChangeArrowheads="1"/>
            </p:cNvSpPr>
            <p:nvPr/>
          </p:nvSpPr>
          <p:spPr bwMode="auto">
            <a:xfrm>
              <a:off x="8328025" y="2608263"/>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93" name="Oval 192"/>
            <p:cNvSpPr>
              <a:spLocks noChangeArrowheads="1"/>
            </p:cNvSpPr>
            <p:nvPr/>
          </p:nvSpPr>
          <p:spPr bwMode="auto">
            <a:xfrm>
              <a:off x="8167688"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94" name="Oval 193"/>
            <p:cNvSpPr>
              <a:spLocks noChangeArrowheads="1"/>
            </p:cNvSpPr>
            <p:nvPr/>
          </p:nvSpPr>
          <p:spPr bwMode="auto">
            <a:xfrm>
              <a:off x="8007350"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95" name="Oval 194"/>
            <p:cNvSpPr>
              <a:spLocks noChangeArrowheads="1"/>
            </p:cNvSpPr>
            <p:nvPr/>
          </p:nvSpPr>
          <p:spPr bwMode="auto">
            <a:xfrm>
              <a:off x="8086725"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96" name="Oval 195"/>
            <p:cNvSpPr>
              <a:spLocks noChangeArrowheads="1"/>
            </p:cNvSpPr>
            <p:nvPr/>
          </p:nvSpPr>
          <p:spPr bwMode="auto">
            <a:xfrm>
              <a:off x="8647113"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97" name="Oval 196"/>
            <p:cNvSpPr>
              <a:spLocks noChangeArrowheads="1"/>
            </p:cNvSpPr>
            <p:nvPr/>
          </p:nvSpPr>
          <p:spPr bwMode="auto">
            <a:xfrm>
              <a:off x="8567738"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98" name="Oval 197"/>
            <p:cNvSpPr>
              <a:spLocks noChangeArrowheads="1"/>
            </p:cNvSpPr>
            <p:nvPr/>
          </p:nvSpPr>
          <p:spPr bwMode="auto">
            <a:xfrm>
              <a:off x="8407400"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99" name="Oval 198"/>
            <p:cNvSpPr>
              <a:spLocks noChangeArrowheads="1"/>
            </p:cNvSpPr>
            <p:nvPr/>
          </p:nvSpPr>
          <p:spPr bwMode="auto">
            <a:xfrm>
              <a:off x="8486775" y="260826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00" name="Oval 199"/>
            <p:cNvSpPr>
              <a:spLocks noChangeArrowheads="1"/>
            </p:cNvSpPr>
            <p:nvPr/>
          </p:nvSpPr>
          <p:spPr bwMode="auto">
            <a:xfrm>
              <a:off x="8447088" y="248920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01" name="Oval 200"/>
            <p:cNvSpPr>
              <a:spLocks noChangeArrowheads="1"/>
            </p:cNvSpPr>
            <p:nvPr/>
          </p:nvSpPr>
          <p:spPr bwMode="auto">
            <a:xfrm>
              <a:off x="8528050" y="2489200"/>
              <a:ext cx="25400"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02" name="Oval 201"/>
            <p:cNvSpPr>
              <a:spLocks noChangeArrowheads="1"/>
            </p:cNvSpPr>
            <p:nvPr/>
          </p:nvSpPr>
          <p:spPr bwMode="auto">
            <a:xfrm>
              <a:off x="8447088" y="25685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03" name="Oval 202"/>
            <p:cNvSpPr>
              <a:spLocks noChangeArrowheads="1"/>
            </p:cNvSpPr>
            <p:nvPr/>
          </p:nvSpPr>
          <p:spPr bwMode="auto">
            <a:xfrm>
              <a:off x="8528050" y="2568575"/>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04" name="Oval 203"/>
            <p:cNvSpPr>
              <a:spLocks noChangeArrowheads="1"/>
            </p:cNvSpPr>
            <p:nvPr/>
          </p:nvSpPr>
          <p:spPr bwMode="auto">
            <a:xfrm>
              <a:off x="8247063"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05" name="Oval 204"/>
            <p:cNvSpPr>
              <a:spLocks noChangeArrowheads="1"/>
            </p:cNvSpPr>
            <p:nvPr/>
          </p:nvSpPr>
          <p:spPr bwMode="auto">
            <a:xfrm>
              <a:off x="8286750" y="26479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06" name="Oval 205"/>
            <p:cNvSpPr>
              <a:spLocks noChangeArrowheads="1"/>
            </p:cNvSpPr>
            <p:nvPr/>
          </p:nvSpPr>
          <p:spPr bwMode="auto">
            <a:xfrm>
              <a:off x="8286750" y="272891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07" name="Oval 206"/>
            <p:cNvSpPr>
              <a:spLocks noChangeArrowheads="1"/>
            </p:cNvSpPr>
            <p:nvPr/>
          </p:nvSpPr>
          <p:spPr bwMode="auto">
            <a:xfrm>
              <a:off x="8167688"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08" name="Oval 207"/>
            <p:cNvSpPr>
              <a:spLocks noChangeArrowheads="1"/>
            </p:cNvSpPr>
            <p:nvPr/>
          </p:nvSpPr>
          <p:spPr bwMode="auto">
            <a:xfrm>
              <a:off x="8207375" y="26479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09" name="Oval 208"/>
            <p:cNvSpPr>
              <a:spLocks noChangeArrowheads="1"/>
            </p:cNvSpPr>
            <p:nvPr/>
          </p:nvSpPr>
          <p:spPr bwMode="auto">
            <a:xfrm>
              <a:off x="8207375" y="272891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0" name="Oval 209"/>
            <p:cNvSpPr>
              <a:spLocks noChangeArrowheads="1"/>
            </p:cNvSpPr>
            <p:nvPr/>
          </p:nvSpPr>
          <p:spPr bwMode="auto">
            <a:xfrm>
              <a:off x="8007350"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1" name="Oval 210"/>
            <p:cNvSpPr>
              <a:spLocks noChangeArrowheads="1"/>
            </p:cNvSpPr>
            <p:nvPr/>
          </p:nvSpPr>
          <p:spPr bwMode="auto">
            <a:xfrm>
              <a:off x="8086725"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2" name="Oval 211"/>
            <p:cNvSpPr>
              <a:spLocks noChangeArrowheads="1"/>
            </p:cNvSpPr>
            <p:nvPr/>
          </p:nvSpPr>
          <p:spPr bwMode="auto">
            <a:xfrm>
              <a:off x="8047038" y="26479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3" name="Oval 212"/>
            <p:cNvSpPr>
              <a:spLocks noChangeArrowheads="1"/>
            </p:cNvSpPr>
            <p:nvPr/>
          </p:nvSpPr>
          <p:spPr bwMode="auto">
            <a:xfrm>
              <a:off x="8128000" y="2647950"/>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4" name="Oval 213"/>
            <p:cNvSpPr>
              <a:spLocks noChangeArrowheads="1"/>
            </p:cNvSpPr>
            <p:nvPr/>
          </p:nvSpPr>
          <p:spPr bwMode="auto">
            <a:xfrm>
              <a:off x="8047038" y="272891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5" name="Oval 214"/>
            <p:cNvSpPr>
              <a:spLocks noChangeArrowheads="1"/>
            </p:cNvSpPr>
            <p:nvPr/>
          </p:nvSpPr>
          <p:spPr bwMode="auto">
            <a:xfrm>
              <a:off x="8128000" y="2728913"/>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6" name="Oval 215"/>
            <p:cNvSpPr>
              <a:spLocks noChangeArrowheads="1"/>
            </p:cNvSpPr>
            <p:nvPr/>
          </p:nvSpPr>
          <p:spPr bwMode="auto">
            <a:xfrm>
              <a:off x="8647113"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7" name="Oval 216"/>
            <p:cNvSpPr>
              <a:spLocks noChangeArrowheads="1"/>
            </p:cNvSpPr>
            <p:nvPr/>
          </p:nvSpPr>
          <p:spPr bwMode="auto">
            <a:xfrm>
              <a:off x="8567738"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8" name="Oval 217"/>
            <p:cNvSpPr>
              <a:spLocks noChangeArrowheads="1"/>
            </p:cNvSpPr>
            <p:nvPr/>
          </p:nvSpPr>
          <p:spPr bwMode="auto">
            <a:xfrm>
              <a:off x="8607425" y="26479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9" name="Oval 218"/>
            <p:cNvSpPr>
              <a:spLocks noChangeArrowheads="1"/>
            </p:cNvSpPr>
            <p:nvPr/>
          </p:nvSpPr>
          <p:spPr bwMode="auto">
            <a:xfrm>
              <a:off x="8607425" y="272891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0" name="Oval 219"/>
            <p:cNvSpPr>
              <a:spLocks noChangeArrowheads="1"/>
            </p:cNvSpPr>
            <p:nvPr/>
          </p:nvSpPr>
          <p:spPr bwMode="auto">
            <a:xfrm>
              <a:off x="8367713" y="26479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1" name="Oval 220"/>
            <p:cNvSpPr>
              <a:spLocks noChangeArrowheads="1"/>
            </p:cNvSpPr>
            <p:nvPr/>
          </p:nvSpPr>
          <p:spPr bwMode="auto">
            <a:xfrm>
              <a:off x="8407400"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2" name="Oval 221"/>
            <p:cNvSpPr>
              <a:spLocks noChangeArrowheads="1"/>
            </p:cNvSpPr>
            <p:nvPr/>
          </p:nvSpPr>
          <p:spPr bwMode="auto">
            <a:xfrm>
              <a:off x="8486775" y="2689225"/>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3" name="Oval 222"/>
            <p:cNvSpPr>
              <a:spLocks noChangeArrowheads="1"/>
            </p:cNvSpPr>
            <p:nvPr/>
          </p:nvSpPr>
          <p:spPr bwMode="auto">
            <a:xfrm>
              <a:off x="8247063" y="276860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4" name="Oval 223"/>
            <p:cNvSpPr>
              <a:spLocks noChangeArrowheads="1"/>
            </p:cNvSpPr>
            <p:nvPr/>
          </p:nvSpPr>
          <p:spPr bwMode="auto">
            <a:xfrm>
              <a:off x="8328025" y="2768600"/>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5" name="Oval 224"/>
            <p:cNvSpPr>
              <a:spLocks noChangeArrowheads="1"/>
            </p:cNvSpPr>
            <p:nvPr/>
          </p:nvSpPr>
          <p:spPr bwMode="auto">
            <a:xfrm>
              <a:off x="8167688" y="276860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6" name="Oval 225"/>
            <p:cNvSpPr>
              <a:spLocks noChangeArrowheads="1"/>
            </p:cNvSpPr>
            <p:nvPr/>
          </p:nvSpPr>
          <p:spPr bwMode="auto">
            <a:xfrm>
              <a:off x="8007350" y="276860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7" name="Oval 226"/>
            <p:cNvSpPr>
              <a:spLocks noChangeArrowheads="1"/>
            </p:cNvSpPr>
            <p:nvPr/>
          </p:nvSpPr>
          <p:spPr bwMode="auto">
            <a:xfrm>
              <a:off x="8086725" y="276860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8" name="Oval 227"/>
            <p:cNvSpPr>
              <a:spLocks noChangeArrowheads="1"/>
            </p:cNvSpPr>
            <p:nvPr/>
          </p:nvSpPr>
          <p:spPr bwMode="auto">
            <a:xfrm>
              <a:off x="8647113" y="276860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9" name="Oval 228"/>
            <p:cNvSpPr>
              <a:spLocks noChangeArrowheads="1"/>
            </p:cNvSpPr>
            <p:nvPr/>
          </p:nvSpPr>
          <p:spPr bwMode="auto">
            <a:xfrm>
              <a:off x="8447088" y="264795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0" name="Oval 229"/>
            <p:cNvSpPr>
              <a:spLocks noChangeArrowheads="1"/>
            </p:cNvSpPr>
            <p:nvPr/>
          </p:nvSpPr>
          <p:spPr bwMode="auto">
            <a:xfrm>
              <a:off x="8528050" y="2647950"/>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1" name="Oval 230"/>
            <p:cNvSpPr>
              <a:spLocks noChangeArrowheads="1"/>
            </p:cNvSpPr>
            <p:nvPr/>
          </p:nvSpPr>
          <p:spPr bwMode="auto">
            <a:xfrm>
              <a:off x="8528050" y="2728913"/>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2" name="Oval 231"/>
            <p:cNvSpPr>
              <a:spLocks noChangeArrowheads="1"/>
            </p:cNvSpPr>
            <p:nvPr/>
          </p:nvSpPr>
          <p:spPr bwMode="auto">
            <a:xfrm>
              <a:off x="8247063" y="28479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3" name="Oval 232"/>
            <p:cNvSpPr>
              <a:spLocks noChangeArrowheads="1"/>
            </p:cNvSpPr>
            <p:nvPr/>
          </p:nvSpPr>
          <p:spPr bwMode="auto">
            <a:xfrm>
              <a:off x="8286750" y="28082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4" name="Oval 233"/>
            <p:cNvSpPr>
              <a:spLocks noChangeArrowheads="1"/>
            </p:cNvSpPr>
            <p:nvPr/>
          </p:nvSpPr>
          <p:spPr bwMode="auto">
            <a:xfrm>
              <a:off x="8286750" y="288925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5" name="Oval 234"/>
            <p:cNvSpPr>
              <a:spLocks noChangeArrowheads="1"/>
            </p:cNvSpPr>
            <p:nvPr/>
          </p:nvSpPr>
          <p:spPr bwMode="auto">
            <a:xfrm>
              <a:off x="8328025" y="2847975"/>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6" name="Oval 235"/>
            <p:cNvSpPr>
              <a:spLocks noChangeArrowheads="1"/>
            </p:cNvSpPr>
            <p:nvPr/>
          </p:nvSpPr>
          <p:spPr bwMode="auto">
            <a:xfrm>
              <a:off x="8167688" y="28479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7" name="Oval 236"/>
            <p:cNvSpPr>
              <a:spLocks noChangeArrowheads="1"/>
            </p:cNvSpPr>
            <p:nvPr/>
          </p:nvSpPr>
          <p:spPr bwMode="auto">
            <a:xfrm>
              <a:off x="8207375" y="28082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8" name="Oval 237"/>
            <p:cNvSpPr>
              <a:spLocks noChangeArrowheads="1"/>
            </p:cNvSpPr>
            <p:nvPr/>
          </p:nvSpPr>
          <p:spPr bwMode="auto">
            <a:xfrm>
              <a:off x="8207375" y="288925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9" name="Oval 238"/>
            <p:cNvSpPr>
              <a:spLocks noChangeArrowheads="1"/>
            </p:cNvSpPr>
            <p:nvPr/>
          </p:nvSpPr>
          <p:spPr bwMode="auto">
            <a:xfrm>
              <a:off x="8086725" y="284797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0" name="Oval 239"/>
            <p:cNvSpPr>
              <a:spLocks noChangeArrowheads="1"/>
            </p:cNvSpPr>
            <p:nvPr/>
          </p:nvSpPr>
          <p:spPr bwMode="auto">
            <a:xfrm>
              <a:off x="8047038" y="280828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1" name="Oval 240"/>
            <p:cNvSpPr>
              <a:spLocks noChangeArrowheads="1"/>
            </p:cNvSpPr>
            <p:nvPr/>
          </p:nvSpPr>
          <p:spPr bwMode="auto">
            <a:xfrm>
              <a:off x="8128000" y="2808288"/>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2" name="Oval 241"/>
            <p:cNvSpPr>
              <a:spLocks noChangeArrowheads="1"/>
            </p:cNvSpPr>
            <p:nvPr/>
          </p:nvSpPr>
          <p:spPr bwMode="auto">
            <a:xfrm>
              <a:off x="8047038" y="288925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3" name="Oval 242"/>
            <p:cNvSpPr>
              <a:spLocks noChangeArrowheads="1"/>
            </p:cNvSpPr>
            <p:nvPr/>
          </p:nvSpPr>
          <p:spPr bwMode="auto">
            <a:xfrm>
              <a:off x="8128000" y="2889250"/>
              <a:ext cx="25400"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4" name="Oval 243"/>
            <p:cNvSpPr>
              <a:spLocks noChangeArrowheads="1"/>
            </p:cNvSpPr>
            <p:nvPr/>
          </p:nvSpPr>
          <p:spPr bwMode="auto">
            <a:xfrm>
              <a:off x="8367713" y="2889250"/>
              <a:ext cx="26988" cy="25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5" name="Oval 244"/>
            <p:cNvSpPr>
              <a:spLocks noChangeArrowheads="1"/>
            </p:cNvSpPr>
            <p:nvPr/>
          </p:nvSpPr>
          <p:spPr bwMode="auto">
            <a:xfrm>
              <a:off x="8247063" y="292893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6" name="Oval 245"/>
            <p:cNvSpPr>
              <a:spLocks noChangeArrowheads="1"/>
            </p:cNvSpPr>
            <p:nvPr/>
          </p:nvSpPr>
          <p:spPr bwMode="auto">
            <a:xfrm>
              <a:off x="8328025" y="2928938"/>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7" name="Oval 246"/>
            <p:cNvSpPr>
              <a:spLocks noChangeArrowheads="1"/>
            </p:cNvSpPr>
            <p:nvPr/>
          </p:nvSpPr>
          <p:spPr bwMode="auto">
            <a:xfrm>
              <a:off x="8167688" y="292893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8" name="Oval 247"/>
            <p:cNvSpPr>
              <a:spLocks noChangeArrowheads="1"/>
            </p:cNvSpPr>
            <p:nvPr/>
          </p:nvSpPr>
          <p:spPr bwMode="auto">
            <a:xfrm>
              <a:off x="8086725" y="2928938"/>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9" name="Oval 248"/>
            <p:cNvSpPr>
              <a:spLocks noChangeArrowheads="1"/>
            </p:cNvSpPr>
            <p:nvPr/>
          </p:nvSpPr>
          <p:spPr bwMode="auto">
            <a:xfrm>
              <a:off x="8247063" y="300831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50" name="Oval 249"/>
            <p:cNvSpPr>
              <a:spLocks noChangeArrowheads="1"/>
            </p:cNvSpPr>
            <p:nvPr/>
          </p:nvSpPr>
          <p:spPr bwMode="auto">
            <a:xfrm>
              <a:off x="8286750" y="29686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51" name="Oval 250"/>
            <p:cNvSpPr>
              <a:spLocks noChangeArrowheads="1"/>
            </p:cNvSpPr>
            <p:nvPr/>
          </p:nvSpPr>
          <p:spPr bwMode="auto">
            <a:xfrm>
              <a:off x="8286750" y="304800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52" name="Oval 251"/>
            <p:cNvSpPr>
              <a:spLocks noChangeArrowheads="1"/>
            </p:cNvSpPr>
            <p:nvPr/>
          </p:nvSpPr>
          <p:spPr bwMode="auto">
            <a:xfrm>
              <a:off x="8328025" y="3008313"/>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53" name="Oval 252"/>
            <p:cNvSpPr>
              <a:spLocks noChangeArrowheads="1"/>
            </p:cNvSpPr>
            <p:nvPr/>
          </p:nvSpPr>
          <p:spPr bwMode="auto">
            <a:xfrm>
              <a:off x="8167688" y="300831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54" name="Oval 253"/>
            <p:cNvSpPr>
              <a:spLocks noChangeArrowheads="1"/>
            </p:cNvSpPr>
            <p:nvPr/>
          </p:nvSpPr>
          <p:spPr bwMode="auto">
            <a:xfrm>
              <a:off x="8207375" y="29686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55" name="Oval 254"/>
            <p:cNvSpPr>
              <a:spLocks noChangeArrowheads="1"/>
            </p:cNvSpPr>
            <p:nvPr/>
          </p:nvSpPr>
          <p:spPr bwMode="auto">
            <a:xfrm>
              <a:off x="8128000" y="2968625"/>
              <a:ext cx="25400"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56" name="Oval 255"/>
            <p:cNvSpPr>
              <a:spLocks noChangeArrowheads="1"/>
            </p:cNvSpPr>
            <p:nvPr/>
          </p:nvSpPr>
          <p:spPr bwMode="auto">
            <a:xfrm>
              <a:off x="8367713" y="2968625"/>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57" name="Oval 256"/>
            <p:cNvSpPr>
              <a:spLocks noChangeArrowheads="1"/>
            </p:cNvSpPr>
            <p:nvPr/>
          </p:nvSpPr>
          <p:spPr bwMode="auto">
            <a:xfrm>
              <a:off x="8367713" y="3048000"/>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58" name="Oval 257"/>
            <p:cNvSpPr>
              <a:spLocks noChangeArrowheads="1"/>
            </p:cNvSpPr>
            <p:nvPr/>
          </p:nvSpPr>
          <p:spPr bwMode="auto">
            <a:xfrm>
              <a:off x="8407400" y="3008313"/>
              <a:ext cx="26988" cy="26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nvGrpSpPr>
          <p:cNvPr id="260" name="Group 259"/>
          <p:cNvGrpSpPr>
            <a:grpSpLocks noChangeAspect="1"/>
          </p:cNvGrpSpPr>
          <p:nvPr/>
        </p:nvGrpSpPr>
        <p:grpSpPr>
          <a:xfrm>
            <a:off x="7132059" y="6568002"/>
            <a:ext cx="747280" cy="731520"/>
            <a:chOff x="10858501" y="4257675"/>
            <a:chExt cx="903288" cy="884238"/>
          </a:xfrm>
          <a:solidFill>
            <a:srgbClr val="222222"/>
          </a:solidFill>
        </p:grpSpPr>
        <p:sp>
          <p:nvSpPr>
            <p:cNvPr id="261" name="Freeform 260"/>
            <p:cNvSpPr>
              <a:spLocks noEditPoints="1"/>
            </p:cNvSpPr>
            <p:nvPr/>
          </p:nvSpPr>
          <p:spPr bwMode="auto">
            <a:xfrm>
              <a:off x="11006138" y="4567238"/>
              <a:ext cx="619125" cy="574675"/>
            </a:xfrm>
            <a:custGeom>
              <a:avLst/>
              <a:gdLst>
                <a:gd name="T0" fmla="*/ 1339 w 1434"/>
                <a:gd name="T1" fmla="*/ 1190 h 1331"/>
                <a:gd name="T2" fmla="*/ 1107 w 1434"/>
                <a:gd name="T3" fmla="*/ 1083 h 1331"/>
                <a:gd name="T4" fmla="*/ 990 w 1434"/>
                <a:gd name="T5" fmla="*/ 1033 h 1331"/>
                <a:gd name="T6" fmla="*/ 1057 w 1434"/>
                <a:gd name="T7" fmla="*/ 852 h 1331"/>
                <a:gd name="T8" fmla="*/ 1132 w 1434"/>
                <a:gd name="T9" fmla="*/ 853 h 1331"/>
                <a:gd name="T10" fmla="*/ 1132 w 1434"/>
                <a:gd name="T11" fmla="*/ 785 h 1331"/>
                <a:gd name="T12" fmla="*/ 1065 w 1434"/>
                <a:gd name="T13" fmla="*/ 743 h 1331"/>
                <a:gd name="T14" fmla="*/ 1121 w 1434"/>
                <a:gd name="T15" fmla="*/ 434 h 1331"/>
                <a:gd name="T16" fmla="*/ 1093 w 1434"/>
                <a:gd name="T17" fmla="*/ 306 h 1331"/>
                <a:gd name="T18" fmla="*/ 692 w 1434"/>
                <a:gd name="T19" fmla="*/ 0 h 1331"/>
                <a:gd name="T20" fmla="*/ 479 w 1434"/>
                <a:gd name="T21" fmla="*/ 21 h 1331"/>
                <a:gd name="T22" fmla="*/ 431 w 1434"/>
                <a:gd name="T23" fmla="*/ 69 h 1331"/>
                <a:gd name="T24" fmla="*/ 342 w 1434"/>
                <a:gd name="T25" fmla="*/ 306 h 1331"/>
                <a:gd name="T26" fmla="*/ 340 w 1434"/>
                <a:gd name="T27" fmla="*/ 427 h 1331"/>
                <a:gd name="T28" fmla="*/ 282 w 1434"/>
                <a:gd name="T29" fmla="*/ 600 h 1331"/>
                <a:gd name="T30" fmla="*/ 444 w 1434"/>
                <a:gd name="T31" fmla="*/ 962 h 1331"/>
                <a:gd name="T32" fmla="*/ 388 w 1434"/>
                <a:gd name="T33" fmla="*/ 1059 h 1331"/>
                <a:gd name="T34" fmla="*/ 196 w 1434"/>
                <a:gd name="T35" fmla="*/ 1135 h 1331"/>
                <a:gd name="T36" fmla="*/ 1 w 1434"/>
                <a:gd name="T37" fmla="*/ 1296 h 1331"/>
                <a:gd name="T38" fmla="*/ 35 w 1434"/>
                <a:gd name="T39" fmla="*/ 1331 h 1331"/>
                <a:gd name="T40" fmla="*/ 1424 w 1434"/>
                <a:gd name="T41" fmla="*/ 1321 h 1331"/>
                <a:gd name="T42" fmla="*/ 1339 w 1434"/>
                <a:gd name="T43" fmla="*/ 1190 h 1331"/>
                <a:gd name="T44" fmla="*/ 419 w 1434"/>
                <a:gd name="T45" fmla="*/ 694 h 1331"/>
                <a:gd name="T46" fmla="*/ 348 w 1434"/>
                <a:gd name="T47" fmla="*/ 505 h 1331"/>
                <a:gd name="T48" fmla="*/ 389 w 1434"/>
                <a:gd name="T49" fmla="*/ 518 h 1331"/>
                <a:gd name="T50" fmla="*/ 410 w 1434"/>
                <a:gd name="T51" fmla="*/ 309 h 1331"/>
                <a:gd name="T52" fmla="*/ 527 w 1434"/>
                <a:gd name="T53" fmla="*/ 117 h 1331"/>
                <a:gd name="T54" fmla="*/ 693 w 1434"/>
                <a:gd name="T55" fmla="*/ 68 h 1331"/>
                <a:gd name="T56" fmla="*/ 1024 w 1434"/>
                <a:gd name="T57" fmla="*/ 309 h 1331"/>
                <a:gd name="T58" fmla="*/ 1045 w 1434"/>
                <a:gd name="T59" fmla="*/ 518 h 1331"/>
                <a:gd name="T60" fmla="*/ 1086 w 1434"/>
                <a:gd name="T61" fmla="*/ 505 h 1331"/>
                <a:gd name="T62" fmla="*/ 1016 w 1434"/>
                <a:gd name="T63" fmla="*/ 693 h 1331"/>
                <a:gd name="T64" fmla="*/ 996 w 1434"/>
                <a:gd name="T65" fmla="*/ 726 h 1331"/>
                <a:gd name="T66" fmla="*/ 934 w 1434"/>
                <a:gd name="T67" fmla="*/ 922 h 1331"/>
                <a:gd name="T68" fmla="*/ 932 w 1434"/>
                <a:gd name="T69" fmla="*/ 923 h 1331"/>
                <a:gd name="T70" fmla="*/ 932 w 1434"/>
                <a:gd name="T71" fmla="*/ 924 h 1331"/>
                <a:gd name="T72" fmla="*/ 906 w 1434"/>
                <a:gd name="T73" fmla="*/ 950 h 1331"/>
                <a:gd name="T74" fmla="*/ 851 w 1434"/>
                <a:gd name="T75" fmla="*/ 1026 h 1331"/>
                <a:gd name="T76" fmla="*/ 765 w 1434"/>
                <a:gd name="T77" fmla="*/ 1092 h 1331"/>
                <a:gd name="T78" fmla="*/ 656 w 1434"/>
                <a:gd name="T79" fmla="*/ 1091 h 1331"/>
                <a:gd name="T80" fmla="*/ 532 w 1434"/>
                <a:gd name="T81" fmla="*/ 955 h 1331"/>
                <a:gd name="T82" fmla="*/ 513 w 1434"/>
                <a:gd name="T83" fmla="*/ 934 h 1331"/>
                <a:gd name="T84" fmla="*/ 502 w 1434"/>
                <a:gd name="T85" fmla="*/ 923 h 1331"/>
                <a:gd name="T86" fmla="*/ 502 w 1434"/>
                <a:gd name="T87" fmla="*/ 923 h 1331"/>
                <a:gd name="T88" fmla="*/ 438 w 1434"/>
                <a:gd name="T89" fmla="*/ 733 h 1331"/>
                <a:gd name="T90" fmla="*/ 429 w 1434"/>
                <a:gd name="T91" fmla="*/ 701 h 1331"/>
                <a:gd name="T92" fmla="*/ 444 w 1434"/>
                <a:gd name="T93" fmla="*/ 1126 h 1331"/>
                <a:gd name="T94" fmla="*/ 512 w 1434"/>
                <a:gd name="T95" fmla="*/ 1126 h 1331"/>
                <a:gd name="T96" fmla="*/ 527 w 1434"/>
                <a:gd name="T97" fmla="*/ 1063 h 1331"/>
                <a:gd name="T98" fmla="*/ 765 w 1434"/>
                <a:gd name="T99" fmla="*/ 1160 h 1331"/>
                <a:gd name="T100" fmla="*/ 922 w 1434"/>
                <a:gd name="T101" fmla="*/ 1042 h 1331"/>
                <a:gd name="T102" fmla="*/ 956 w 1434"/>
                <a:gd name="T103" fmla="*/ 1160 h 1331"/>
                <a:gd name="T104" fmla="*/ 990 w 1434"/>
                <a:gd name="T105" fmla="*/ 1107 h 1331"/>
                <a:gd name="T106" fmla="*/ 1024 w 1434"/>
                <a:gd name="T107" fmla="*/ 1124 h 1331"/>
                <a:gd name="T108" fmla="*/ 459 w 1434"/>
                <a:gd name="T109" fmla="*/ 1263 h 1331"/>
                <a:gd name="T110" fmla="*/ 421 w 1434"/>
                <a:gd name="T111" fmla="*/ 1119 h 1331"/>
                <a:gd name="T112" fmla="*/ 127 w 1434"/>
                <a:gd name="T113" fmla="*/ 1251 h 1331"/>
                <a:gd name="T114" fmla="*/ 340 w 1434"/>
                <a:gd name="T115" fmla="*/ 1150 h 1331"/>
                <a:gd name="T116" fmla="*/ 375 w 1434"/>
                <a:gd name="T117" fmla="*/ 1263 h 1331"/>
                <a:gd name="T118" fmla="*/ 127 w 1434"/>
                <a:gd name="T119" fmla="*/ 1251 h 1331"/>
                <a:gd name="T120" fmla="*/ 1091 w 1434"/>
                <a:gd name="T121" fmla="*/ 1149 h 1331"/>
                <a:gd name="T122" fmla="*/ 1205 w 1434"/>
                <a:gd name="T123" fmla="*/ 1195 h 1331"/>
                <a:gd name="T124" fmla="*/ 1324 w 1434"/>
                <a:gd name="T125" fmla="*/ 1263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4" h="1331">
                  <a:moveTo>
                    <a:pt x="1339" y="1190"/>
                  </a:moveTo>
                  <a:cubicBezTo>
                    <a:pt x="1339" y="1190"/>
                    <a:pt x="1339" y="1190"/>
                    <a:pt x="1339" y="1190"/>
                  </a:cubicBezTo>
                  <a:cubicBezTo>
                    <a:pt x="1306" y="1172"/>
                    <a:pt x="1272" y="1154"/>
                    <a:pt x="1239" y="1136"/>
                  </a:cubicBezTo>
                  <a:cubicBezTo>
                    <a:pt x="1198" y="1111"/>
                    <a:pt x="1154" y="1093"/>
                    <a:pt x="1107" y="1083"/>
                  </a:cubicBezTo>
                  <a:cubicBezTo>
                    <a:pt x="1086" y="1078"/>
                    <a:pt x="1065" y="1070"/>
                    <a:pt x="1046" y="1059"/>
                  </a:cubicBezTo>
                  <a:cubicBezTo>
                    <a:pt x="1028" y="1049"/>
                    <a:pt x="1009" y="1040"/>
                    <a:pt x="990" y="1033"/>
                  </a:cubicBezTo>
                  <a:cubicBezTo>
                    <a:pt x="990" y="962"/>
                    <a:pt x="990" y="962"/>
                    <a:pt x="990" y="962"/>
                  </a:cubicBezTo>
                  <a:cubicBezTo>
                    <a:pt x="1022" y="932"/>
                    <a:pt x="1044" y="894"/>
                    <a:pt x="1057" y="852"/>
                  </a:cubicBezTo>
                  <a:cubicBezTo>
                    <a:pt x="1059" y="853"/>
                    <a:pt x="1061" y="853"/>
                    <a:pt x="1063" y="853"/>
                  </a:cubicBezTo>
                  <a:cubicBezTo>
                    <a:pt x="1132" y="853"/>
                    <a:pt x="1132" y="853"/>
                    <a:pt x="1132" y="853"/>
                  </a:cubicBezTo>
                  <a:cubicBezTo>
                    <a:pt x="1150" y="853"/>
                    <a:pt x="1166" y="838"/>
                    <a:pt x="1166" y="819"/>
                  </a:cubicBezTo>
                  <a:cubicBezTo>
                    <a:pt x="1166" y="800"/>
                    <a:pt x="1150" y="785"/>
                    <a:pt x="1132" y="785"/>
                  </a:cubicBezTo>
                  <a:cubicBezTo>
                    <a:pt x="1066" y="785"/>
                    <a:pt x="1066" y="785"/>
                    <a:pt x="1066" y="785"/>
                  </a:cubicBezTo>
                  <a:cubicBezTo>
                    <a:pt x="1066" y="771"/>
                    <a:pt x="1066" y="757"/>
                    <a:pt x="1065" y="743"/>
                  </a:cubicBezTo>
                  <a:cubicBezTo>
                    <a:pt x="1112" y="708"/>
                    <a:pt x="1143" y="656"/>
                    <a:pt x="1153" y="598"/>
                  </a:cubicBezTo>
                  <a:cubicBezTo>
                    <a:pt x="1168" y="457"/>
                    <a:pt x="1134" y="440"/>
                    <a:pt x="1121" y="434"/>
                  </a:cubicBezTo>
                  <a:cubicBezTo>
                    <a:pt x="1113" y="430"/>
                    <a:pt x="1104" y="428"/>
                    <a:pt x="1094" y="428"/>
                  </a:cubicBezTo>
                  <a:cubicBezTo>
                    <a:pt x="1095" y="391"/>
                    <a:pt x="1095" y="350"/>
                    <a:pt x="1093" y="306"/>
                  </a:cubicBezTo>
                  <a:cubicBezTo>
                    <a:pt x="1082" y="75"/>
                    <a:pt x="859" y="5"/>
                    <a:pt x="741" y="0"/>
                  </a:cubicBezTo>
                  <a:cubicBezTo>
                    <a:pt x="692" y="0"/>
                    <a:pt x="692" y="0"/>
                    <a:pt x="692" y="0"/>
                  </a:cubicBezTo>
                  <a:cubicBezTo>
                    <a:pt x="628" y="3"/>
                    <a:pt x="565" y="20"/>
                    <a:pt x="508" y="50"/>
                  </a:cubicBezTo>
                  <a:cubicBezTo>
                    <a:pt x="479" y="21"/>
                    <a:pt x="479" y="21"/>
                    <a:pt x="479" y="21"/>
                  </a:cubicBezTo>
                  <a:cubicBezTo>
                    <a:pt x="466" y="8"/>
                    <a:pt x="444" y="8"/>
                    <a:pt x="431" y="21"/>
                  </a:cubicBezTo>
                  <a:cubicBezTo>
                    <a:pt x="418" y="34"/>
                    <a:pt x="418" y="56"/>
                    <a:pt x="431" y="69"/>
                  </a:cubicBezTo>
                  <a:cubicBezTo>
                    <a:pt x="450" y="88"/>
                    <a:pt x="450" y="88"/>
                    <a:pt x="450" y="88"/>
                  </a:cubicBezTo>
                  <a:cubicBezTo>
                    <a:pt x="383" y="141"/>
                    <a:pt x="344" y="221"/>
                    <a:pt x="342" y="306"/>
                  </a:cubicBezTo>
                  <a:cubicBezTo>
                    <a:pt x="340" y="350"/>
                    <a:pt x="339" y="391"/>
                    <a:pt x="340" y="427"/>
                  </a:cubicBezTo>
                  <a:cubicBezTo>
                    <a:pt x="340" y="427"/>
                    <a:pt x="340" y="427"/>
                    <a:pt x="340" y="427"/>
                  </a:cubicBezTo>
                  <a:cubicBezTo>
                    <a:pt x="330" y="427"/>
                    <a:pt x="321" y="430"/>
                    <a:pt x="313" y="434"/>
                  </a:cubicBezTo>
                  <a:cubicBezTo>
                    <a:pt x="300" y="440"/>
                    <a:pt x="266" y="457"/>
                    <a:pt x="282" y="600"/>
                  </a:cubicBezTo>
                  <a:cubicBezTo>
                    <a:pt x="291" y="657"/>
                    <a:pt x="323" y="708"/>
                    <a:pt x="369" y="743"/>
                  </a:cubicBezTo>
                  <a:cubicBezTo>
                    <a:pt x="359" y="824"/>
                    <a:pt x="386" y="905"/>
                    <a:pt x="444" y="962"/>
                  </a:cubicBezTo>
                  <a:cubicBezTo>
                    <a:pt x="444" y="1033"/>
                    <a:pt x="444" y="1033"/>
                    <a:pt x="444" y="1033"/>
                  </a:cubicBezTo>
                  <a:cubicBezTo>
                    <a:pt x="425" y="1041"/>
                    <a:pt x="406" y="1049"/>
                    <a:pt x="388" y="1059"/>
                  </a:cubicBezTo>
                  <a:cubicBezTo>
                    <a:pt x="369" y="1070"/>
                    <a:pt x="349" y="1078"/>
                    <a:pt x="327" y="1083"/>
                  </a:cubicBezTo>
                  <a:cubicBezTo>
                    <a:pt x="281" y="1093"/>
                    <a:pt x="236" y="1110"/>
                    <a:pt x="196" y="1135"/>
                  </a:cubicBezTo>
                  <a:cubicBezTo>
                    <a:pt x="163" y="1154"/>
                    <a:pt x="129" y="1172"/>
                    <a:pt x="95" y="1190"/>
                  </a:cubicBezTo>
                  <a:cubicBezTo>
                    <a:pt x="79" y="1199"/>
                    <a:pt x="1" y="1262"/>
                    <a:pt x="1" y="1296"/>
                  </a:cubicBezTo>
                  <a:cubicBezTo>
                    <a:pt x="0" y="1305"/>
                    <a:pt x="4" y="1314"/>
                    <a:pt x="10" y="1321"/>
                  </a:cubicBezTo>
                  <a:cubicBezTo>
                    <a:pt x="17" y="1327"/>
                    <a:pt x="25" y="1331"/>
                    <a:pt x="35" y="1331"/>
                  </a:cubicBezTo>
                  <a:cubicBezTo>
                    <a:pt x="1400" y="1331"/>
                    <a:pt x="1400" y="1331"/>
                    <a:pt x="1400" y="1331"/>
                  </a:cubicBezTo>
                  <a:cubicBezTo>
                    <a:pt x="1409" y="1331"/>
                    <a:pt x="1418" y="1327"/>
                    <a:pt x="1424" y="1321"/>
                  </a:cubicBezTo>
                  <a:cubicBezTo>
                    <a:pt x="1431" y="1314"/>
                    <a:pt x="1434" y="1305"/>
                    <a:pt x="1434" y="1296"/>
                  </a:cubicBezTo>
                  <a:cubicBezTo>
                    <a:pt x="1433" y="1262"/>
                    <a:pt x="1355" y="1199"/>
                    <a:pt x="1339" y="1190"/>
                  </a:cubicBezTo>
                  <a:close/>
                  <a:moveTo>
                    <a:pt x="429" y="701"/>
                  </a:moveTo>
                  <a:cubicBezTo>
                    <a:pt x="426" y="698"/>
                    <a:pt x="423" y="695"/>
                    <a:pt x="419" y="694"/>
                  </a:cubicBezTo>
                  <a:cubicBezTo>
                    <a:pt x="382" y="671"/>
                    <a:pt x="357" y="634"/>
                    <a:pt x="349" y="591"/>
                  </a:cubicBezTo>
                  <a:cubicBezTo>
                    <a:pt x="346" y="562"/>
                    <a:pt x="346" y="534"/>
                    <a:pt x="348" y="505"/>
                  </a:cubicBezTo>
                  <a:cubicBezTo>
                    <a:pt x="349" y="506"/>
                    <a:pt x="349" y="506"/>
                    <a:pt x="350" y="507"/>
                  </a:cubicBezTo>
                  <a:cubicBezTo>
                    <a:pt x="359" y="519"/>
                    <a:pt x="375" y="524"/>
                    <a:pt x="389" y="518"/>
                  </a:cubicBezTo>
                  <a:cubicBezTo>
                    <a:pt x="403" y="513"/>
                    <a:pt x="412" y="499"/>
                    <a:pt x="411" y="484"/>
                  </a:cubicBezTo>
                  <a:cubicBezTo>
                    <a:pt x="407" y="426"/>
                    <a:pt x="407" y="367"/>
                    <a:pt x="410" y="309"/>
                  </a:cubicBezTo>
                  <a:cubicBezTo>
                    <a:pt x="411" y="234"/>
                    <a:pt x="451" y="164"/>
                    <a:pt x="515" y="125"/>
                  </a:cubicBezTo>
                  <a:cubicBezTo>
                    <a:pt x="519" y="123"/>
                    <a:pt x="524" y="121"/>
                    <a:pt x="527" y="117"/>
                  </a:cubicBezTo>
                  <a:cubicBezTo>
                    <a:pt x="527" y="117"/>
                    <a:pt x="527" y="117"/>
                    <a:pt x="528" y="117"/>
                  </a:cubicBezTo>
                  <a:cubicBezTo>
                    <a:pt x="579" y="89"/>
                    <a:pt x="635" y="72"/>
                    <a:pt x="693" y="68"/>
                  </a:cubicBezTo>
                  <a:cubicBezTo>
                    <a:pt x="740" y="68"/>
                    <a:pt x="740" y="68"/>
                    <a:pt x="740" y="68"/>
                  </a:cubicBezTo>
                  <a:cubicBezTo>
                    <a:pt x="751" y="69"/>
                    <a:pt x="1014" y="82"/>
                    <a:pt x="1024" y="309"/>
                  </a:cubicBezTo>
                  <a:cubicBezTo>
                    <a:pt x="1028" y="367"/>
                    <a:pt x="1027" y="426"/>
                    <a:pt x="1023" y="484"/>
                  </a:cubicBezTo>
                  <a:cubicBezTo>
                    <a:pt x="1022" y="499"/>
                    <a:pt x="1031" y="513"/>
                    <a:pt x="1045" y="518"/>
                  </a:cubicBezTo>
                  <a:cubicBezTo>
                    <a:pt x="1059" y="524"/>
                    <a:pt x="1075" y="519"/>
                    <a:pt x="1084" y="507"/>
                  </a:cubicBezTo>
                  <a:cubicBezTo>
                    <a:pt x="1085" y="506"/>
                    <a:pt x="1086" y="506"/>
                    <a:pt x="1086" y="505"/>
                  </a:cubicBezTo>
                  <a:cubicBezTo>
                    <a:pt x="1089" y="533"/>
                    <a:pt x="1088" y="562"/>
                    <a:pt x="1085" y="590"/>
                  </a:cubicBezTo>
                  <a:cubicBezTo>
                    <a:pt x="1078" y="633"/>
                    <a:pt x="1053" y="670"/>
                    <a:pt x="1016" y="693"/>
                  </a:cubicBezTo>
                  <a:cubicBezTo>
                    <a:pt x="1012" y="695"/>
                    <a:pt x="1009" y="698"/>
                    <a:pt x="1005" y="701"/>
                  </a:cubicBezTo>
                  <a:cubicBezTo>
                    <a:pt x="999" y="708"/>
                    <a:pt x="996" y="717"/>
                    <a:pt x="996" y="726"/>
                  </a:cubicBezTo>
                  <a:cubicBezTo>
                    <a:pt x="996" y="733"/>
                    <a:pt x="996" y="733"/>
                    <a:pt x="996" y="733"/>
                  </a:cubicBezTo>
                  <a:cubicBezTo>
                    <a:pt x="999" y="802"/>
                    <a:pt x="1002" y="857"/>
                    <a:pt x="934" y="922"/>
                  </a:cubicBezTo>
                  <a:cubicBezTo>
                    <a:pt x="933" y="922"/>
                    <a:pt x="933" y="923"/>
                    <a:pt x="933" y="923"/>
                  </a:cubicBezTo>
                  <a:cubicBezTo>
                    <a:pt x="932" y="923"/>
                    <a:pt x="932" y="923"/>
                    <a:pt x="932" y="923"/>
                  </a:cubicBezTo>
                  <a:cubicBezTo>
                    <a:pt x="932" y="923"/>
                    <a:pt x="932" y="923"/>
                    <a:pt x="932" y="923"/>
                  </a:cubicBezTo>
                  <a:cubicBezTo>
                    <a:pt x="932" y="924"/>
                    <a:pt x="932" y="924"/>
                    <a:pt x="932" y="924"/>
                  </a:cubicBezTo>
                  <a:cubicBezTo>
                    <a:pt x="928" y="927"/>
                    <a:pt x="925" y="931"/>
                    <a:pt x="922" y="934"/>
                  </a:cubicBezTo>
                  <a:cubicBezTo>
                    <a:pt x="916" y="940"/>
                    <a:pt x="911" y="945"/>
                    <a:pt x="906" y="950"/>
                  </a:cubicBezTo>
                  <a:cubicBezTo>
                    <a:pt x="905" y="952"/>
                    <a:pt x="904" y="953"/>
                    <a:pt x="903" y="955"/>
                  </a:cubicBezTo>
                  <a:cubicBezTo>
                    <a:pt x="884" y="977"/>
                    <a:pt x="866" y="1001"/>
                    <a:pt x="851" y="1026"/>
                  </a:cubicBezTo>
                  <a:cubicBezTo>
                    <a:pt x="822" y="1069"/>
                    <a:pt x="808" y="1087"/>
                    <a:pt x="779" y="1091"/>
                  </a:cubicBezTo>
                  <a:cubicBezTo>
                    <a:pt x="774" y="1092"/>
                    <a:pt x="770" y="1092"/>
                    <a:pt x="765" y="1092"/>
                  </a:cubicBezTo>
                  <a:cubicBezTo>
                    <a:pt x="669" y="1092"/>
                    <a:pt x="669" y="1092"/>
                    <a:pt x="669" y="1092"/>
                  </a:cubicBezTo>
                  <a:cubicBezTo>
                    <a:pt x="665" y="1092"/>
                    <a:pt x="660" y="1092"/>
                    <a:pt x="656" y="1091"/>
                  </a:cubicBezTo>
                  <a:cubicBezTo>
                    <a:pt x="626" y="1087"/>
                    <a:pt x="613" y="1069"/>
                    <a:pt x="584" y="1026"/>
                  </a:cubicBezTo>
                  <a:cubicBezTo>
                    <a:pt x="568" y="1001"/>
                    <a:pt x="550" y="977"/>
                    <a:pt x="532" y="955"/>
                  </a:cubicBezTo>
                  <a:cubicBezTo>
                    <a:pt x="530" y="953"/>
                    <a:pt x="529" y="952"/>
                    <a:pt x="528" y="950"/>
                  </a:cubicBezTo>
                  <a:cubicBezTo>
                    <a:pt x="523" y="945"/>
                    <a:pt x="518" y="940"/>
                    <a:pt x="513" y="934"/>
                  </a:cubicBezTo>
                  <a:cubicBezTo>
                    <a:pt x="509" y="931"/>
                    <a:pt x="506" y="927"/>
                    <a:pt x="503" y="924"/>
                  </a:cubicBezTo>
                  <a:cubicBezTo>
                    <a:pt x="502" y="923"/>
                    <a:pt x="502" y="923"/>
                    <a:pt x="502" y="923"/>
                  </a:cubicBezTo>
                  <a:cubicBezTo>
                    <a:pt x="502" y="923"/>
                    <a:pt x="502" y="923"/>
                    <a:pt x="502" y="923"/>
                  </a:cubicBezTo>
                  <a:cubicBezTo>
                    <a:pt x="502" y="923"/>
                    <a:pt x="502" y="923"/>
                    <a:pt x="502" y="923"/>
                  </a:cubicBezTo>
                  <a:cubicBezTo>
                    <a:pt x="501" y="923"/>
                    <a:pt x="501" y="922"/>
                    <a:pt x="501" y="922"/>
                  </a:cubicBezTo>
                  <a:cubicBezTo>
                    <a:pt x="432" y="857"/>
                    <a:pt x="435" y="802"/>
                    <a:pt x="438" y="733"/>
                  </a:cubicBezTo>
                  <a:cubicBezTo>
                    <a:pt x="438" y="726"/>
                    <a:pt x="438" y="726"/>
                    <a:pt x="438" y="726"/>
                  </a:cubicBezTo>
                  <a:cubicBezTo>
                    <a:pt x="439" y="717"/>
                    <a:pt x="435" y="708"/>
                    <a:pt x="429" y="701"/>
                  </a:cubicBezTo>
                  <a:close/>
                  <a:moveTo>
                    <a:pt x="444" y="1107"/>
                  </a:moveTo>
                  <a:cubicBezTo>
                    <a:pt x="444" y="1126"/>
                    <a:pt x="444" y="1126"/>
                    <a:pt x="444" y="1126"/>
                  </a:cubicBezTo>
                  <a:cubicBezTo>
                    <a:pt x="444" y="1145"/>
                    <a:pt x="459" y="1160"/>
                    <a:pt x="478" y="1160"/>
                  </a:cubicBezTo>
                  <a:cubicBezTo>
                    <a:pt x="497" y="1160"/>
                    <a:pt x="512" y="1145"/>
                    <a:pt x="512" y="1126"/>
                  </a:cubicBezTo>
                  <a:cubicBezTo>
                    <a:pt x="512" y="1042"/>
                    <a:pt x="512" y="1042"/>
                    <a:pt x="512" y="1042"/>
                  </a:cubicBezTo>
                  <a:cubicBezTo>
                    <a:pt x="518" y="1049"/>
                    <a:pt x="522" y="1056"/>
                    <a:pt x="527" y="1063"/>
                  </a:cubicBezTo>
                  <a:cubicBezTo>
                    <a:pt x="560" y="1113"/>
                    <a:pt x="591" y="1160"/>
                    <a:pt x="669" y="1160"/>
                  </a:cubicBezTo>
                  <a:cubicBezTo>
                    <a:pt x="765" y="1160"/>
                    <a:pt x="765" y="1160"/>
                    <a:pt x="765" y="1160"/>
                  </a:cubicBezTo>
                  <a:cubicBezTo>
                    <a:pt x="843" y="1160"/>
                    <a:pt x="874" y="1113"/>
                    <a:pt x="907" y="1063"/>
                  </a:cubicBezTo>
                  <a:cubicBezTo>
                    <a:pt x="912" y="1056"/>
                    <a:pt x="917" y="1049"/>
                    <a:pt x="922" y="1042"/>
                  </a:cubicBezTo>
                  <a:cubicBezTo>
                    <a:pt x="922" y="1126"/>
                    <a:pt x="922" y="1126"/>
                    <a:pt x="922" y="1126"/>
                  </a:cubicBezTo>
                  <a:cubicBezTo>
                    <a:pt x="922" y="1145"/>
                    <a:pt x="937" y="1160"/>
                    <a:pt x="956" y="1160"/>
                  </a:cubicBezTo>
                  <a:cubicBezTo>
                    <a:pt x="975" y="1160"/>
                    <a:pt x="990" y="1145"/>
                    <a:pt x="990" y="1126"/>
                  </a:cubicBezTo>
                  <a:cubicBezTo>
                    <a:pt x="990" y="1107"/>
                    <a:pt x="990" y="1107"/>
                    <a:pt x="990" y="1107"/>
                  </a:cubicBezTo>
                  <a:cubicBezTo>
                    <a:pt x="997" y="1110"/>
                    <a:pt x="1005" y="1114"/>
                    <a:pt x="1013" y="1119"/>
                  </a:cubicBezTo>
                  <a:cubicBezTo>
                    <a:pt x="1017" y="1121"/>
                    <a:pt x="1020" y="1122"/>
                    <a:pt x="1024" y="1124"/>
                  </a:cubicBezTo>
                  <a:cubicBezTo>
                    <a:pt x="1026" y="1175"/>
                    <a:pt x="1009" y="1225"/>
                    <a:pt x="975" y="1263"/>
                  </a:cubicBezTo>
                  <a:cubicBezTo>
                    <a:pt x="459" y="1263"/>
                    <a:pt x="459" y="1263"/>
                    <a:pt x="459" y="1263"/>
                  </a:cubicBezTo>
                  <a:cubicBezTo>
                    <a:pt x="426" y="1225"/>
                    <a:pt x="408" y="1175"/>
                    <a:pt x="410" y="1124"/>
                  </a:cubicBezTo>
                  <a:cubicBezTo>
                    <a:pt x="414" y="1122"/>
                    <a:pt x="417" y="1121"/>
                    <a:pt x="421" y="1119"/>
                  </a:cubicBezTo>
                  <a:cubicBezTo>
                    <a:pt x="429" y="1114"/>
                    <a:pt x="437" y="1110"/>
                    <a:pt x="444" y="1107"/>
                  </a:cubicBezTo>
                  <a:close/>
                  <a:moveTo>
                    <a:pt x="127" y="1251"/>
                  </a:moveTo>
                  <a:cubicBezTo>
                    <a:pt x="161" y="1232"/>
                    <a:pt x="196" y="1214"/>
                    <a:pt x="230" y="1195"/>
                  </a:cubicBezTo>
                  <a:cubicBezTo>
                    <a:pt x="264" y="1174"/>
                    <a:pt x="301" y="1158"/>
                    <a:pt x="340" y="1150"/>
                  </a:cubicBezTo>
                  <a:cubicBezTo>
                    <a:pt x="341" y="1150"/>
                    <a:pt x="342" y="1149"/>
                    <a:pt x="343" y="1149"/>
                  </a:cubicBezTo>
                  <a:cubicBezTo>
                    <a:pt x="345" y="1189"/>
                    <a:pt x="356" y="1228"/>
                    <a:pt x="375" y="1263"/>
                  </a:cubicBezTo>
                  <a:cubicBezTo>
                    <a:pt x="111" y="1263"/>
                    <a:pt x="111" y="1263"/>
                    <a:pt x="111" y="1263"/>
                  </a:cubicBezTo>
                  <a:cubicBezTo>
                    <a:pt x="116" y="1258"/>
                    <a:pt x="121" y="1254"/>
                    <a:pt x="127" y="1251"/>
                  </a:cubicBezTo>
                  <a:close/>
                  <a:moveTo>
                    <a:pt x="1059" y="1263"/>
                  </a:moveTo>
                  <a:cubicBezTo>
                    <a:pt x="1078" y="1228"/>
                    <a:pt x="1089" y="1189"/>
                    <a:pt x="1091" y="1149"/>
                  </a:cubicBezTo>
                  <a:cubicBezTo>
                    <a:pt x="1092" y="1149"/>
                    <a:pt x="1094" y="1150"/>
                    <a:pt x="1095" y="1150"/>
                  </a:cubicBezTo>
                  <a:cubicBezTo>
                    <a:pt x="1134" y="1159"/>
                    <a:pt x="1171" y="1174"/>
                    <a:pt x="1205" y="1195"/>
                  </a:cubicBezTo>
                  <a:cubicBezTo>
                    <a:pt x="1239" y="1214"/>
                    <a:pt x="1273" y="1232"/>
                    <a:pt x="1307" y="1250"/>
                  </a:cubicBezTo>
                  <a:cubicBezTo>
                    <a:pt x="1313" y="1254"/>
                    <a:pt x="1319" y="1258"/>
                    <a:pt x="1324" y="1263"/>
                  </a:cubicBezTo>
                  <a:lnTo>
                    <a:pt x="1059" y="1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62" name="Freeform 261"/>
            <p:cNvSpPr>
              <a:spLocks noEditPoints="1"/>
            </p:cNvSpPr>
            <p:nvPr/>
          </p:nvSpPr>
          <p:spPr bwMode="auto">
            <a:xfrm>
              <a:off x="11430001" y="4257675"/>
              <a:ext cx="331788" cy="354013"/>
            </a:xfrm>
            <a:custGeom>
              <a:avLst/>
              <a:gdLst>
                <a:gd name="T0" fmla="*/ 385 w 769"/>
                <a:gd name="T1" fmla="*/ 0 h 819"/>
                <a:gd name="T2" fmla="*/ 10 w 769"/>
                <a:gd name="T3" fmla="*/ 359 h 819"/>
                <a:gd name="T4" fmla="*/ 350 w 769"/>
                <a:gd name="T5" fmla="*/ 749 h 819"/>
                <a:gd name="T6" fmla="*/ 350 w 769"/>
                <a:gd name="T7" fmla="*/ 785 h 819"/>
                <a:gd name="T8" fmla="*/ 385 w 769"/>
                <a:gd name="T9" fmla="*/ 819 h 819"/>
                <a:gd name="T10" fmla="*/ 419 w 769"/>
                <a:gd name="T11" fmla="*/ 785 h 819"/>
                <a:gd name="T12" fmla="*/ 419 w 769"/>
                <a:gd name="T13" fmla="*/ 749 h 819"/>
                <a:gd name="T14" fmla="*/ 760 w 769"/>
                <a:gd name="T15" fmla="*/ 359 h 819"/>
                <a:gd name="T16" fmla="*/ 385 w 769"/>
                <a:gd name="T17" fmla="*/ 0 h 819"/>
                <a:gd name="T18" fmla="*/ 385 w 769"/>
                <a:gd name="T19" fmla="*/ 69 h 819"/>
                <a:gd name="T20" fmla="*/ 690 w 769"/>
                <a:gd name="T21" fmla="*/ 342 h 819"/>
                <a:gd name="T22" fmla="*/ 555 w 769"/>
                <a:gd name="T23" fmla="*/ 342 h 819"/>
                <a:gd name="T24" fmla="*/ 524 w 769"/>
                <a:gd name="T25" fmla="*/ 363 h 819"/>
                <a:gd name="T26" fmla="*/ 493 w 769"/>
                <a:gd name="T27" fmla="*/ 439 h 819"/>
                <a:gd name="T28" fmla="*/ 418 w 769"/>
                <a:gd name="T29" fmla="*/ 162 h 819"/>
                <a:gd name="T30" fmla="*/ 386 w 769"/>
                <a:gd name="T31" fmla="*/ 137 h 819"/>
                <a:gd name="T32" fmla="*/ 352 w 769"/>
                <a:gd name="T33" fmla="*/ 160 h 819"/>
                <a:gd name="T34" fmla="*/ 272 w 769"/>
                <a:gd name="T35" fmla="*/ 401 h 819"/>
                <a:gd name="T36" fmla="*/ 242 w 769"/>
                <a:gd name="T37" fmla="*/ 357 h 819"/>
                <a:gd name="T38" fmla="*/ 214 w 769"/>
                <a:gd name="T39" fmla="*/ 342 h 819"/>
                <a:gd name="T40" fmla="*/ 79 w 769"/>
                <a:gd name="T41" fmla="*/ 342 h 819"/>
                <a:gd name="T42" fmla="*/ 385 w 769"/>
                <a:gd name="T43" fmla="*/ 69 h 819"/>
                <a:gd name="T44" fmla="*/ 385 w 769"/>
                <a:gd name="T45" fmla="*/ 683 h 819"/>
                <a:gd name="T46" fmla="*/ 79 w 769"/>
                <a:gd name="T47" fmla="*/ 410 h 819"/>
                <a:gd name="T48" fmla="*/ 196 w 769"/>
                <a:gd name="T49" fmla="*/ 410 h 819"/>
                <a:gd name="T50" fmla="*/ 254 w 769"/>
                <a:gd name="T51" fmla="*/ 497 h 819"/>
                <a:gd name="T52" fmla="*/ 287 w 769"/>
                <a:gd name="T53" fmla="*/ 512 h 819"/>
                <a:gd name="T54" fmla="*/ 315 w 769"/>
                <a:gd name="T55" fmla="*/ 489 h 819"/>
                <a:gd name="T56" fmla="*/ 381 w 769"/>
                <a:gd name="T57" fmla="*/ 289 h 819"/>
                <a:gd name="T58" fmla="*/ 454 w 769"/>
                <a:gd name="T59" fmla="*/ 555 h 819"/>
                <a:gd name="T60" fmla="*/ 485 w 769"/>
                <a:gd name="T61" fmla="*/ 580 h 819"/>
                <a:gd name="T62" fmla="*/ 487 w 769"/>
                <a:gd name="T63" fmla="*/ 581 h 819"/>
                <a:gd name="T64" fmla="*/ 519 w 769"/>
                <a:gd name="T65" fmla="*/ 559 h 819"/>
                <a:gd name="T66" fmla="*/ 578 w 769"/>
                <a:gd name="T67" fmla="*/ 410 h 819"/>
                <a:gd name="T68" fmla="*/ 690 w 769"/>
                <a:gd name="T69" fmla="*/ 410 h 819"/>
                <a:gd name="T70" fmla="*/ 385 w 769"/>
                <a:gd name="T71" fmla="*/ 683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9" h="819">
                  <a:moveTo>
                    <a:pt x="385" y="0"/>
                  </a:moveTo>
                  <a:cubicBezTo>
                    <a:pt x="184" y="0"/>
                    <a:pt x="19" y="158"/>
                    <a:pt x="10" y="359"/>
                  </a:cubicBezTo>
                  <a:cubicBezTo>
                    <a:pt x="0" y="559"/>
                    <a:pt x="151" y="731"/>
                    <a:pt x="350" y="749"/>
                  </a:cubicBezTo>
                  <a:cubicBezTo>
                    <a:pt x="350" y="785"/>
                    <a:pt x="350" y="785"/>
                    <a:pt x="350" y="785"/>
                  </a:cubicBezTo>
                  <a:cubicBezTo>
                    <a:pt x="350" y="804"/>
                    <a:pt x="366" y="819"/>
                    <a:pt x="385" y="819"/>
                  </a:cubicBezTo>
                  <a:cubicBezTo>
                    <a:pt x="403" y="819"/>
                    <a:pt x="419" y="804"/>
                    <a:pt x="419" y="785"/>
                  </a:cubicBezTo>
                  <a:cubicBezTo>
                    <a:pt x="419" y="749"/>
                    <a:pt x="419" y="749"/>
                    <a:pt x="419" y="749"/>
                  </a:cubicBezTo>
                  <a:cubicBezTo>
                    <a:pt x="619" y="731"/>
                    <a:pt x="769" y="559"/>
                    <a:pt x="760" y="359"/>
                  </a:cubicBezTo>
                  <a:cubicBezTo>
                    <a:pt x="750" y="158"/>
                    <a:pt x="585" y="0"/>
                    <a:pt x="385" y="0"/>
                  </a:cubicBezTo>
                  <a:close/>
                  <a:moveTo>
                    <a:pt x="385" y="69"/>
                  </a:moveTo>
                  <a:cubicBezTo>
                    <a:pt x="541" y="69"/>
                    <a:pt x="672" y="186"/>
                    <a:pt x="690" y="342"/>
                  </a:cubicBezTo>
                  <a:cubicBezTo>
                    <a:pt x="555" y="342"/>
                    <a:pt x="555" y="342"/>
                    <a:pt x="555" y="342"/>
                  </a:cubicBezTo>
                  <a:cubicBezTo>
                    <a:pt x="541" y="342"/>
                    <a:pt x="529" y="350"/>
                    <a:pt x="524" y="363"/>
                  </a:cubicBezTo>
                  <a:cubicBezTo>
                    <a:pt x="493" y="439"/>
                    <a:pt x="493" y="439"/>
                    <a:pt x="493" y="439"/>
                  </a:cubicBezTo>
                  <a:cubicBezTo>
                    <a:pt x="418" y="162"/>
                    <a:pt x="418" y="162"/>
                    <a:pt x="418" y="162"/>
                  </a:cubicBezTo>
                  <a:cubicBezTo>
                    <a:pt x="414" y="148"/>
                    <a:pt x="401" y="137"/>
                    <a:pt x="386" y="137"/>
                  </a:cubicBezTo>
                  <a:cubicBezTo>
                    <a:pt x="371" y="137"/>
                    <a:pt x="357" y="146"/>
                    <a:pt x="352" y="160"/>
                  </a:cubicBezTo>
                  <a:cubicBezTo>
                    <a:pt x="272" y="401"/>
                    <a:pt x="272" y="401"/>
                    <a:pt x="272" y="401"/>
                  </a:cubicBezTo>
                  <a:cubicBezTo>
                    <a:pt x="242" y="357"/>
                    <a:pt x="242" y="357"/>
                    <a:pt x="242" y="357"/>
                  </a:cubicBezTo>
                  <a:cubicBezTo>
                    <a:pt x="236" y="347"/>
                    <a:pt x="225" y="342"/>
                    <a:pt x="214" y="342"/>
                  </a:cubicBezTo>
                  <a:cubicBezTo>
                    <a:pt x="79" y="342"/>
                    <a:pt x="79" y="342"/>
                    <a:pt x="79" y="342"/>
                  </a:cubicBezTo>
                  <a:cubicBezTo>
                    <a:pt x="97" y="186"/>
                    <a:pt x="228" y="69"/>
                    <a:pt x="385" y="69"/>
                  </a:cubicBezTo>
                  <a:close/>
                  <a:moveTo>
                    <a:pt x="385" y="683"/>
                  </a:moveTo>
                  <a:cubicBezTo>
                    <a:pt x="228" y="683"/>
                    <a:pt x="97" y="565"/>
                    <a:pt x="79" y="410"/>
                  </a:cubicBezTo>
                  <a:cubicBezTo>
                    <a:pt x="196" y="410"/>
                    <a:pt x="196" y="410"/>
                    <a:pt x="196" y="410"/>
                  </a:cubicBezTo>
                  <a:cubicBezTo>
                    <a:pt x="254" y="497"/>
                    <a:pt x="254" y="497"/>
                    <a:pt x="254" y="497"/>
                  </a:cubicBezTo>
                  <a:cubicBezTo>
                    <a:pt x="261" y="508"/>
                    <a:pt x="274" y="514"/>
                    <a:pt x="287" y="512"/>
                  </a:cubicBezTo>
                  <a:cubicBezTo>
                    <a:pt x="300" y="510"/>
                    <a:pt x="310" y="501"/>
                    <a:pt x="315" y="489"/>
                  </a:cubicBezTo>
                  <a:cubicBezTo>
                    <a:pt x="381" y="289"/>
                    <a:pt x="381" y="289"/>
                    <a:pt x="381" y="289"/>
                  </a:cubicBezTo>
                  <a:cubicBezTo>
                    <a:pt x="454" y="555"/>
                    <a:pt x="454" y="555"/>
                    <a:pt x="454" y="555"/>
                  </a:cubicBezTo>
                  <a:cubicBezTo>
                    <a:pt x="458" y="570"/>
                    <a:pt x="470" y="580"/>
                    <a:pt x="485" y="580"/>
                  </a:cubicBezTo>
                  <a:cubicBezTo>
                    <a:pt x="486" y="581"/>
                    <a:pt x="486" y="581"/>
                    <a:pt x="487" y="581"/>
                  </a:cubicBezTo>
                  <a:cubicBezTo>
                    <a:pt x="501" y="581"/>
                    <a:pt x="513" y="572"/>
                    <a:pt x="519" y="559"/>
                  </a:cubicBezTo>
                  <a:cubicBezTo>
                    <a:pt x="578" y="410"/>
                    <a:pt x="578" y="410"/>
                    <a:pt x="578" y="410"/>
                  </a:cubicBezTo>
                  <a:cubicBezTo>
                    <a:pt x="690" y="410"/>
                    <a:pt x="690" y="410"/>
                    <a:pt x="690" y="410"/>
                  </a:cubicBezTo>
                  <a:cubicBezTo>
                    <a:pt x="672" y="565"/>
                    <a:pt x="541" y="683"/>
                    <a:pt x="385" y="6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63" name="Freeform 262"/>
            <p:cNvSpPr>
              <a:spLocks noEditPoints="1"/>
            </p:cNvSpPr>
            <p:nvPr/>
          </p:nvSpPr>
          <p:spPr bwMode="auto">
            <a:xfrm>
              <a:off x="10858501" y="4257675"/>
              <a:ext cx="350838" cy="336550"/>
            </a:xfrm>
            <a:custGeom>
              <a:avLst/>
              <a:gdLst>
                <a:gd name="T0" fmla="*/ 408 w 810"/>
                <a:gd name="T1" fmla="*/ 0 h 780"/>
                <a:gd name="T2" fmla="*/ 48 w 810"/>
                <a:gd name="T3" fmla="*/ 268 h 780"/>
                <a:gd name="T4" fmla="*/ 200 w 810"/>
                <a:gd name="T5" fmla="*/ 689 h 780"/>
                <a:gd name="T6" fmla="*/ 648 w 810"/>
                <a:gd name="T7" fmla="*/ 664 h 780"/>
                <a:gd name="T8" fmla="*/ 673 w 810"/>
                <a:gd name="T9" fmla="*/ 689 h 780"/>
                <a:gd name="T10" fmla="*/ 721 w 810"/>
                <a:gd name="T11" fmla="*/ 689 h 780"/>
                <a:gd name="T12" fmla="*/ 721 w 810"/>
                <a:gd name="T13" fmla="*/ 641 h 780"/>
                <a:gd name="T14" fmla="*/ 696 w 810"/>
                <a:gd name="T15" fmla="*/ 616 h 780"/>
                <a:gd name="T16" fmla="*/ 748 w 810"/>
                <a:gd name="T17" fmla="*/ 216 h 780"/>
                <a:gd name="T18" fmla="*/ 408 w 810"/>
                <a:gd name="T19" fmla="*/ 0 h 780"/>
                <a:gd name="T20" fmla="*/ 101 w 810"/>
                <a:gd name="T21" fmla="*/ 376 h 780"/>
                <a:gd name="T22" fmla="*/ 408 w 810"/>
                <a:gd name="T23" fmla="*/ 69 h 780"/>
                <a:gd name="T24" fmla="*/ 715 w 810"/>
                <a:gd name="T25" fmla="*/ 376 h 780"/>
                <a:gd name="T26" fmla="*/ 408 w 810"/>
                <a:gd name="T27" fmla="*/ 683 h 780"/>
                <a:gd name="T28" fmla="*/ 101 w 810"/>
                <a:gd name="T29" fmla="*/ 376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10" h="780">
                  <a:moveTo>
                    <a:pt x="408" y="0"/>
                  </a:moveTo>
                  <a:cubicBezTo>
                    <a:pt x="242" y="0"/>
                    <a:pt x="96" y="109"/>
                    <a:pt x="48" y="268"/>
                  </a:cubicBezTo>
                  <a:cubicBezTo>
                    <a:pt x="0" y="426"/>
                    <a:pt x="62" y="598"/>
                    <a:pt x="200" y="689"/>
                  </a:cubicBezTo>
                  <a:cubicBezTo>
                    <a:pt x="339" y="780"/>
                    <a:pt x="521" y="770"/>
                    <a:pt x="648" y="664"/>
                  </a:cubicBezTo>
                  <a:cubicBezTo>
                    <a:pt x="673" y="689"/>
                    <a:pt x="673" y="689"/>
                    <a:pt x="673" y="689"/>
                  </a:cubicBezTo>
                  <a:cubicBezTo>
                    <a:pt x="687" y="702"/>
                    <a:pt x="708" y="702"/>
                    <a:pt x="721" y="689"/>
                  </a:cubicBezTo>
                  <a:cubicBezTo>
                    <a:pt x="734" y="676"/>
                    <a:pt x="734" y="655"/>
                    <a:pt x="721" y="641"/>
                  </a:cubicBezTo>
                  <a:cubicBezTo>
                    <a:pt x="696" y="616"/>
                    <a:pt x="696" y="616"/>
                    <a:pt x="696" y="616"/>
                  </a:cubicBezTo>
                  <a:cubicBezTo>
                    <a:pt x="789" y="504"/>
                    <a:pt x="810" y="348"/>
                    <a:pt x="748" y="216"/>
                  </a:cubicBezTo>
                  <a:cubicBezTo>
                    <a:pt x="686" y="85"/>
                    <a:pt x="553" y="0"/>
                    <a:pt x="408" y="0"/>
                  </a:cubicBezTo>
                  <a:close/>
                  <a:moveTo>
                    <a:pt x="101" y="376"/>
                  </a:moveTo>
                  <a:cubicBezTo>
                    <a:pt x="101" y="206"/>
                    <a:pt x="238" y="69"/>
                    <a:pt x="408" y="69"/>
                  </a:cubicBezTo>
                  <a:cubicBezTo>
                    <a:pt x="577" y="69"/>
                    <a:pt x="715" y="206"/>
                    <a:pt x="715" y="376"/>
                  </a:cubicBezTo>
                  <a:cubicBezTo>
                    <a:pt x="715" y="545"/>
                    <a:pt x="577" y="683"/>
                    <a:pt x="408" y="683"/>
                  </a:cubicBezTo>
                  <a:cubicBezTo>
                    <a:pt x="238" y="683"/>
                    <a:pt x="101" y="545"/>
                    <a:pt x="101" y="3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64" name="Freeform 263"/>
            <p:cNvSpPr>
              <a:spLocks/>
            </p:cNvSpPr>
            <p:nvPr/>
          </p:nvSpPr>
          <p:spPr bwMode="auto">
            <a:xfrm>
              <a:off x="11249026" y="4633913"/>
              <a:ext cx="52388" cy="52388"/>
            </a:xfrm>
            <a:custGeom>
              <a:avLst/>
              <a:gdLst>
                <a:gd name="T0" fmla="*/ 61 w 122"/>
                <a:gd name="T1" fmla="*/ 109 h 122"/>
                <a:gd name="T2" fmla="*/ 109 w 122"/>
                <a:gd name="T3" fmla="*/ 109 h 122"/>
                <a:gd name="T4" fmla="*/ 109 w 122"/>
                <a:gd name="T5" fmla="*/ 61 h 122"/>
                <a:gd name="T6" fmla="*/ 61 w 122"/>
                <a:gd name="T7" fmla="*/ 13 h 122"/>
                <a:gd name="T8" fmla="*/ 28 w 122"/>
                <a:gd name="T9" fmla="*/ 3 h 122"/>
                <a:gd name="T10" fmla="*/ 3 w 122"/>
                <a:gd name="T11" fmla="*/ 28 h 122"/>
                <a:gd name="T12" fmla="*/ 13 w 122"/>
                <a:gd name="T13" fmla="*/ 61 h 122"/>
                <a:gd name="T14" fmla="*/ 61 w 122"/>
                <a:gd name="T15" fmla="*/ 109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122">
                  <a:moveTo>
                    <a:pt x="61" y="109"/>
                  </a:moveTo>
                  <a:cubicBezTo>
                    <a:pt x="74" y="122"/>
                    <a:pt x="96" y="122"/>
                    <a:pt x="109" y="109"/>
                  </a:cubicBezTo>
                  <a:cubicBezTo>
                    <a:pt x="122" y="96"/>
                    <a:pt x="122" y="74"/>
                    <a:pt x="109" y="61"/>
                  </a:cubicBezTo>
                  <a:cubicBezTo>
                    <a:pt x="61" y="13"/>
                    <a:pt x="61" y="13"/>
                    <a:pt x="61" y="13"/>
                  </a:cubicBezTo>
                  <a:cubicBezTo>
                    <a:pt x="52" y="4"/>
                    <a:pt x="40" y="0"/>
                    <a:pt x="28" y="3"/>
                  </a:cubicBezTo>
                  <a:cubicBezTo>
                    <a:pt x="16" y="6"/>
                    <a:pt x="6" y="16"/>
                    <a:pt x="3" y="28"/>
                  </a:cubicBezTo>
                  <a:cubicBezTo>
                    <a:pt x="0" y="40"/>
                    <a:pt x="4" y="52"/>
                    <a:pt x="13" y="61"/>
                  </a:cubicBezTo>
                  <a:lnTo>
                    <a:pt x="61" y="1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65" name="Freeform 264"/>
            <p:cNvSpPr>
              <a:spLocks/>
            </p:cNvSpPr>
            <p:nvPr/>
          </p:nvSpPr>
          <p:spPr bwMode="auto">
            <a:xfrm>
              <a:off x="11361738" y="4906963"/>
              <a:ext cx="58738" cy="28575"/>
            </a:xfrm>
            <a:custGeom>
              <a:avLst/>
              <a:gdLst>
                <a:gd name="T0" fmla="*/ 35 w 137"/>
                <a:gd name="T1" fmla="*/ 68 h 68"/>
                <a:gd name="T2" fmla="*/ 103 w 137"/>
                <a:gd name="T3" fmla="*/ 68 h 68"/>
                <a:gd name="T4" fmla="*/ 137 w 137"/>
                <a:gd name="T5" fmla="*/ 34 h 68"/>
                <a:gd name="T6" fmla="*/ 103 w 137"/>
                <a:gd name="T7" fmla="*/ 0 h 68"/>
                <a:gd name="T8" fmla="*/ 35 w 137"/>
                <a:gd name="T9" fmla="*/ 0 h 68"/>
                <a:gd name="T10" fmla="*/ 0 w 137"/>
                <a:gd name="T11" fmla="*/ 34 h 68"/>
                <a:gd name="T12" fmla="*/ 35 w 137"/>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37" h="68">
                  <a:moveTo>
                    <a:pt x="35" y="68"/>
                  </a:moveTo>
                  <a:cubicBezTo>
                    <a:pt x="103" y="68"/>
                    <a:pt x="103" y="68"/>
                    <a:pt x="103" y="68"/>
                  </a:cubicBezTo>
                  <a:cubicBezTo>
                    <a:pt x="122" y="68"/>
                    <a:pt x="137" y="53"/>
                    <a:pt x="137" y="34"/>
                  </a:cubicBezTo>
                  <a:cubicBezTo>
                    <a:pt x="137" y="15"/>
                    <a:pt x="122" y="0"/>
                    <a:pt x="103" y="0"/>
                  </a:cubicBezTo>
                  <a:cubicBezTo>
                    <a:pt x="35" y="0"/>
                    <a:pt x="35" y="0"/>
                    <a:pt x="35" y="0"/>
                  </a:cubicBezTo>
                  <a:cubicBezTo>
                    <a:pt x="16" y="0"/>
                    <a:pt x="0" y="15"/>
                    <a:pt x="0" y="34"/>
                  </a:cubicBezTo>
                  <a:cubicBezTo>
                    <a:pt x="0" y="53"/>
                    <a:pt x="16" y="68"/>
                    <a:pt x="35"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66" name="Freeform 265"/>
            <p:cNvSpPr>
              <a:spLocks/>
            </p:cNvSpPr>
            <p:nvPr/>
          </p:nvSpPr>
          <p:spPr bwMode="auto">
            <a:xfrm>
              <a:off x="11539538" y="4899025"/>
              <a:ext cx="60325" cy="36513"/>
            </a:xfrm>
            <a:custGeom>
              <a:avLst/>
              <a:gdLst>
                <a:gd name="T0" fmla="*/ 82 w 139"/>
                <a:gd name="T1" fmla="*/ 11 h 84"/>
                <a:gd name="T2" fmla="*/ 63 w 139"/>
                <a:gd name="T3" fmla="*/ 16 h 84"/>
                <a:gd name="T4" fmla="*/ 34 w 139"/>
                <a:gd name="T5" fmla="*/ 16 h 84"/>
                <a:gd name="T6" fmla="*/ 0 w 139"/>
                <a:gd name="T7" fmla="*/ 50 h 84"/>
                <a:gd name="T8" fmla="*/ 34 w 139"/>
                <a:gd name="T9" fmla="*/ 84 h 84"/>
                <a:gd name="T10" fmla="*/ 63 w 139"/>
                <a:gd name="T11" fmla="*/ 84 h 84"/>
                <a:gd name="T12" fmla="*/ 119 w 139"/>
                <a:gd name="T13" fmla="*/ 68 h 84"/>
                <a:gd name="T14" fmla="*/ 129 w 139"/>
                <a:gd name="T15" fmla="*/ 21 h 84"/>
                <a:gd name="T16" fmla="*/ 82 w 139"/>
                <a:gd name="T17" fmla="*/ 1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84">
                  <a:moveTo>
                    <a:pt x="82" y="11"/>
                  </a:moveTo>
                  <a:cubicBezTo>
                    <a:pt x="76" y="14"/>
                    <a:pt x="70" y="16"/>
                    <a:pt x="63" y="16"/>
                  </a:cubicBezTo>
                  <a:cubicBezTo>
                    <a:pt x="34" y="16"/>
                    <a:pt x="34" y="16"/>
                    <a:pt x="34" y="16"/>
                  </a:cubicBezTo>
                  <a:cubicBezTo>
                    <a:pt x="15" y="16"/>
                    <a:pt x="0" y="31"/>
                    <a:pt x="0" y="50"/>
                  </a:cubicBezTo>
                  <a:cubicBezTo>
                    <a:pt x="0" y="69"/>
                    <a:pt x="15" y="84"/>
                    <a:pt x="34" y="84"/>
                  </a:cubicBezTo>
                  <a:cubicBezTo>
                    <a:pt x="63" y="84"/>
                    <a:pt x="63" y="84"/>
                    <a:pt x="63" y="84"/>
                  </a:cubicBezTo>
                  <a:cubicBezTo>
                    <a:pt x="83" y="84"/>
                    <a:pt x="102" y="79"/>
                    <a:pt x="119" y="68"/>
                  </a:cubicBezTo>
                  <a:cubicBezTo>
                    <a:pt x="135" y="58"/>
                    <a:pt x="139" y="37"/>
                    <a:pt x="129" y="21"/>
                  </a:cubicBezTo>
                  <a:cubicBezTo>
                    <a:pt x="119" y="5"/>
                    <a:pt x="98" y="0"/>
                    <a:pt x="8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67" name="Freeform 266"/>
            <p:cNvSpPr>
              <a:spLocks/>
            </p:cNvSpPr>
            <p:nvPr/>
          </p:nvSpPr>
          <p:spPr bwMode="auto">
            <a:xfrm>
              <a:off x="11580813" y="4641850"/>
              <a:ext cx="30163" cy="58738"/>
            </a:xfrm>
            <a:custGeom>
              <a:avLst/>
              <a:gdLst>
                <a:gd name="T0" fmla="*/ 35 w 69"/>
                <a:gd name="T1" fmla="*/ 136 h 136"/>
                <a:gd name="T2" fmla="*/ 69 w 69"/>
                <a:gd name="T3" fmla="*/ 102 h 136"/>
                <a:gd name="T4" fmla="*/ 69 w 69"/>
                <a:gd name="T5" fmla="*/ 34 h 136"/>
                <a:gd name="T6" fmla="*/ 35 w 69"/>
                <a:gd name="T7" fmla="*/ 0 h 136"/>
                <a:gd name="T8" fmla="*/ 0 w 69"/>
                <a:gd name="T9" fmla="*/ 34 h 136"/>
                <a:gd name="T10" fmla="*/ 0 w 69"/>
                <a:gd name="T11" fmla="*/ 102 h 136"/>
                <a:gd name="T12" fmla="*/ 35 w 69"/>
                <a:gd name="T13" fmla="*/ 136 h 136"/>
              </a:gdLst>
              <a:ahLst/>
              <a:cxnLst>
                <a:cxn ang="0">
                  <a:pos x="T0" y="T1"/>
                </a:cxn>
                <a:cxn ang="0">
                  <a:pos x="T2" y="T3"/>
                </a:cxn>
                <a:cxn ang="0">
                  <a:pos x="T4" y="T5"/>
                </a:cxn>
                <a:cxn ang="0">
                  <a:pos x="T6" y="T7"/>
                </a:cxn>
                <a:cxn ang="0">
                  <a:pos x="T8" y="T9"/>
                </a:cxn>
                <a:cxn ang="0">
                  <a:pos x="T10" y="T11"/>
                </a:cxn>
                <a:cxn ang="0">
                  <a:pos x="T12" y="T13"/>
                </a:cxn>
              </a:cxnLst>
              <a:rect l="0" t="0" r="r" b="b"/>
              <a:pathLst>
                <a:path w="69" h="136">
                  <a:moveTo>
                    <a:pt x="35" y="136"/>
                  </a:moveTo>
                  <a:cubicBezTo>
                    <a:pt x="53" y="136"/>
                    <a:pt x="69" y="121"/>
                    <a:pt x="69" y="102"/>
                  </a:cubicBezTo>
                  <a:cubicBezTo>
                    <a:pt x="69" y="34"/>
                    <a:pt x="69" y="34"/>
                    <a:pt x="69" y="34"/>
                  </a:cubicBezTo>
                  <a:cubicBezTo>
                    <a:pt x="69" y="15"/>
                    <a:pt x="53" y="0"/>
                    <a:pt x="35" y="0"/>
                  </a:cubicBezTo>
                  <a:cubicBezTo>
                    <a:pt x="16" y="0"/>
                    <a:pt x="0" y="15"/>
                    <a:pt x="0" y="34"/>
                  </a:cubicBezTo>
                  <a:cubicBezTo>
                    <a:pt x="0" y="102"/>
                    <a:pt x="0" y="102"/>
                    <a:pt x="0" y="102"/>
                  </a:cubicBezTo>
                  <a:cubicBezTo>
                    <a:pt x="0" y="121"/>
                    <a:pt x="16" y="136"/>
                    <a:pt x="35" y="1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68" name="Freeform 267"/>
            <p:cNvSpPr>
              <a:spLocks/>
            </p:cNvSpPr>
            <p:nvPr/>
          </p:nvSpPr>
          <p:spPr bwMode="auto">
            <a:xfrm>
              <a:off x="11580813" y="4818063"/>
              <a:ext cx="30163" cy="58738"/>
            </a:xfrm>
            <a:custGeom>
              <a:avLst/>
              <a:gdLst>
                <a:gd name="T0" fmla="*/ 0 w 69"/>
                <a:gd name="T1" fmla="*/ 103 h 137"/>
                <a:gd name="T2" fmla="*/ 35 w 69"/>
                <a:gd name="T3" fmla="*/ 137 h 137"/>
                <a:gd name="T4" fmla="*/ 69 w 69"/>
                <a:gd name="T5" fmla="*/ 103 h 137"/>
                <a:gd name="T6" fmla="*/ 69 w 69"/>
                <a:gd name="T7" fmla="*/ 34 h 137"/>
                <a:gd name="T8" fmla="*/ 35 w 69"/>
                <a:gd name="T9" fmla="*/ 0 h 137"/>
                <a:gd name="T10" fmla="*/ 0 w 69"/>
                <a:gd name="T11" fmla="*/ 34 h 137"/>
                <a:gd name="T12" fmla="*/ 0 w 69"/>
                <a:gd name="T13" fmla="*/ 103 h 137"/>
              </a:gdLst>
              <a:ahLst/>
              <a:cxnLst>
                <a:cxn ang="0">
                  <a:pos x="T0" y="T1"/>
                </a:cxn>
                <a:cxn ang="0">
                  <a:pos x="T2" y="T3"/>
                </a:cxn>
                <a:cxn ang="0">
                  <a:pos x="T4" y="T5"/>
                </a:cxn>
                <a:cxn ang="0">
                  <a:pos x="T6" y="T7"/>
                </a:cxn>
                <a:cxn ang="0">
                  <a:pos x="T8" y="T9"/>
                </a:cxn>
                <a:cxn ang="0">
                  <a:pos x="T10" y="T11"/>
                </a:cxn>
                <a:cxn ang="0">
                  <a:pos x="T12" y="T13"/>
                </a:cxn>
              </a:cxnLst>
              <a:rect l="0" t="0" r="r" b="b"/>
              <a:pathLst>
                <a:path w="69" h="137">
                  <a:moveTo>
                    <a:pt x="0" y="103"/>
                  </a:moveTo>
                  <a:cubicBezTo>
                    <a:pt x="0" y="121"/>
                    <a:pt x="16" y="137"/>
                    <a:pt x="35" y="137"/>
                  </a:cubicBezTo>
                  <a:cubicBezTo>
                    <a:pt x="53" y="137"/>
                    <a:pt x="69" y="121"/>
                    <a:pt x="69" y="103"/>
                  </a:cubicBezTo>
                  <a:cubicBezTo>
                    <a:pt x="69" y="34"/>
                    <a:pt x="69" y="34"/>
                    <a:pt x="69" y="34"/>
                  </a:cubicBezTo>
                  <a:cubicBezTo>
                    <a:pt x="69" y="16"/>
                    <a:pt x="53" y="0"/>
                    <a:pt x="35" y="0"/>
                  </a:cubicBezTo>
                  <a:cubicBezTo>
                    <a:pt x="16" y="0"/>
                    <a:pt x="0" y="16"/>
                    <a:pt x="0" y="34"/>
                  </a:cubicBezTo>
                  <a:lnTo>
                    <a:pt x="0"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69" name="Freeform 268"/>
            <p:cNvSpPr>
              <a:spLocks/>
            </p:cNvSpPr>
            <p:nvPr/>
          </p:nvSpPr>
          <p:spPr bwMode="auto">
            <a:xfrm>
              <a:off x="11580813" y="4729163"/>
              <a:ext cx="30163" cy="58738"/>
            </a:xfrm>
            <a:custGeom>
              <a:avLst/>
              <a:gdLst>
                <a:gd name="T0" fmla="*/ 0 w 69"/>
                <a:gd name="T1" fmla="*/ 103 h 137"/>
                <a:gd name="T2" fmla="*/ 35 w 69"/>
                <a:gd name="T3" fmla="*/ 137 h 137"/>
                <a:gd name="T4" fmla="*/ 69 w 69"/>
                <a:gd name="T5" fmla="*/ 103 h 137"/>
                <a:gd name="T6" fmla="*/ 69 w 69"/>
                <a:gd name="T7" fmla="*/ 35 h 137"/>
                <a:gd name="T8" fmla="*/ 35 w 69"/>
                <a:gd name="T9" fmla="*/ 0 h 137"/>
                <a:gd name="T10" fmla="*/ 0 w 69"/>
                <a:gd name="T11" fmla="*/ 35 h 137"/>
                <a:gd name="T12" fmla="*/ 0 w 69"/>
                <a:gd name="T13" fmla="*/ 103 h 137"/>
              </a:gdLst>
              <a:ahLst/>
              <a:cxnLst>
                <a:cxn ang="0">
                  <a:pos x="T0" y="T1"/>
                </a:cxn>
                <a:cxn ang="0">
                  <a:pos x="T2" y="T3"/>
                </a:cxn>
                <a:cxn ang="0">
                  <a:pos x="T4" y="T5"/>
                </a:cxn>
                <a:cxn ang="0">
                  <a:pos x="T6" y="T7"/>
                </a:cxn>
                <a:cxn ang="0">
                  <a:pos x="T8" y="T9"/>
                </a:cxn>
                <a:cxn ang="0">
                  <a:pos x="T10" y="T11"/>
                </a:cxn>
                <a:cxn ang="0">
                  <a:pos x="T12" y="T13"/>
                </a:cxn>
              </a:cxnLst>
              <a:rect l="0" t="0" r="r" b="b"/>
              <a:pathLst>
                <a:path w="69" h="137">
                  <a:moveTo>
                    <a:pt x="0" y="103"/>
                  </a:moveTo>
                  <a:cubicBezTo>
                    <a:pt x="0" y="122"/>
                    <a:pt x="16" y="137"/>
                    <a:pt x="35" y="137"/>
                  </a:cubicBezTo>
                  <a:cubicBezTo>
                    <a:pt x="53" y="137"/>
                    <a:pt x="69" y="122"/>
                    <a:pt x="69" y="103"/>
                  </a:cubicBezTo>
                  <a:cubicBezTo>
                    <a:pt x="69" y="35"/>
                    <a:pt x="69" y="35"/>
                    <a:pt x="69" y="35"/>
                  </a:cubicBezTo>
                  <a:cubicBezTo>
                    <a:pt x="69" y="16"/>
                    <a:pt x="53" y="0"/>
                    <a:pt x="35" y="0"/>
                  </a:cubicBezTo>
                  <a:cubicBezTo>
                    <a:pt x="16" y="0"/>
                    <a:pt x="0" y="16"/>
                    <a:pt x="0" y="35"/>
                  </a:cubicBezTo>
                  <a:lnTo>
                    <a:pt x="0"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70" name="Freeform 269"/>
            <p:cNvSpPr>
              <a:spLocks/>
            </p:cNvSpPr>
            <p:nvPr/>
          </p:nvSpPr>
          <p:spPr bwMode="auto">
            <a:xfrm>
              <a:off x="10872788" y="4745038"/>
              <a:ext cx="250825" cy="265113"/>
            </a:xfrm>
            <a:custGeom>
              <a:avLst/>
              <a:gdLst>
                <a:gd name="T0" fmla="*/ 546 w 581"/>
                <a:gd name="T1" fmla="*/ 614 h 614"/>
                <a:gd name="T2" fmla="*/ 581 w 581"/>
                <a:gd name="T3" fmla="*/ 580 h 614"/>
                <a:gd name="T4" fmla="*/ 546 w 581"/>
                <a:gd name="T5" fmla="*/ 546 h 614"/>
                <a:gd name="T6" fmla="*/ 90 w 581"/>
                <a:gd name="T7" fmla="*/ 546 h 614"/>
                <a:gd name="T8" fmla="*/ 208 w 581"/>
                <a:gd name="T9" fmla="*/ 309 h 614"/>
                <a:gd name="T10" fmla="*/ 278 w 581"/>
                <a:gd name="T11" fmla="*/ 427 h 614"/>
                <a:gd name="T12" fmla="*/ 309 w 581"/>
                <a:gd name="T13" fmla="*/ 443 h 614"/>
                <a:gd name="T14" fmla="*/ 338 w 581"/>
                <a:gd name="T15" fmla="*/ 424 h 614"/>
                <a:gd name="T16" fmla="*/ 509 w 581"/>
                <a:gd name="T17" fmla="*/ 83 h 614"/>
                <a:gd name="T18" fmla="*/ 507 w 581"/>
                <a:gd name="T19" fmla="*/ 49 h 614"/>
                <a:gd name="T20" fmla="*/ 476 w 581"/>
                <a:gd name="T21" fmla="*/ 34 h 614"/>
                <a:gd name="T22" fmla="*/ 448 w 581"/>
                <a:gd name="T23" fmla="*/ 53 h 614"/>
                <a:gd name="T24" fmla="*/ 305 w 581"/>
                <a:gd name="T25" fmla="*/ 338 h 614"/>
                <a:gd name="T26" fmla="*/ 234 w 581"/>
                <a:gd name="T27" fmla="*/ 221 h 614"/>
                <a:gd name="T28" fmla="*/ 204 w 581"/>
                <a:gd name="T29" fmla="*/ 204 h 614"/>
                <a:gd name="T30" fmla="*/ 175 w 581"/>
                <a:gd name="T31" fmla="*/ 223 h 614"/>
                <a:gd name="T32" fmla="*/ 69 w 581"/>
                <a:gd name="T33" fmla="*/ 435 h 614"/>
                <a:gd name="T34" fmla="*/ 69 w 581"/>
                <a:gd name="T35" fmla="*/ 34 h 614"/>
                <a:gd name="T36" fmla="*/ 35 w 581"/>
                <a:gd name="T37" fmla="*/ 0 h 614"/>
                <a:gd name="T38" fmla="*/ 0 w 581"/>
                <a:gd name="T39" fmla="*/ 34 h 614"/>
                <a:gd name="T40" fmla="*/ 0 w 581"/>
                <a:gd name="T41" fmla="*/ 580 h 614"/>
                <a:gd name="T42" fmla="*/ 1 w 581"/>
                <a:gd name="T43" fmla="*/ 584 h 614"/>
                <a:gd name="T44" fmla="*/ 3 w 581"/>
                <a:gd name="T45" fmla="*/ 592 h 614"/>
                <a:gd name="T46" fmla="*/ 6 w 581"/>
                <a:gd name="T47" fmla="*/ 597 h 614"/>
                <a:gd name="T48" fmla="*/ 10 w 581"/>
                <a:gd name="T49" fmla="*/ 603 h 614"/>
                <a:gd name="T50" fmla="*/ 15 w 581"/>
                <a:gd name="T51" fmla="*/ 607 h 614"/>
                <a:gd name="T52" fmla="*/ 19 w 581"/>
                <a:gd name="T53" fmla="*/ 610 h 614"/>
                <a:gd name="T54" fmla="*/ 20 w 581"/>
                <a:gd name="T55" fmla="*/ 610 h 614"/>
                <a:gd name="T56" fmla="*/ 34 w 581"/>
                <a:gd name="T57" fmla="*/ 614 h 614"/>
                <a:gd name="T58" fmla="*/ 35 w 581"/>
                <a:gd name="T59" fmla="*/ 614 h 614"/>
                <a:gd name="T60" fmla="*/ 546 w 581"/>
                <a:gd name="T61" fmla="*/ 614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81" h="614">
                  <a:moveTo>
                    <a:pt x="546" y="614"/>
                  </a:moveTo>
                  <a:cubicBezTo>
                    <a:pt x="565" y="614"/>
                    <a:pt x="581" y="599"/>
                    <a:pt x="581" y="580"/>
                  </a:cubicBezTo>
                  <a:cubicBezTo>
                    <a:pt x="581" y="561"/>
                    <a:pt x="565" y="546"/>
                    <a:pt x="546" y="546"/>
                  </a:cubicBezTo>
                  <a:cubicBezTo>
                    <a:pt x="90" y="546"/>
                    <a:pt x="90" y="546"/>
                    <a:pt x="90" y="546"/>
                  </a:cubicBezTo>
                  <a:cubicBezTo>
                    <a:pt x="208" y="309"/>
                    <a:pt x="208" y="309"/>
                    <a:pt x="208" y="309"/>
                  </a:cubicBezTo>
                  <a:cubicBezTo>
                    <a:pt x="278" y="427"/>
                    <a:pt x="278" y="427"/>
                    <a:pt x="278" y="427"/>
                  </a:cubicBezTo>
                  <a:cubicBezTo>
                    <a:pt x="284" y="438"/>
                    <a:pt x="296" y="444"/>
                    <a:pt x="309" y="443"/>
                  </a:cubicBezTo>
                  <a:cubicBezTo>
                    <a:pt x="321" y="443"/>
                    <a:pt x="333" y="435"/>
                    <a:pt x="338" y="424"/>
                  </a:cubicBezTo>
                  <a:cubicBezTo>
                    <a:pt x="509" y="83"/>
                    <a:pt x="509" y="83"/>
                    <a:pt x="509" y="83"/>
                  </a:cubicBezTo>
                  <a:cubicBezTo>
                    <a:pt x="514" y="72"/>
                    <a:pt x="513" y="59"/>
                    <a:pt x="507" y="49"/>
                  </a:cubicBezTo>
                  <a:cubicBezTo>
                    <a:pt x="500" y="39"/>
                    <a:pt x="488" y="33"/>
                    <a:pt x="476" y="34"/>
                  </a:cubicBezTo>
                  <a:cubicBezTo>
                    <a:pt x="464" y="35"/>
                    <a:pt x="453" y="42"/>
                    <a:pt x="448" y="53"/>
                  </a:cubicBezTo>
                  <a:cubicBezTo>
                    <a:pt x="305" y="338"/>
                    <a:pt x="305" y="338"/>
                    <a:pt x="305" y="338"/>
                  </a:cubicBezTo>
                  <a:cubicBezTo>
                    <a:pt x="234" y="221"/>
                    <a:pt x="234" y="221"/>
                    <a:pt x="234" y="221"/>
                  </a:cubicBezTo>
                  <a:cubicBezTo>
                    <a:pt x="228" y="210"/>
                    <a:pt x="216" y="204"/>
                    <a:pt x="204" y="204"/>
                  </a:cubicBezTo>
                  <a:cubicBezTo>
                    <a:pt x="191" y="205"/>
                    <a:pt x="180" y="212"/>
                    <a:pt x="175" y="223"/>
                  </a:cubicBezTo>
                  <a:cubicBezTo>
                    <a:pt x="69" y="435"/>
                    <a:pt x="69" y="435"/>
                    <a:pt x="69" y="435"/>
                  </a:cubicBezTo>
                  <a:cubicBezTo>
                    <a:pt x="69" y="34"/>
                    <a:pt x="69" y="34"/>
                    <a:pt x="69" y="34"/>
                  </a:cubicBezTo>
                  <a:cubicBezTo>
                    <a:pt x="69" y="15"/>
                    <a:pt x="53" y="0"/>
                    <a:pt x="35" y="0"/>
                  </a:cubicBezTo>
                  <a:cubicBezTo>
                    <a:pt x="16" y="0"/>
                    <a:pt x="0" y="15"/>
                    <a:pt x="0" y="34"/>
                  </a:cubicBezTo>
                  <a:cubicBezTo>
                    <a:pt x="0" y="580"/>
                    <a:pt x="0" y="580"/>
                    <a:pt x="0" y="580"/>
                  </a:cubicBezTo>
                  <a:cubicBezTo>
                    <a:pt x="1" y="581"/>
                    <a:pt x="1" y="583"/>
                    <a:pt x="1" y="584"/>
                  </a:cubicBezTo>
                  <a:cubicBezTo>
                    <a:pt x="2" y="587"/>
                    <a:pt x="2" y="589"/>
                    <a:pt x="3" y="592"/>
                  </a:cubicBezTo>
                  <a:cubicBezTo>
                    <a:pt x="4" y="594"/>
                    <a:pt x="5" y="596"/>
                    <a:pt x="6" y="597"/>
                  </a:cubicBezTo>
                  <a:cubicBezTo>
                    <a:pt x="7" y="599"/>
                    <a:pt x="8" y="601"/>
                    <a:pt x="10" y="603"/>
                  </a:cubicBezTo>
                  <a:cubicBezTo>
                    <a:pt x="11" y="604"/>
                    <a:pt x="13" y="606"/>
                    <a:pt x="15" y="607"/>
                  </a:cubicBezTo>
                  <a:cubicBezTo>
                    <a:pt x="17" y="608"/>
                    <a:pt x="18" y="609"/>
                    <a:pt x="19" y="610"/>
                  </a:cubicBezTo>
                  <a:cubicBezTo>
                    <a:pt x="20" y="610"/>
                    <a:pt x="20" y="610"/>
                    <a:pt x="20" y="610"/>
                  </a:cubicBezTo>
                  <a:cubicBezTo>
                    <a:pt x="25" y="613"/>
                    <a:pt x="29" y="614"/>
                    <a:pt x="34" y="614"/>
                  </a:cubicBezTo>
                  <a:cubicBezTo>
                    <a:pt x="35" y="614"/>
                    <a:pt x="35" y="614"/>
                    <a:pt x="35" y="614"/>
                  </a:cubicBezTo>
                  <a:lnTo>
                    <a:pt x="546" y="6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71" name="Freeform 270"/>
            <p:cNvSpPr>
              <a:spLocks/>
            </p:cNvSpPr>
            <p:nvPr/>
          </p:nvSpPr>
          <p:spPr bwMode="auto">
            <a:xfrm>
              <a:off x="10960101" y="4346575"/>
              <a:ext cx="150813" cy="149225"/>
            </a:xfrm>
            <a:custGeom>
              <a:avLst/>
              <a:gdLst>
                <a:gd name="T0" fmla="*/ 285 w 346"/>
                <a:gd name="T1" fmla="*/ 12 h 346"/>
                <a:gd name="T2" fmla="*/ 12 w 346"/>
                <a:gd name="T3" fmla="*/ 285 h 346"/>
                <a:gd name="T4" fmla="*/ 3 w 346"/>
                <a:gd name="T5" fmla="*/ 318 h 346"/>
                <a:gd name="T6" fmla="*/ 27 w 346"/>
                <a:gd name="T7" fmla="*/ 343 h 346"/>
                <a:gd name="T8" fmla="*/ 60 w 346"/>
                <a:gd name="T9" fmla="*/ 333 h 346"/>
                <a:gd name="T10" fmla="*/ 333 w 346"/>
                <a:gd name="T11" fmla="*/ 60 h 346"/>
                <a:gd name="T12" fmla="*/ 343 w 346"/>
                <a:gd name="T13" fmla="*/ 27 h 346"/>
                <a:gd name="T14" fmla="*/ 318 w 346"/>
                <a:gd name="T15" fmla="*/ 3 h 346"/>
                <a:gd name="T16" fmla="*/ 285 w 346"/>
                <a:gd name="T17" fmla="*/ 12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6" h="346">
                  <a:moveTo>
                    <a:pt x="285" y="12"/>
                  </a:moveTo>
                  <a:cubicBezTo>
                    <a:pt x="12" y="285"/>
                    <a:pt x="12" y="285"/>
                    <a:pt x="12" y="285"/>
                  </a:cubicBezTo>
                  <a:cubicBezTo>
                    <a:pt x="3" y="294"/>
                    <a:pt x="0" y="306"/>
                    <a:pt x="3" y="318"/>
                  </a:cubicBezTo>
                  <a:cubicBezTo>
                    <a:pt x="6" y="330"/>
                    <a:pt x="15" y="340"/>
                    <a:pt x="27" y="343"/>
                  </a:cubicBezTo>
                  <a:cubicBezTo>
                    <a:pt x="39" y="346"/>
                    <a:pt x="52" y="342"/>
                    <a:pt x="60" y="333"/>
                  </a:cubicBezTo>
                  <a:cubicBezTo>
                    <a:pt x="333" y="60"/>
                    <a:pt x="333" y="60"/>
                    <a:pt x="333" y="60"/>
                  </a:cubicBezTo>
                  <a:cubicBezTo>
                    <a:pt x="342" y="52"/>
                    <a:pt x="346" y="39"/>
                    <a:pt x="343" y="27"/>
                  </a:cubicBezTo>
                  <a:cubicBezTo>
                    <a:pt x="340" y="15"/>
                    <a:pt x="330" y="6"/>
                    <a:pt x="318" y="3"/>
                  </a:cubicBezTo>
                  <a:cubicBezTo>
                    <a:pt x="306" y="0"/>
                    <a:pt x="294" y="3"/>
                    <a:pt x="28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72" name="Oval 271"/>
            <p:cNvSpPr>
              <a:spLocks noChangeArrowheads="1"/>
            </p:cNvSpPr>
            <p:nvPr/>
          </p:nvSpPr>
          <p:spPr bwMode="auto">
            <a:xfrm>
              <a:off x="11079163" y="4464050"/>
              <a:ext cx="30163"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73" name="Oval 272"/>
            <p:cNvSpPr>
              <a:spLocks noChangeArrowheads="1"/>
            </p:cNvSpPr>
            <p:nvPr/>
          </p:nvSpPr>
          <p:spPr bwMode="auto">
            <a:xfrm>
              <a:off x="10961688" y="4346575"/>
              <a:ext cx="28575"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sp>
        <p:nvSpPr>
          <p:cNvPr id="275" name="Freeform 274">
            <a:extLst>
              <a:ext uri="{FF2B5EF4-FFF2-40B4-BE49-F238E27FC236}">
                <a16:creationId xmlns:a16="http://schemas.microsoft.com/office/drawing/2014/main" id="{503D86E9-F97A-47B4-94BC-BF99B280AAE0}"/>
              </a:ext>
            </a:extLst>
          </p:cNvPr>
          <p:cNvSpPr>
            <a:spLocks noChangeAspect="1" noEditPoints="1"/>
          </p:cNvSpPr>
          <p:nvPr/>
        </p:nvSpPr>
        <p:spPr bwMode="auto">
          <a:xfrm>
            <a:off x="7093475" y="8143353"/>
            <a:ext cx="824448" cy="731520"/>
          </a:xfrm>
          <a:custGeom>
            <a:avLst/>
            <a:gdLst>
              <a:gd name="T0" fmla="*/ 99 w 160"/>
              <a:gd name="T1" fmla="*/ 105 h 141"/>
              <a:gd name="T2" fmla="*/ 102 w 160"/>
              <a:gd name="T3" fmla="*/ 99 h 141"/>
              <a:gd name="T4" fmla="*/ 84 w 160"/>
              <a:gd name="T5" fmla="*/ 80 h 141"/>
              <a:gd name="T6" fmla="*/ 77 w 160"/>
              <a:gd name="T7" fmla="*/ 66 h 141"/>
              <a:gd name="T8" fmla="*/ 70 w 160"/>
              <a:gd name="T9" fmla="*/ 92 h 141"/>
              <a:gd name="T10" fmla="*/ 60 w 160"/>
              <a:gd name="T11" fmla="*/ 105 h 141"/>
              <a:gd name="T12" fmla="*/ 80 w 160"/>
              <a:gd name="T13" fmla="*/ 100 h 141"/>
              <a:gd name="T14" fmla="*/ 80 w 160"/>
              <a:gd name="T15" fmla="*/ 94 h 141"/>
              <a:gd name="T16" fmla="*/ 108 w 160"/>
              <a:gd name="T17" fmla="*/ 68 h 141"/>
              <a:gd name="T18" fmla="*/ 108 w 160"/>
              <a:gd name="T19" fmla="*/ 50 h 141"/>
              <a:gd name="T20" fmla="*/ 95 w 160"/>
              <a:gd name="T21" fmla="*/ 25 h 141"/>
              <a:gd name="T22" fmla="*/ 79 w 160"/>
              <a:gd name="T23" fmla="*/ 0 h 141"/>
              <a:gd name="T24" fmla="*/ 67 w 160"/>
              <a:gd name="T25" fmla="*/ 31 h 141"/>
              <a:gd name="T26" fmla="*/ 48 w 160"/>
              <a:gd name="T27" fmla="*/ 57 h 141"/>
              <a:gd name="T28" fmla="*/ 55 w 160"/>
              <a:gd name="T29" fmla="*/ 65 h 141"/>
              <a:gd name="T30" fmla="*/ 72 w 160"/>
              <a:gd name="T31" fmla="*/ 44 h 141"/>
              <a:gd name="T32" fmla="*/ 72 w 160"/>
              <a:gd name="T33" fmla="*/ 27 h 141"/>
              <a:gd name="T34" fmla="*/ 79 w 160"/>
              <a:gd name="T35" fmla="*/ 6 h 141"/>
              <a:gd name="T36" fmla="*/ 88 w 160"/>
              <a:gd name="T37" fmla="*/ 25 h 141"/>
              <a:gd name="T38" fmla="*/ 86 w 160"/>
              <a:gd name="T39" fmla="*/ 41 h 141"/>
              <a:gd name="T40" fmla="*/ 105 w 160"/>
              <a:gd name="T41" fmla="*/ 57 h 141"/>
              <a:gd name="T42" fmla="*/ 160 w 160"/>
              <a:gd name="T43" fmla="*/ 138 h 141"/>
              <a:gd name="T44" fmla="*/ 141 w 160"/>
              <a:gd name="T45" fmla="*/ 113 h 141"/>
              <a:gd name="T46" fmla="*/ 143 w 160"/>
              <a:gd name="T47" fmla="*/ 87 h 141"/>
              <a:gd name="T48" fmla="*/ 113 w 160"/>
              <a:gd name="T49" fmla="*/ 87 h 141"/>
              <a:gd name="T50" fmla="*/ 116 w 160"/>
              <a:gd name="T51" fmla="*/ 113 h 141"/>
              <a:gd name="T52" fmla="*/ 97 w 160"/>
              <a:gd name="T53" fmla="*/ 138 h 141"/>
              <a:gd name="T54" fmla="*/ 103 w 160"/>
              <a:gd name="T55" fmla="*/ 130 h 141"/>
              <a:gd name="T56" fmla="*/ 122 w 160"/>
              <a:gd name="T57" fmla="*/ 115 h 141"/>
              <a:gd name="T58" fmla="*/ 120 w 160"/>
              <a:gd name="T59" fmla="*/ 99 h 141"/>
              <a:gd name="T60" fmla="*/ 130 w 160"/>
              <a:gd name="T61" fmla="*/ 80 h 141"/>
              <a:gd name="T62" fmla="*/ 136 w 160"/>
              <a:gd name="T63" fmla="*/ 101 h 141"/>
              <a:gd name="T64" fmla="*/ 137 w 160"/>
              <a:gd name="T65" fmla="*/ 118 h 141"/>
              <a:gd name="T66" fmla="*/ 154 w 160"/>
              <a:gd name="T67" fmla="*/ 138 h 141"/>
              <a:gd name="T68" fmla="*/ 60 w 160"/>
              <a:gd name="T69" fmla="*/ 141 h 141"/>
              <a:gd name="T70" fmla="*/ 60 w 160"/>
              <a:gd name="T71" fmla="*/ 123 h 141"/>
              <a:gd name="T72" fmla="*/ 47 w 160"/>
              <a:gd name="T73" fmla="*/ 99 h 141"/>
              <a:gd name="T74" fmla="*/ 30 w 160"/>
              <a:gd name="T75" fmla="*/ 74 h 141"/>
              <a:gd name="T76" fmla="*/ 19 w 160"/>
              <a:gd name="T77" fmla="*/ 105 h 141"/>
              <a:gd name="T78" fmla="*/ 0 w 160"/>
              <a:gd name="T79" fmla="*/ 130 h 141"/>
              <a:gd name="T80" fmla="*/ 6 w 160"/>
              <a:gd name="T81" fmla="*/ 138 h 141"/>
              <a:gd name="T82" fmla="*/ 23 w 160"/>
              <a:gd name="T83" fmla="*/ 118 h 141"/>
              <a:gd name="T84" fmla="*/ 24 w 160"/>
              <a:gd name="T85" fmla="*/ 101 h 141"/>
              <a:gd name="T86" fmla="*/ 30 w 160"/>
              <a:gd name="T87" fmla="*/ 80 h 141"/>
              <a:gd name="T88" fmla="*/ 40 w 160"/>
              <a:gd name="T89" fmla="*/ 99 h 141"/>
              <a:gd name="T90" fmla="*/ 38 w 160"/>
              <a:gd name="T91" fmla="*/ 115 h 141"/>
              <a:gd name="T92" fmla="*/ 57 w 160"/>
              <a:gd name="T93" fmla="*/ 13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0" h="141">
                <a:moveTo>
                  <a:pt x="80" y="100"/>
                </a:moveTo>
                <a:cubicBezTo>
                  <a:pt x="83" y="100"/>
                  <a:pt x="85" y="99"/>
                  <a:pt x="87" y="98"/>
                </a:cubicBezTo>
                <a:cubicBezTo>
                  <a:pt x="99" y="105"/>
                  <a:pt x="99" y="105"/>
                  <a:pt x="99" y="105"/>
                </a:cubicBezTo>
                <a:cubicBezTo>
                  <a:pt x="100" y="105"/>
                  <a:pt x="100" y="105"/>
                  <a:pt x="101" y="105"/>
                </a:cubicBezTo>
                <a:cubicBezTo>
                  <a:pt x="102" y="105"/>
                  <a:pt x="103" y="104"/>
                  <a:pt x="103" y="103"/>
                </a:cubicBezTo>
                <a:cubicBezTo>
                  <a:pt x="104" y="102"/>
                  <a:pt x="104" y="100"/>
                  <a:pt x="102" y="99"/>
                </a:cubicBezTo>
                <a:cubicBezTo>
                  <a:pt x="90" y="92"/>
                  <a:pt x="90" y="92"/>
                  <a:pt x="90" y="92"/>
                </a:cubicBezTo>
                <a:cubicBezTo>
                  <a:pt x="91" y="91"/>
                  <a:pt x="91" y="91"/>
                  <a:pt x="91" y="90"/>
                </a:cubicBezTo>
                <a:cubicBezTo>
                  <a:pt x="91" y="85"/>
                  <a:pt x="88" y="82"/>
                  <a:pt x="84" y="80"/>
                </a:cubicBezTo>
                <a:cubicBezTo>
                  <a:pt x="84" y="66"/>
                  <a:pt x="84" y="66"/>
                  <a:pt x="84" y="66"/>
                </a:cubicBezTo>
                <a:cubicBezTo>
                  <a:pt x="84" y="65"/>
                  <a:pt x="82" y="63"/>
                  <a:pt x="80" y="63"/>
                </a:cubicBezTo>
                <a:cubicBezTo>
                  <a:pt x="78" y="63"/>
                  <a:pt x="77" y="65"/>
                  <a:pt x="77" y="66"/>
                </a:cubicBezTo>
                <a:cubicBezTo>
                  <a:pt x="77" y="80"/>
                  <a:pt x="77" y="80"/>
                  <a:pt x="77" y="80"/>
                </a:cubicBezTo>
                <a:cubicBezTo>
                  <a:pt x="73" y="82"/>
                  <a:pt x="70" y="85"/>
                  <a:pt x="70" y="90"/>
                </a:cubicBezTo>
                <a:cubicBezTo>
                  <a:pt x="70" y="91"/>
                  <a:pt x="70" y="91"/>
                  <a:pt x="70" y="92"/>
                </a:cubicBezTo>
                <a:cubicBezTo>
                  <a:pt x="58" y="99"/>
                  <a:pt x="58" y="99"/>
                  <a:pt x="58" y="99"/>
                </a:cubicBezTo>
                <a:cubicBezTo>
                  <a:pt x="57" y="100"/>
                  <a:pt x="56" y="102"/>
                  <a:pt x="57" y="103"/>
                </a:cubicBezTo>
                <a:cubicBezTo>
                  <a:pt x="58" y="104"/>
                  <a:pt x="59" y="105"/>
                  <a:pt x="60" y="105"/>
                </a:cubicBezTo>
                <a:cubicBezTo>
                  <a:pt x="60" y="105"/>
                  <a:pt x="61" y="105"/>
                  <a:pt x="61" y="105"/>
                </a:cubicBezTo>
                <a:cubicBezTo>
                  <a:pt x="73" y="98"/>
                  <a:pt x="73" y="98"/>
                  <a:pt x="73" y="98"/>
                </a:cubicBezTo>
                <a:cubicBezTo>
                  <a:pt x="75" y="99"/>
                  <a:pt x="78" y="100"/>
                  <a:pt x="80" y="100"/>
                </a:cubicBezTo>
                <a:close/>
                <a:moveTo>
                  <a:pt x="80" y="86"/>
                </a:moveTo>
                <a:cubicBezTo>
                  <a:pt x="82" y="86"/>
                  <a:pt x="84" y="88"/>
                  <a:pt x="84" y="90"/>
                </a:cubicBezTo>
                <a:cubicBezTo>
                  <a:pt x="84" y="92"/>
                  <a:pt x="82" y="94"/>
                  <a:pt x="80" y="94"/>
                </a:cubicBezTo>
                <a:cubicBezTo>
                  <a:pt x="78" y="94"/>
                  <a:pt x="76" y="92"/>
                  <a:pt x="76" y="90"/>
                </a:cubicBezTo>
                <a:cubicBezTo>
                  <a:pt x="76" y="88"/>
                  <a:pt x="78" y="86"/>
                  <a:pt x="80" y="86"/>
                </a:cubicBezTo>
                <a:close/>
                <a:moveTo>
                  <a:pt x="108" y="68"/>
                </a:moveTo>
                <a:cubicBezTo>
                  <a:pt x="110" y="68"/>
                  <a:pt x="112" y="66"/>
                  <a:pt x="112" y="65"/>
                </a:cubicBezTo>
                <a:cubicBezTo>
                  <a:pt x="112" y="57"/>
                  <a:pt x="112" y="57"/>
                  <a:pt x="112" y="57"/>
                </a:cubicBezTo>
                <a:cubicBezTo>
                  <a:pt x="112" y="54"/>
                  <a:pt x="110" y="51"/>
                  <a:pt x="108" y="50"/>
                </a:cubicBezTo>
                <a:cubicBezTo>
                  <a:pt x="102" y="45"/>
                  <a:pt x="96" y="41"/>
                  <a:pt x="93" y="39"/>
                </a:cubicBezTo>
                <a:cubicBezTo>
                  <a:pt x="93" y="31"/>
                  <a:pt x="93" y="31"/>
                  <a:pt x="93" y="31"/>
                </a:cubicBezTo>
                <a:cubicBezTo>
                  <a:pt x="94" y="30"/>
                  <a:pt x="95" y="28"/>
                  <a:pt x="95" y="25"/>
                </a:cubicBezTo>
                <a:cubicBezTo>
                  <a:pt x="95" y="14"/>
                  <a:pt x="95" y="14"/>
                  <a:pt x="95" y="14"/>
                </a:cubicBezTo>
                <a:cubicBezTo>
                  <a:pt x="95" y="6"/>
                  <a:pt x="89" y="0"/>
                  <a:pt x="81" y="0"/>
                </a:cubicBezTo>
                <a:cubicBezTo>
                  <a:pt x="79" y="0"/>
                  <a:pt x="79" y="0"/>
                  <a:pt x="79" y="0"/>
                </a:cubicBezTo>
                <a:cubicBezTo>
                  <a:pt x="71" y="0"/>
                  <a:pt x="65" y="6"/>
                  <a:pt x="65" y="14"/>
                </a:cubicBezTo>
                <a:cubicBezTo>
                  <a:pt x="65" y="25"/>
                  <a:pt x="65" y="25"/>
                  <a:pt x="65" y="25"/>
                </a:cubicBezTo>
                <a:cubicBezTo>
                  <a:pt x="65" y="28"/>
                  <a:pt x="66" y="30"/>
                  <a:pt x="67" y="31"/>
                </a:cubicBezTo>
                <a:cubicBezTo>
                  <a:pt x="67" y="39"/>
                  <a:pt x="67" y="39"/>
                  <a:pt x="67" y="39"/>
                </a:cubicBezTo>
                <a:cubicBezTo>
                  <a:pt x="64" y="41"/>
                  <a:pt x="58" y="45"/>
                  <a:pt x="52" y="50"/>
                </a:cubicBezTo>
                <a:cubicBezTo>
                  <a:pt x="50" y="51"/>
                  <a:pt x="48" y="54"/>
                  <a:pt x="48" y="57"/>
                </a:cubicBezTo>
                <a:cubicBezTo>
                  <a:pt x="48" y="65"/>
                  <a:pt x="48" y="65"/>
                  <a:pt x="48" y="65"/>
                </a:cubicBezTo>
                <a:cubicBezTo>
                  <a:pt x="48" y="66"/>
                  <a:pt x="50" y="68"/>
                  <a:pt x="52" y="68"/>
                </a:cubicBezTo>
                <a:cubicBezTo>
                  <a:pt x="53" y="68"/>
                  <a:pt x="55" y="66"/>
                  <a:pt x="55" y="65"/>
                </a:cubicBezTo>
                <a:cubicBezTo>
                  <a:pt x="55" y="57"/>
                  <a:pt x="55" y="57"/>
                  <a:pt x="55" y="57"/>
                </a:cubicBezTo>
                <a:cubicBezTo>
                  <a:pt x="55" y="56"/>
                  <a:pt x="55" y="55"/>
                  <a:pt x="56" y="55"/>
                </a:cubicBezTo>
                <a:cubicBezTo>
                  <a:pt x="63" y="49"/>
                  <a:pt x="70" y="45"/>
                  <a:pt x="72" y="44"/>
                </a:cubicBezTo>
                <a:cubicBezTo>
                  <a:pt x="73" y="44"/>
                  <a:pt x="74" y="42"/>
                  <a:pt x="74" y="41"/>
                </a:cubicBezTo>
                <a:cubicBezTo>
                  <a:pt x="74" y="30"/>
                  <a:pt x="74" y="30"/>
                  <a:pt x="74" y="30"/>
                </a:cubicBezTo>
                <a:cubicBezTo>
                  <a:pt x="74" y="29"/>
                  <a:pt x="73" y="28"/>
                  <a:pt x="72" y="27"/>
                </a:cubicBezTo>
                <a:cubicBezTo>
                  <a:pt x="72" y="27"/>
                  <a:pt x="71" y="26"/>
                  <a:pt x="71" y="25"/>
                </a:cubicBezTo>
                <a:cubicBezTo>
                  <a:pt x="71" y="14"/>
                  <a:pt x="71" y="14"/>
                  <a:pt x="71" y="14"/>
                </a:cubicBezTo>
                <a:cubicBezTo>
                  <a:pt x="71" y="10"/>
                  <a:pt x="75" y="6"/>
                  <a:pt x="79" y="6"/>
                </a:cubicBezTo>
                <a:cubicBezTo>
                  <a:pt x="81" y="6"/>
                  <a:pt x="81" y="6"/>
                  <a:pt x="81" y="6"/>
                </a:cubicBezTo>
                <a:cubicBezTo>
                  <a:pt x="85" y="6"/>
                  <a:pt x="88" y="10"/>
                  <a:pt x="88" y="14"/>
                </a:cubicBezTo>
                <a:cubicBezTo>
                  <a:pt x="88" y="25"/>
                  <a:pt x="88" y="25"/>
                  <a:pt x="88" y="25"/>
                </a:cubicBezTo>
                <a:cubicBezTo>
                  <a:pt x="88" y="26"/>
                  <a:pt x="88" y="27"/>
                  <a:pt x="88" y="27"/>
                </a:cubicBezTo>
                <a:cubicBezTo>
                  <a:pt x="87" y="28"/>
                  <a:pt x="86" y="29"/>
                  <a:pt x="86" y="30"/>
                </a:cubicBezTo>
                <a:cubicBezTo>
                  <a:pt x="86" y="41"/>
                  <a:pt x="86" y="41"/>
                  <a:pt x="86" y="41"/>
                </a:cubicBezTo>
                <a:cubicBezTo>
                  <a:pt x="86" y="42"/>
                  <a:pt x="87" y="44"/>
                  <a:pt x="88" y="44"/>
                </a:cubicBezTo>
                <a:cubicBezTo>
                  <a:pt x="90" y="45"/>
                  <a:pt x="97" y="49"/>
                  <a:pt x="104" y="55"/>
                </a:cubicBezTo>
                <a:cubicBezTo>
                  <a:pt x="105" y="55"/>
                  <a:pt x="105" y="56"/>
                  <a:pt x="105" y="57"/>
                </a:cubicBezTo>
                <a:cubicBezTo>
                  <a:pt x="105" y="65"/>
                  <a:pt x="105" y="65"/>
                  <a:pt x="105" y="65"/>
                </a:cubicBezTo>
                <a:cubicBezTo>
                  <a:pt x="105" y="66"/>
                  <a:pt x="107" y="68"/>
                  <a:pt x="108" y="68"/>
                </a:cubicBezTo>
                <a:close/>
                <a:moveTo>
                  <a:pt x="160" y="138"/>
                </a:moveTo>
                <a:cubicBezTo>
                  <a:pt x="160" y="130"/>
                  <a:pt x="160" y="130"/>
                  <a:pt x="160" y="130"/>
                </a:cubicBezTo>
                <a:cubicBezTo>
                  <a:pt x="160" y="128"/>
                  <a:pt x="159" y="125"/>
                  <a:pt x="157" y="123"/>
                </a:cubicBezTo>
                <a:cubicBezTo>
                  <a:pt x="151" y="118"/>
                  <a:pt x="144" y="115"/>
                  <a:pt x="141" y="113"/>
                </a:cubicBezTo>
                <a:cubicBezTo>
                  <a:pt x="141" y="105"/>
                  <a:pt x="141" y="105"/>
                  <a:pt x="141" y="105"/>
                </a:cubicBezTo>
                <a:cubicBezTo>
                  <a:pt x="143" y="103"/>
                  <a:pt x="143" y="101"/>
                  <a:pt x="143" y="99"/>
                </a:cubicBezTo>
                <a:cubicBezTo>
                  <a:pt x="143" y="87"/>
                  <a:pt x="143" y="87"/>
                  <a:pt x="143" y="87"/>
                </a:cubicBezTo>
                <a:cubicBezTo>
                  <a:pt x="143" y="80"/>
                  <a:pt x="137" y="74"/>
                  <a:pt x="130" y="74"/>
                </a:cubicBezTo>
                <a:cubicBezTo>
                  <a:pt x="127" y="74"/>
                  <a:pt x="127" y="74"/>
                  <a:pt x="127" y="74"/>
                </a:cubicBezTo>
                <a:cubicBezTo>
                  <a:pt x="120" y="74"/>
                  <a:pt x="113" y="80"/>
                  <a:pt x="113" y="87"/>
                </a:cubicBezTo>
                <a:cubicBezTo>
                  <a:pt x="113" y="99"/>
                  <a:pt x="113" y="99"/>
                  <a:pt x="113" y="99"/>
                </a:cubicBezTo>
                <a:cubicBezTo>
                  <a:pt x="113" y="101"/>
                  <a:pt x="114" y="103"/>
                  <a:pt x="116" y="105"/>
                </a:cubicBezTo>
                <a:cubicBezTo>
                  <a:pt x="116" y="113"/>
                  <a:pt x="116" y="113"/>
                  <a:pt x="116" y="113"/>
                </a:cubicBezTo>
                <a:cubicBezTo>
                  <a:pt x="113" y="115"/>
                  <a:pt x="106" y="118"/>
                  <a:pt x="100" y="123"/>
                </a:cubicBezTo>
                <a:cubicBezTo>
                  <a:pt x="98" y="125"/>
                  <a:pt x="97" y="128"/>
                  <a:pt x="97" y="130"/>
                </a:cubicBezTo>
                <a:cubicBezTo>
                  <a:pt x="97" y="138"/>
                  <a:pt x="97" y="138"/>
                  <a:pt x="97" y="138"/>
                </a:cubicBezTo>
                <a:cubicBezTo>
                  <a:pt x="97" y="140"/>
                  <a:pt x="98" y="141"/>
                  <a:pt x="100" y="141"/>
                </a:cubicBezTo>
                <a:cubicBezTo>
                  <a:pt x="102" y="141"/>
                  <a:pt x="103" y="140"/>
                  <a:pt x="103" y="138"/>
                </a:cubicBezTo>
                <a:cubicBezTo>
                  <a:pt x="103" y="130"/>
                  <a:pt x="103" y="130"/>
                  <a:pt x="103" y="130"/>
                </a:cubicBezTo>
                <a:cubicBezTo>
                  <a:pt x="103" y="130"/>
                  <a:pt x="104" y="129"/>
                  <a:pt x="104" y="128"/>
                </a:cubicBezTo>
                <a:cubicBezTo>
                  <a:pt x="111" y="123"/>
                  <a:pt x="119" y="119"/>
                  <a:pt x="120" y="118"/>
                </a:cubicBezTo>
                <a:cubicBezTo>
                  <a:pt x="121" y="118"/>
                  <a:pt x="122" y="116"/>
                  <a:pt x="122" y="115"/>
                </a:cubicBezTo>
                <a:cubicBezTo>
                  <a:pt x="122" y="104"/>
                  <a:pt x="122" y="104"/>
                  <a:pt x="122" y="104"/>
                </a:cubicBezTo>
                <a:cubicBezTo>
                  <a:pt x="122" y="102"/>
                  <a:pt x="122" y="101"/>
                  <a:pt x="121" y="101"/>
                </a:cubicBezTo>
                <a:cubicBezTo>
                  <a:pt x="120" y="100"/>
                  <a:pt x="120" y="100"/>
                  <a:pt x="120" y="99"/>
                </a:cubicBezTo>
                <a:cubicBezTo>
                  <a:pt x="120" y="87"/>
                  <a:pt x="120" y="87"/>
                  <a:pt x="120" y="87"/>
                </a:cubicBezTo>
                <a:cubicBezTo>
                  <a:pt x="120" y="83"/>
                  <a:pt x="123" y="80"/>
                  <a:pt x="127" y="80"/>
                </a:cubicBezTo>
                <a:cubicBezTo>
                  <a:pt x="130" y="80"/>
                  <a:pt x="130" y="80"/>
                  <a:pt x="130" y="80"/>
                </a:cubicBezTo>
                <a:cubicBezTo>
                  <a:pt x="134" y="80"/>
                  <a:pt x="137" y="83"/>
                  <a:pt x="137" y="87"/>
                </a:cubicBezTo>
                <a:cubicBezTo>
                  <a:pt x="137" y="99"/>
                  <a:pt x="137" y="99"/>
                  <a:pt x="137" y="99"/>
                </a:cubicBezTo>
                <a:cubicBezTo>
                  <a:pt x="137" y="100"/>
                  <a:pt x="137" y="100"/>
                  <a:pt x="136" y="101"/>
                </a:cubicBezTo>
                <a:cubicBezTo>
                  <a:pt x="135" y="101"/>
                  <a:pt x="135" y="102"/>
                  <a:pt x="135" y="103"/>
                </a:cubicBezTo>
                <a:cubicBezTo>
                  <a:pt x="135" y="115"/>
                  <a:pt x="135" y="115"/>
                  <a:pt x="135" y="115"/>
                </a:cubicBezTo>
                <a:cubicBezTo>
                  <a:pt x="135" y="116"/>
                  <a:pt x="135" y="117"/>
                  <a:pt x="137" y="118"/>
                </a:cubicBezTo>
                <a:cubicBezTo>
                  <a:pt x="138" y="119"/>
                  <a:pt x="146" y="123"/>
                  <a:pt x="153" y="128"/>
                </a:cubicBezTo>
                <a:cubicBezTo>
                  <a:pt x="153" y="129"/>
                  <a:pt x="154" y="130"/>
                  <a:pt x="154" y="130"/>
                </a:cubicBezTo>
                <a:cubicBezTo>
                  <a:pt x="154" y="138"/>
                  <a:pt x="154" y="138"/>
                  <a:pt x="154" y="138"/>
                </a:cubicBezTo>
                <a:cubicBezTo>
                  <a:pt x="154" y="140"/>
                  <a:pt x="155" y="141"/>
                  <a:pt x="157" y="141"/>
                </a:cubicBezTo>
                <a:cubicBezTo>
                  <a:pt x="159" y="141"/>
                  <a:pt x="160" y="140"/>
                  <a:pt x="160" y="138"/>
                </a:cubicBezTo>
                <a:close/>
                <a:moveTo>
                  <a:pt x="60" y="141"/>
                </a:moveTo>
                <a:cubicBezTo>
                  <a:pt x="62" y="141"/>
                  <a:pt x="63" y="140"/>
                  <a:pt x="63" y="138"/>
                </a:cubicBezTo>
                <a:cubicBezTo>
                  <a:pt x="63" y="130"/>
                  <a:pt x="63" y="130"/>
                  <a:pt x="63" y="130"/>
                </a:cubicBezTo>
                <a:cubicBezTo>
                  <a:pt x="63" y="128"/>
                  <a:pt x="62" y="125"/>
                  <a:pt x="60" y="123"/>
                </a:cubicBezTo>
                <a:cubicBezTo>
                  <a:pt x="54" y="118"/>
                  <a:pt x="47" y="115"/>
                  <a:pt x="44" y="113"/>
                </a:cubicBezTo>
                <a:cubicBezTo>
                  <a:pt x="44" y="105"/>
                  <a:pt x="44" y="105"/>
                  <a:pt x="44" y="105"/>
                </a:cubicBezTo>
                <a:cubicBezTo>
                  <a:pt x="46" y="103"/>
                  <a:pt x="47" y="101"/>
                  <a:pt x="47" y="99"/>
                </a:cubicBezTo>
                <a:cubicBezTo>
                  <a:pt x="47" y="87"/>
                  <a:pt x="47" y="87"/>
                  <a:pt x="47" y="87"/>
                </a:cubicBezTo>
                <a:cubicBezTo>
                  <a:pt x="47" y="80"/>
                  <a:pt x="40" y="74"/>
                  <a:pt x="33" y="74"/>
                </a:cubicBezTo>
                <a:cubicBezTo>
                  <a:pt x="30" y="74"/>
                  <a:pt x="30" y="74"/>
                  <a:pt x="30" y="74"/>
                </a:cubicBezTo>
                <a:cubicBezTo>
                  <a:pt x="23" y="74"/>
                  <a:pt x="17" y="80"/>
                  <a:pt x="17" y="87"/>
                </a:cubicBezTo>
                <a:cubicBezTo>
                  <a:pt x="17" y="99"/>
                  <a:pt x="17" y="99"/>
                  <a:pt x="17" y="99"/>
                </a:cubicBezTo>
                <a:cubicBezTo>
                  <a:pt x="17" y="101"/>
                  <a:pt x="17" y="103"/>
                  <a:pt x="19" y="105"/>
                </a:cubicBezTo>
                <a:cubicBezTo>
                  <a:pt x="19" y="113"/>
                  <a:pt x="19" y="113"/>
                  <a:pt x="19" y="113"/>
                </a:cubicBezTo>
                <a:cubicBezTo>
                  <a:pt x="16" y="115"/>
                  <a:pt x="9" y="118"/>
                  <a:pt x="3" y="123"/>
                </a:cubicBezTo>
                <a:cubicBezTo>
                  <a:pt x="1" y="125"/>
                  <a:pt x="0" y="128"/>
                  <a:pt x="0" y="130"/>
                </a:cubicBezTo>
                <a:cubicBezTo>
                  <a:pt x="0" y="138"/>
                  <a:pt x="0" y="138"/>
                  <a:pt x="0" y="138"/>
                </a:cubicBezTo>
                <a:cubicBezTo>
                  <a:pt x="0" y="140"/>
                  <a:pt x="1" y="141"/>
                  <a:pt x="3" y="141"/>
                </a:cubicBezTo>
                <a:cubicBezTo>
                  <a:pt x="5" y="141"/>
                  <a:pt x="6" y="140"/>
                  <a:pt x="6" y="138"/>
                </a:cubicBezTo>
                <a:cubicBezTo>
                  <a:pt x="6" y="130"/>
                  <a:pt x="6" y="130"/>
                  <a:pt x="6" y="130"/>
                </a:cubicBezTo>
                <a:cubicBezTo>
                  <a:pt x="6" y="130"/>
                  <a:pt x="7" y="129"/>
                  <a:pt x="7" y="128"/>
                </a:cubicBezTo>
                <a:cubicBezTo>
                  <a:pt x="14" y="123"/>
                  <a:pt x="22" y="119"/>
                  <a:pt x="23" y="118"/>
                </a:cubicBezTo>
                <a:cubicBezTo>
                  <a:pt x="25" y="118"/>
                  <a:pt x="25" y="116"/>
                  <a:pt x="25" y="115"/>
                </a:cubicBezTo>
                <a:cubicBezTo>
                  <a:pt x="25" y="104"/>
                  <a:pt x="25" y="104"/>
                  <a:pt x="25" y="104"/>
                </a:cubicBezTo>
                <a:cubicBezTo>
                  <a:pt x="25" y="102"/>
                  <a:pt x="25" y="101"/>
                  <a:pt x="24" y="101"/>
                </a:cubicBezTo>
                <a:cubicBezTo>
                  <a:pt x="23" y="100"/>
                  <a:pt x="23" y="100"/>
                  <a:pt x="23" y="99"/>
                </a:cubicBezTo>
                <a:cubicBezTo>
                  <a:pt x="23" y="87"/>
                  <a:pt x="23" y="87"/>
                  <a:pt x="23" y="87"/>
                </a:cubicBezTo>
                <a:cubicBezTo>
                  <a:pt x="23" y="83"/>
                  <a:pt x="26" y="80"/>
                  <a:pt x="30" y="80"/>
                </a:cubicBezTo>
                <a:cubicBezTo>
                  <a:pt x="33" y="80"/>
                  <a:pt x="33" y="80"/>
                  <a:pt x="33" y="80"/>
                </a:cubicBezTo>
                <a:cubicBezTo>
                  <a:pt x="37" y="80"/>
                  <a:pt x="40" y="83"/>
                  <a:pt x="40" y="87"/>
                </a:cubicBezTo>
                <a:cubicBezTo>
                  <a:pt x="40" y="99"/>
                  <a:pt x="40" y="99"/>
                  <a:pt x="40" y="99"/>
                </a:cubicBezTo>
                <a:cubicBezTo>
                  <a:pt x="40" y="100"/>
                  <a:pt x="40" y="100"/>
                  <a:pt x="39" y="101"/>
                </a:cubicBezTo>
                <a:cubicBezTo>
                  <a:pt x="38" y="101"/>
                  <a:pt x="38" y="102"/>
                  <a:pt x="38" y="103"/>
                </a:cubicBezTo>
                <a:cubicBezTo>
                  <a:pt x="38" y="115"/>
                  <a:pt x="38" y="115"/>
                  <a:pt x="38" y="115"/>
                </a:cubicBezTo>
                <a:cubicBezTo>
                  <a:pt x="38" y="116"/>
                  <a:pt x="39" y="117"/>
                  <a:pt x="40" y="118"/>
                </a:cubicBezTo>
                <a:cubicBezTo>
                  <a:pt x="41" y="119"/>
                  <a:pt x="49" y="123"/>
                  <a:pt x="56" y="128"/>
                </a:cubicBezTo>
                <a:cubicBezTo>
                  <a:pt x="56" y="129"/>
                  <a:pt x="57" y="130"/>
                  <a:pt x="57" y="130"/>
                </a:cubicBezTo>
                <a:cubicBezTo>
                  <a:pt x="57" y="138"/>
                  <a:pt x="57" y="138"/>
                  <a:pt x="57" y="138"/>
                </a:cubicBezTo>
                <a:cubicBezTo>
                  <a:pt x="57" y="140"/>
                  <a:pt x="58" y="141"/>
                  <a:pt x="60" y="141"/>
                </a:cubicBezTo>
                <a:close/>
              </a:path>
            </a:pathLst>
          </a:custGeom>
          <a:solidFill>
            <a:srgbClr val="2C2F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575032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6" presetClass="emph" presetSubtype="0" accel="50000" decel="50000" autoRev="1" fill="hold" nodeType="withEffect">
                                  <p:stCondLst>
                                    <p:cond delay="0"/>
                                  </p:stCondLst>
                                  <p:childTnLst>
                                    <p:animScale>
                                      <p:cBhvr>
                                        <p:cTn id="9" dur="500" fill="hold"/>
                                        <p:tgtEl>
                                          <p:spTgt spid="17"/>
                                        </p:tgtEl>
                                      </p:cBhvr>
                                      <p:by x="110000" y="110000"/>
                                    </p:animScale>
                                  </p:childTnLst>
                                </p:cTn>
                              </p:par>
                              <p:par>
                                <p:cTn id="10" presetID="1"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childTnLst>
                                </p:cTn>
                              </p:par>
                              <p:par>
                                <p:cTn id="12" presetID="22" presetClass="entr" presetSubtype="8" fill="hold" nodeType="withEffect">
                                  <p:stCondLst>
                                    <p:cond delay="20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par>
                                <p:cTn id="15" presetID="6" presetClass="emph" presetSubtype="0" accel="50000" decel="50000" autoRev="1" fill="hold" nodeType="withEffect">
                                  <p:stCondLst>
                                    <p:cond delay="200"/>
                                  </p:stCondLst>
                                  <p:childTnLst>
                                    <p:animScale>
                                      <p:cBhvr>
                                        <p:cTn id="16" dur="500" fill="hold"/>
                                        <p:tgtEl>
                                          <p:spTgt spid="19"/>
                                        </p:tgtEl>
                                      </p:cBhvr>
                                      <p:by x="110000" y="110000"/>
                                    </p:animScale>
                                  </p:childTnLst>
                                </p:cTn>
                              </p:par>
                              <p:par>
                                <p:cTn id="17" presetID="1" presetClass="entr" presetSubtype="0" fill="hold" nodeType="withEffect">
                                  <p:stCondLst>
                                    <p:cond delay="200"/>
                                  </p:stCondLst>
                                  <p:childTnLst>
                                    <p:set>
                                      <p:cBhvr>
                                        <p:cTn id="18" dur="1" fill="hold">
                                          <p:stCondLst>
                                            <p:cond delay="0"/>
                                          </p:stCondLst>
                                        </p:cTn>
                                        <p:tgtEl>
                                          <p:spTgt spid="42"/>
                                        </p:tgtEl>
                                        <p:attrNameLst>
                                          <p:attrName>style.visibility</p:attrName>
                                        </p:attrNameLst>
                                      </p:cBhvr>
                                      <p:to>
                                        <p:strVal val="visible"/>
                                      </p:to>
                                    </p:set>
                                  </p:childTnLst>
                                </p:cTn>
                              </p:par>
                              <p:par>
                                <p:cTn id="19" presetID="22" presetClass="entr" presetSubtype="8" fill="hold" nodeType="withEffect">
                                  <p:stCondLst>
                                    <p:cond delay="50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par>
                                <p:cTn id="22" presetID="6" presetClass="emph" presetSubtype="0" accel="50000" decel="50000" autoRev="1" fill="hold" nodeType="withEffect">
                                  <p:stCondLst>
                                    <p:cond delay="500"/>
                                  </p:stCondLst>
                                  <p:childTnLst>
                                    <p:animScale>
                                      <p:cBhvr>
                                        <p:cTn id="23" dur="500" fill="hold"/>
                                        <p:tgtEl>
                                          <p:spTgt spid="20"/>
                                        </p:tgtEl>
                                      </p:cBhvr>
                                      <p:by x="110000" y="110000"/>
                                    </p:animScale>
                                  </p:childTnLst>
                                </p:cTn>
                              </p:par>
                              <p:par>
                                <p:cTn id="24" presetID="1" presetClass="entr" presetSubtype="0" fill="hold" nodeType="withEffect">
                                  <p:stCondLst>
                                    <p:cond delay="500"/>
                                  </p:stCondLst>
                                  <p:childTnLst>
                                    <p:set>
                                      <p:cBhvr>
                                        <p:cTn id="25" dur="1" fill="hold">
                                          <p:stCondLst>
                                            <p:cond delay="0"/>
                                          </p:stCondLst>
                                        </p:cTn>
                                        <p:tgtEl>
                                          <p:spTgt spid="151"/>
                                        </p:tgtEl>
                                        <p:attrNameLst>
                                          <p:attrName>style.visibility</p:attrName>
                                        </p:attrNameLst>
                                      </p:cBhvr>
                                      <p:to>
                                        <p:strVal val="visible"/>
                                      </p:to>
                                    </p:set>
                                  </p:childTnLst>
                                </p:cTn>
                              </p:par>
                              <p:par>
                                <p:cTn id="26" presetID="22" presetClass="entr" presetSubtype="8" fill="hold" nodeType="withEffect">
                                  <p:stCondLst>
                                    <p:cond delay="800"/>
                                  </p:stCondLst>
                                  <p:childTnLst>
                                    <p:set>
                                      <p:cBhvr>
                                        <p:cTn id="27" dur="1" fill="hold">
                                          <p:stCondLst>
                                            <p:cond delay="0"/>
                                          </p:stCondLst>
                                        </p:cTn>
                                        <p:tgtEl>
                                          <p:spTgt spid="21"/>
                                        </p:tgtEl>
                                        <p:attrNameLst>
                                          <p:attrName>style.visibility</p:attrName>
                                        </p:attrNameLst>
                                      </p:cBhvr>
                                      <p:to>
                                        <p:strVal val="visible"/>
                                      </p:to>
                                    </p:set>
                                    <p:animEffect transition="in" filter="wipe(left)">
                                      <p:cBhvr>
                                        <p:cTn id="28" dur="500"/>
                                        <p:tgtEl>
                                          <p:spTgt spid="21"/>
                                        </p:tgtEl>
                                      </p:cBhvr>
                                    </p:animEffect>
                                  </p:childTnLst>
                                </p:cTn>
                              </p:par>
                              <p:par>
                                <p:cTn id="29" presetID="6" presetClass="emph" presetSubtype="0" accel="50000" decel="50000" autoRev="1" fill="hold" nodeType="withEffect">
                                  <p:stCondLst>
                                    <p:cond delay="800"/>
                                  </p:stCondLst>
                                  <p:childTnLst>
                                    <p:animScale>
                                      <p:cBhvr>
                                        <p:cTn id="30" dur="500" fill="hold"/>
                                        <p:tgtEl>
                                          <p:spTgt spid="21"/>
                                        </p:tgtEl>
                                      </p:cBhvr>
                                      <p:by x="110000" y="110000"/>
                                    </p:animScale>
                                  </p:childTnLst>
                                </p:cTn>
                              </p:par>
                              <p:par>
                                <p:cTn id="31" presetID="1" presetClass="entr" presetSubtype="0" fill="hold" nodeType="withEffect">
                                  <p:stCondLst>
                                    <p:cond delay="800"/>
                                  </p:stCondLst>
                                  <p:childTnLst>
                                    <p:set>
                                      <p:cBhvr>
                                        <p:cTn id="32" dur="1" fill="hold">
                                          <p:stCondLst>
                                            <p:cond delay="0"/>
                                          </p:stCondLst>
                                        </p:cTn>
                                        <p:tgtEl>
                                          <p:spTgt spid="260"/>
                                        </p:tgtEl>
                                        <p:attrNameLst>
                                          <p:attrName>style.visibility</p:attrName>
                                        </p:attrNameLst>
                                      </p:cBhvr>
                                      <p:to>
                                        <p:strVal val="visible"/>
                                      </p:to>
                                    </p:set>
                                  </p:childTnLst>
                                </p:cTn>
                              </p:par>
                              <p:par>
                                <p:cTn id="33" presetID="22" presetClass="entr" presetSubtype="8" fill="hold" nodeType="withEffect">
                                  <p:stCondLst>
                                    <p:cond delay="100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par>
                                <p:cTn id="36" presetID="6" presetClass="emph" presetSubtype="0" accel="50000" decel="50000" autoRev="1" fill="hold" nodeType="withEffect">
                                  <p:stCondLst>
                                    <p:cond delay="1000"/>
                                  </p:stCondLst>
                                  <p:childTnLst>
                                    <p:animScale>
                                      <p:cBhvr>
                                        <p:cTn id="37" dur="500" fill="hold"/>
                                        <p:tgtEl>
                                          <p:spTgt spid="22"/>
                                        </p:tgtEl>
                                      </p:cBhvr>
                                      <p:by x="110000" y="110000"/>
                                    </p:animScale>
                                  </p:childTnLst>
                                </p:cTn>
                              </p:par>
                              <p:par>
                                <p:cTn id="38" presetID="1" presetClass="entr" presetSubtype="0" fill="hold" grpId="0" nodeType="withEffect">
                                  <p:stCondLst>
                                    <p:cond delay="1000"/>
                                  </p:stCondLst>
                                  <p:childTnLst>
                                    <p:set>
                                      <p:cBhvr>
                                        <p:cTn id="39" dur="1" fill="hold">
                                          <p:stCondLst>
                                            <p:cond delay="0"/>
                                          </p:stCondLst>
                                        </p:cTn>
                                        <p:tgtEl>
                                          <p:spTgt spid="2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867400" y="2229438"/>
            <a:ext cx="11455584" cy="5200062"/>
            <a:chOff x="2771694" y="1933280"/>
            <a:chExt cx="7637056" cy="3466708"/>
          </a:xfrm>
        </p:grpSpPr>
        <p:sp>
          <p:nvSpPr>
            <p:cNvPr id="68" name="Arc 67">
              <a:extLst>
                <a:ext uri="{FF2B5EF4-FFF2-40B4-BE49-F238E27FC236}">
                  <a16:creationId xmlns:a16="http://schemas.microsoft.com/office/drawing/2014/main" id="{681D6194-707E-4EB8-AC18-3EFD083447DA}"/>
                </a:ext>
              </a:extLst>
            </p:cNvPr>
            <p:cNvSpPr/>
            <p:nvPr/>
          </p:nvSpPr>
          <p:spPr>
            <a:xfrm>
              <a:off x="2773730" y="1937325"/>
              <a:ext cx="1908354" cy="1908354"/>
            </a:xfrm>
            <a:prstGeom prst="arc">
              <a:avLst>
                <a:gd name="adj1" fmla="val 10765527"/>
                <a:gd name="adj2" fmla="val 0"/>
              </a:avLst>
            </a:prstGeom>
            <a:ln w="38100" cap="rnd">
              <a:solidFill>
                <a:schemeClr val="accent1"/>
              </a:solidFill>
              <a:prstDash val="sysDot"/>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00"/>
            </a:p>
          </p:txBody>
        </p:sp>
        <p:cxnSp>
          <p:nvCxnSpPr>
            <p:cNvPr id="69" name="Straight Connector 68">
              <a:extLst>
                <a:ext uri="{FF2B5EF4-FFF2-40B4-BE49-F238E27FC236}">
                  <a16:creationId xmlns:a16="http://schemas.microsoft.com/office/drawing/2014/main" id="{DAB19E07-368C-4BAD-8E69-56D3653616FB}"/>
                </a:ext>
              </a:extLst>
            </p:cNvPr>
            <p:cNvCxnSpPr>
              <a:cxnSpLocks/>
              <a:stCxn id="68" idx="2"/>
              <a:endCxn id="70" idx="2"/>
            </p:cNvCxnSpPr>
            <p:nvPr/>
          </p:nvCxnSpPr>
          <p:spPr>
            <a:xfrm>
              <a:off x="4682084" y="2891502"/>
              <a:ext cx="831" cy="1554309"/>
            </a:xfrm>
            <a:prstGeom prst="line">
              <a:avLst/>
            </a:prstGeom>
            <a:ln w="38100" cap="rnd">
              <a:gradFill>
                <a:gsLst>
                  <a:gs pos="0">
                    <a:schemeClr val="accent1"/>
                  </a:gs>
                  <a:gs pos="100000">
                    <a:schemeClr val="accent2"/>
                  </a:gs>
                </a:gsLst>
                <a:lin ang="5400000" scaled="1"/>
              </a:gradFill>
              <a:prstDash val="sysDot"/>
            </a:ln>
          </p:spPr>
          <p:style>
            <a:lnRef idx="1">
              <a:schemeClr val="accent1"/>
            </a:lnRef>
            <a:fillRef idx="0">
              <a:schemeClr val="accent1"/>
            </a:fillRef>
            <a:effectRef idx="0">
              <a:schemeClr val="accent1"/>
            </a:effectRef>
            <a:fontRef idx="minor">
              <a:schemeClr val="tx1"/>
            </a:fontRef>
          </p:style>
        </p:cxnSp>
        <p:sp>
          <p:nvSpPr>
            <p:cNvPr id="70" name="Arc 69">
              <a:extLst>
                <a:ext uri="{FF2B5EF4-FFF2-40B4-BE49-F238E27FC236}">
                  <a16:creationId xmlns:a16="http://schemas.microsoft.com/office/drawing/2014/main" id="{98991056-147A-46DB-84C3-D1A573F4EA5A}"/>
                </a:ext>
              </a:extLst>
            </p:cNvPr>
            <p:cNvSpPr/>
            <p:nvPr/>
          </p:nvSpPr>
          <p:spPr>
            <a:xfrm flipH="1" flipV="1">
              <a:off x="4682915" y="3491634"/>
              <a:ext cx="1908354" cy="1908354"/>
            </a:xfrm>
            <a:prstGeom prst="arc">
              <a:avLst>
                <a:gd name="adj1" fmla="val 10792910"/>
                <a:gd name="adj2" fmla="val 0"/>
              </a:avLst>
            </a:prstGeom>
            <a:ln w="38100" cap="rnd">
              <a:solidFill>
                <a:schemeClr val="accent2"/>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00"/>
            </a:p>
          </p:txBody>
        </p:sp>
        <p:cxnSp>
          <p:nvCxnSpPr>
            <p:cNvPr id="71" name="Straight Connector 70">
              <a:extLst>
                <a:ext uri="{FF2B5EF4-FFF2-40B4-BE49-F238E27FC236}">
                  <a16:creationId xmlns:a16="http://schemas.microsoft.com/office/drawing/2014/main" id="{2DD37060-5125-4BF2-AB40-2C25EDCF65CB}"/>
                </a:ext>
              </a:extLst>
            </p:cNvPr>
            <p:cNvCxnSpPr>
              <a:cxnSpLocks/>
              <a:stCxn id="72" idx="0"/>
              <a:endCxn id="70" idx="0"/>
            </p:cNvCxnSpPr>
            <p:nvPr/>
          </p:nvCxnSpPr>
          <p:spPr>
            <a:xfrm flipH="1">
              <a:off x="6591267" y="2889425"/>
              <a:ext cx="4" cy="1554418"/>
            </a:xfrm>
            <a:prstGeom prst="line">
              <a:avLst/>
            </a:prstGeom>
            <a:ln w="38100" cap="rnd">
              <a:gradFill flip="none" rotWithShape="1">
                <a:gsLst>
                  <a:gs pos="0">
                    <a:schemeClr val="accent3"/>
                  </a:gs>
                  <a:gs pos="100000">
                    <a:schemeClr val="accent2"/>
                  </a:gs>
                </a:gsLst>
                <a:lin ang="5400000" scaled="1"/>
                <a:tileRect/>
              </a:gradFill>
              <a:prstDash val="sysDot"/>
            </a:ln>
          </p:spPr>
          <p:style>
            <a:lnRef idx="1">
              <a:schemeClr val="accent1"/>
            </a:lnRef>
            <a:fillRef idx="0">
              <a:schemeClr val="accent1"/>
            </a:fillRef>
            <a:effectRef idx="0">
              <a:schemeClr val="accent1"/>
            </a:effectRef>
            <a:fontRef idx="minor">
              <a:schemeClr val="tx1"/>
            </a:fontRef>
          </p:style>
        </p:cxnSp>
        <p:sp>
          <p:nvSpPr>
            <p:cNvPr id="72" name="Arc 71">
              <a:extLst>
                <a:ext uri="{FF2B5EF4-FFF2-40B4-BE49-F238E27FC236}">
                  <a16:creationId xmlns:a16="http://schemas.microsoft.com/office/drawing/2014/main" id="{EE1009FB-431B-4D82-AD7F-9B933E4A4AC0}"/>
                </a:ext>
              </a:extLst>
            </p:cNvPr>
            <p:cNvSpPr/>
            <p:nvPr/>
          </p:nvSpPr>
          <p:spPr>
            <a:xfrm rot="10800000" flipH="1" flipV="1">
              <a:off x="6591269" y="1933280"/>
              <a:ext cx="1908354" cy="1908354"/>
            </a:xfrm>
            <a:prstGeom prst="arc">
              <a:avLst>
                <a:gd name="adj1" fmla="val 10792910"/>
                <a:gd name="adj2" fmla="val 0"/>
              </a:avLst>
            </a:prstGeom>
            <a:ln w="38100" cap="rnd">
              <a:solidFill>
                <a:schemeClr val="accent3"/>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00"/>
            </a:p>
          </p:txBody>
        </p:sp>
        <p:cxnSp>
          <p:nvCxnSpPr>
            <p:cNvPr id="73" name="Straight Connector 72">
              <a:extLst>
                <a:ext uri="{FF2B5EF4-FFF2-40B4-BE49-F238E27FC236}">
                  <a16:creationId xmlns:a16="http://schemas.microsoft.com/office/drawing/2014/main" id="{864C7C65-CFBD-486C-8B57-F1C725744A62}"/>
                </a:ext>
              </a:extLst>
            </p:cNvPr>
            <p:cNvCxnSpPr>
              <a:cxnSpLocks/>
              <a:stCxn id="72" idx="2"/>
              <a:endCxn id="74" idx="2"/>
            </p:cNvCxnSpPr>
            <p:nvPr/>
          </p:nvCxnSpPr>
          <p:spPr>
            <a:xfrm flipH="1">
              <a:off x="8498360" y="2887457"/>
              <a:ext cx="1263" cy="1558354"/>
            </a:xfrm>
            <a:prstGeom prst="line">
              <a:avLst/>
            </a:prstGeom>
            <a:ln w="38100" cap="rnd">
              <a:gradFill>
                <a:gsLst>
                  <a:gs pos="0">
                    <a:schemeClr val="accent3"/>
                  </a:gs>
                  <a:gs pos="100000">
                    <a:schemeClr val="accent4"/>
                  </a:gs>
                </a:gsLst>
                <a:lin ang="5400000" scaled="1"/>
              </a:gradFill>
              <a:prstDash val="sysDot"/>
            </a:ln>
          </p:spPr>
          <p:style>
            <a:lnRef idx="1">
              <a:schemeClr val="accent1"/>
            </a:lnRef>
            <a:fillRef idx="0">
              <a:schemeClr val="accent1"/>
            </a:fillRef>
            <a:effectRef idx="0">
              <a:schemeClr val="accent1"/>
            </a:effectRef>
            <a:fontRef idx="minor">
              <a:schemeClr val="tx1"/>
            </a:fontRef>
          </p:style>
        </p:cxnSp>
        <p:sp>
          <p:nvSpPr>
            <p:cNvPr id="74" name="Arc 73">
              <a:extLst>
                <a:ext uri="{FF2B5EF4-FFF2-40B4-BE49-F238E27FC236}">
                  <a16:creationId xmlns:a16="http://schemas.microsoft.com/office/drawing/2014/main" id="{633B19A0-71E5-4666-9DB3-BCADDCB0A899}"/>
                </a:ext>
              </a:extLst>
            </p:cNvPr>
            <p:cNvSpPr/>
            <p:nvPr/>
          </p:nvSpPr>
          <p:spPr>
            <a:xfrm flipH="1" flipV="1">
              <a:off x="8498360" y="3491634"/>
              <a:ext cx="1908354" cy="1908354"/>
            </a:xfrm>
            <a:prstGeom prst="arc">
              <a:avLst>
                <a:gd name="adj1" fmla="val 10792910"/>
                <a:gd name="adj2" fmla="val 0"/>
              </a:avLst>
            </a:prstGeom>
            <a:ln w="38100" cap="rnd">
              <a:solidFill>
                <a:schemeClr val="accent4"/>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00"/>
            </a:p>
          </p:txBody>
        </p:sp>
        <p:cxnSp>
          <p:nvCxnSpPr>
            <p:cNvPr id="75" name="Straight Connector 74">
              <a:extLst>
                <a:ext uri="{FF2B5EF4-FFF2-40B4-BE49-F238E27FC236}">
                  <a16:creationId xmlns:a16="http://schemas.microsoft.com/office/drawing/2014/main" id="{EE9B2F76-48E8-4942-AF8F-5E5796E70840}"/>
                </a:ext>
              </a:extLst>
            </p:cNvPr>
            <p:cNvCxnSpPr>
              <a:cxnSpLocks/>
              <a:endCxn id="74" idx="0"/>
            </p:cNvCxnSpPr>
            <p:nvPr/>
          </p:nvCxnSpPr>
          <p:spPr>
            <a:xfrm flipH="1">
              <a:off x="10406712" y="2889425"/>
              <a:ext cx="2038" cy="1554418"/>
            </a:xfrm>
            <a:prstGeom prst="line">
              <a:avLst/>
            </a:prstGeom>
            <a:ln w="38100" cap="rnd">
              <a:gradFill>
                <a:gsLst>
                  <a:gs pos="0">
                    <a:schemeClr val="accent5"/>
                  </a:gs>
                  <a:gs pos="100000">
                    <a:schemeClr val="accent4"/>
                  </a:gs>
                </a:gsLst>
                <a:lin ang="5400000" scaled="1"/>
              </a:gra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AB19E07-368C-4BAD-8E69-56D3653616FB}"/>
                </a:ext>
              </a:extLst>
            </p:cNvPr>
            <p:cNvCxnSpPr>
              <a:cxnSpLocks/>
            </p:cNvCxnSpPr>
            <p:nvPr/>
          </p:nvCxnSpPr>
          <p:spPr>
            <a:xfrm>
              <a:off x="2771694" y="2891502"/>
              <a:ext cx="831" cy="1554309"/>
            </a:xfrm>
            <a:prstGeom prst="line">
              <a:avLst/>
            </a:prstGeom>
            <a:ln w="38100" cap="rnd">
              <a:solidFill>
                <a:schemeClr val="accent1"/>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60" name="Rectangle 59"/>
          <p:cNvSpPr/>
          <p:nvPr/>
        </p:nvSpPr>
        <p:spPr>
          <a:xfrm>
            <a:off x="318220" y="2933300"/>
            <a:ext cx="5027514" cy="3792337"/>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itle 1"/>
          <p:cNvSpPr txBox="1">
            <a:spLocks/>
          </p:cNvSpPr>
          <p:nvPr/>
        </p:nvSpPr>
        <p:spPr>
          <a:xfrm>
            <a:off x="306699" y="4003325"/>
            <a:ext cx="5022842" cy="1652286"/>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latin typeface="Open Sans" panose="020B0604020202020204" charset="0"/>
                <a:ea typeface="Open Sans" panose="020B0604020202020204" charset="0"/>
                <a:cs typeface="Open Sans" panose="020B0604020202020204" charset="0"/>
              </a:rPr>
              <a:t>Recession Then and Now</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grpSp>
        <p:nvGrpSpPr>
          <p:cNvPr id="6" name="Group 5"/>
          <p:cNvGrpSpPr/>
          <p:nvPr/>
        </p:nvGrpSpPr>
        <p:grpSpPr>
          <a:xfrm>
            <a:off x="6199996" y="2552054"/>
            <a:ext cx="2168510" cy="4527725"/>
            <a:chOff x="6199996" y="2552054"/>
            <a:chExt cx="2168510" cy="4527725"/>
          </a:xfrm>
        </p:grpSpPr>
        <p:sp>
          <p:nvSpPr>
            <p:cNvPr id="31" name="Rounded Rectangle 30"/>
            <p:cNvSpPr/>
            <p:nvPr/>
          </p:nvSpPr>
          <p:spPr>
            <a:xfrm>
              <a:off x="6199996" y="2552054"/>
              <a:ext cx="2168510" cy="4527725"/>
            </a:xfrm>
            <a:prstGeom prst="roundRect">
              <a:avLst>
                <a:gd name="adj" fmla="val 50000"/>
              </a:avLst>
            </a:prstGeom>
            <a:solidFill>
              <a:srgbClr val="0E3960"/>
            </a:solidFill>
            <a:ln>
              <a:noFill/>
            </a:ln>
            <a:effectLst>
              <a:outerShdw blurRad="762000" dist="2540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0" rIns="0" bIns="0" rtlCol="0" anchor="t" anchorCtr="0">
              <a:noAutofit/>
            </a:bodyPr>
            <a:lstStyle/>
            <a:p>
              <a:pPr algn="ctr">
                <a:lnSpc>
                  <a:spcPct val="130000"/>
                </a:lnSpc>
                <a:spcBef>
                  <a:spcPts val="1500"/>
                </a:spcBef>
              </a:pPr>
              <a:r>
                <a:rPr lang="en-US" dirty="0">
                  <a:solidFill>
                    <a:srgbClr val="FFFFFF">
                      <a:alpha val="70000"/>
                    </a:srgbClr>
                  </a:solidFill>
                  <a:latin typeface="Open Sans" panose="020B0604020202020204" charset="0"/>
                  <a:ea typeface="Open Sans" panose="020B0604020202020204" charset="0"/>
                  <a:cs typeface="Open Sans" panose="020B0604020202020204" charset="0"/>
                </a:rPr>
                <a:t>Some operators kept working to make up for lost wages </a:t>
              </a:r>
            </a:p>
          </p:txBody>
        </p:sp>
        <p:grpSp>
          <p:nvGrpSpPr>
            <p:cNvPr id="27" name="Group 26"/>
            <p:cNvGrpSpPr>
              <a:grpSpLocks noChangeAspect="1"/>
            </p:cNvGrpSpPr>
            <p:nvPr/>
          </p:nvGrpSpPr>
          <p:grpSpPr>
            <a:xfrm>
              <a:off x="6764923" y="3001916"/>
              <a:ext cx="1073592" cy="822960"/>
              <a:chOff x="6059488" y="1249363"/>
              <a:chExt cx="863599" cy="661988"/>
            </a:xfrm>
            <a:solidFill>
              <a:schemeClr val="bg1">
                <a:lumMod val="75000"/>
              </a:schemeClr>
            </a:solidFill>
          </p:grpSpPr>
          <p:sp>
            <p:nvSpPr>
              <p:cNvPr id="28" name="Freeform 27"/>
              <p:cNvSpPr>
                <a:spLocks noEditPoints="1"/>
              </p:cNvSpPr>
              <p:nvPr/>
            </p:nvSpPr>
            <p:spPr bwMode="auto">
              <a:xfrm>
                <a:off x="6343650" y="1516063"/>
                <a:ext cx="504825" cy="315913"/>
              </a:xfrm>
              <a:custGeom>
                <a:avLst/>
                <a:gdLst>
                  <a:gd name="T0" fmla="*/ 109 w 1197"/>
                  <a:gd name="T1" fmla="*/ 669 h 748"/>
                  <a:gd name="T2" fmla="*/ 233 w 1197"/>
                  <a:gd name="T3" fmla="*/ 744 h 748"/>
                  <a:gd name="T4" fmla="*/ 1116 w 1197"/>
                  <a:gd name="T5" fmla="*/ 517 h 748"/>
                  <a:gd name="T6" fmla="*/ 1170 w 1197"/>
                  <a:gd name="T7" fmla="*/ 409 h 748"/>
                  <a:gd name="T8" fmla="*/ 1195 w 1197"/>
                  <a:gd name="T9" fmla="*/ 367 h 748"/>
                  <a:gd name="T10" fmla="*/ 1114 w 1197"/>
                  <a:gd name="T11" fmla="*/ 81 h 748"/>
                  <a:gd name="T12" fmla="*/ 1006 w 1197"/>
                  <a:gd name="T13" fmla="*/ 27 h 748"/>
                  <a:gd name="T14" fmla="*/ 965 w 1197"/>
                  <a:gd name="T15" fmla="*/ 2 h 748"/>
                  <a:gd name="T16" fmla="*/ 78 w 1197"/>
                  <a:gd name="T17" fmla="*/ 255 h 748"/>
                  <a:gd name="T18" fmla="*/ 28 w 1197"/>
                  <a:gd name="T19" fmla="*/ 337 h 748"/>
                  <a:gd name="T20" fmla="*/ 3 w 1197"/>
                  <a:gd name="T21" fmla="*/ 379 h 748"/>
                  <a:gd name="T22" fmla="*/ 680 w 1197"/>
                  <a:gd name="T23" fmla="*/ 560 h 748"/>
                  <a:gd name="T24" fmla="*/ 708 w 1197"/>
                  <a:gd name="T25" fmla="*/ 399 h 748"/>
                  <a:gd name="T26" fmla="*/ 555 w 1197"/>
                  <a:gd name="T27" fmla="*/ 327 h 748"/>
                  <a:gd name="T28" fmla="*/ 588 w 1197"/>
                  <a:gd name="T29" fmla="*/ 273 h 748"/>
                  <a:gd name="T30" fmla="*/ 631 w 1197"/>
                  <a:gd name="T31" fmla="*/ 320 h 748"/>
                  <a:gd name="T32" fmla="*/ 593 w 1197"/>
                  <a:gd name="T33" fmla="*/ 205 h 748"/>
                  <a:gd name="T34" fmla="*/ 764 w 1197"/>
                  <a:gd name="T35" fmla="*/ 332 h 748"/>
                  <a:gd name="T36" fmla="*/ 448 w 1197"/>
                  <a:gd name="T37" fmla="*/ 259 h 748"/>
                  <a:gd name="T38" fmla="*/ 526 w 1197"/>
                  <a:gd name="T39" fmla="*/ 221 h 748"/>
                  <a:gd name="T40" fmla="*/ 607 w 1197"/>
                  <a:gd name="T41" fmla="*/ 406 h 748"/>
                  <a:gd name="T42" fmla="*/ 644 w 1197"/>
                  <a:gd name="T43" fmla="*/ 457 h 748"/>
                  <a:gd name="T44" fmla="*/ 582 w 1197"/>
                  <a:gd name="T45" fmla="*/ 447 h 748"/>
                  <a:gd name="T46" fmla="*/ 540 w 1197"/>
                  <a:gd name="T47" fmla="*/ 422 h 748"/>
                  <a:gd name="T48" fmla="*/ 613 w 1197"/>
                  <a:gd name="T49" fmla="*/ 576 h 748"/>
                  <a:gd name="T50" fmla="*/ 1071 w 1197"/>
                  <a:gd name="T51" fmla="*/ 147 h 748"/>
                  <a:gd name="T52" fmla="*/ 1050 w 1197"/>
                  <a:gd name="T53" fmla="*/ 473 h 748"/>
                  <a:gd name="T54" fmla="*/ 703 w 1197"/>
                  <a:gd name="T55" fmla="*/ 136 h 748"/>
                  <a:gd name="T56" fmla="*/ 1071 w 1197"/>
                  <a:gd name="T57" fmla="*/ 147 h 748"/>
                  <a:gd name="T58" fmla="*/ 397 w 1197"/>
                  <a:gd name="T59" fmla="*/ 212 h 748"/>
                  <a:gd name="T60" fmla="*/ 246 w 1197"/>
                  <a:gd name="T61" fmla="*/ 671 h 748"/>
                  <a:gd name="T62" fmla="*/ 76 w 1197"/>
                  <a:gd name="T63" fmla="*/ 391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97" h="748">
                    <a:moveTo>
                      <a:pt x="68" y="644"/>
                    </a:moveTo>
                    <a:cubicBezTo>
                      <a:pt x="72" y="662"/>
                      <a:pt x="91" y="673"/>
                      <a:pt x="109" y="669"/>
                    </a:cubicBezTo>
                    <a:cubicBezTo>
                      <a:pt x="145" y="660"/>
                      <a:pt x="182" y="682"/>
                      <a:pt x="191" y="719"/>
                    </a:cubicBezTo>
                    <a:cubicBezTo>
                      <a:pt x="196" y="737"/>
                      <a:pt x="214" y="748"/>
                      <a:pt x="233" y="744"/>
                    </a:cubicBezTo>
                    <a:cubicBezTo>
                      <a:pt x="1095" y="532"/>
                      <a:pt x="1095" y="532"/>
                      <a:pt x="1095" y="532"/>
                    </a:cubicBezTo>
                    <a:cubicBezTo>
                      <a:pt x="1103" y="530"/>
                      <a:pt x="1111" y="525"/>
                      <a:pt x="1116" y="517"/>
                    </a:cubicBezTo>
                    <a:cubicBezTo>
                      <a:pt x="1120" y="509"/>
                      <a:pt x="1122" y="500"/>
                      <a:pt x="1120" y="491"/>
                    </a:cubicBezTo>
                    <a:cubicBezTo>
                      <a:pt x="1111" y="455"/>
                      <a:pt x="1133" y="418"/>
                      <a:pt x="1170" y="409"/>
                    </a:cubicBezTo>
                    <a:cubicBezTo>
                      <a:pt x="1178" y="406"/>
                      <a:pt x="1186" y="401"/>
                      <a:pt x="1191" y="393"/>
                    </a:cubicBezTo>
                    <a:cubicBezTo>
                      <a:pt x="1195" y="385"/>
                      <a:pt x="1197" y="376"/>
                      <a:pt x="1195" y="367"/>
                    </a:cubicBezTo>
                    <a:cubicBezTo>
                      <a:pt x="1130" y="102"/>
                      <a:pt x="1130" y="102"/>
                      <a:pt x="1130" y="102"/>
                    </a:cubicBezTo>
                    <a:cubicBezTo>
                      <a:pt x="1127" y="93"/>
                      <a:pt x="1122" y="86"/>
                      <a:pt x="1114" y="81"/>
                    </a:cubicBezTo>
                    <a:cubicBezTo>
                      <a:pt x="1106" y="76"/>
                      <a:pt x="1097" y="75"/>
                      <a:pt x="1088" y="77"/>
                    </a:cubicBezTo>
                    <a:cubicBezTo>
                      <a:pt x="1052" y="86"/>
                      <a:pt x="1015" y="64"/>
                      <a:pt x="1006" y="27"/>
                    </a:cubicBezTo>
                    <a:cubicBezTo>
                      <a:pt x="1004" y="18"/>
                      <a:pt x="998" y="11"/>
                      <a:pt x="990" y="6"/>
                    </a:cubicBezTo>
                    <a:cubicBezTo>
                      <a:pt x="983" y="1"/>
                      <a:pt x="973" y="0"/>
                      <a:pt x="965" y="2"/>
                    </a:cubicBezTo>
                    <a:cubicBezTo>
                      <a:pt x="103" y="214"/>
                      <a:pt x="103" y="214"/>
                      <a:pt x="103" y="214"/>
                    </a:cubicBezTo>
                    <a:cubicBezTo>
                      <a:pt x="84" y="218"/>
                      <a:pt x="73" y="236"/>
                      <a:pt x="78" y="255"/>
                    </a:cubicBezTo>
                    <a:cubicBezTo>
                      <a:pt x="82" y="272"/>
                      <a:pt x="79" y="291"/>
                      <a:pt x="70" y="306"/>
                    </a:cubicBezTo>
                    <a:cubicBezTo>
                      <a:pt x="60" y="322"/>
                      <a:pt x="45" y="333"/>
                      <a:pt x="28" y="337"/>
                    </a:cubicBezTo>
                    <a:cubicBezTo>
                      <a:pt x="19" y="339"/>
                      <a:pt x="11" y="345"/>
                      <a:pt x="7" y="353"/>
                    </a:cubicBezTo>
                    <a:cubicBezTo>
                      <a:pt x="2" y="361"/>
                      <a:pt x="0" y="370"/>
                      <a:pt x="3" y="379"/>
                    </a:cubicBezTo>
                    <a:lnTo>
                      <a:pt x="68" y="644"/>
                    </a:lnTo>
                    <a:close/>
                    <a:moveTo>
                      <a:pt x="680" y="560"/>
                    </a:moveTo>
                    <a:cubicBezTo>
                      <a:pt x="671" y="525"/>
                      <a:pt x="671" y="525"/>
                      <a:pt x="671" y="525"/>
                    </a:cubicBezTo>
                    <a:cubicBezTo>
                      <a:pt x="712" y="497"/>
                      <a:pt x="728" y="444"/>
                      <a:pt x="708" y="399"/>
                    </a:cubicBezTo>
                    <a:cubicBezTo>
                      <a:pt x="688" y="353"/>
                      <a:pt x="639" y="329"/>
                      <a:pt x="591" y="340"/>
                    </a:cubicBezTo>
                    <a:cubicBezTo>
                      <a:pt x="577" y="343"/>
                      <a:pt x="563" y="338"/>
                      <a:pt x="555" y="327"/>
                    </a:cubicBezTo>
                    <a:cubicBezTo>
                      <a:pt x="547" y="316"/>
                      <a:pt x="546" y="301"/>
                      <a:pt x="553" y="289"/>
                    </a:cubicBezTo>
                    <a:cubicBezTo>
                      <a:pt x="560" y="277"/>
                      <a:pt x="574" y="271"/>
                      <a:pt x="588" y="273"/>
                    </a:cubicBezTo>
                    <a:cubicBezTo>
                      <a:pt x="601" y="275"/>
                      <a:pt x="612" y="285"/>
                      <a:pt x="616" y="299"/>
                    </a:cubicBezTo>
                    <a:cubicBezTo>
                      <a:pt x="618" y="307"/>
                      <a:pt x="623" y="315"/>
                      <a:pt x="631" y="320"/>
                    </a:cubicBezTo>
                    <a:cubicBezTo>
                      <a:pt x="639" y="324"/>
                      <a:pt x="648" y="326"/>
                      <a:pt x="657" y="324"/>
                    </a:cubicBezTo>
                    <a:cubicBezTo>
                      <a:pt x="712" y="310"/>
                      <a:pt x="672" y="213"/>
                      <a:pt x="593" y="205"/>
                    </a:cubicBezTo>
                    <a:cubicBezTo>
                      <a:pt x="584" y="170"/>
                      <a:pt x="584" y="170"/>
                      <a:pt x="584" y="170"/>
                    </a:cubicBezTo>
                    <a:cubicBezTo>
                      <a:pt x="671" y="170"/>
                      <a:pt x="743" y="244"/>
                      <a:pt x="764" y="332"/>
                    </a:cubicBezTo>
                    <a:cubicBezTo>
                      <a:pt x="788" y="429"/>
                      <a:pt x="751" y="523"/>
                      <a:pt x="680" y="560"/>
                    </a:cubicBezTo>
                    <a:close/>
                    <a:moveTo>
                      <a:pt x="448" y="259"/>
                    </a:moveTo>
                    <a:cubicBezTo>
                      <a:pt x="463" y="228"/>
                      <a:pt x="487" y="202"/>
                      <a:pt x="518" y="186"/>
                    </a:cubicBezTo>
                    <a:cubicBezTo>
                      <a:pt x="526" y="221"/>
                      <a:pt x="526" y="221"/>
                      <a:pt x="526" y="221"/>
                    </a:cubicBezTo>
                    <a:cubicBezTo>
                      <a:pt x="485" y="249"/>
                      <a:pt x="469" y="302"/>
                      <a:pt x="488" y="348"/>
                    </a:cubicBezTo>
                    <a:cubicBezTo>
                      <a:pt x="508" y="393"/>
                      <a:pt x="558" y="418"/>
                      <a:pt x="607" y="406"/>
                    </a:cubicBezTo>
                    <a:cubicBezTo>
                      <a:pt x="620" y="403"/>
                      <a:pt x="634" y="408"/>
                      <a:pt x="642" y="419"/>
                    </a:cubicBezTo>
                    <a:cubicBezTo>
                      <a:pt x="651" y="430"/>
                      <a:pt x="651" y="445"/>
                      <a:pt x="644" y="457"/>
                    </a:cubicBezTo>
                    <a:cubicBezTo>
                      <a:pt x="637" y="469"/>
                      <a:pt x="623" y="475"/>
                      <a:pt x="610" y="473"/>
                    </a:cubicBezTo>
                    <a:cubicBezTo>
                      <a:pt x="596" y="471"/>
                      <a:pt x="585" y="461"/>
                      <a:pt x="582" y="447"/>
                    </a:cubicBezTo>
                    <a:cubicBezTo>
                      <a:pt x="580" y="438"/>
                      <a:pt x="574" y="431"/>
                      <a:pt x="566" y="426"/>
                    </a:cubicBezTo>
                    <a:cubicBezTo>
                      <a:pt x="558" y="421"/>
                      <a:pt x="549" y="420"/>
                      <a:pt x="540" y="422"/>
                    </a:cubicBezTo>
                    <a:cubicBezTo>
                      <a:pt x="485" y="436"/>
                      <a:pt x="525" y="533"/>
                      <a:pt x="605" y="541"/>
                    </a:cubicBezTo>
                    <a:cubicBezTo>
                      <a:pt x="613" y="576"/>
                      <a:pt x="613" y="576"/>
                      <a:pt x="613" y="576"/>
                    </a:cubicBezTo>
                    <a:cubicBezTo>
                      <a:pt x="475" y="576"/>
                      <a:pt x="380" y="393"/>
                      <a:pt x="448" y="259"/>
                    </a:cubicBezTo>
                    <a:close/>
                    <a:moveTo>
                      <a:pt x="1071" y="147"/>
                    </a:moveTo>
                    <a:cubicBezTo>
                      <a:pt x="1121" y="355"/>
                      <a:pt x="1121" y="355"/>
                      <a:pt x="1121" y="355"/>
                    </a:cubicBezTo>
                    <a:cubicBezTo>
                      <a:pt x="1078" y="378"/>
                      <a:pt x="1050" y="424"/>
                      <a:pt x="1050" y="473"/>
                    </a:cubicBezTo>
                    <a:cubicBezTo>
                      <a:pt x="800" y="534"/>
                      <a:pt x="800" y="534"/>
                      <a:pt x="800" y="534"/>
                    </a:cubicBezTo>
                    <a:cubicBezTo>
                      <a:pt x="878" y="397"/>
                      <a:pt x="836" y="222"/>
                      <a:pt x="703" y="136"/>
                    </a:cubicBezTo>
                    <a:cubicBezTo>
                      <a:pt x="952" y="75"/>
                      <a:pt x="952" y="75"/>
                      <a:pt x="952" y="75"/>
                    </a:cubicBezTo>
                    <a:cubicBezTo>
                      <a:pt x="976" y="119"/>
                      <a:pt x="1021" y="147"/>
                      <a:pt x="1071" y="147"/>
                    </a:cubicBezTo>
                    <a:close/>
                    <a:moveTo>
                      <a:pt x="148" y="273"/>
                    </a:moveTo>
                    <a:cubicBezTo>
                      <a:pt x="397" y="212"/>
                      <a:pt x="397" y="212"/>
                      <a:pt x="397" y="212"/>
                    </a:cubicBezTo>
                    <a:cubicBezTo>
                      <a:pt x="319" y="349"/>
                      <a:pt x="362" y="524"/>
                      <a:pt x="495" y="609"/>
                    </a:cubicBezTo>
                    <a:cubicBezTo>
                      <a:pt x="246" y="671"/>
                      <a:pt x="246" y="671"/>
                      <a:pt x="246" y="671"/>
                    </a:cubicBezTo>
                    <a:cubicBezTo>
                      <a:pt x="222" y="627"/>
                      <a:pt x="177" y="599"/>
                      <a:pt x="127" y="599"/>
                    </a:cubicBezTo>
                    <a:cubicBezTo>
                      <a:pt x="76" y="391"/>
                      <a:pt x="76" y="391"/>
                      <a:pt x="76" y="391"/>
                    </a:cubicBezTo>
                    <a:cubicBezTo>
                      <a:pt x="120" y="368"/>
                      <a:pt x="147" y="322"/>
                      <a:pt x="148" y="2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9" name="Freeform 28"/>
              <p:cNvSpPr>
                <a:spLocks noEditPoints="1"/>
              </p:cNvSpPr>
              <p:nvPr/>
            </p:nvSpPr>
            <p:spPr bwMode="auto">
              <a:xfrm>
                <a:off x="6096000" y="1249363"/>
                <a:ext cx="827087" cy="661988"/>
              </a:xfrm>
              <a:custGeom>
                <a:avLst/>
                <a:gdLst>
                  <a:gd name="T0" fmla="*/ 323 w 1964"/>
                  <a:gd name="T1" fmla="*/ 1296 h 1571"/>
                  <a:gd name="T2" fmla="*/ 522 w 1964"/>
                  <a:gd name="T3" fmla="*/ 1303 h 1571"/>
                  <a:gd name="T4" fmla="*/ 664 w 1964"/>
                  <a:gd name="T5" fmla="*/ 1554 h 1571"/>
                  <a:gd name="T6" fmla="*/ 1945 w 1964"/>
                  <a:gd name="T7" fmla="*/ 1212 h 1571"/>
                  <a:gd name="T8" fmla="*/ 1811 w 1964"/>
                  <a:gd name="T9" fmla="*/ 538 h 1571"/>
                  <a:gd name="T10" fmla="*/ 1523 w 1964"/>
                  <a:gd name="T11" fmla="*/ 503 h 1571"/>
                  <a:gd name="T12" fmla="*/ 1144 w 1964"/>
                  <a:gd name="T13" fmla="*/ 27 h 1571"/>
                  <a:gd name="T14" fmla="*/ 492 w 1964"/>
                  <a:gd name="T15" fmla="*/ 86 h 1571"/>
                  <a:gd name="T16" fmla="*/ 492 w 1964"/>
                  <a:gd name="T17" fmla="*/ 155 h 1571"/>
                  <a:gd name="T18" fmla="*/ 787 w 1964"/>
                  <a:gd name="T19" fmla="*/ 223 h 1571"/>
                  <a:gd name="T20" fmla="*/ 83 w 1964"/>
                  <a:gd name="T21" fmla="*/ 257 h 1571"/>
                  <a:gd name="T22" fmla="*/ 663 w 1964"/>
                  <a:gd name="T23" fmla="*/ 291 h 1571"/>
                  <a:gd name="T24" fmla="*/ 151 w 1964"/>
                  <a:gd name="T25" fmla="*/ 428 h 1571"/>
                  <a:gd name="T26" fmla="*/ 151 w 1964"/>
                  <a:gd name="T27" fmla="*/ 496 h 1571"/>
                  <a:gd name="T28" fmla="*/ 67 w 1964"/>
                  <a:gd name="T29" fmla="*/ 619 h 1571"/>
                  <a:gd name="T30" fmla="*/ 342 w 1964"/>
                  <a:gd name="T31" fmla="*/ 702 h 1571"/>
                  <a:gd name="T32" fmla="*/ 569 w 1964"/>
                  <a:gd name="T33" fmla="*/ 737 h 1571"/>
                  <a:gd name="T34" fmla="*/ 430 w 1964"/>
                  <a:gd name="T35" fmla="*/ 802 h 1571"/>
                  <a:gd name="T36" fmla="*/ 453 w 1964"/>
                  <a:gd name="T37" fmla="*/ 1019 h 1571"/>
                  <a:gd name="T38" fmla="*/ 303 w 1964"/>
                  <a:gd name="T39" fmla="*/ 835 h 1571"/>
                  <a:gd name="T40" fmla="*/ 1278 w 1964"/>
                  <a:gd name="T41" fmla="*/ 563 h 1571"/>
                  <a:gd name="T42" fmla="*/ 843 w 1964"/>
                  <a:gd name="T43" fmla="*/ 426 h 1571"/>
                  <a:gd name="T44" fmla="*/ 1200 w 1964"/>
                  <a:gd name="T45" fmla="*/ 342 h 1571"/>
                  <a:gd name="T46" fmla="*/ 1278 w 1964"/>
                  <a:gd name="T47" fmla="*/ 563 h 1571"/>
                  <a:gd name="T48" fmla="*/ 677 w 1964"/>
                  <a:gd name="T49" fmla="*/ 523 h 1571"/>
                  <a:gd name="T50" fmla="*/ 668 w 1964"/>
                  <a:gd name="T51" fmla="*/ 632 h 1571"/>
                  <a:gd name="T52" fmla="*/ 636 w 1964"/>
                  <a:gd name="T53" fmla="*/ 721 h 1571"/>
                  <a:gd name="T54" fmla="*/ 787 w 1964"/>
                  <a:gd name="T55" fmla="*/ 652 h 1571"/>
                  <a:gd name="T56" fmla="*/ 754 w 1964"/>
                  <a:gd name="T57" fmla="*/ 592 h 1571"/>
                  <a:gd name="T58" fmla="*/ 800 w 1964"/>
                  <a:gd name="T59" fmla="*/ 605 h 1571"/>
                  <a:gd name="T60" fmla="*/ 860 w 1964"/>
                  <a:gd name="T61" fmla="*/ 607 h 1571"/>
                  <a:gd name="T62" fmla="*/ 754 w 1964"/>
                  <a:gd name="T63" fmla="*/ 521 h 1571"/>
                  <a:gd name="T64" fmla="*/ 970 w 1964"/>
                  <a:gd name="T65" fmla="*/ 639 h 1571"/>
                  <a:gd name="T66" fmla="*/ 1703 w 1964"/>
                  <a:gd name="T67" fmla="*/ 529 h 1571"/>
                  <a:gd name="T68" fmla="*/ 1891 w 1964"/>
                  <a:gd name="T69" fmla="*/ 1151 h 1571"/>
                  <a:gd name="T70" fmla="*/ 672 w 1964"/>
                  <a:gd name="T71" fmla="*/ 1485 h 1571"/>
                  <a:gd name="T72" fmla="*/ 485 w 1964"/>
                  <a:gd name="T73" fmla="*/ 863 h 1571"/>
                  <a:gd name="T74" fmla="*/ 510 w 1964"/>
                  <a:gd name="T75" fmla="*/ 822 h 1571"/>
                  <a:gd name="T76" fmla="*/ 100 w 1964"/>
                  <a:gd name="T77" fmla="*/ 678 h 1571"/>
                  <a:gd name="T78" fmla="*/ 1203 w 1964"/>
                  <a:gd name="T79" fmla="*/ 84 h 1571"/>
                  <a:gd name="T80" fmla="*/ 1454 w 1964"/>
                  <a:gd name="T81" fmla="*/ 520 h 1571"/>
                  <a:gd name="T82" fmla="*/ 1246 w 1964"/>
                  <a:gd name="T83" fmla="*/ 283 h 1571"/>
                  <a:gd name="T84" fmla="*/ 1148 w 1964"/>
                  <a:gd name="T85" fmla="*/ 275 h 1571"/>
                  <a:gd name="T86" fmla="*/ 1086 w 1964"/>
                  <a:gd name="T87" fmla="*/ 226 h 1571"/>
                  <a:gd name="T88" fmla="*/ 283 w 1964"/>
                  <a:gd name="T89" fmla="*/ 656 h 1571"/>
                  <a:gd name="T90" fmla="*/ 242 w 1964"/>
                  <a:gd name="T91" fmla="*/ 795 h 1571"/>
                  <a:gd name="T92" fmla="*/ 229 w 1964"/>
                  <a:gd name="T93" fmla="*/ 841 h 1571"/>
                  <a:gd name="T94" fmla="*/ 407 w 1964"/>
                  <a:gd name="T95" fmla="*/ 1094 h 1571"/>
                  <a:gd name="T96" fmla="*/ 505 w 1964"/>
                  <a:gd name="T97" fmla="*/ 1235 h 1571"/>
                  <a:gd name="T98" fmla="*/ 383 w 1964"/>
                  <a:gd name="T99" fmla="*/ 1263 h 1571"/>
                  <a:gd name="T100" fmla="*/ 84 w 1964"/>
                  <a:gd name="T101" fmla="*/ 699 h 1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64" h="1571">
                    <a:moveTo>
                      <a:pt x="27" y="758"/>
                    </a:moveTo>
                    <a:cubicBezTo>
                      <a:pt x="323" y="1296"/>
                      <a:pt x="323" y="1296"/>
                      <a:pt x="323" y="1296"/>
                    </a:cubicBezTo>
                    <a:cubicBezTo>
                      <a:pt x="341" y="1329"/>
                      <a:pt x="376" y="1349"/>
                      <a:pt x="413" y="1349"/>
                    </a:cubicBezTo>
                    <a:cubicBezTo>
                      <a:pt x="447" y="1349"/>
                      <a:pt x="465" y="1335"/>
                      <a:pt x="522" y="1303"/>
                    </a:cubicBezTo>
                    <a:cubicBezTo>
                      <a:pt x="565" y="1476"/>
                      <a:pt x="565" y="1476"/>
                      <a:pt x="565" y="1476"/>
                    </a:cubicBezTo>
                    <a:cubicBezTo>
                      <a:pt x="576" y="1522"/>
                      <a:pt x="617" y="1554"/>
                      <a:pt x="664" y="1554"/>
                    </a:cubicBezTo>
                    <a:cubicBezTo>
                      <a:pt x="682" y="1554"/>
                      <a:pt x="606" y="1571"/>
                      <a:pt x="1882" y="1258"/>
                    </a:cubicBezTo>
                    <a:cubicBezTo>
                      <a:pt x="1908" y="1252"/>
                      <a:pt x="1931" y="1235"/>
                      <a:pt x="1945" y="1212"/>
                    </a:cubicBezTo>
                    <a:cubicBezTo>
                      <a:pt x="1959" y="1189"/>
                      <a:pt x="1964" y="1161"/>
                      <a:pt x="1957" y="1135"/>
                    </a:cubicBezTo>
                    <a:cubicBezTo>
                      <a:pt x="1811" y="538"/>
                      <a:pt x="1811" y="538"/>
                      <a:pt x="1811" y="538"/>
                    </a:cubicBezTo>
                    <a:cubicBezTo>
                      <a:pt x="1797" y="483"/>
                      <a:pt x="1742" y="449"/>
                      <a:pt x="1687" y="463"/>
                    </a:cubicBezTo>
                    <a:cubicBezTo>
                      <a:pt x="1523" y="503"/>
                      <a:pt x="1523" y="503"/>
                      <a:pt x="1523" y="503"/>
                    </a:cubicBezTo>
                    <a:cubicBezTo>
                      <a:pt x="1283" y="67"/>
                      <a:pt x="1283" y="67"/>
                      <a:pt x="1283" y="67"/>
                    </a:cubicBezTo>
                    <a:cubicBezTo>
                      <a:pt x="1256" y="18"/>
                      <a:pt x="1194" y="0"/>
                      <a:pt x="1144" y="27"/>
                    </a:cubicBezTo>
                    <a:cubicBezTo>
                      <a:pt x="1036" y="86"/>
                      <a:pt x="1036" y="86"/>
                      <a:pt x="1036" y="86"/>
                    </a:cubicBezTo>
                    <a:cubicBezTo>
                      <a:pt x="492" y="86"/>
                      <a:pt x="492" y="86"/>
                      <a:pt x="492" y="86"/>
                    </a:cubicBezTo>
                    <a:cubicBezTo>
                      <a:pt x="473" y="86"/>
                      <a:pt x="458" y="102"/>
                      <a:pt x="458" y="120"/>
                    </a:cubicBezTo>
                    <a:cubicBezTo>
                      <a:pt x="458" y="139"/>
                      <a:pt x="473" y="155"/>
                      <a:pt x="492" y="155"/>
                    </a:cubicBezTo>
                    <a:cubicBezTo>
                      <a:pt x="912" y="155"/>
                      <a:pt x="912" y="155"/>
                      <a:pt x="912" y="155"/>
                    </a:cubicBezTo>
                    <a:cubicBezTo>
                      <a:pt x="787" y="223"/>
                      <a:pt x="787" y="223"/>
                      <a:pt x="787" y="223"/>
                    </a:cubicBezTo>
                    <a:cubicBezTo>
                      <a:pt x="117" y="223"/>
                      <a:pt x="117" y="223"/>
                      <a:pt x="117" y="223"/>
                    </a:cubicBezTo>
                    <a:cubicBezTo>
                      <a:pt x="98" y="223"/>
                      <a:pt x="83" y="238"/>
                      <a:pt x="83" y="257"/>
                    </a:cubicBezTo>
                    <a:cubicBezTo>
                      <a:pt x="83" y="276"/>
                      <a:pt x="98" y="291"/>
                      <a:pt x="117" y="291"/>
                    </a:cubicBezTo>
                    <a:cubicBezTo>
                      <a:pt x="663" y="291"/>
                      <a:pt x="663" y="291"/>
                      <a:pt x="663" y="291"/>
                    </a:cubicBezTo>
                    <a:cubicBezTo>
                      <a:pt x="415" y="428"/>
                      <a:pt x="415" y="428"/>
                      <a:pt x="415" y="428"/>
                    </a:cubicBezTo>
                    <a:cubicBezTo>
                      <a:pt x="151" y="428"/>
                      <a:pt x="151" y="428"/>
                      <a:pt x="151" y="428"/>
                    </a:cubicBezTo>
                    <a:cubicBezTo>
                      <a:pt x="132" y="428"/>
                      <a:pt x="117" y="443"/>
                      <a:pt x="117" y="462"/>
                    </a:cubicBezTo>
                    <a:cubicBezTo>
                      <a:pt x="117" y="481"/>
                      <a:pt x="132" y="496"/>
                      <a:pt x="151" y="496"/>
                    </a:cubicBezTo>
                    <a:cubicBezTo>
                      <a:pt x="291" y="496"/>
                      <a:pt x="291" y="496"/>
                      <a:pt x="291" y="496"/>
                    </a:cubicBezTo>
                    <a:cubicBezTo>
                      <a:pt x="67" y="619"/>
                      <a:pt x="67" y="619"/>
                      <a:pt x="67" y="619"/>
                    </a:cubicBezTo>
                    <a:cubicBezTo>
                      <a:pt x="18" y="646"/>
                      <a:pt x="0" y="708"/>
                      <a:pt x="27" y="758"/>
                    </a:cubicBezTo>
                    <a:close/>
                    <a:moveTo>
                      <a:pt x="342" y="702"/>
                    </a:moveTo>
                    <a:cubicBezTo>
                      <a:pt x="566" y="579"/>
                      <a:pt x="566" y="579"/>
                      <a:pt x="566" y="579"/>
                    </a:cubicBezTo>
                    <a:cubicBezTo>
                      <a:pt x="551" y="631"/>
                      <a:pt x="553" y="686"/>
                      <a:pt x="569" y="737"/>
                    </a:cubicBezTo>
                    <a:cubicBezTo>
                      <a:pt x="493" y="756"/>
                      <a:pt x="493" y="756"/>
                      <a:pt x="493" y="756"/>
                    </a:cubicBezTo>
                    <a:cubicBezTo>
                      <a:pt x="467" y="762"/>
                      <a:pt x="444" y="779"/>
                      <a:pt x="430" y="802"/>
                    </a:cubicBezTo>
                    <a:cubicBezTo>
                      <a:pt x="416" y="825"/>
                      <a:pt x="412" y="853"/>
                      <a:pt x="418" y="879"/>
                    </a:cubicBezTo>
                    <a:cubicBezTo>
                      <a:pt x="453" y="1019"/>
                      <a:pt x="453" y="1019"/>
                      <a:pt x="453" y="1019"/>
                    </a:cubicBezTo>
                    <a:cubicBezTo>
                      <a:pt x="437" y="1017"/>
                      <a:pt x="421" y="1018"/>
                      <a:pt x="406" y="1022"/>
                    </a:cubicBezTo>
                    <a:cubicBezTo>
                      <a:pt x="303" y="835"/>
                      <a:pt x="303" y="835"/>
                      <a:pt x="303" y="835"/>
                    </a:cubicBezTo>
                    <a:cubicBezTo>
                      <a:pt x="339" y="801"/>
                      <a:pt x="354" y="750"/>
                      <a:pt x="342" y="702"/>
                    </a:cubicBezTo>
                    <a:close/>
                    <a:moveTo>
                      <a:pt x="1278" y="563"/>
                    </a:moveTo>
                    <a:cubicBezTo>
                      <a:pt x="1036" y="622"/>
                      <a:pt x="1036" y="622"/>
                      <a:pt x="1036" y="622"/>
                    </a:cubicBezTo>
                    <a:cubicBezTo>
                      <a:pt x="1008" y="529"/>
                      <a:pt x="936" y="455"/>
                      <a:pt x="843" y="426"/>
                    </a:cubicBezTo>
                    <a:cubicBezTo>
                      <a:pt x="1067" y="303"/>
                      <a:pt x="1067" y="303"/>
                      <a:pt x="1067" y="303"/>
                    </a:cubicBezTo>
                    <a:cubicBezTo>
                      <a:pt x="1101" y="339"/>
                      <a:pt x="1152" y="354"/>
                      <a:pt x="1200" y="342"/>
                    </a:cubicBezTo>
                    <a:cubicBezTo>
                      <a:pt x="1303" y="529"/>
                      <a:pt x="1303" y="529"/>
                      <a:pt x="1303" y="529"/>
                    </a:cubicBezTo>
                    <a:cubicBezTo>
                      <a:pt x="1293" y="539"/>
                      <a:pt x="1284" y="550"/>
                      <a:pt x="1278" y="563"/>
                    </a:cubicBezTo>
                    <a:close/>
                    <a:moveTo>
                      <a:pt x="636" y="721"/>
                    </a:moveTo>
                    <a:cubicBezTo>
                      <a:pt x="610" y="652"/>
                      <a:pt x="626" y="575"/>
                      <a:pt x="677" y="523"/>
                    </a:cubicBezTo>
                    <a:cubicBezTo>
                      <a:pt x="694" y="554"/>
                      <a:pt x="694" y="554"/>
                      <a:pt x="694" y="554"/>
                    </a:cubicBezTo>
                    <a:cubicBezTo>
                      <a:pt x="675" y="575"/>
                      <a:pt x="666" y="603"/>
                      <a:pt x="668" y="632"/>
                    </a:cubicBezTo>
                    <a:cubicBezTo>
                      <a:pt x="671" y="660"/>
                      <a:pt x="685" y="686"/>
                      <a:pt x="708" y="703"/>
                    </a:cubicBezTo>
                    <a:lnTo>
                      <a:pt x="636" y="721"/>
                    </a:lnTo>
                    <a:close/>
                    <a:moveTo>
                      <a:pt x="894" y="657"/>
                    </a:moveTo>
                    <a:cubicBezTo>
                      <a:pt x="862" y="635"/>
                      <a:pt x="821" y="633"/>
                      <a:pt x="787" y="652"/>
                    </a:cubicBezTo>
                    <a:cubicBezTo>
                      <a:pt x="770" y="660"/>
                      <a:pt x="750" y="654"/>
                      <a:pt x="741" y="638"/>
                    </a:cubicBezTo>
                    <a:cubicBezTo>
                      <a:pt x="732" y="622"/>
                      <a:pt x="738" y="601"/>
                      <a:pt x="754" y="592"/>
                    </a:cubicBezTo>
                    <a:cubicBezTo>
                      <a:pt x="762" y="588"/>
                      <a:pt x="771" y="587"/>
                      <a:pt x="780" y="589"/>
                    </a:cubicBezTo>
                    <a:cubicBezTo>
                      <a:pt x="789" y="592"/>
                      <a:pt x="796" y="597"/>
                      <a:pt x="800" y="605"/>
                    </a:cubicBezTo>
                    <a:cubicBezTo>
                      <a:pt x="806" y="616"/>
                      <a:pt x="817" y="623"/>
                      <a:pt x="830" y="624"/>
                    </a:cubicBezTo>
                    <a:cubicBezTo>
                      <a:pt x="842" y="624"/>
                      <a:pt x="853" y="618"/>
                      <a:pt x="860" y="607"/>
                    </a:cubicBezTo>
                    <a:cubicBezTo>
                      <a:pt x="866" y="596"/>
                      <a:pt x="866" y="583"/>
                      <a:pt x="860" y="572"/>
                    </a:cubicBezTo>
                    <a:cubicBezTo>
                      <a:pt x="839" y="535"/>
                      <a:pt x="797" y="514"/>
                      <a:pt x="754" y="521"/>
                    </a:cubicBezTo>
                    <a:cubicBezTo>
                      <a:pt x="737" y="490"/>
                      <a:pt x="737" y="490"/>
                      <a:pt x="737" y="490"/>
                    </a:cubicBezTo>
                    <a:cubicBezTo>
                      <a:pt x="836" y="463"/>
                      <a:pt x="936" y="539"/>
                      <a:pt x="970" y="639"/>
                    </a:cubicBezTo>
                    <a:lnTo>
                      <a:pt x="894" y="657"/>
                    </a:lnTo>
                    <a:close/>
                    <a:moveTo>
                      <a:pt x="1703" y="529"/>
                    </a:moveTo>
                    <a:cubicBezTo>
                      <a:pt x="1721" y="525"/>
                      <a:pt x="1740" y="536"/>
                      <a:pt x="1744" y="554"/>
                    </a:cubicBezTo>
                    <a:cubicBezTo>
                      <a:pt x="1891" y="1151"/>
                      <a:pt x="1891" y="1151"/>
                      <a:pt x="1891" y="1151"/>
                    </a:cubicBezTo>
                    <a:cubicBezTo>
                      <a:pt x="1895" y="1169"/>
                      <a:pt x="1884" y="1188"/>
                      <a:pt x="1866" y="1192"/>
                    </a:cubicBezTo>
                    <a:cubicBezTo>
                      <a:pt x="672" y="1485"/>
                      <a:pt x="672" y="1485"/>
                      <a:pt x="672" y="1485"/>
                    </a:cubicBezTo>
                    <a:cubicBezTo>
                      <a:pt x="654" y="1489"/>
                      <a:pt x="635" y="1478"/>
                      <a:pt x="631" y="1460"/>
                    </a:cubicBezTo>
                    <a:cubicBezTo>
                      <a:pt x="485" y="863"/>
                      <a:pt x="485" y="863"/>
                      <a:pt x="485" y="863"/>
                    </a:cubicBezTo>
                    <a:cubicBezTo>
                      <a:pt x="483" y="854"/>
                      <a:pt x="484" y="845"/>
                      <a:pt x="489" y="837"/>
                    </a:cubicBezTo>
                    <a:cubicBezTo>
                      <a:pt x="493" y="829"/>
                      <a:pt x="501" y="824"/>
                      <a:pt x="510" y="822"/>
                    </a:cubicBezTo>
                    <a:lnTo>
                      <a:pt x="1703" y="529"/>
                    </a:lnTo>
                    <a:close/>
                    <a:moveTo>
                      <a:pt x="100" y="678"/>
                    </a:moveTo>
                    <a:cubicBezTo>
                      <a:pt x="1177" y="87"/>
                      <a:pt x="1177" y="87"/>
                      <a:pt x="1177" y="87"/>
                    </a:cubicBezTo>
                    <a:cubicBezTo>
                      <a:pt x="1185" y="82"/>
                      <a:pt x="1194" y="81"/>
                      <a:pt x="1203" y="84"/>
                    </a:cubicBezTo>
                    <a:cubicBezTo>
                      <a:pt x="1212" y="86"/>
                      <a:pt x="1219" y="92"/>
                      <a:pt x="1224" y="100"/>
                    </a:cubicBezTo>
                    <a:cubicBezTo>
                      <a:pt x="1454" y="520"/>
                      <a:pt x="1454" y="520"/>
                      <a:pt x="1454" y="520"/>
                    </a:cubicBezTo>
                    <a:cubicBezTo>
                      <a:pt x="1381" y="538"/>
                      <a:pt x="1381" y="538"/>
                      <a:pt x="1381" y="538"/>
                    </a:cubicBezTo>
                    <a:cubicBezTo>
                      <a:pt x="1381" y="525"/>
                      <a:pt x="1390" y="544"/>
                      <a:pt x="1246" y="283"/>
                    </a:cubicBezTo>
                    <a:cubicBezTo>
                      <a:pt x="1241" y="275"/>
                      <a:pt x="1234" y="269"/>
                      <a:pt x="1225" y="266"/>
                    </a:cubicBezTo>
                    <a:cubicBezTo>
                      <a:pt x="1199" y="259"/>
                      <a:pt x="1189" y="287"/>
                      <a:pt x="1148" y="275"/>
                    </a:cubicBezTo>
                    <a:cubicBezTo>
                      <a:pt x="1130" y="270"/>
                      <a:pt x="1115" y="258"/>
                      <a:pt x="1107" y="242"/>
                    </a:cubicBezTo>
                    <a:cubicBezTo>
                      <a:pt x="1102" y="234"/>
                      <a:pt x="1095" y="228"/>
                      <a:pt x="1086" y="226"/>
                    </a:cubicBezTo>
                    <a:cubicBezTo>
                      <a:pt x="1078" y="223"/>
                      <a:pt x="1068" y="224"/>
                      <a:pt x="1060" y="228"/>
                    </a:cubicBezTo>
                    <a:cubicBezTo>
                      <a:pt x="283" y="656"/>
                      <a:pt x="283" y="656"/>
                      <a:pt x="283" y="656"/>
                    </a:cubicBezTo>
                    <a:cubicBezTo>
                      <a:pt x="266" y="665"/>
                      <a:pt x="260" y="686"/>
                      <a:pt x="269" y="702"/>
                    </a:cubicBezTo>
                    <a:cubicBezTo>
                      <a:pt x="287" y="735"/>
                      <a:pt x="275" y="777"/>
                      <a:pt x="242" y="795"/>
                    </a:cubicBezTo>
                    <a:cubicBezTo>
                      <a:pt x="234" y="799"/>
                      <a:pt x="228" y="807"/>
                      <a:pt x="226" y="815"/>
                    </a:cubicBezTo>
                    <a:cubicBezTo>
                      <a:pt x="223" y="824"/>
                      <a:pt x="224" y="833"/>
                      <a:pt x="229" y="841"/>
                    </a:cubicBezTo>
                    <a:cubicBezTo>
                      <a:pt x="360" y="1081"/>
                      <a:pt x="360" y="1081"/>
                      <a:pt x="360" y="1081"/>
                    </a:cubicBezTo>
                    <a:cubicBezTo>
                      <a:pt x="369" y="1097"/>
                      <a:pt x="390" y="1103"/>
                      <a:pt x="407" y="1094"/>
                    </a:cubicBezTo>
                    <a:cubicBezTo>
                      <a:pt x="427" y="1083"/>
                      <a:pt x="451" y="1084"/>
                      <a:pt x="471" y="1095"/>
                    </a:cubicBezTo>
                    <a:cubicBezTo>
                      <a:pt x="505" y="1235"/>
                      <a:pt x="505" y="1235"/>
                      <a:pt x="505" y="1235"/>
                    </a:cubicBezTo>
                    <a:cubicBezTo>
                      <a:pt x="429" y="1277"/>
                      <a:pt x="429" y="1277"/>
                      <a:pt x="429" y="1277"/>
                    </a:cubicBezTo>
                    <a:cubicBezTo>
                      <a:pt x="413" y="1286"/>
                      <a:pt x="392" y="1280"/>
                      <a:pt x="383" y="1263"/>
                    </a:cubicBezTo>
                    <a:cubicBezTo>
                      <a:pt x="87" y="725"/>
                      <a:pt x="87" y="725"/>
                      <a:pt x="87" y="725"/>
                    </a:cubicBezTo>
                    <a:cubicBezTo>
                      <a:pt x="83" y="717"/>
                      <a:pt x="82" y="708"/>
                      <a:pt x="84" y="699"/>
                    </a:cubicBezTo>
                    <a:cubicBezTo>
                      <a:pt x="87" y="690"/>
                      <a:pt x="93" y="683"/>
                      <a:pt x="100" y="6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0" name="Freeform 29"/>
              <p:cNvSpPr>
                <a:spLocks/>
              </p:cNvSpPr>
              <p:nvPr/>
            </p:nvSpPr>
            <p:spPr bwMode="auto">
              <a:xfrm>
                <a:off x="6145213" y="1874838"/>
                <a:ext cx="173037" cy="28575"/>
              </a:xfrm>
              <a:custGeom>
                <a:avLst/>
                <a:gdLst>
                  <a:gd name="T0" fmla="*/ 34 w 409"/>
                  <a:gd name="T1" fmla="*/ 68 h 68"/>
                  <a:gd name="T2" fmla="*/ 375 w 409"/>
                  <a:gd name="T3" fmla="*/ 68 h 68"/>
                  <a:gd name="T4" fmla="*/ 409 w 409"/>
                  <a:gd name="T5" fmla="*/ 34 h 68"/>
                  <a:gd name="T6" fmla="*/ 375 w 409"/>
                  <a:gd name="T7" fmla="*/ 0 h 68"/>
                  <a:gd name="T8" fmla="*/ 34 w 409"/>
                  <a:gd name="T9" fmla="*/ 0 h 68"/>
                  <a:gd name="T10" fmla="*/ 0 w 409"/>
                  <a:gd name="T11" fmla="*/ 34 h 68"/>
                  <a:gd name="T12" fmla="*/ 34 w 409"/>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409" h="68">
                    <a:moveTo>
                      <a:pt x="34" y="68"/>
                    </a:moveTo>
                    <a:cubicBezTo>
                      <a:pt x="375" y="68"/>
                      <a:pt x="375" y="68"/>
                      <a:pt x="375" y="68"/>
                    </a:cubicBezTo>
                    <a:cubicBezTo>
                      <a:pt x="394" y="68"/>
                      <a:pt x="409" y="53"/>
                      <a:pt x="409" y="34"/>
                    </a:cubicBezTo>
                    <a:cubicBezTo>
                      <a:pt x="409" y="15"/>
                      <a:pt x="394" y="0"/>
                      <a:pt x="375" y="0"/>
                    </a:cubicBezTo>
                    <a:cubicBezTo>
                      <a:pt x="34" y="0"/>
                      <a:pt x="34" y="0"/>
                      <a:pt x="34" y="0"/>
                    </a:cubicBezTo>
                    <a:cubicBezTo>
                      <a:pt x="15" y="0"/>
                      <a:pt x="0" y="15"/>
                      <a:pt x="0" y="34"/>
                    </a:cubicBezTo>
                    <a:cubicBezTo>
                      <a:pt x="0" y="53"/>
                      <a:pt x="15"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3" name="Freeform 32"/>
              <p:cNvSpPr>
                <a:spLocks/>
              </p:cNvSpPr>
              <p:nvPr/>
            </p:nvSpPr>
            <p:spPr bwMode="auto">
              <a:xfrm>
                <a:off x="6059488" y="1874838"/>
                <a:ext cx="57150" cy="28575"/>
              </a:xfrm>
              <a:custGeom>
                <a:avLst/>
                <a:gdLst>
                  <a:gd name="T0" fmla="*/ 34 w 137"/>
                  <a:gd name="T1" fmla="*/ 68 h 68"/>
                  <a:gd name="T2" fmla="*/ 102 w 137"/>
                  <a:gd name="T3" fmla="*/ 68 h 68"/>
                  <a:gd name="T4" fmla="*/ 137 w 137"/>
                  <a:gd name="T5" fmla="*/ 34 h 68"/>
                  <a:gd name="T6" fmla="*/ 102 w 137"/>
                  <a:gd name="T7" fmla="*/ 0 h 68"/>
                  <a:gd name="T8" fmla="*/ 34 w 137"/>
                  <a:gd name="T9" fmla="*/ 0 h 68"/>
                  <a:gd name="T10" fmla="*/ 0 w 137"/>
                  <a:gd name="T11" fmla="*/ 34 h 68"/>
                  <a:gd name="T12" fmla="*/ 34 w 137"/>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37" h="68">
                    <a:moveTo>
                      <a:pt x="34" y="68"/>
                    </a:moveTo>
                    <a:cubicBezTo>
                      <a:pt x="102" y="68"/>
                      <a:pt x="102" y="68"/>
                      <a:pt x="102" y="68"/>
                    </a:cubicBezTo>
                    <a:cubicBezTo>
                      <a:pt x="121" y="68"/>
                      <a:pt x="137" y="53"/>
                      <a:pt x="137" y="34"/>
                    </a:cubicBezTo>
                    <a:cubicBezTo>
                      <a:pt x="137" y="15"/>
                      <a:pt x="121" y="0"/>
                      <a:pt x="102" y="0"/>
                    </a:cubicBezTo>
                    <a:cubicBezTo>
                      <a:pt x="34" y="0"/>
                      <a:pt x="34" y="0"/>
                      <a:pt x="34" y="0"/>
                    </a:cubicBezTo>
                    <a:cubicBezTo>
                      <a:pt x="15" y="0"/>
                      <a:pt x="0" y="15"/>
                      <a:pt x="0" y="34"/>
                    </a:cubicBezTo>
                    <a:cubicBezTo>
                      <a:pt x="0" y="53"/>
                      <a:pt x="15"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2" name="Freeform 41"/>
              <p:cNvSpPr>
                <a:spLocks/>
              </p:cNvSpPr>
              <p:nvPr/>
            </p:nvSpPr>
            <p:spPr bwMode="auto">
              <a:xfrm>
                <a:off x="6059488" y="1430338"/>
                <a:ext cx="57150" cy="28575"/>
              </a:xfrm>
              <a:custGeom>
                <a:avLst/>
                <a:gdLst>
                  <a:gd name="T0" fmla="*/ 34 w 137"/>
                  <a:gd name="T1" fmla="*/ 68 h 68"/>
                  <a:gd name="T2" fmla="*/ 102 w 137"/>
                  <a:gd name="T3" fmla="*/ 68 h 68"/>
                  <a:gd name="T4" fmla="*/ 137 w 137"/>
                  <a:gd name="T5" fmla="*/ 34 h 68"/>
                  <a:gd name="T6" fmla="*/ 102 w 137"/>
                  <a:gd name="T7" fmla="*/ 0 h 68"/>
                  <a:gd name="T8" fmla="*/ 34 w 137"/>
                  <a:gd name="T9" fmla="*/ 0 h 68"/>
                  <a:gd name="T10" fmla="*/ 0 w 137"/>
                  <a:gd name="T11" fmla="*/ 34 h 68"/>
                  <a:gd name="T12" fmla="*/ 34 w 137"/>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37" h="68">
                    <a:moveTo>
                      <a:pt x="34" y="68"/>
                    </a:moveTo>
                    <a:cubicBezTo>
                      <a:pt x="102" y="68"/>
                      <a:pt x="102" y="68"/>
                      <a:pt x="102" y="68"/>
                    </a:cubicBezTo>
                    <a:cubicBezTo>
                      <a:pt x="121" y="68"/>
                      <a:pt x="137" y="53"/>
                      <a:pt x="137" y="34"/>
                    </a:cubicBezTo>
                    <a:cubicBezTo>
                      <a:pt x="137" y="15"/>
                      <a:pt x="121" y="0"/>
                      <a:pt x="102" y="0"/>
                    </a:cubicBezTo>
                    <a:cubicBezTo>
                      <a:pt x="34" y="0"/>
                      <a:pt x="34" y="0"/>
                      <a:pt x="34" y="0"/>
                    </a:cubicBezTo>
                    <a:cubicBezTo>
                      <a:pt x="15" y="0"/>
                      <a:pt x="0" y="15"/>
                      <a:pt x="0" y="34"/>
                    </a:cubicBezTo>
                    <a:cubicBezTo>
                      <a:pt x="0" y="53"/>
                      <a:pt x="15"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3" name="Freeform 42"/>
              <p:cNvSpPr>
                <a:spLocks/>
              </p:cNvSpPr>
              <p:nvPr/>
            </p:nvSpPr>
            <p:spPr bwMode="auto">
              <a:xfrm>
                <a:off x="6088063" y="1789113"/>
                <a:ext cx="114300" cy="28575"/>
              </a:xfrm>
              <a:custGeom>
                <a:avLst/>
                <a:gdLst>
                  <a:gd name="T0" fmla="*/ 34 w 273"/>
                  <a:gd name="T1" fmla="*/ 68 h 68"/>
                  <a:gd name="T2" fmla="*/ 239 w 273"/>
                  <a:gd name="T3" fmla="*/ 68 h 68"/>
                  <a:gd name="T4" fmla="*/ 273 w 273"/>
                  <a:gd name="T5" fmla="*/ 34 h 68"/>
                  <a:gd name="T6" fmla="*/ 239 w 273"/>
                  <a:gd name="T7" fmla="*/ 0 h 68"/>
                  <a:gd name="T8" fmla="*/ 34 w 273"/>
                  <a:gd name="T9" fmla="*/ 0 h 68"/>
                  <a:gd name="T10" fmla="*/ 0 w 273"/>
                  <a:gd name="T11" fmla="*/ 34 h 68"/>
                  <a:gd name="T12" fmla="*/ 34 w 273"/>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273" h="68">
                    <a:moveTo>
                      <a:pt x="34" y="68"/>
                    </a:moveTo>
                    <a:cubicBezTo>
                      <a:pt x="239" y="68"/>
                      <a:pt x="239" y="68"/>
                      <a:pt x="239" y="68"/>
                    </a:cubicBezTo>
                    <a:cubicBezTo>
                      <a:pt x="258" y="68"/>
                      <a:pt x="273" y="53"/>
                      <a:pt x="273" y="34"/>
                    </a:cubicBezTo>
                    <a:cubicBezTo>
                      <a:pt x="273" y="15"/>
                      <a:pt x="258" y="0"/>
                      <a:pt x="239" y="0"/>
                    </a:cubicBezTo>
                    <a:cubicBezTo>
                      <a:pt x="34" y="0"/>
                      <a:pt x="34" y="0"/>
                      <a:pt x="34" y="0"/>
                    </a:cubicBezTo>
                    <a:cubicBezTo>
                      <a:pt x="16" y="0"/>
                      <a:pt x="0" y="15"/>
                      <a:pt x="0" y="34"/>
                    </a:cubicBezTo>
                    <a:cubicBezTo>
                      <a:pt x="0" y="53"/>
                      <a:pt x="16"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4" name="Freeform 43"/>
              <p:cNvSpPr>
                <a:spLocks/>
              </p:cNvSpPr>
              <p:nvPr/>
            </p:nvSpPr>
            <p:spPr bwMode="auto">
              <a:xfrm>
                <a:off x="6073775" y="1703388"/>
                <a:ext cx="85725" cy="28575"/>
              </a:xfrm>
              <a:custGeom>
                <a:avLst/>
                <a:gdLst>
                  <a:gd name="T0" fmla="*/ 205 w 205"/>
                  <a:gd name="T1" fmla="*/ 34 h 68"/>
                  <a:gd name="T2" fmla="*/ 171 w 205"/>
                  <a:gd name="T3" fmla="*/ 0 h 68"/>
                  <a:gd name="T4" fmla="*/ 34 w 205"/>
                  <a:gd name="T5" fmla="*/ 0 h 68"/>
                  <a:gd name="T6" fmla="*/ 0 w 205"/>
                  <a:gd name="T7" fmla="*/ 34 h 68"/>
                  <a:gd name="T8" fmla="*/ 34 w 205"/>
                  <a:gd name="T9" fmla="*/ 68 h 68"/>
                  <a:gd name="T10" fmla="*/ 171 w 205"/>
                  <a:gd name="T11" fmla="*/ 68 h 68"/>
                  <a:gd name="T12" fmla="*/ 205 w 205"/>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205" h="68">
                    <a:moveTo>
                      <a:pt x="205" y="34"/>
                    </a:moveTo>
                    <a:cubicBezTo>
                      <a:pt x="205" y="15"/>
                      <a:pt x="190" y="0"/>
                      <a:pt x="171" y="0"/>
                    </a:cubicBezTo>
                    <a:cubicBezTo>
                      <a:pt x="34" y="0"/>
                      <a:pt x="34" y="0"/>
                      <a:pt x="34" y="0"/>
                    </a:cubicBezTo>
                    <a:cubicBezTo>
                      <a:pt x="15" y="0"/>
                      <a:pt x="0" y="15"/>
                      <a:pt x="0" y="34"/>
                    </a:cubicBezTo>
                    <a:cubicBezTo>
                      <a:pt x="0" y="53"/>
                      <a:pt x="15" y="68"/>
                      <a:pt x="34" y="68"/>
                    </a:cubicBezTo>
                    <a:cubicBezTo>
                      <a:pt x="171" y="68"/>
                      <a:pt x="171" y="68"/>
                      <a:pt x="171" y="68"/>
                    </a:cubicBezTo>
                    <a:cubicBezTo>
                      <a:pt x="190" y="68"/>
                      <a:pt x="205" y="53"/>
                      <a:pt x="205"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5" name="Freeform 44"/>
              <p:cNvSpPr>
                <a:spLocks/>
              </p:cNvSpPr>
              <p:nvPr/>
            </p:nvSpPr>
            <p:spPr bwMode="auto">
              <a:xfrm>
                <a:off x="6059488" y="1616076"/>
                <a:ext cx="57150" cy="30163"/>
              </a:xfrm>
              <a:custGeom>
                <a:avLst/>
                <a:gdLst>
                  <a:gd name="T0" fmla="*/ 34 w 137"/>
                  <a:gd name="T1" fmla="*/ 69 h 69"/>
                  <a:gd name="T2" fmla="*/ 102 w 137"/>
                  <a:gd name="T3" fmla="*/ 69 h 69"/>
                  <a:gd name="T4" fmla="*/ 137 w 137"/>
                  <a:gd name="T5" fmla="*/ 35 h 69"/>
                  <a:gd name="T6" fmla="*/ 102 w 137"/>
                  <a:gd name="T7" fmla="*/ 0 h 69"/>
                  <a:gd name="T8" fmla="*/ 34 w 137"/>
                  <a:gd name="T9" fmla="*/ 0 h 69"/>
                  <a:gd name="T10" fmla="*/ 0 w 137"/>
                  <a:gd name="T11" fmla="*/ 35 h 69"/>
                  <a:gd name="T12" fmla="*/ 34 w 137"/>
                  <a:gd name="T13" fmla="*/ 69 h 69"/>
                </a:gdLst>
                <a:ahLst/>
                <a:cxnLst>
                  <a:cxn ang="0">
                    <a:pos x="T0" y="T1"/>
                  </a:cxn>
                  <a:cxn ang="0">
                    <a:pos x="T2" y="T3"/>
                  </a:cxn>
                  <a:cxn ang="0">
                    <a:pos x="T4" y="T5"/>
                  </a:cxn>
                  <a:cxn ang="0">
                    <a:pos x="T6" y="T7"/>
                  </a:cxn>
                  <a:cxn ang="0">
                    <a:pos x="T8" y="T9"/>
                  </a:cxn>
                  <a:cxn ang="0">
                    <a:pos x="T10" y="T11"/>
                  </a:cxn>
                  <a:cxn ang="0">
                    <a:pos x="T12" y="T13"/>
                  </a:cxn>
                </a:cxnLst>
                <a:rect l="0" t="0" r="r" b="b"/>
                <a:pathLst>
                  <a:path w="137" h="69">
                    <a:moveTo>
                      <a:pt x="34" y="69"/>
                    </a:moveTo>
                    <a:cubicBezTo>
                      <a:pt x="102" y="69"/>
                      <a:pt x="102" y="69"/>
                      <a:pt x="102" y="69"/>
                    </a:cubicBezTo>
                    <a:cubicBezTo>
                      <a:pt x="121" y="69"/>
                      <a:pt x="137" y="53"/>
                      <a:pt x="137" y="35"/>
                    </a:cubicBezTo>
                    <a:cubicBezTo>
                      <a:pt x="137" y="16"/>
                      <a:pt x="121" y="0"/>
                      <a:pt x="102" y="0"/>
                    </a:cubicBezTo>
                    <a:cubicBezTo>
                      <a:pt x="34" y="0"/>
                      <a:pt x="34" y="0"/>
                      <a:pt x="34" y="0"/>
                    </a:cubicBezTo>
                    <a:cubicBezTo>
                      <a:pt x="15" y="0"/>
                      <a:pt x="0" y="16"/>
                      <a:pt x="0" y="35"/>
                    </a:cubicBezTo>
                    <a:cubicBezTo>
                      <a:pt x="0" y="53"/>
                      <a:pt x="15" y="69"/>
                      <a:pt x="34"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7" name="Group 6"/>
          <p:cNvGrpSpPr/>
          <p:nvPr/>
        </p:nvGrpSpPr>
        <p:grpSpPr>
          <a:xfrm>
            <a:off x="11967274" y="2552054"/>
            <a:ext cx="2168510" cy="4527725"/>
            <a:chOff x="11967274" y="2552054"/>
            <a:chExt cx="2168510" cy="4527725"/>
          </a:xfrm>
        </p:grpSpPr>
        <p:sp>
          <p:nvSpPr>
            <p:cNvPr id="34" name="Rounded Rectangle 3">
              <a:extLst>
                <a:ext uri="{FF2B5EF4-FFF2-40B4-BE49-F238E27FC236}">
                  <a16:creationId xmlns:a16="http://schemas.microsoft.com/office/drawing/2014/main" id="{1E53D5A9-8ED7-484A-A2BC-0C3A0D8A12FD}"/>
                </a:ext>
              </a:extLst>
            </p:cNvPr>
            <p:cNvSpPr/>
            <p:nvPr/>
          </p:nvSpPr>
          <p:spPr>
            <a:xfrm>
              <a:off x="11967274" y="2552054"/>
              <a:ext cx="2168510" cy="4527725"/>
            </a:xfrm>
            <a:prstGeom prst="roundRect">
              <a:avLst>
                <a:gd name="adj" fmla="val 50000"/>
              </a:avLst>
            </a:prstGeom>
            <a:solidFill>
              <a:schemeClr val="accent1">
                <a:lumMod val="60000"/>
                <a:lumOff val="40000"/>
              </a:schemeClr>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0" rIns="0" bIns="0" rtlCol="0" anchor="ctr" anchorCtr="0">
              <a:noAutofit/>
            </a:bodyPr>
            <a:lstStyle/>
            <a:p>
              <a:pPr algn="ctr">
                <a:lnSpc>
                  <a:spcPct val="130000"/>
                </a:lnSpc>
                <a:spcBef>
                  <a:spcPts val="1500"/>
                </a:spcBef>
              </a:pPr>
              <a:r>
                <a:rPr lang="en-US" dirty="0">
                  <a:solidFill>
                    <a:schemeClr val="tx1">
                      <a:alpha val="70000"/>
                    </a:schemeClr>
                  </a:solidFill>
                  <a:latin typeface="Open Sans" panose="020B0604020202020204" charset="0"/>
                  <a:ea typeface="Open Sans" panose="020B0604020202020204" charset="0"/>
                  <a:cs typeface="Open Sans" panose="020B0604020202020204" charset="0"/>
                </a:rPr>
                <a:t>There will be increased competition for young talent in trade</a:t>
              </a:r>
            </a:p>
          </p:txBody>
        </p:sp>
        <p:sp>
          <p:nvSpPr>
            <p:cNvPr id="46" name="Freeform 45"/>
            <p:cNvSpPr>
              <a:spLocks noChangeAspect="1" noEditPoints="1"/>
            </p:cNvSpPr>
            <p:nvPr/>
          </p:nvSpPr>
          <p:spPr bwMode="auto">
            <a:xfrm>
              <a:off x="12640049" y="3001916"/>
              <a:ext cx="822960" cy="822960"/>
            </a:xfrm>
            <a:custGeom>
              <a:avLst/>
              <a:gdLst>
                <a:gd name="T0" fmla="*/ 1538 w 2050"/>
                <a:gd name="T1" fmla="*/ 1308 h 2048"/>
                <a:gd name="T2" fmla="*/ 1709 w 2050"/>
                <a:gd name="T3" fmla="*/ 937 h 2048"/>
                <a:gd name="T4" fmla="*/ 1684 w 2050"/>
                <a:gd name="T5" fmla="*/ 729 h 2048"/>
                <a:gd name="T6" fmla="*/ 1367 w 2050"/>
                <a:gd name="T7" fmla="*/ 205 h 2048"/>
                <a:gd name="T8" fmla="*/ 855 w 2050"/>
                <a:gd name="T9" fmla="*/ 686 h 2048"/>
                <a:gd name="T10" fmla="*/ 821 w 2050"/>
                <a:gd name="T11" fmla="*/ 815 h 2048"/>
                <a:gd name="T12" fmla="*/ 895 w 2050"/>
                <a:gd name="T13" fmla="*/ 1101 h 2048"/>
                <a:gd name="T14" fmla="*/ 612 w 2050"/>
                <a:gd name="T15" fmla="*/ 1642 h 2048"/>
                <a:gd name="T16" fmla="*/ 616 w 2050"/>
                <a:gd name="T17" fmla="*/ 410 h 2048"/>
                <a:gd name="T18" fmla="*/ 335 w 2050"/>
                <a:gd name="T19" fmla="*/ 11 h 2048"/>
                <a:gd name="T20" fmla="*/ 9 w 2050"/>
                <a:gd name="T21" fmla="*/ 354 h 2048"/>
                <a:gd name="T22" fmla="*/ 104 w 2050"/>
                <a:gd name="T23" fmla="*/ 410 h 2048"/>
                <a:gd name="T24" fmla="*/ 2016 w 2050"/>
                <a:gd name="T25" fmla="*/ 2048 h 2048"/>
                <a:gd name="T26" fmla="*/ 1917 w 2050"/>
                <a:gd name="T27" fmla="*/ 1642 h 2048"/>
                <a:gd name="T28" fmla="*/ 1325 w 2050"/>
                <a:gd name="T29" fmla="*/ 1548 h 2048"/>
                <a:gd name="T30" fmla="*/ 1595 w 2050"/>
                <a:gd name="T31" fmla="*/ 1528 h 2048"/>
                <a:gd name="T32" fmla="*/ 1248 w 2050"/>
                <a:gd name="T33" fmla="*/ 1707 h 2048"/>
                <a:gd name="T34" fmla="*/ 1327 w 2050"/>
                <a:gd name="T35" fmla="*/ 1646 h 2048"/>
                <a:gd name="T36" fmla="*/ 889 w 2050"/>
                <a:gd name="T37" fmla="*/ 937 h 2048"/>
                <a:gd name="T38" fmla="*/ 906 w 2050"/>
                <a:gd name="T39" fmla="*/ 759 h 2048"/>
                <a:gd name="T40" fmla="*/ 1163 w 2050"/>
                <a:gd name="T41" fmla="*/ 273 h 2048"/>
                <a:gd name="T42" fmla="*/ 1606 w 2050"/>
                <a:gd name="T43" fmla="*/ 686 h 2048"/>
                <a:gd name="T44" fmla="*/ 1640 w 2050"/>
                <a:gd name="T45" fmla="*/ 815 h 2048"/>
                <a:gd name="T46" fmla="*/ 1568 w 2050"/>
                <a:gd name="T47" fmla="*/ 1087 h 2048"/>
                <a:gd name="T48" fmla="*/ 1470 w 2050"/>
                <a:gd name="T49" fmla="*/ 1411 h 2048"/>
                <a:gd name="T50" fmla="*/ 1060 w 2050"/>
                <a:gd name="T51" fmla="*/ 1308 h 2048"/>
                <a:gd name="T52" fmla="*/ 1026 w 2050"/>
                <a:gd name="T53" fmla="*/ 1473 h 2048"/>
                <a:gd name="T54" fmla="*/ 1122 w 2050"/>
                <a:gd name="T55" fmla="*/ 1630 h 2048"/>
                <a:gd name="T56" fmla="*/ 514 w 2050"/>
                <a:gd name="T57" fmla="*/ 341 h 2048"/>
                <a:gd name="T58" fmla="*/ 309 w 2050"/>
                <a:gd name="T59" fmla="*/ 1980 h 2048"/>
                <a:gd name="T60" fmla="*/ 139 w 2050"/>
                <a:gd name="T61" fmla="*/ 341 h 2048"/>
                <a:gd name="T62" fmla="*/ 540 w 2050"/>
                <a:gd name="T63" fmla="*/ 341 h 2048"/>
                <a:gd name="T64" fmla="*/ 548 w 2050"/>
                <a:gd name="T65" fmla="*/ 1876 h 2048"/>
                <a:gd name="T66" fmla="*/ 1070 w 2050"/>
                <a:gd name="T67" fmla="*/ 1980 h 2048"/>
                <a:gd name="T68" fmla="*/ 1112 w 2050"/>
                <a:gd name="T69" fmla="*/ 1702 h 2048"/>
                <a:gd name="T70" fmla="*/ 1154 w 2050"/>
                <a:gd name="T71" fmla="*/ 1695 h 2048"/>
                <a:gd name="T72" fmla="*/ 934 w 2050"/>
                <a:gd name="T73" fmla="*/ 1606 h 2048"/>
                <a:gd name="T74" fmla="*/ 1275 w 2050"/>
                <a:gd name="T75" fmla="*/ 1775 h 2048"/>
                <a:gd name="T76" fmla="*/ 1338 w 2050"/>
                <a:gd name="T77" fmla="*/ 1746 h 2048"/>
                <a:gd name="T78" fmla="*/ 1418 w 2050"/>
                <a:gd name="T79" fmla="*/ 1702 h 2048"/>
                <a:gd name="T80" fmla="*/ 1338 w 2050"/>
                <a:gd name="T81" fmla="*/ 1746 h 2048"/>
                <a:gd name="T82" fmla="*/ 1882 w 2050"/>
                <a:gd name="T83" fmla="*/ 1700 h 2048"/>
                <a:gd name="T84" fmla="*/ 1460 w 2050"/>
                <a:gd name="T85" fmla="*/ 198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50" h="2048">
                  <a:moveTo>
                    <a:pt x="1917" y="1642"/>
                  </a:moveTo>
                  <a:cubicBezTo>
                    <a:pt x="1538" y="1414"/>
                    <a:pt x="1538" y="1414"/>
                    <a:pt x="1538" y="1414"/>
                  </a:cubicBezTo>
                  <a:cubicBezTo>
                    <a:pt x="1538" y="1308"/>
                    <a:pt x="1538" y="1308"/>
                    <a:pt x="1538" y="1308"/>
                  </a:cubicBezTo>
                  <a:cubicBezTo>
                    <a:pt x="1585" y="1247"/>
                    <a:pt x="1618" y="1176"/>
                    <a:pt x="1635" y="1101"/>
                  </a:cubicBezTo>
                  <a:cubicBezTo>
                    <a:pt x="1639" y="1082"/>
                    <a:pt x="1648" y="1065"/>
                    <a:pt x="1661" y="1052"/>
                  </a:cubicBezTo>
                  <a:cubicBezTo>
                    <a:pt x="1692" y="1021"/>
                    <a:pt x="1709" y="980"/>
                    <a:pt x="1709" y="937"/>
                  </a:cubicBezTo>
                  <a:cubicBezTo>
                    <a:pt x="1709" y="815"/>
                    <a:pt x="1709" y="815"/>
                    <a:pt x="1709" y="815"/>
                  </a:cubicBezTo>
                  <a:cubicBezTo>
                    <a:pt x="1709" y="790"/>
                    <a:pt x="1703" y="765"/>
                    <a:pt x="1692" y="743"/>
                  </a:cubicBezTo>
                  <a:cubicBezTo>
                    <a:pt x="1684" y="729"/>
                    <a:pt x="1684" y="729"/>
                    <a:pt x="1684" y="729"/>
                  </a:cubicBezTo>
                  <a:cubicBezTo>
                    <a:pt x="1678" y="716"/>
                    <a:pt x="1675" y="701"/>
                    <a:pt x="1675" y="686"/>
                  </a:cubicBezTo>
                  <a:cubicBezTo>
                    <a:pt x="1675" y="512"/>
                    <a:pt x="1675" y="512"/>
                    <a:pt x="1675" y="512"/>
                  </a:cubicBezTo>
                  <a:cubicBezTo>
                    <a:pt x="1674" y="342"/>
                    <a:pt x="1537" y="205"/>
                    <a:pt x="1367" y="205"/>
                  </a:cubicBezTo>
                  <a:cubicBezTo>
                    <a:pt x="1163" y="205"/>
                    <a:pt x="1163" y="205"/>
                    <a:pt x="1163" y="205"/>
                  </a:cubicBezTo>
                  <a:cubicBezTo>
                    <a:pt x="993" y="205"/>
                    <a:pt x="856" y="342"/>
                    <a:pt x="855" y="512"/>
                  </a:cubicBezTo>
                  <a:cubicBezTo>
                    <a:pt x="855" y="686"/>
                    <a:pt x="855" y="686"/>
                    <a:pt x="855" y="686"/>
                  </a:cubicBezTo>
                  <a:cubicBezTo>
                    <a:pt x="855" y="701"/>
                    <a:pt x="852" y="716"/>
                    <a:pt x="845" y="729"/>
                  </a:cubicBezTo>
                  <a:cubicBezTo>
                    <a:pt x="838" y="743"/>
                    <a:pt x="838" y="743"/>
                    <a:pt x="838" y="743"/>
                  </a:cubicBezTo>
                  <a:cubicBezTo>
                    <a:pt x="827" y="765"/>
                    <a:pt x="821" y="790"/>
                    <a:pt x="821" y="815"/>
                  </a:cubicBezTo>
                  <a:cubicBezTo>
                    <a:pt x="821" y="937"/>
                    <a:pt x="821" y="937"/>
                    <a:pt x="821" y="937"/>
                  </a:cubicBezTo>
                  <a:cubicBezTo>
                    <a:pt x="821" y="980"/>
                    <a:pt x="838" y="1021"/>
                    <a:pt x="869" y="1052"/>
                  </a:cubicBezTo>
                  <a:cubicBezTo>
                    <a:pt x="882" y="1065"/>
                    <a:pt x="891" y="1082"/>
                    <a:pt x="895" y="1101"/>
                  </a:cubicBezTo>
                  <a:cubicBezTo>
                    <a:pt x="912" y="1176"/>
                    <a:pt x="945" y="1247"/>
                    <a:pt x="992" y="1308"/>
                  </a:cubicBezTo>
                  <a:cubicBezTo>
                    <a:pt x="992" y="1414"/>
                    <a:pt x="992" y="1414"/>
                    <a:pt x="992" y="1414"/>
                  </a:cubicBezTo>
                  <a:cubicBezTo>
                    <a:pt x="612" y="1642"/>
                    <a:pt x="612" y="1642"/>
                    <a:pt x="612" y="1642"/>
                  </a:cubicBezTo>
                  <a:cubicBezTo>
                    <a:pt x="588" y="1657"/>
                    <a:pt x="567" y="1675"/>
                    <a:pt x="548" y="1697"/>
                  </a:cubicBezTo>
                  <a:cubicBezTo>
                    <a:pt x="548" y="410"/>
                    <a:pt x="548" y="410"/>
                    <a:pt x="548" y="410"/>
                  </a:cubicBezTo>
                  <a:cubicBezTo>
                    <a:pt x="616" y="410"/>
                    <a:pt x="616" y="410"/>
                    <a:pt x="616" y="410"/>
                  </a:cubicBezTo>
                  <a:cubicBezTo>
                    <a:pt x="630" y="410"/>
                    <a:pt x="642" y="402"/>
                    <a:pt x="648" y="389"/>
                  </a:cubicBezTo>
                  <a:cubicBezTo>
                    <a:pt x="653" y="377"/>
                    <a:pt x="651" y="363"/>
                    <a:pt x="642" y="353"/>
                  </a:cubicBezTo>
                  <a:cubicBezTo>
                    <a:pt x="335" y="11"/>
                    <a:pt x="335" y="11"/>
                    <a:pt x="335" y="11"/>
                  </a:cubicBezTo>
                  <a:cubicBezTo>
                    <a:pt x="328" y="4"/>
                    <a:pt x="318" y="0"/>
                    <a:pt x="308" y="0"/>
                  </a:cubicBezTo>
                  <a:cubicBezTo>
                    <a:pt x="298" y="0"/>
                    <a:pt x="289" y="5"/>
                    <a:pt x="283" y="13"/>
                  </a:cubicBezTo>
                  <a:cubicBezTo>
                    <a:pt x="9" y="354"/>
                    <a:pt x="9" y="354"/>
                    <a:pt x="9" y="354"/>
                  </a:cubicBezTo>
                  <a:cubicBezTo>
                    <a:pt x="1" y="364"/>
                    <a:pt x="0" y="378"/>
                    <a:pt x="5" y="390"/>
                  </a:cubicBezTo>
                  <a:cubicBezTo>
                    <a:pt x="11" y="402"/>
                    <a:pt x="23" y="410"/>
                    <a:pt x="36" y="410"/>
                  </a:cubicBezTo>
                  <a:cubicBezTo>
                    <a:pt x="104" y="410"/>
                    <a:pt x="104" y="410"/>
                    <a:pt x="104" y="410"/>
                  </a:cubicBezTo>
                  <a:cubicBezTo>
                    <a:pt x="104" y="1843"/>
                    <a:pt x="104" y="1843"/>
                    <a:pt x="104" y="1843"/>
                  </a:cubicBezTo>
                  <a:cubicBezTo>
                    <a:pt x="105" y="1956"/>
                    <a:pt x="196" y="2048"/>
                    <a:pt x="309" y="2048"/>
                  </a:cubicBezTo>
                  <a:cubicBezTo>
                    <a:pt x="2016" y="2048"/>
                    <a:pt x="2016" y="2048"/>
                    <a:pt x="2016" y="2048"/>
                  </a:cubicBezTo>
                  <a:cubicBezTo>
                    <a:pt x="2035" y="2048"/>
                    <a:pt x="2050" y="2033"/>
                    <a:pt x="2050" y="2014"/>
                  </a:cubicBezTo>
                  <a:cubicBezTo>
                    <a:pt x="2050" y="1876"/>
                    <a:pt x="2050" y="1876"/>
                    <a:pt x="2050" y="1876"/>
                  </a:cubicBezTo>
                  <a:cubicBezTo>
                    <a:pt x="2050" y="1780"/>
                    <a:pt x="1999" y="1691"/>
                    <a:pt x="1917" y="1642"/>
                  </a:cubicBezTo>
                  <a:close/>
                  <a:moveTo>
                    <a:pt x="1595" y="1528"/>
                  </a:moveTo>
                  <a:cubicBezTo>
                    <a:pt x="1408" y="1630"/>
                    <a:pt x="1408" y="1630"/>
                    <a:pt x="1408" y="1630"/>
                  </a:cubicBezTo>
                  <a:cubicBezTo>
                    <a:pt x="1325" y="1548"/>
                    <a:pt x="1325" y="1548"/>
                    <a:pt x="1325" y="1548"/>
                  </a:cubicBezTo>
                  <a:cubicBezTo>
                    <a:pt x="1502" y="1472"/>
                    <a:pt x="1502" y="1472"/>
                    <a:pt x="1502" y="1472"/>
                  </a:cubicBezTo>
                  <a:cubicBezTo>
                    <a:pt x="1502" y="1472"/>
                    <a:pt x="1503" y="1472"/>
                    <a:pt x="1503" y="1473"/>
                  </a:cubicBezTo>
                  <a:lnTo>
                    <a:pt x="1595" y="1528"/>
                  </a:lnTo>
                  <a:close/>
                  <a:moveTo>
                    <a:pt x="1327" y="1646"/>
                  </a:moveTo>
                  <a:cubicBezTo>
                    <a:pt x="1282" y="1707"/>
                    <a:pt x="1282" y="1707"/>
                    <a:pt x="1282" y="1707"/>
                  </a:cubicBezTo>
                  <a:cubicBezTo>
                    <a:pt x="1248" y="1707"/>
                    <a:pt x="1248" y="1707"/>
                    <a:pt x="1248" y="1707"/>
                  </a:cubicBezTo>
                  <a:cubicBezTo>
                    <a:pt x="1203" y="1646"/>
                    <a:pt x="1203" y="1646"/>
                    <a:pt x="1203" y="1646"/>
                  </a:cubicBezTo>
                  <a:cubicBezTo>
                    <a:pt x="1265" y="1584"/>
                    <a:pt x="1265" y="1584"/>
                    <a:pt x="1265" y="1584"/>
                  </a:cubicBezTo>
                  <a:lnTo>
                    <a:pt x="1327" y="1646"/>
                  </a:lnTo>
                  <a:close/>
                  <a:moveTo>
                    <a:pt x="962" y="1087"/>
                  </a:moveTo>
                  <a:cubicBezTo>
                    <a:pt x="955" y="1056"/>
                    <a:pt x="940" y="1026"/>
                    <a:pt x="917" y="1003"/>
                  </a:cubicBezTo>
                  <a:cubicBezTo>
                    <a:pt x="899" y="986"/>
                    <a:pt x="889" y="962"/>
                    <a:pt x="889" y="937"/>
                  </a:cubicBezTo>
                  <a:cubicBezTo>
                    <a:pt x="889" y="815"/>
                    <a:pt x="889" y="815"/>
                    <a:pt x="889" y="815"/>
                  </a:cubicBezTo>
                  <a:cubicBezTo>
                    <a:pt x="889" y="801"/>
                    <a:pt x="893" y="786"/>
                    <a:pt x="899" y="773"/>
                  </a:cubicBezTo>
                  <a:cubicBezTo>
                    <a:pt x="906" y="759"/>
                    <a:pt x="906" y="759"/>
                    <a:pt x="906" y="759"/>
                  </a:cubicBezTo>
                  <a:cubicBezTo>
                    <a:pt x="918" y="737"/>
                    <a:pt x="924" y="712"/>
                    <a:pt x="924" y="686"/>
                  </a:cubicBezTo>
                  <a:cubicBezTo>
                    <a:pt x="924" y="512"/>
                    <a:pt x="924" y="512"/>
                    <a:pt x="924" y="512"/>
                  </a:cubicBezTo>
                  <a:cubicBezTo>
                    <a:pt x="924" y="380"/>
                    <a:pt x="1031" y="273"/>
                    <a:pt x="1163" y="273"/>
                  </a:cubicBezTo>
                  <a:cubicBezTo>
                    <a:pt x="1367" y="273"/>
                    <a:pt x="1367" y="273"/>
                    <a:pt x="1367" y="273"/>
                  </a:cubicBezTo>
                  <a:cubicBezTo>
                    <a:pt x="1499" y="273"/>
                    <a:pt x="1606" y="380"/>
                    <a:pt x="1606" y="512"/>
                  </a:cubicBezTo>
                  <a:cubicBezTo>
                    <a:pt x="1606" y="686"/>
                    <a:pt x="1606" y="686"/>
                    <a:pt x="1606" y="686"/>
                  </a:cubicBezTo>
                  <a:cubicBezTo>
                    <a:pt x="1606" y="712"/>
                    <a:pt x="1612" y="737"/>
                    <a:pt x="1623" y="759"/>
                  </a:cubicBezTo>
                  <a:cubicBezTo>
                    <a:pt x="1630" y="773"/>
                    <a:pt x="1630" y="773"/>
                    <a:pt x="1630" y="773"/>
                  </a:cubicBezTo>
                  <a:cubicBezTo>
                    <a:pt x="1637" y="786"/>
                    <a:pt x="1640" y="801"/>
                    <a:pt x="1640" y="815"/>
                  </a:cubicBezTo>
                  <a:cubicBezTo>
                    <a:pt x="1640" y="937"/>
                    <a:pt x="1640" y="937"/>
                    <a:pt x="1640" y="937"/>
                  </a:cubicBezTo>
                  <a:cubicBezTo>
                    <a:pt x="1640" y="962"/>
                    <a:pt x="1630" y="986"/>
                    <a:pt x="1613" y="1003"/>
                  </a:cubicBezTo>
                  <a:cubicBezTo>
                    <a:pt x="1590" y="1026"/>
                    <a:pt x="1574" y="1056"/>
                    <a:pt x="1568" y="1087"/>
                  </a:cubicBezTo>
                  <a:cubicBezTo>
                    <a:pt x="1553" y="1153"/>
                    <a:pt x="1524" y="1215"/>
                    <a:pt x="1482" y="1269"/>
                  </a:cubicBezTo>
                  <a:cubicBezTo>
                    <a:pt x="1474" y="1280"/>
                    <a:pt x="1470" y="1294"/>
                    <a:pt x="1470" y="1308"/>
                  </a:cubicBezTo>
                  <a:cubicBezTo>
                    <a:pt x="1470" y="1411"/>
                    <a:pt x="1470" y="1411"/>
                    <a:pt x="1470" y="1411"/>
                  </a:cubicBezTo>
                  <a:cubicBezTo>
                    <a:pt x="1265" y="1499"/>
                    <a:pt x="1265" y="1499"/>
                    <a:pt x="1265" y="1499"/>
                  </a:cubicBezTo>
                  <a:cubicBezTo>
                    <a:pt x="1060" y="1411"/>
                    <a:pt x="1060" y="1411"/>
                    <a:pt x="1060" y="1411"/>
                  </a:cubicBezTo>
                  <a:cubicBezTo>
                    <a:pt x="1060" y="1308"/>
                    <a:pt x="1060" y="1308"/>
                    <a:pt x="1060" y="1308"/>
                  </a:cubicBezTo>
                  <a:cubicBezTo>
                    <a:pt x="1060" y="1294"/>
                    <a:pt x="1056" y="1280"/>
                    <a:pt x="1047" y="1268"/>
                  </a:cubicBezTo>
                  <a:cubicBezTo>
                    <a:pt x="1006" y="1215"/>
                    <a:pt x="977" y="1153"/>
                    <a:pt x="962" y="1087"/>
                  </a:cubicBezTo>
                  <a:close/>
                  <a:moveTo>
                    <a:pt x="1026" y="1473"/>
                  </a:moveTo>
                  <a:cubicBezTo>
                    <a:pt x="1027" y="1473"/>
                    <a:pt x="1028" y="1472"/>
                    <a:pt x="1028" y="1472"/>
                  </a:cubicBezTo>
                  <a:cubicBezTo>
                    <a:pt x="1205" y="1548"/>
                    <a:pt x="1205" y="1548"/>
                    <a:pt x="1205" y="1548"/>
                  </a:cubicBezTo>
                  <a:cubicBezTo>
                    <a:pt x="1122" y="1630"/>
                    <a:pt x="1122" y="1630"/>
                    <a:pt x="1122" y="1630"/>
                  </a:cubicBezTo>
                  <a:cubicBezTo>
                    <a:pt x="935" y="1528"/>
                    <a:pt x="935" y="1528"/>
                    <a:pt x="935" y="1528"/>
                  </a:cubicBezTo>
                  <a:lnTo>
                    <a:pt x="1026" y="1473"/>
                  </a:lnTo>
                  <a:close/>
                  <a:moveTo>
                    <a:pt x="514" y="341"/>
                  </a:moveTo>
                  <a:cubicBezTo>
                    <a:pt x="495" y="341"/>
                    <a:pt x="480" y="357"/>
                    <a:pt x="480" y="375"/>
                  </a:cubicBezTo>
                  <a:cubicBezTo>
                    <a:pt x="480" y="1980"/>
                    <a:pt x="480" y="1980"/>
                    <a:pt x="480" y="1980"/>
                  </a:cubicBezTo>
                  <a:cubicBezTo>
                    <a:pt x="309" y="1980"/>
                    <a:pt x="309" y="1980"/>
                    <a:pt x="309" y="1980"/>
                  </a:cubicBezTo>
                  <a:cubicBezTo>
                    <a:pt x="234" y="1980"/>
                    <a:pt x="173" y="1919"/>
                    <a:pt x="173" y="1843"/>
                  </a:cubicBezTo>
                  <a:cubicBezTo>
                    <a:pt x="173" y="375"/>
                    <a:pt x="173" y="375"/>
                    <a:pt x="173" y="375"/>
                  </a:cubicBezTo>
                  <a:cubicBezTo>
                    <a:pt x="173" y="357"/>
                    <a:pt x="157" y="341"/>
                    <a:pt x="139" y="341"/>
                  </a:cubicBezTo>
                  <a:cubicBezTo>
                    <a:pt x="107" y="341"/>
                    <a:pt x="107" y="341"/>
                    <a:pt x="107" y="341"/>
                  </a:cubicBezTo>
                  <a:cubicBezTo>
                    <a:pt x="311" y="87"/>
                    <a:pt x="311" y="87"/>
                    <a:pt x="311" y="87"/>
                  </a:cubicBezTo>
                  <a:cubicBezTo>
                    <a:pt x="540" y="341"/>
                    <a:pt x="540" y="341"/>
                    <a:pt x="540" y="341"/>
                  </a:cubicBezTo>
                  <a:lnTo>
                    <a:pt x="514" y="341"/>
                  </a:lnTo>
                  <a:close/>
                  <a:moveTo>
                    <a:pt x="548" y="1980"/>
                  </a:moveTo>
                  <a:cubicBezTo>
                    <a:pt x="548" y="1876"/>
                    <a:pt x="548" y="1876"/>
                    <a:pt x="548" y="1876"/>
                  </a:cubicBezTo>
                  <a:cubicBezTo>
                    <a:pt x="548" y="1804"/>
                    <a:pt x="586" y="1737"/>
                    <a:pt x="648" y="1700"/>
                  </a:cubicBezTo>
                  <a:cubicBezTo>
                    <a:pt x="843" y="1583"/>
                    <a:pt x="843" y="1583"/>
                    <a:pt x="843" y="1583"/>
                  </a:cubicBezTo>
                  <a:cubicBezTo>
                    <a:pt x="1070" y="1980"/>
                    <a:pt x="1070" y="1980"/>
                    <a:pt x="1070" y="1980"/>
                  </a:cubicBezTo>
                  <a:lnTo>
                    <a:pt x="548" y="1980"/>
                  </a:lnTo>
                  <a:close/>
                  <a:moveTo>
                    <a:pt x="934" y="1606"/>
                  </a:moveTo>
                  <a:cubicBezTo>
                    <a:pt x="1112" y="1702"/>
                    <a:pt x="1112" y="1702"/>
                    <a:pt x="1112" y="1702"/>
                  </a:cubicBezTo>
                  <a:cubicBezTo>
                    <a:pt x="1117" y="1705"/>
                    <a:pt x="1123" y="1707"/>
                    <a:pt x="1128" y="1707"/>
                  </a:cubicBezTo>
                  <a:cubicBezTo>
                    <a:pt x="1137" y="1707"/>
                    <a:pt x="1146" y="1703"/>
                    <a:pt x="1153" y="1697"/>
                  </a:cubicBezTo>
                  <a:cubicBezTo>
                    <a:pt x="1154" y="1695"/>
                    <a:pt x="1154" y="1695"/>
                    <a:pt x="1154" y="1695"/>
                  </a:cubicBezTo>
                  <a:cubicBezTo>
                    <a:pt x="1192" y="1746"/>
                    <a:pt x="1192" y="1746"/>
                    <a:pt x="1192" y="1746"/>
                  </a:cubicBezTo>
                  <a:cubicBezTo>
                    <a:pt x="1122" y="1934"/>
                    <a:pt x="1122" y="1934"/>
                    <a:pt x="1122" y="1934"/>
                  </a:cubicBezTo>
                  <a:lnTo>
                    <a:pt x="934" y="1606"/>
                  </a:lnTo>
                  <a:close/>
                  <a:moveTo>
                    <a:pt x="1178" y="1980"/>
                  </a:moveTo>
                  <a:cubicBezTo>
                    <a:pt x="1254" y="1775"/>
                    <a:pt x="1254" y="1775"/>
                    <a:pt x="1254" y="1775"/>
                  </a:cubicBezTo>
                  <a:cubicBezTo>
                    <a:pt x="1275" y="1775"/>
                    <a:pt x="1275" y="1775"/>
                    <a:pt x="1275" y="1775"/>
                  </a:cubicBezTo>
                  <a:cubicBezTo>
                    <a:pt x="1352" y="1980"/>
                    <a:pt x="1352" y="1980"/>
                    <a:pt x="1352" y="1980"/>
                  </a:cubicBezTo>
                  <a:lnTo>
                    <a:pt x="1178" y="1980"/>
                  </a:lnTo>
                  <a:close/>
                  <a:moveTo>
                    <a:pt x="1338" y="1746"/>
                  </a:moveTo>
                  <a:cubicBezTo>
                    <a:pt x="1376" y="1695"/>
                    <a:pt x="1376" y="1695"/>
                    <a:pt x="1376" y="1695"/>
                  </a:cubicBezTo>
                  <a:cubicBezTo>
                    <a:pt x="1377" y="1697"/>
                    <a:pt x="1377" y="1697"/>
                    <a:pt x="1377" y="1697"/>
                  </a:cubicBezTo>
                  <a:cubicBezTo>
                    <a:pt x="1388" y="1707"/>
                    <a:pt x="1405" y="1710"/>
                    <a:pt x="1418" y="1702"/>
                  </a:cubicBezTo>
                  <a:cubicBezTo>
                    <a:pt x="1595" y="1606"/>
                    <a:pt x="1595" y="1606"/>
                    <a:pt x="1595" y="1606"/>
                  </a:cubicBezTo>
                  <a:cubicBezTo>
                    <a:pt x="1408" y="1934"/>
                    <a:pt x="1408" y="1934"/>
                    <a:pt x="1408" y="1934"/>
                  </a:cubicBezTo>
                  <a:lnTo>
                    <a:pt x="1338" y="1746"/>
                  </a:lnTo>
                  <a:close/>
                  <a:moveTo>
                    <a:pt x="1460" y="1980"/>
                  </a:moveTo>
                  <a:cubicBezTo>
                    <a:pt x="1687" y="1583"/>
                    <a:pt x="1687" y="1583"/>
                    <a:pt x="1687" y="1583"/>
                  </a:cubicBezTo>
                  <a:cubicBezTo>
                    <a:pt x="1882" y="1700"/>
                    <a:pt x="1882" y="1700"/>
                    <a:pt x="1882" y="1700"/>
                  </a:cubicBezTo>
                  <a:cubicBezTo>
                    <a:pt x="1944" y="1737"/>
                    <a:pt x="1982" y="1804"/>
                    <a:pt x="1982" y="1876"/>
                  </a:cubicBezTo>
                  <a:cubicBezTo>
                    <a:pt x="1982" y="1980"/>
                    <a:pt x="1982" y="1980"/>
                    <a:pt x="1982" y="1980"/>
                  </a:cubicBezTo>
                  <a:cubicBezTo>
                    <a:pt x="1460" y="1980"/>
                    <a:pt x="1460" y="1980"/>
                    <a:pt x="1460" y="1980"/>
                  </a:cubicBez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nvGrpSpPr>
          <p:cNvPr id="8" name="Group 7"/>
          <p:cNvGrpSpPr/>
          <p:nvPr/>
        </p:nvGrpSpPr>
        <p:grpSpPr>
          <a:xfrm>
            <a:off x="9083635" y="2552054"/>
            <a:ext cx="2168510" cy="4527725"/>
            <a:chOff x="9083635" y="2552054"/>
            <a:chExt cx="2168510" cy="4527725"/>
          </a:xfrm>
        </p:grpSpPr>
        <p:sp>
          <p:nvSpPr>
            <p:cNvPr id="3" name="Rounded Rectangle 2"/>
            <p:cNvSpPr/>
            <p:nvPr/>
          </p:nvSpPr>
          <p:spPr>
            <a:xfrm>
              <a:off x="9083635" y="2552054"/>
              <a:ext cx="2168510" cy="4527725"/>
            </a:xfrm>
            <a:prstGeom prst="roundRect">
              <a:avLst>
                <a:gd name="adj" fmla="val 50000"/>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411480" rIns="0" bIns="0" rtlCol="0" anchor="t" anchorCtr="0">
              <a:noAutofit/>
            </a:bodyPr>
            <a:lstStyle/>
            <a:p>
              <a:pPr algn="ctr">
                <a:lnSpc>
                  <a:spcPct val="130000"/>
                </a:lnSpc>
                <a:spcBef>
                  <a:spcPts val="1500"/>
                </a:spcBef>
              </a:pPr>
              <a:r>
                <a:rPr lang="en-US" dirty="0">
                  <a:solidFill>
                    <a:schemeClr val="tx1">
                      <a:alpha val="70000"/>
                    </a:schemeClr>
                  </a:solidFill>
                  <a:latin typeface="Open Sans" panose="020B0604020202020204" charset="0"/>
                  <a:ea typeface="Open Sans" panose="020B0604020202020204" charset="0"/>
                  <a:cs typeface="Open Sans" panose="020B0604020202020204" charset="0"/>
                </a:rPr>
                <a:t>As economy expands more workers will retire</a:t>
              </a:r>
            </a:p>
          </p:txBody>
        </p:sp>
        <p:grpSp>
          <p:nvGrpSpPr>
            <p:cNvPr id="47" name="Group 46"/>
            <p:cNvGrpSpPr>
              <a:grpSpLocks noChangeAspect="1"/>
            </p:cNvGrpSpPr>
            <p:nvPr/>
          </p:nvGrpSpPr>
          <p:grpSpPr>
            <a:xfrm>
              <a:off x="9715320" y="5902677"/>
              <a:ext cx="821636" cy="822960"/>
              <a:chOff x="2317750" y="3332163"/>
              <a:chExt cx="982663" cy="984249"/>
            </a:xfrm>
            <a:solidFill>
              <a:schemeClr val="tx1">
                <a:lumMod val="85000"/>
                <a:lumOff val="15000"/>
              </a:schemeClr>
            </a:solidFill>
          </p:grpSpPr>
          <p:sp>
            <p:nvSpPr>
              <p:cNvPr id="48" name="Freeform 47"/>
              <p:cNvSpPr>
                <a:spLocks noEditPoints="1"/>
              </p:cNvSpPr>
              <p:nvPr/>
            </p:nvSpPr>
            <p:spPr bwMode="auto">
              <a:xfrm>
                <a:off x="2317750" y="3332163"/>
                <a:ext cx="982663" cy="984249"/>
              </a:xfrm>
              <a:custGeom>
                <a:avLst/>
                <a:gdLst>
                  <a:gd name="T0" fmla="*/ 1877 w 2048"/>
                  <a:gd name="T1" fmla="*/ 0 h 2051"/>
                  <a:gd name="T2" fmla="*/ 171 w 2048"/>
                  <a:gd name="T3" fmla="*/ 0 h 2051"/>
                  <a:gd name="T4" fmla="*/ 0 w 2048"/>
                  <a:gd name="T5" fmla="*/ 171 h 2051"/>
                  <a:gd name="T6" fmla="*/ 0 w 2048"/>
                  <a:gd name="T7" fmla="*/ 1468 h 2051"/>
                  <a:gd name="T8" fmla="*/ 171 w 2048"/>
                  <a:gd name="T9" fmla="*/ 1638 h 2051"/>
                  <a:gd name="T10" fmla="*/ 307 w 2048"/>
                  <a:gd name="T11" fmla="*/ 1638 h 2051"/>
                  <a:gd name="T12" fmla="*/ 307 w 2048"/>
                  <a:gd name="T13" fmla="*/ 2014 h 2051"/>
                  <a:gd name="T14" fmla="*/ 328 w 2048"/>
                  <a:gd name="T15" fmla="*/ 2045 h 2051"/>
                  <a:gd name="T16" fmla="*/ 365 w 2048"/>
                  <a:gd name="T17" fmla="*/ 2038 h 2051"/>
                  <a:gd name="T18" fmla="*/ 765 w 2048"/>
                  <a:gd name="T19" fmla="*/ 1638 h 2051"/>
                  <a:gd name="T20" fmla="*/ 1877 w 2048"/>
                  <a:gd name="T21" fmla="*/ 1638 h 2051"/>
                  <a:gd name="T22" fmla="*/ 2048 w 2048"/>
                  <a:gd name="T23" fmla="*/ 1468 h 2051"/>
                  <a:gd name="T24" fmla="*/ 2048 w 2048"/>
                  <a:gd name="T25" fmla="*/ 171 h 2051"/>
                  <a:gd name="T26" fmla="*/ 1877 w 2048"/>
                  <a:gd name="T27" fmla="*/ 0 h 2051"/>
                  <a:gd name="T28" fmla="*/ 1980 w 2048"/>
                  <a:gd name="T29" fmla="*/ 1468 h 2051"/>
                  <a:gd name="T30" fmla="*/ 1877 w 2048"/>
                  <a:gd name="T31" fmla="*/ 1570 h 2051"/>
                  <a:gd name="T32" fmla="*/ 765 w 2048"/>
                  <a:gd name="T33" fmla="*/ 1570 h 2051"/>
                  <a:gd name="T34" fmla="*/ 717 w 2048"/>
                  <a:gd name="T35" fmla="*/ 1590 h 2051"/>
                  <a:gd name="T36" fmla="*/ 375 w 2048"/>
                  <a:gd name="T37" fmla="*/ 1931 h 2051"/>
                  <a:gd name="T38" fmla="*/ 375 w 2048"/>
                  <a:gd name="T39" fmla="*/ 1638 h 2051"/>
                  <a:gd name="T40" fmla="*/ 307 w 2048"/>
                  <a:gd name="T41" fmla="*/ 1570 h 2051"/>
                  <a:gd name="T42" fmla="*/ 171 w 2048"/>
                  <a:gd name="T43" fmla="*/ 1570 h 2051"/>
                  <a:gd name="T44" fmla="*/ 68 w 2048"/>
                  <a:gd name="T45" fmla="*/ 1468 h 2051"/>
                  <a:gd name="T46" fmla="*/ 68 w 2048"/>
                  <a:gd name="T47" fmla="*/ 171 h 2051"/>
                  <a:gd name="T48" fmla="*/ 171 w 2048"/>
                  <a:gd name="T49" fmla="*/ 68 h 2051"/>
                  <a:gd name="T50" fmla="*/ 1877 w 2048"/>
                  <a:gd name="T51" fmla="*/ 68 h 2051"/>
                  <a:gd name="T52" fmla="*/ 1980 w 2048"/>
                  <a:gd name="T53" fmla="*/ 171 h 2051"/>
                  <a:gd name="T54" fmla="*/ 1980 w 2048"/>
                  <a:gd name="T55" fmla="*/ 1468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48" h="2051">
                    <a:moveTo>
                      <a:pt x="1877" y="0"/>
                    </a:moveTo>
                    <a:cubicBezTo>
                      <a:pt x="171" y="0"/>
                      <a:pt x="171" y="0"/>
                      <a:pt x="171" y="0"/>
                    </a:cubicBezTo>
                    <a:cubicBezTo>
                      <a:pt x="76" y="0"/>
                      <a:pt x="0" y="76"/>
                      <a:pt x="0" y="171"/>
                    </a:cubicBezTo>
                    <a:cubicBezTo>
                      <a:pt x="0" y="1468"/>
                      <a:pt x="0" y="1468"/>
                      <a:pt x="0" y="1468"/>
                    </a:cubicBezTo>
                    <a:cubicBezTo>
                      <a:pt x="0" y="1562"/>
                      <a:pt x="76" y="1638"/>
                      <a:pt x="171" y="1638"/>
                    </a:cubicBezTo>
                    <a:cubicBezTo>
                      <a:pt x="307" y="1638"/>
                      <a:pt x="307" y="1638"/>
                      <a:pt x="307" y="1638"/>
                    </a:cubicBezTo>
                    <a:cubicBezTo>
                      <a:pt x="307" y="2014"/>
                      <a:pt x="307" y="2014"/>
                      <a:pt x="307" y="2014"/>
                    </a:cubicBezTo>
                    <a:cubicBezTo>
                      <a:pt x="307" y="2028"/>
                      <a:pt x="316" y="2040"/>
                      <a:pt x="328" y="2045"/>
                    </a:cubicBezTo>
                    <a:cubicBezTo>
                      <a:pt x="341" y="2051"/>
                      <a:pt x="356" y="2048"/>
                      <a:pt x="365" y="2038"/>
                    </a:cubicBezTo>
                    <a:cubicBezTo>
                      <a:pt x="765" y="1638"/>
                      <a:pt x="765" y="1638"/>
                      <a:pt x="765" y="1638"/>
                    </a:cubicBezTo>
                    <a:cubicBezTo>
                      <a:pt x="1877" y="1638"/>
                      <a:pt x="1877" y="1638"/>
                      <a:pt x="1877" y="1638"/>
                    </a:cubicBezTo>
                    <a:cubicBezTo>
                      <a:pt x="1972" y="1638"/>
                      <a:pt x="2048" y="1562"/>
                      <a:pt x="2048" y="1468"/>
                    </a:cubicBezTo>
                    <a:cubicBezTo>
                      <a:pt x="2048" y="171"/>
                      <a:pt x="2048" y="171"/>
                      <a:pt x="2048" y="171"/>
                    </a:cubicBezTo>
                    <a:cubicBezTo>
                      <a:pt x="2048" y="76"/>
                      <a:pt x="1972" y="0"/>
                      <a:pt x="1877" y="0"/>
                    </a:cubicBezTo>
                    <a:close/>
                    <a:moveTo>
                      <a:pt x="1980" y="1468"/>
                    </a:moveTo>
                    <a:cubicBezTo>
                      <a:pt x="1980" y="1524"/>
                      <a:pt x="1934" y="1570"/>
                      <a:pt x="1877" y="1570"/>
                    </a:cubicBezTo>
                    <a:cubicBezTo>
                      <a:pt x="765" y="1570"/>
                      <a:pt x="765" y="1570"/>
                      <a:pt x="765" y="1570"/>
                    </a:cubicBezTo>
                    <a:cubicBezTo>
                      <a:pt x="747" y="1570"/>
                      <a:pt x="730" y="1577"/>
                      <a:pt x="717" y="1590"/>
                    </a:cubicBezTo>
                    <a:cubicBezTo>
                      <a:pt x="375" y="1931"/>
                      <a:pt x="375" y="1931"/>
                      <a:pt x="375" y="1931"/>
                    </a:cubicBezTo>
                    <a:cubicBezTo>
                      <a:pt x="375" y="1638"/>
                      <a:pt x="375" y="1638"/>
                      <a:pt x="375" y="1638"/>
                    </a:cubicBezTo>
                    <a:cubicBezTo>
                      <a:pt x="375" y="1601"/>
                      <a:pt x="345" y="1570"/>
                      <a:pt x="307" y="1570"/>
                    </a:cubicBezTo>
                    <a:cubicBezTo>
                      <a:pt x="171" y="1570"/>
                      <a:pt x="171" y="1570"/>
                      <a:pt x="171" y="1570"/>
                    </a:cubicBezTo>
                    <a:cubicBezTo>
                      <a:pt x="114" y="1570"/>
                      <a:pt x="68" y="1524"/>
                      <a:pt x="68" y="1468"/>
                    </a:cubicBezTo>
                    <a:cubicBezTo>
                      <a:pt x="68" y="171"/>
                      <a:pt x="68" y="171"/>
                      <a:pt x="68" y="171"/>
                    </a:cubicBezTo>
                    <a:cubicBezTo>
                      <a:pt x="68" y="114"/>
                      <a:pt x="114" y="68"/>
                      <a:pt x="171" y="68"/>
                    </a:cubicBezTo>
                    <a:cubicBezTo>
                      <a:pt x="1877" y="68"/>
                      <a:pt x="1877" y="68"/>
                      <a:pt x="1877" y="68"/>
                    </a:cubicBezTo>
                    <a:cubicBezTo>
                      <a:pt x="1934" y="68"/>
                      <a:pt x="1980" y="114"/>
                      <a:pt x="1980" y="171"/>
                    </a:cubicBezTo>
                    <a:cubicBezTo>
                      <a:pt x="1980" y="1468"/>
                      <a:pt x="1980" y="1468"/>
                      <a:pt x="1980" y="14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9" name="Freeform 48"/>
              <p:cNvSpPr>
                <a:spLocks/>
              </p:cNvSpPr>
              <p:nvPr/>
            </p:nvSpPr>
            <p:spPr bwMode="auto">
              <a:xfrm>
                <a:off x="2414588" y="3398838"/>
                <a:ext cx="787400" cy="508000"/>
              </a:xfrm>
              <a:custGeom>
                <a:avLst/>
                <a:gdLst>
                  <a:gd name="T0" fmla="*/ 1619 w 1640"/>
                  <a:gd name="T1" fmla="*/ 2 h 1060"/>
                  <a:gd name="T2" fmla="*/ 1606 w 1640"/>
                  <a:gd name="T3" fmla="*/ 0 h 1060"/>
                  <a:gd name="T4" fmla="*/ 1367 w 1640"/>
                  <a:gd name="T5" fmla="*/ 0 h 1060"/>
                  <a:gd name="T6" fmla="*/ 1333 w 1640"/>
                  <a:gd name="T7" fmla="*/ 34 h 1060"/>
                  <a:gd name="T8" fmla="*/ 1367 w 1640"/>
                  <a:gd name="T9" fmla="*/ 68 h 1060"/>
                  <a:gd name="T10" fmla="*/ 1524 w 1640"/>
                  <a:gd name="T11" fmla="*/ 68 h 1060"/>
                  <a:gd name="T12" fmla="*/ 1196 w 1640"/>
                  <a:gd name="T13" fmla="*/ 395 h 1060"/>
                  <a:gd name="T14" fmla="*/ 1101 w 1640"/>
                  <a:gd name="T15" fmla="*/ 300 h 1060"/>
                  <a:gd name="T16" fmla="*/ 1077 w 1640"/>
                  <a:gd name="T17" fmla="*/ 290 h 1060"/>
                  <a:gd name="T18" fmla="*/ 1053 w 1640"/>
                  <a:gd name="T19" fmla="*/ 300 h 1060"/>
                  <a:gd name="T20" fmla="*/ 531 w 1640"/>
                  <a:gd name="T21" fmla="*/ 822 h 1060"/>
                  <a:gd name="T22" fmla="*/ 384 w 1640"/>
                  <a:gd name="T23" fmla="*/ 675 h 1060"/>
                  <a:gd name="T24" fmla="*/ 360 w 1640"/>
                  <a:gd name="T25" fmla="*/ 665 h 1060"/>
                  <a:gd name="T26" fmla="*/ 336 w 1640"/>
                  <a:gd name="T27" fmla="*/ 675 h 1060"/>
                  <a:gd name="T28" fmla="*/ 12 w 1640"/>
                  <a:gd name="T29" fmla="*/ 999 h 1060"/>
                  <a:gd name="T30" fmla="*/ 3 w 1640"/>
                  <a:gd name="T31" fmla="*/ 1032 h 1060"/>
                  <a:gd name="T32" fmla="*/ 27 w 1640"/>
                  <a:gd name="T33" fmla="*/ 1056 h 1060"/>
                  <a:gd name="T34" fmla="*/ 60 w 1640"/>
                  <a:gd name="T35" fmla="*/ 1048 h 1060"/>
                  <a:gd name="T36" fmla="*/ 360 w 1640"/>
                  <a:gd name="T37" fmla="*/ 748 h 1060"/>
                  <a:gd name="T38" fmla="*/ 507 w 1640"/>
                  <a:gd name="T39" fmla="*/ 894 h 1060"/>
                  <a:gd name="T40" fmla="*/ 531 w 1640"/>
                  <a:gd name="T41" fmla="*/ 904 h 1060"/>
                  <a:gd name="T42" fmla="*/ 555 w 1640"/>
                  <a:gd name="T43" fmla="*/ 894 h 1060"/>
                  <a:gd name="T44" fmla="*/ 1077 w 1640"/>
                  <a:gd name="T45" fmla="*/ 372 h 1060"/>
                  <a:gd name="T46" fmla="*/ 1172 w 1640"/>
                  <a:gd name="T47" fmla="*/ 467 h 1060"/>
                  <a:gd name="T48" fmla="*/ 1196 w 1640"/>
                  <a:gd name="T49" fmla="*/ 477 h 1060"/>
                  <a:gd name="T50" fmla="*/ 1221 w 1640"/>
                  <a:gd name="T51" fmla="*/ 467 h 1060"/>
                  <a:gd name="T52" fmla="*/ 1572 w 1640"/>
                  <a:gd name="T53" fmla="*/ 116 h 1060"/>
                  <a:gd name="T54" fmla="*/ 1572 w 1640"/>
                  <a:gd name="T55" fmla="*/ 273 h 1060"/>
                  <a:gd name="T56" fmla="*/ 1606 w 1640"/>
                  <a:gd name="T57" fmla="*/ 307 h 1060"/>
                  <a:gd name="T58" fmla="*/ 1640 w 1640"/>
                  <a:gd name="T59" fmla="*/ 273 h 1060"/>
                  <a:gd name="T60" fmla="*/ 1640 w 1640"/>
                  <a:gd name="T61" fmla="*/ 34 h 1060"/>
                  <a:gd name="T62" fmla="*/ 1619 w 1640"/>
                  <a:gd name="T63" fmla="*/ 2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40" h="1060">
                    <a:moveTo>
                      <a:pt x="1619" y="2"/>
                    </a:moveTo>
                    <a:cubicBezTo>
                      <a:pt x="1615" y="0"/>
                      <a:pt x="1611" y="0"/>
                      <a:pt x="1606" y="0"/>
                    </a:cubicBezTo>
                    <a:cubicBezTo>
                      <a:pt x="1367" y="0"/>
                      <a:pt x="1367" y="0"/>
                      <a:pt x="1367" y="0"/>
                    </a:cubicBezTo>
                    <a:cubicBezTo>
                      <a:pt x="1348" y="0"/>
                      <a:pt x="1333" y="15"/>
                      <a:pt x="1333" y="34"/>
                    </a:cubicBezTo>
                    <a:cubicBezTo>
                      <a:pt x="1333" y="53"/>
                      <a:pt x="1348" y="68"/>
                      <a:pt x="1367" y="68"/>
                    </a:cubicBezTo>
                    <a:cubicBezTo>
                      <a:pt x="1524" y="68"/>
                      <a:pt x="1524" y="68"/>
                      <a:pt x="1524" y="68"/>
                    </a:cubicBezTo>
                    <a:cubicBezTo>
                      <a:pt x="1196" y="395"/>
                      <a:pt x="1196" y="395"/>
                      <a:pt x="1196" y="395"/>
                    </a:cubicBezTo>
                    <a:cubicBezTo>
                      <a:pt x="1101" y="300"/>
                      <a:pt x="1101" y="300"/>
                      <a:pt x="1101" y="300"/>
                    </a:cubicBezTo>
                    <a:cubicBezTo>
                      <a:pt x="1095" y="293"/>
                      <a:pt x="1086" y="290"/>
                      <a:pt x="1077" y="290"/>
                    </a:cubicBezTo>
                    <a:cubicBezTo>
                      <a:pt x="1068" y="290"/>
                      <a:pt x="1059" y="293"/>
                      <a:pt x="1053" y="300"/>
                    </a:cubicBezTo>
                    <a:cubicBezTo>
                      <a:pt x="531" y="822"/>
                      <a:pt x="531" y="822"/>
                      <a:pt x="531" y="822"/>
                    </a:cubicBezTo>
                    <a:cubicBezTo>
                      <a:pt x="384" y="675"/>
                      <a:pt x="384" y="675"/>
                      <a:pt x="384" y="675"/>
                    </a:cubicBezTo>
                    <a:cubicBezTo>
                      <a:pt x="378" y="669"/>
                      <a:pt x="369" y="665"/>
                      <a:pt x="360" y="665"/>
                    </a:cubicBezTo>
                    <a:cubicBezTo>
                      <a:pt x="351" y="665"/>
                      <a:pt x="342" y="669"/>
                      <a:pt x="336" y="675"/>
                    </a:cubicBezTo>
                    <a:cubicBezTo>
                      <a:pt x="12" y="999"/>
                      <a:pt x="12" y="999"/>
                      <a:pt x="12" y="999"/>
                    </a:cubicBezTo>
                    <a:cubicBezTo>
                      <a:pt x="3" y="1008"/>
                      <a:pt x="0" y="1021"/>
                      <a:pt x="3" y="1032"/>
                    </a:cubicBezTo>
                    <a:cubicBezTo>
                      <a:pt x="6" y="1044"/>
                      <a:pt x="15" y="1053"/>
                      <a:pt x="27" y="1056"/>
                    </a:cubicBezTo>
                    <a:cubicBezTo>
                      <a:pt x="39" y="1060"/>
                      <a:pt x="51" y="1056"/>
                      <a:pt x="60" y="1048"/>
                    </a:cubicBezTo>
                    <a:cubicBezTo>
                      <a:pt x="360" y="748"/>
                      <a:pt x="360" y="748"/>
                      <a:pt x="360" y="748"/>
                    </a:cubicBezTo>
                    <a:cubicBezTo>
                      <a:pt x="507" y="894"/>
                      <a:pt x="507" y="894"/>
                      <a:pt x="507" y="894"/>
                    </a:cubicBezTo>
                    <a:cubicBezTo>
                      <a:pt x="513" y="900"/>
                      <a:pt x="522" y="904"/>
                      <a:pt x="531" y="904"/>
                    </a:cubicBezTo>
                    <a:cubicBezTo>
                      <a:pt x="540" y="904"/>
                      <a:pt x="549" y="900"/>
                      <a:pt x="555" y="894"/>
                    </a:cubicBezTo>
                    <a:cubicBezTo>
                      <a:pt x="1077" y="372"/>
                      <a:pt x="1077" y="372"/>
                      <a:pt x="1077" y="372"/>
                    </a:cubicBezTo>
                    <a:cubicBezTo>
                      <a:pt x="1172" y="467"/>
                      <a:pt x="1172" y="467"/>
                      <a:pt x="1172" y="467"/>
                    </a:cubicBezTo>
                    <a:cubicBezTo>
                      <a:pt x="1179" y="474"/>
                      <a:pt x="1187" y="477"/>
                      <a:pt x="1196" y="477"/>
                    </a:cubicBezTo>
                    <a:cubicBezTo>
                      <a:pt x="1206" y="477"/>
                      <a:pt x="1214" y="474"/>
                      <a:pt x="1221" y="467"/>
                    </a:cubicBezTo>
                    <a:cubicBezTo>
                      <a:pt x="1572" y="116"/>
                      <a:pt x="1572" y="116"/>
                      <a:pt x="1572" y="116"/>
                    </a:cubicBezTo>
                    <a:cubicBezTo>
                      <a:pt x="1572" y="273"/>
                      <a:pt x="1572" y="273"/>
                      <a:pt x="1572" y="273"/>
                    </a:cubicBezTo>
                    <a:cubicBezTo>
                      <a:pt x="1572" y="291"/>
                      <a:pt x="1587" y="307"/>
                      <a:pt x="1606" y="307"/>
                    </a:cubicBezTo>
                    <a:cubicBezTo>
                      <a:pt x="1625" y="307"/>
                      <a:pt x="1640" y="291"/>
                      <a:pt x="1640" y="273"/>
                    </a:cubicBezTo>
                    <a:cubicBezTo>
                      <a:pt x="1640" y="34"/>
                      <a:pt x="1640" y="34"/>
                      <a:pt x="1640" y="34"/>
                    </a:cubicBezTo>
                    <a:cubicBezTo>
                      <a:pt x="1640" y="20"/>
                      <a:pt x="1632" y="7"/>
                      <a:pt x="161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0" name="Freeform 49"/>
              <p:cNvSpPr>
                <a:spLocks/>
              </p:cNvSpPr>
              <p:nvPr/>
            </p:nvSpPr>
            <p:spPr bwMode="auto">
              <a:xfrm>
                <a:off x="2432050" y="3938588"/>
                <a:ext cx="33338" cy="82550"/>
              </a:xfrm>
              <a:custGeom>
                <a:avLst/>
                <a:gdLst>
                  <a:gd name="T0" fmla="*/ 34 w 68"/>
                  <a:gd name="T1" fmla="*/ 0 h 171"/>
                  <a:gd name="T2" fmla="*/ 10 w 68"/>
                  <a:gd name="T3" fmla="*/ 10 h 171"/>
                  <a:gd name="T4" fmla="*/ 0 w 68"/>
                  <a:gd name="T5" fmla="*/ 34 h 171"/>
                  <a:gd name="T6" fmla="*/ 0 w 68"/>
                  <a:gd name="T7" fmla="*/ 136 h 171"/>
                  <a:gd name="T8" fmla="*/ 34 w 68"/>
                  <a:gd name="T9" fmla="*/ 171 h 171"/>
                  <a:gd name="T10" fmla="*/ 68 w 68"/>
                  <a:gd name="T11" fmla="*/ 136 h 171"/>
                  <a:gd name="T12" fmla="*/ 68 w 68"/>
                  <a:gd name="T13" fmla="*/ 34 h 171"/>
                  <a:gd name="T14" fmla="*/ 58 w 68"/>
                  <a:gd name="T15" fmla="*/ 10 h 171"/>
                  <a:gd name="T16" fmla="*/ 34 w 68"/>
                  <a:gd name="T1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171">
                    <a:moveTo>
                      <a:pt x="34" y="0"/>
                    </a:moveTo>
                    <a:cubicBezTo>
                      <a:pt x="25" y="0"/>
                      <a:pt x="16" y="4"/>
                      <a:pt x="10" y="10"/>
                    </a:cubicBezTo>
                    <a:cubicBezTo>
                      <a:pt x="4" y="16"/>
                      <a:pt x="0" y="25"/>
                      <a:pt x="0" y="34"/>
                    </a:cubicBezTo>
                    <a:cubicBezTo>
                      <a:pt x="0" y="136"/>
                      <a:pt x="0" y="136"/>
                      <a:pt x="0" y="136"/>
                    </a:cubicBezTo>
                    <a:cubicBezTo>
                      <a:pt x="0" y="155"/>
                      <a:pt x="15" y="171"/>
                      <a:pt x="34" y="171"/>
                    </a:cubicBezTo>
                    <a:cubicBezTo>
                      <a:pt x="53" y="171"/>
                      <a:pt x="68" y="155"/>
                      <a:pt x="68" y="136"/>
                    </a:cubicBezTo>
                    <a:cubicBezTo>
                      <a:pt x="68" y="34"/>
                      <a:pt x="68" y="34"/>
                      <a:pt x="68" y="34"/>
                    </a:cubicBezTo>
                    <a:cubicBezTo>
                      <a:pt x="68" y="25"/>
                      <a:pt x="65" y="16"/>
                      <a:pt x="58" y="10"/>
                    </a:cubicBezTo>
                    <a:cubicBezTo>
                      <a:pt x="52" y="4"/>
                      <a:pt x="43"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1" name="Freeform 50"/>
              <p:cNvSpPr>
                <a:spLocks/>
              </p:cNvSpPr>
              <p:nvPr/>
            </p:nvSpPr>
            <p:spPr bwMode="auto">
              <a:xfrm>
                <a:off x="2514600" y="3873500"/>
                <a:ext cx="31750" cy="147637"/>
              </a:xfrm>
              <a:custGeom>
                <a:avLst/>
                <a:gdLst>
                  <a:gd name="T0" fmla="*/ 34 w 68"/>
                  <a:gd name="T1" fmla="*/ 0 h 308"/>
                  <a:gd name="T2" fmla="*/ 10 w 68"/>
                  <a:gd name="T3" fmla="*/ 10 h 308"/>
                  <a:gd name="T4" fmla="*/ 0 w 68"/>
                  <a:gd name="T5" fmla="*/ 35 h 308"/>
                  <a:gd name="T6" fmla="*/ 0 w 68"/>
                  <a:gd name="T7" fmla="*/ 273 h 308"/>
                  <a:gd name="T8" fmla="*/ 34 w 68"/>
                  <a:gd name="T9" fmla="*/ 308 h 308"/>
                  <a:gd name="T10" fmla="*/ 68 w 68"/>
                  <a:gd name="T11" fmla="*/ 273 h 308"/>
                  <a:gd name="T12" fmla="*/ 68 w 68"/>
                  <a:gd name="T13" fmla="*/ 35 h 308"/>
                  <a:gd name="T14" fmla="*/ 58 w 68"/>
                  <a:gd name="T15" fmla="*/ 10 h 308"/>
                  <a:gd name="T16" fmla="*/ 34 w 68"/>
                  <a:gd name="T17"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8">
                    <a:moveTo>
                      <a:pt x="34" y="0"/>
                    </a:moveTo>
                    <a:cubicBezTo>
                      <a:pt x="25" y="0"/>
                      <a:pt x="16" y="4"/>
                      <a:pt x="10" y="10"/>
                    </a:cubicBezTo>
                    <a:cubicBezTo>
                      <a:pt x="3" y="17"/>
                      <a:pt x="0" y="25"/>
                      <a:pt x="0" y="35"/>
                    </a:cubicBezTo>
                    <a:cubicBezTo>
                      <a:pt x="0" y="273"/>
                      <a:pt x="0" y="273"/>
                      <a:pt x="0" y="273"/>
                    </a:cubicBezTo>
                    <a:cubicBezTo>
                      <a:pt x="0" y="292"/>
                      <a:pt x="15" y="308"/>
                      <a:pt x="34" y="308"/>
                    </a:cubicBezTo>
                    <a:cubicBezTo>
                      <a:pt x="53" y="308"/>
                      <a:pt x="68" y="292"/>
                      <a:pt x="68" y="273"/>
                    </a:cubicBezTo>
                    <a:cubicBezTo>
                      <a:pt x="68" y="35"/>
                      <a:pt x="68" y="35"/>
                      <a:pt x="68" y="35"/>
                    </a:cubicBezTo>
                    <a:cubicBezTo>
                      <a:pt x="68" y="25"/>
                      <a:pt x="64" y="17"/>
                      <a:pt x="58" y="10"/>
                    </a:cubicBezTo>
                    <a:cubicBezTo>
                      <a:pt x="51" y="4"/>
                      <a:pt x="43"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2" name="Freeform 51"/>
              <p:cNvSpPr>
                <a:spLocks/>
              </p:cNvSpPr>
              <p:nvPr/>
            </p:nvSpPr>
            <p:spPr bwMode="auto">
              <a:xfrm>
                <a:off x="2595563" y="3873500"/>
                <a:ext cx="33338" cy="147637"/>
              </a:xfrm>
              <a:custGeom>
                <a:avLst/>
                <a:gdLst>
                  <a:gd name="T0" fmla="*/ 34 w 69"/>
                  <a:gd name="T1" fmla="*/ 0 h 308"/>
                  <a:gd name="T2" fmla="*/ 10 w 69"/>
                  <a:gd name="T3" fmla="*/ 10 h 308"/>
                  <a:gd name="T4" fmla="*/ 0 w 69"/>
                  <a:gd name="T5" fmla="*/ 35 h 308"/>
                  <a:gd name="T6" fmla="*/ 0 w 69"/>
                  <a:gd name="T7" fmla="*/ 273 h 308"/>
                  <a:gd name="T8" fmla="*/ 34 w 69"/>
                  <a:gd name="T9" fmla="*/ 308 h 308"/>
                  <a:gd name="T10" fmla="*/ 69 w 69"/>
                  <a:gd name="T11" fmla="*/ 273 h 308"/>
                  <a:gd name="T12" fmla="*/ 69 w 69"/>
                  <a:gd name="T13" fmla="*/ 35 h 308"/>
                  <a:gd name="T14" fmla="*/ 59 w 69"/>
                  <a:gd name="T15" fmla="*/ 10 h 308"/>
                  <a:gd name="T16" fmla="*/ 34 w 69"/>
                  <a:gd name="T17"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308">
                    <a:moveTo>
                      <a:pt x="34" y="0"/>
                    </a:moveTo>
                    <a:cubicBezTo>
                      <a:pt x="25" y="0"/>
                      <a:pt x="17" y="4"/>
                      <a:pt x="10" y="10"/>
                    </a:cubicBezTo>
                    <a:cubicBezTo>
                      <a:pt x="4" y="17"/>
                      <a:pt x="0" y="25"/>
                      <a:pt x="0" y="35"/>
                    </a:cubicBezTo>
                    <a:cubicBezTo>
                      <a:pt x="0" y="273"/>
                      <a:pt x="0" y="273"/>
                      <a:pt x="0" y="273"/>
                    </a:cubicBezTo>
                    <a:cubicBezTo>
                      <a:pt x="0" y="292"/>
                      <a:pt x="16" y="308"/>
                      <a:pt x="34" y="308"/>
                    </a:cubicBezTo>
                    <a:cubicBezTo>
                      <a:pt x="53" y="308"/>
                      <a:pt x="69" y="292"/>
                      <a:pt x="69" y="273"/>
                    </a:cubicBezTo>
                    <a:cubicBezTo>
                      <a:pt x="69" y="35"/>
                      <a:pt x="69" y="35"/>
                      <a:pt x="69" y="35"/>
                    </a:cubicBezTo>
                    <a:cubicBezTo>
                      <a:pt x="69" y="25"/>
                      <a:pt x="65" y="17"/>
                      <a:pt x="59" y="10"/>
                    </a:cubicBezTo>
                    <a:cubicBezTo>
                      <a:pt x="52" y="4"/>
                      <a:pt x="43"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3" name="Freeform 52"/>
              <p:cNvSpPr>
                <a:spLocks/>
              </p:cNvSpPr>
              <p:nvPr/>
            </p:nvSpPr>
            <p:spPr bwMode="auto">
              <a:xfrm>
                <a:off x="2678113" y="3873500"/>
                <a:ext cx="31750" cy="147637"/>
              </a:xfrm>
              <a:custGeom>
                <a:avLst/>
                <a:gdLst>
                  <a:gd name="T0" fmla="*/ 34 w 68"/>
                  <a:gd name="T1" fmla="*/ 0 h 308"/>
                  <a:gd name="T2" fmla="*/ 10 w 68"/>
                  <a:gd name="T3" fmla="*/ 10 h 308"/>
                  <a:gd name="T4" fmla="*/ 0 w 68"/>
                  <a:gd name="T5" fmla="*/ 35 h 308"/>
                  <a:gd name="T6" fmla="*/ 0 w 68"/>
                  <a:gd name="T7" fmla="*/ 273 h 308"/>
                  <a:gd name="T8" fmla="*/ 34 w 68"/>
                  <a:gd name="T9" fmla="*/ 308 h 308"/>
                  <a:gd name="T10" fmla="*/ 68 w 68"/>
                  <a:gd name="T11" fmla="*/ 273 h 308"/>
                  <a:gd name="T12" fmla="*/ 68 w 68"/>
                  <a:gd name="T13" fmla="*/ 35 h 308"/>
                  <a:gd name="T14" fmla="*/ 58 w 68"/>
                  <a:gd name="T15" fmla="*/ 10 h 308"/>
                  <a:gd name="T16" fmla="*/ 34 w 68"/>
                  <a:gd name="T17"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8">
                    <a:moveTo>
                      <a:pt x="34" y="0"/>
                    </a:moveTo>
                    <a:cubicBezTo>
                      <a:pt x="25" y="0"/>
                      <a:pt x="16" y="4"/>
                      <a:pt x="10" y="10"/>
                    </a:cubicBezTo>
                    <a:cubicBezTo>
                      <a:pt x="4" y="17"/>
                      <a:pt x="0" y="25"/>
                      <a:pt x="0" y="35"/>
                    </a:cubicBezTo>
                    <a:cubicBezTo>
                      <a:pt x="0" y="273"/>
                      <a:pt x="0" y="273"/>
                      <a:pt x="0" y="273"/>
                    </a:cubicBezTo>
                    <a:cubicBezTo>
                      <a:pt x="0" y="292"/>
                      <a:pt x="15" y="308"/>
                      <a:pt x="34" y="308"/>
                    </a:cubicBezTo>
                    <a:cubicBezTo>
                      <a:pt x="53" y="308"/>
                      <a:pt x="68" y="292"/>
                      <a:pt x="68" y="273"/>
                    </a:cubicBezTo>
                    <a:cubicBezTo>
                      <a:pt x="68" y="35"/>
                      <a:pt x="68" y="35"/>
                      <a:pt x="68" y="35"/>
                    </a:cubicBezTo>
                    <a:cubicBezTo>
                      <a:pt x="68" y="25"/>
                      <a:pt x="65" y="17"/>
                      <a:pt x="58" y="10"/>
                    </a:cubicBezTo>
                    <a:cubicBezTo>
                      <a:pt x="52" y="4"/>
                      <a:pt x="43"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4" name="Freeform 53"/>
              <p:cNvSpPr>
                <a:spLocks/>
              </p:cNvSpPr>
              <p:nvPr/>
            </p:nvSpPr>
            <p:spPr bwMode="auto">
              <a:xfrm>
                <a:off x="2760663" y="3806825"/>
                <a:ext cx="31750" cy="214312"/>
              </a:xfrm>
              <a:custGeom>
                <a:avLst/>
                <a:gdLst>
                  <a:gd name="T0" fmla="*/ 34 w 68"/>
                  <a:gd name="T1" fmla="*/ 0 h 444"/>
                  <a:gd name="T2" fmla="*/ 10 w 68"/>
                  <a:gd name="T3" fmla="*/ 10 h 444"/>
                  <a:gd name="T4" fmla="*/ 0 w 68"/>
                  <a:gd name="T5" fmla="*/ 34 h 444"/>
                  <a:gd name="T6" fmla="*/ 0 w 68"/>
                  <a:gd name="T7" fmla="*/ 409 h 444"/>
                  <a:gd name="T8" fmla="*/ 34 w 68"/>
                  <a:gd name="T9" fmla="*/ 444 h 444"/>
                  <a:gd name="T10" fmla="*/ 68 w 68"/>
                  <a:gd name="T11" fmla="*/ 409 h 444"/>
                  <a:gd name="T12" fmla="*/ 68 w 68"/>
                  <a:gd name="T13" fmla="*/ 34 h 444"/>
                  <a:gd name="T14" fmla="*/ 58 w 68"/>
                  <a:gd name="T15" fmla="*/ 10 h 444"/>
                  <a:gd name="T16" fmla="*/ 34 w 68"/>
                  <a:gd name="T17"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44">
                    <a:moveTo>
                      <a:pt x="34" y="0"/>
                    </a:moveTo>
                    <a:cubicBezTo>
                      <a:pt x="25" y="0"/>
                      <a:pt x="16" y="3"/>
                      <a:pt x="10" y="10"/>
                    </a:cubicBezTo>
                    <a:cubicBezTo>
                      <a:pt x="3" y="16"/>
                      <a:pt x="0" y="25"/>
                      <a:pt x="0" y="34"/>
                    </a:cubicBezTo>
                    <a:cubicBezTo>
                      <a:pt x="0" y="409"/>
                      <a:pt x="0" y="409"/>
                      <a:pt x="0" y="409"/>
                    </a:cubicBezTo>
                    <a:cubicBezTo>
                      <a:pt x="0" y="428"/>
                      <a:pt x="15" y="444"/>
                      <a:pt x="34" y="444"/>
                    </a:cubicBezTo>
                    <a:cubicBezTo>
                      <a:pt x="53" y="444"/>
                      <a:pt x="68" y="428"/>
                      <a:pt x="68" y="409"/>
                    </a:cubicBezTo>
                    <a:cubicBezTo>
                      <a:pt x="68" y="34"/>
                      <a:pt x="68" y="34"/>
                      <a:pt x="68" y="34"/>
                    </a:cubicBezTo>
                    <a:cubicBezTo>
                      <a:pt x="68" y="25"/>
                      <a:pt x="64" y="16"/>
                      <a:pt x="58" y="10"/>
                    </a:cubicBezTo>
                    <a:cubicBezTo>
                      <a:pt x="51" y="3"/>
                      <a:pt x="43"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5" name="Freeform 54"/>
              <p:cNvSpPr>
                <a:spLocks/>
              </p:cNvSpPr>
              <p:nvPr/>
            </p:nvSpPr>
            <p:spPr bwMode="auto">
              <a:xfrm>
                <a:off x="2841625" y="3725863"/>
                <a:ext cx="33338" cy="295275"/>
              </a:xfrm>
              <a:custGeom>
                <a:avLst/>
                <a:gdLst>
                  <a:gd name="T0" fmla="*/ 34 w 69"/>
                  <a:gd name="T1" fmla="*/ 0 h 615"/>
                  <a:gd name="T2" fmla="*/ 10 w 69"/>
                  <a:gd name="T3" fmla="*/ 10 h 615"/>
                  <a:gd name="T4" fmla="*/ 0 w 69"/>
                  <a:gd name="T5" fmla="*/ 34 h 615"/>
                  <a:gd name="T6" fmla="*/ 0 w 69"/>
                  <a:gd name="T7" fmla="*/ 580 h 615"/>
                  <a:gd name="T8" fmla="*/ 34 w 69"/>
                  <a:gd name="T9" fmla="*/ 615 h 615"/>
                  <a:gd name="T10" fmla="*/ 69 w 69"/>
                  <a:gd name="T11" fmla="*/ 580 h 615"/>
                  <a:gd name="T12" fmla="*/ 69 w 69"/>
                  <a:gd name="T13" fmla="*/ 34 h 615"/>
                  <a:gd name="T14" fmla="*/ 59 w 69"/>
                  <a:gd name="T15" fmla="*/ 10 h 615"/>
                  <a:gd name="T16" fmla="*/ 34 w 69"/>
                  <a:gd name="T17"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15">
                    <a:moveTo>
                      <a:pt x="34" y="0"/>
                    </a:moveTo>
                    <a:cubicBezTo>
                      <a:pt x="25" y="0"/>
                      <a:pt x="17" y="4"/>
                      <a:pt x="10" y="10"/>
                    </a:cubicBezTo>
                    <a:cubicBezTo>
                      <a:pt x="4" y="17"/>
                      <a:pt x="0" y="25"/>
                      <a:pt x="0" y="34"/>
                    </a:cubicBezTo>
                    <a:cubicBezTo>
                      <a:pt x="0" y="580"/>
                      <a:pt x="0" y="580"/>
                      <a:pt x="0" y="580"/>
                    </a:cubicBezTo>
                    <a:cubicBezTo>
                      <a:pt x="0" y="599"/>
                      <a:pt x="16" y="615"/>
                      <a:pt x="34" y="615"/>
                    </a:cubicBezTo>
                    <a:cubicBezTo>
                      <a:pt x="53" y="615"/>
                      <a:pt x="69" y="599"/>
                      <a:pt x="69" y="580"/>
                    </a:cubicBezTo>
                    <a:cubicBezTo>
                      <a:pt x="69" y="34"/>
                      <a:pt x="69" y="34"/>
                      <a:pt x="69" y="34"/>
                    </a:cubicBezTo>
                    <a:cubicBezTo>
                      <a:pt x="69" y="25"/>
                      <a:pt x="65" y="17"/>
                      <a:pt x="59" y="10"/>
                    </a:cubicBezTo>
                    <a:cubicBezTo>
                      <a:pt x="52" y="4"/>
                      <a:pt x="43"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6" name="Freeform 55"/>
              <p:cNvSpPr>
                <a:spLocks/>
              </p:cNvSpPr>
              <p:nvPr/>
            </p:nvSpPr>
            <p:spPr bwMode="auto">
              <a:xfrm>
                <a:off x="2924175" y="3676650"/>
                <a:ext cx="31750" cy="344487"/>
              </a:xfrm>
              <a:custGeom>
                <a:avLst/>
                <a:gdLst>
                  <a:gd name="T0" fmla="*/ 34 w 68"/>
                  <a:gd name="T1" fmla="*/ 0 h 717"/>
                  <a:gd name="T2" fmla="*/ 10 w 68"/>
                  <a:gd name="T3" fmla="*/ 10 h 717"/>
                  <a:gd name="T4" fmla="*/ 0 w 68"/>
                  <a:gd name="T5" fmla="*/ 34 h 717"/>
                  <a:gd name="T6" fmla="*/ 0 w 68"/>
                  <a:gd name="T7" fmla="*/ 682 h 717"/>
                  <a:gd name="T8" fmla="*/ 34 w 68"/>
                  <a:gd name="T9" fmla="*/ 717 h 717"/>
                  <a:gd name="T10" fmla="*/ 68 w 68"/>
                  <a:gd name="T11" fmla="*/ 682 h 717"/>
                  <a:gd name="T12" fmla="*/ 68 w 68"/>
                  <a:gd name="T13" fmla="*/ 34 h 717"/>
                  <a:gd name="T14" fmla="*/ 58 w 68"/>
                  <a:gd name="T15" fmla="*/ 10 h 717"/>
                  <a:gd name="T16" fmla="*/ 34 w 68"/>
                  <a:gd name="T17" fmla="*/ 0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717">
                    <a:moveTo>
                      <a:pt x="34" y="0"/>
                    </a:moveTo>
                    <a:cubicBezTo>
                      <a:pt x="25" y="0"/>
                      <a:pt x="16" y="3"/>
                      <a:pt x="10" y="10"/>
                    </a:cubicBezTo>
                    <a:cubicBezTo>
                      <a:pt x="4" y="16"/>
                      <a:pt x="0" y="25"/>
                      <a:pt x="0" y="34"/>
                    </a:cubicBezTo>
                    <a:cubicBezTo>
                      <a:pt x="0" y="682"/>
                      <a:pt x="0" y="682"/>
                      <a:pt x="0" y="682"/>
                    </a:cubicBezTo>
                    <a:cubicBezTo>
                      <a:pt x="0" y="701"/>
                      <a:pt x="15" y="717"/>
                      <a:pt x="34" y="717"/>
                    </a:cubicBezTo>
                    <a:cubicBezTo>
                      <a:pt x="53" y="717"/>
                      <a:pt x="68" y="701"/>
                      <a:pt x="68" y="682"/>
                    </a:cubicBezTo>
                    <a:cubicBezTo>
                      <a:pt x="68" y="34"/>
                      <a:pt x="68" y="34"/>
                      <a:pt x="68" y="34"/>
                    </a:cubicBezTo>
                    <a:cubicBezTo>
                      <a:pt x="68" y="25"/>
                      <a:pt x="65" y="16"/>
                      <a:pt x="58" y="10"/>
                    </a:cubicBezTo>
                    <a:cubicBezTo>
                      <a:pt x="52" y="3"/>
                      <a:pt x="43"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7" name="Freeform 56"/>
              <p:cNvSpPr>
                <a:spLocks/>
              </p:cNvSpPr>
              <p:nvPr/>
            </p:nvSpPr>
            <p:spPr bwMode="auto">
              <a:xfrm>
                <a:off x="3087688" y="3627438"/>
                <a:ext cx="31750" cy="393700"/>
              </a:xfrm>
              <a:custGeom>
                <a:avLst/>
                <a:gdLst>
                  <a:gd name="T0" fmla="*/ 34 w 69"/>
                  <a:gd name="T1" fmla="*/ 0 h 820"/>
                  <a:gd name="T2" fmla="*/ 10 w 69"/>
                  <a:gd name="T3" fmla="*/ 10 h 820"/>
                  <a:gd name="T4" fmla="*/ 0 w 69"/>
                  <a:gd name="T5" fmla="*/ 35 h 820"/>
                  <a:gd name="T6" fmla="*/ 0 w 69"/>
                  <a:gd name="T7" fmla="*/ 785 h 820"/>
                  <a:gd name="T8" fmla="*/ 34 w 69"/>
                  <a:gd name="T9" fmla="*/ 820 h 820"/>
                  <a:gd name="T10" fmla="*/ 69 w 69"/>
                  <a:gd name="T11" fmla="*/ 785 h 820"/>
                  <a:gd name="T12" fmla="*/ 69 w 69"/>
                  <a:gd name="T13" fmla="*/ 35 h 820"/>
                  <a:gd name="T14" fmla="*/ 59 w 69"/>
                  <a:gd name="T15" fmla="*/ 10 h 820"/>
                  <a:gd name="T16" fmla="*/ 34 w 69"/>
                  <a:gd name="T17"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820">
                    <a:moveTo>
                      <a:pt x="34" y="0"/>
                    </a:moveTo>
                    <a:cubicBezTo>
                      <a:pt x="25" y="0"/>
                      <a:pt x="17" y="4"/>
                      <a:pt x="10" y="10"/>
                    </a:cubicBezTo>
                    <a:cubicBezTo>
                      <a:pt x="4" y="17"/>
                      <a:pt x="0" y="25"/>
                      <a:pt x="0" y="35"/>
                    </a:cubicBezTo>
                    <a:cubicBezTo>
                      <a:pt x="0" y="785"/>
                      <a:pt x="0" y="785"/>
                      <a:pt x="0" y="785"/>
                    </a:cubicBezTo>
                    <a:cubicBezTo>
                      <a:pt x="0" y="804"/>
                      <a:pt x="16" y="820"/>
                      <a:pt x="34" y="820"/>
                    </a:cubicBezTo>
                    <a:cubicBezTo>
                      <a:pt x="53" y="820"/>
                      <a:pt x="69" y="804"/>
                      <a:pt x="69" y="785"/>
                    </a:cubicBezTo>
                    <a:cubicBezTo>
                      <a:pt x="69" y="35"/>
                      <a:pt x="69" y="35"/>
                      <a:pt x="69" y="35"/>
                    </a:cubicBezTo>
                    <a:cubicBezTo>
                      <a:pt x="69" y="25"/>
                      <a:pt x="65" y="17"/>
                      <a:pt x="59" y="10"/>
                    </a:cubicBezTo>
                    <a:cubicBezTo>
                      <a:pt x="52" y="4"/>
                      <a:pt x="43"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8" name="Freeform 57"/>
              <p:cNvSpPr>
                <a:spLocks/>
              </p:cNvSpPr>
              <p:nvPr/>
            </p:nvSpPr>
            <p:spPr bwMode="auto">
              <a:xfrm>
                <a:off x="3168650" y="3578225"/>
                <a:ext cx="33338" cy="442912"/>
              </a:xfrm>
              <a:custGeom>
                <a:avLst/>
                <a:gdLst>
                  <a:gd name="T0" fmla="*/ 34 w 68"/>
                  <a:gd name="T1" fmla="*/ 0 h 922"/>
                  <a:gd name="T2" fmla="*/ 10 w 68"/>
                  <a:gd name="T3" fmla="*/ 10 h 922"/>
                  <a:gd name="T4" fmla="*/ 0 w 68"/>
                  <a:gd name="T5" fmla="*/ 34 h 922"/>
                  <a:gd name="T6" fmla="*/ 0 w 68"/>
                  <a:gd name="T7" fmla="*/ 887 h 922"/>
                  <a:gd name="T8" fmla="*/ 34 w 68"/>
                  <a:gd name="T9" fmla="*/ 922 h 922"/>
                  <a:gd name="T10" fmla="*/ 68 w 68"/>
                  <a:gd name="T11" fmla="*/ 887 h 922"/>
                  <a:gd name="T12" fmla="*/ 68 w 68"/>
                  <a:gd name="T13" fmla="*/ 34 h 922"/>
                  <a:gd name="T14" fmla="*/ 58 w 68"/>
                  <a:gd name="T15" fmla="*/ 10 h 922"/>
                  <a:gd name="T16" fmla="*/ 34 w 68"/>
                  <a:gd name="T17" fmla="*/ 0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922">
                    <a:moveTo>
                      <a:pt x="34" y="0"/>
                    </a:moveTo>
                    <a:cubicBezTo>
                      <a:pt x="25" y="0"/>
                      <a:pt x="16" y="4"/>
                      <a:pt x="10" y="10"/>
                    </a:cubicBezTo>
                    <a:cubicBezTo>
                      <a:pt x="4" y="16"/>
                      <a:pt x="0" y="25"/>
                      <a:pt x="0" y="34"/>
                    </a:cubicBezTo>
                    <a:cubicBezTo>
                      <a:pt x="0" y="887"/>
                      <a:pt x="0" y="887"/>
                      <a:pt x="0" y="887"/>
                    </a:cubicBezTo>
                    <a:cubicBezTo>
                      <a:pt x="0" y="906"/>
                      <a:pt x="15" y="922"/>
                      <a:pt x="34" y="922"/>
                    </a:cubicBezTo>
                    <a:cubicBezTo>
                      <a:pt x="53" y="922"/>
                      <a:pt x="68" y="906"/>
                      <a:pt x="68" y="887"/>
                    </a:cubicBezTo>
                    <a:cubicBezTo>
                      <a:pt x="68" y="34"/>
                      <a:pt x="68" y="34"/>
                      <a:pt x="68" y="34"/>
                    </a:cubicBezTo>
                    <a:cubicBezTo>
                      <a:pt x="68" y="25"/>
                      <a:pt x="65" y="16"/>
                      <a:pt x="58" y="10"/>
                    </a:cubicBezTo>
                    <a:cubicBezTo>
                      <a:pt x="52" y="4"/>
                      <a:pt x="43"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9" name="Freeform 58"/>
              <p:cNvSpPr>
                <a:spLocks/>
              </p:cNvSpPr>
              <p:nvPr/>
            </p:nvSpPr>
            <p:spPr bwMode="auto">
              <a:xfrm>
                <a:off x="3005138" y="3709988"/>
                <a:ext cx="33338" cy="311150"/>
              </a:xfrm>
              <a:custGeom>
                <a:avLst/>
                <a:gdLst>
                  <a:gd name="T0" fmla="*/ 34 w 68"/>
                  <a:gd name="T1" fmla="*/ 0 h 649"/>
                  <a:gd name="T2" fmla="*/ 10 w 68"/>
                  <a:gd name="T3" fmla="*/ 10 h 649"/>
                  <a:gd name="T4" fmla="*/ 0 w 68"/>
                  <a:gd name="T5" fmla="*/ 34 h 649"/>
                  <a:gd name="T6" fmla="*/ 0 w 68"/>
                  <a:gd name="T7" fmla="*/ 614 h 649"/>
                  <a:gd name="T8" fmla="*/ 34 w 68"/>
                  <a:gd name="T9" fmla="*/ 649 h 649"/>
                  <a:gd name="T10" fmla="*/ 68 w 68"/>
                  <a:gd name="T11" fmla="*/ 614 h 649"/>
                  <a:gd name="T12" fmla="*/ 68 w 68"/>
                  <a:gd name="T13" fmla="*/ 34 h 649"/>
                  <a:gd name="T14" fmla="*/ 58 w 68"/>
                  <a:gd name="T15" fmla="*/ 10 h 649"/>
                  <a:gd name="T16" fmla="*/ 34 w 68"/>
                  <a:gd name="T17" fmla="*/ 0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49">
                    <a:moveTo>
                      <a:pt x="34" y="0"/>
                    </a:moveTo>
                    <a:cubicBezTo>
                      <a:pt x="25" y="0"/>
                      <a:pt x="16" y="4"/>
                      <a:pt x="10" y="10"/>
                    </a:cubicBezTo>
                    <a:cubicBezTo>
                      <a:pt x="3" y="16"/>
                      <a:pt x="0" y="25"/>
                      <a:pt x="0" y="34"/>
                    </a:cubicBezTo>
                    <a:cubicBezTo>
                      <a:pt x="0" y="614"/>
                      <a:pt x="0" y="614"/>
                      <a:pt x="0" y="614"/>
                    </a:cubicBezTo>
                    <a:cubicBezTo>
                      <a:pt x="0" y="633"/>
                      <a:pt x="15" y="649"/>
                      <a:pt x="34" y="649"/>
                    </a:cubicBezTo>
                    <a:cubicBezTo>
                      <a:pt x="53" y="649"/>
                      <a:pt x="68" y="633"/>
                      <a:pt x="68" y="614"/>
                    </a:cubicBezTo>
                    <a:cubicBezTo>
                      <a:pt x="68" y="34"/>
                      <a:pt x="68" y="34"/>
                      <a:pt x="68" y="34"/>
                    </a:cubicBezTo>
                    <a:cubicBezTo>
                      <a:pt x="68" y="25"/>
                      <a:pt x="64" y="16"/>
                      <a:pt x="58" y="10"/>
                    </a:cubicBezTo>
                    <a:cubicBezTo>
                      <a:pt x="51" y="4"/>
                      <a:pt x="43"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9" name="Group 8"/>
          <p:cNvGrpSpPr/>
          <p:nvPr/>
        </p:nvGrpSpPr>
        <p:grpSpPr>
          <a:xfrm>
            <a:off x="14850913" y="2552054"/>
            <a:ext cx="2168510" cy="4527725"/>
            <a:chOff x="14850913" y="2552054"/>
            <a:chExt cx="2168510" cy="4527725"/>
          </a:xfrm>
        </p:grpSpPr>
        <p:sp>
          <p:nvSpPr>
            <p:cNvPr id="37" name="Rounded Rectangle 5">
              <a:extLst>
                <a:ext uri="{FF2B5EF4-FFF2-40B4-BE49-F238E27FC236}">
                  <a16:creationId xmlns:a16="http://schemas.microsoft.com/office/drawing/2014/main" id="{87CB1C90-3DBD-4155-AF7B-47443BCB7947}"/>
                </a:ext>
              </a:extLst>
            </p:cNvPr>
            <p:cNvSpPr/>
            <p:nvPr/>
          </p:nvSpPr>
          <p:spPr>
            <a:xfrm>
              <a:off x="14850913" y="2552054"/>
              <a:ext cx="2168510" cy="4527725"/>
            </a:xfrm>
            <a:prstGeom prst="roundRect">
              <a:avLst>
                <a:gd name="adj" fmla="val 50000"/>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411480" rIns="0" bIns="0" rtlCol="0" anchor="t" anchorCtr="0">
              <a:noAutofit/>
            </a:bodyPr>
            <a:lstStyle/>
            <a:p>
              <a:pPr algn="ctr">
                <a:lnSpc>
                  <a:spcPct val="130000"/>
                </a:lnSpc>
                <a:spcBef>
                  <a:spcPts val="1500"/>
                </a:spcBef>
              </a:pPr>
              <a:r>
                <a:rPr lang="en-US" sz="1700" dirty="0">
                  <a:solidFill>
                    <a:schemeClr val="tx1">
                      <a:lumMod val="85000"/>
                      <a:lumOff val="15000"/>
                      <a:alpha val="70000"/>
                    </a:schemeClr>
                  </a:solidFill>
                  <a:latin typeface="Open Sans" panose="020B0604020202020204" charset="0"/>
                  <a:ea typeface="Open Sans" panose="020B0604020202020204" charset="0"/>
                  <a:cs typeface="Open Sans" panose="020B0604020202020204" charset="0"/>
                </a:rPr>
                <a:t>Water industry must be competitive with construction and other trades</a:t>
              </a:r>
            </a:p>
          </p:txBody>
        </p:sp>
        <p:sp>
          <p:nvSpPr>
            <p:cNvPr id="85" name="Freeform 84"/>
            <p:cNvSpPr>
              <a:spLocks noChangeAspect="1" noEditPoints="1"/>
            </p:cNvSpPr>
            <p:nvPr/>
          </p:nvSpPr>
          <p:spPr bwMode="auto">
            <a:xfrm>
              <a:off x="15523688" y="5902677"/>
              <a:ext cx="822960" cy="822960"/>
            </a:xfrm>
            <a:custGeom>
              <a:avLst/>
              <a:gdLst>
                <a:gd name="T0" fmla="*/ 1980 w 2048"/>
                <a:gd name="T1" fmla="*/ 1097 h 2048"/>
                <a:gd name="T2" fmla="*/ 1875 w 2048"/>
                <a:gd name="T3" fmla="*/ 965 h 2048"/>
                <a:gd name="T4" fmla="*/ 1893 w 2048"/>
                <a:gd name="T5" fmla="*/ 710 h 2048"/>
                <a:gd name="T6" fmla="*/ 1578 w 2048"/>
                <a:gd name="T7" fmla="*/ 533 h 2048"/>
                <a:gd name="T8" fmla="*/ 1451 w 2048"/>
                <a:gd name="T9" fmla="*/ 934 h 2048"/>
                <a:gd name="T10" fmla="*/ 1434 w 2048"/>
                <a:gd name="T11" fmla="*/ 1097 h 2048"/>
                <a:gd name="T12" fmla="*/ 1399 w 2048"/>
                <a:gd name="T13" fmla="*/ 819 h 2048"/>
                <a:gd name="T14" fmla="*/ 1297 w 2048"/>
                <a:gd name="T15" fmla="*/ 619 h 2048"/>
                <a:gd name="T16" fmla="*/ 1192 w 2048"/>
                <a:gd name="T17" fmla="*/ 487 h 2048"/>
                <a:gd name="T18" fmla="*/ 1211 w 2048"/>
                <a:gd name="T19" fmla="*/ 233 h 2048"/>
                <a:gd name="T20" fmla="*/ 895 w 2048"/>
                <a:gd name="T21" fmla="*/ 55 h 2048"/>
                <a:gd name="T22" fmla="*/ 769 w 2048"/>
                <a:gd name="T23" fmla="*/ 456 h 2048"/>
                <a:gd name="T24" fmla="*/ 751 w 2048"/>
                <a:gd name="T25" fmla="*/ 619 h 2048"/>
                <a:gd name="T26" fmla="*/ 649 w 2048"/>
                <a:gd name="T27" fmla="*/ 819 h 2048"/>
                <a:gd name="T28" fmla="*/ 580 w 2048"/>
                <a:gd name="T29" fmla="*/ 892 h 2048"/>
                <a:gd name="T30" fmla="*/ 475 w 2048"/>
                <a:gd name="T31" fmla="*/ 760 h 2048"/>
                <a:gd name="T32" fmla="*/ 494 w 2048"/>
                <a:gd name="T33" fmla="*/ 506 h 2048"/>
                <a:gd name="T34" fmla="*/ 178 w 2048"/>
                <a:gd name="T35" fmla="*/ 329 h 2048"/>
                <a:gd name="T36" fmla="*/ 52 w 2048"/>
                <a:gd name="T37" fmla="*/ 729 h 2048"/>
                <a:gd name="T38" fmla="*/ 34 w 2048"/>
                <a:gd name="T39" fmla="*/ 892 h 2048"/>
                <a:gd name="T40" fmla="*/ 0 w 2048"/>
                <a:gd name="T41" fmla="*/ 1092 h 2048"/>
                <a:gd name="T42" fmla="*/ 0 w 2048"/>
                <a:gd name="T43" fmla="*/ 1980 h 2048"/>
                <a:gd name="T44" fmla="*/ 2048 w 2048"/>
                <a:gd name="T45" fmla="*/ 1911 h 2048"/>
                <a:gd name="T46" fmla="*/ 1522 w 2048"/>
                <a:gd name="T47" fmla="*/ 897 h 2048"/>
                <a:gd name="T48" fmla="*/ 1707 w 2048"/>
                <a:gd name="T49" fmla="*/ 547 h 2048"/>
                <a:gd name="T50" fmla="*/ 1891 w 2048"/>
                <a:gd name="T51" fmla="*/ 897 h 2048"/>
                <a:gd name="T52" fmla="*/ 1752 w 2048"/>
                <a:gd name="T53" fmla="*/ 946 h 2048"/>
                <a:gd name="T54" fmla="*/ 1660 w 2048"/>
                <a:gd name="T55" fmla="*/ 930 h 2048"/>
                <a:gd name="T56" fmla="*/ 1543 w 2048"/>
                <a:gd name="T57" fmla="*/ 1043 h 2048"/>
                <a:gd name="T58" fmla="*/ 1718 w 2048"/>
                <a:gd name="T59" fmla="*/ 1024 h 2048"/>
                <a:gd name="T60" fmla="*/ 1899 w 2048"/>
                <a:gd name="T61" fmla="*/ 1065 h 2048"/>
                <a:gd name="T62" fmla="*/ 1502 w 2048"/>
                <a:gd name="T63" fmla="*/ 1097 h 2048"/>
                <a:gd name="T64" fmla="*/ 1365 w 2048"/>
                <a:gd name="T65" fmla="*/ 1843 h 2048"/>
                <a:gd name="T66" fmla="*/ 910 w 2048"/>
                <a:gd name="T67" fmla="*/ 188 h 2048"/>
                <a:gd name="T68" fmla="*/ 1138 w 2048"/>
                <a:gd name="T69" fmla="*/ 188 h 2048"/>
                <a:gd name="T70" fmla="*/ 1071 w 2048"/>
                <a:gd name="T71" fmla="*/ 452 h 2048"/>
                <a:gd name="T72" fmla="*/ 1013 w 2048"/>
                <a:gd name="T73" fmla="*/ 478 h 2048"/>
                <a:gd name="T74" fmla="*/ 839 w 2048"/>
                <a:gd name="T75" fmla="*/ 419 h 2048"/>
                <a:gd name="T76" fmla="*/ 933 w 2048"/>
                <a:gd name="T77" fmla="*/ 519 h 2048"/>
                <a:gd name="T78" fmla="*/ 1159 w 2048"/>
                <a:gd name="T79" fmla="*/ 547 h 2048"/>
                <a:gd name="T80" fmla="*/ 1229 w 2048"/>
                <a:gd name="T81" fmla="*/ 683 h 2048"/>
                <a:gd name="T82" fmla="*/ 1331 w 2048"/>
                <a:gd name="T83" fmla="*/ 751 h 2048"/>
                <a:gd name="T84" fmla="*/ 1297 w 2048"/>
                <a:gd name="T85" fmla="*/ 887 h 2048"/>
                <a:gd name="T86" fmla="*/ 1297 w 2048"/>
                <a:gd name="T87" fmla="*/ 887 h 2048"/>
                <a:gd name="T88" fmla="*/ 227 w 2048"/>
                <a:gd name="T89" fmla="*/ 376 h 2048"/>
                <a:gd name="T90" fmla="*/ 427 w 2048"/>
                <a:gd name="T91" fmla="*/ 520 h 2048"/>
                <a:gd name="T92" fmla="*/ 353 w 2048"/>
                <a:gd name="T93" fmla="*/ 741 h 2048"/>
                <a:gd name="T94" fmla="*/ 262 w 2048"/>
                <a:gd name="T95" fmla="*/ 741 h 2048"/>
                <a:gd name="T96" fmla="*/ 102 w 2048"/>
                <a:gd name="T97" fmla="*/ 892 h 2048"/>
                <a:gd name="T98" fmla="*/ 296 w 2048"/>
                <a:gd name="T99" fmla="*/ 819 h 2048"/>
                <a:gd name="T100" fmla="*/ 459 w 2048"/>
                <a:gd name="T101" fmla="*/ 831 h 2048"/>
                <a:gd name="T102" fmla="*/ 102 w 2048"/>
                <a:gd name="T103" fmla="*/ 956 h 2048"/>
                <a:gd name="T104" fmla="*/ 683 w 2048"/>
                <a:gd name="T105" fmla="*/ 1092 h 2048"/>
                <a:gd name="T106" fmla="*/ 683 w 2048"/>
                <a:gd name="T107" fmla="*/ 1843 h 2048"/>
                <a:gd name="T108" fmla="*/ 1980 w 2048"/>
                <a:gd name="T109" fmla="*/ 1980 h 2048"/>
                <a:gd name="T110" fmla="*/ 1980 w 2048"/>
                <a:gd name="T111" fmla="*/ 1980 h 2048"/>
                <a:gd name="T112" fmla="*/ 1980 w 2048"/>
                <a:gd name="T113" fmla="*/ 1229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48" h="2048">
                  <a:moveTo>
                    <a:pt x="2048" y="1297"/>
                  </a:moveTo>
                  <a:cubicBezTo>
                    <a:pt x="2048" y="1229"/>
                    <a:pt x="2048" y="1229"/>
                    <a:pt x="2048" y="1229"/>
                  </a:cubicBezTo>
                  <a:cubicBezTo>
                    <a:pt x="2048" y="1191"/>
                    <a:pt x="2017" y="1161"/>
                    <a:pt x="1980" y="1161"/>
                  </a:cubicBezTo>
                  <a:cubicBezTo>
                    <a:pt x="1980" y="1097"/>
                    <a:pt x="1980" y="1097"/>
                    <a:pt x="1980" y="1097"/>
                  </a:cubicBezTo>
                  <a:cubicBezTo>
                    <a:pt x="1980" y="1069"/>
                    <a:pt x="1969" y="1042"/>
                    <a:pt x="1951" y="1020"/>
                  </a:cubicBezTo>
                  <a:cubicBezTo>
                    <a:pt x="1934" y="1003"/>
                    <a:pt x="1915" y="988"/>
                    <a:pt x="1894" y="977"/>
                  </a:cubicBezTo>
                  <a:cubicBezTo>
                    <a:pt x="1889" y="974"/>
                    <a:pt x="1884" y="971"/>
                    <a:pt x="1879" y="968"/>
                  </a:cubicBezTo>
                  <a:cubicBezTo>
                    <a:pt x="1877" y="967"/>
                    <a:pt x="1876" y="966"/>
                    <a:pt x="1875" y="965"/>
                  </a:cubicBezTo>
                  <a:cubicBezTo>
                    <a:pt x="1911" y="965"/>
                    <a:pt x="1911" y="965"/>
                    <a:pt x="1911" y="965"/>
                  </a:cubicBezTo>
                  <a:cubicBezTo>
                    <a:pt x="1932" y="965"/>
                    <a:pt x="1952" y="953"/>
                    <a:pt x="1962" y="934"/>
                  </a:cubicBezTo>
                  <a:cubicBezTo>
                    <a:pt x="1972" y="915"/>
                    <a:pt x="1971" y="893"/>
                    <a:pt x="1959" y="875"/>
                  </a:cubicBezTo>
                  <a:cubicBezTo>
                    <a:pt x="1927" y="825"/>
                    <a:pt x="1905" y="769"/>
                    <a:pt x="1893" y="710"/>
                  </a:cubicBezTo>
                  <a:cubicBezTo>
                    <a:pt x="1890" y="696"/>
                    <a:pt x="1889" y="681"/>
                    <a:pt x="1889" y="666"/>
                  </a:cubicBezTo>
                  <a:cubicBezTo>
                    <a:pt x="1889" y="616"/>
                    <a:pt x="1870" y="569"/>
                    <a:pt x="1836" y="533"/>
                  </a:cubicBezTo>
                  <a:cubicBezTo>
                    <a:pt x="1802" y="498"/>
                    <a:pt x="1755" y="478"/>
                    <a:pt x="1707" y="478"/>
                  </a:cubicBezTo>
                  <a:cubicBezTo>
                    <a:pt x="1658" y="478"/>
                    <a:pt x="1611" y="498"/>
                    <a:pt x="1578" y="533"/>
                  </a:cubicBezTo>
                  <a:cubicBezTo>
                    <a:pt x="1543" y="569"/>
                    <a:pt x="1524" y="616"/>
                    <a:pt x="1525" y="666"/>
                  </a:cubicBezTo>
                  <a:cubicBezTo>
                    <a:pt x="1525" y="681"/>
                    <a:pt x="1523" y="696"/>
                    <a:pt x="1520" y="710"/>
                  </a:cubicBezTo>
                  <a:cubicBezTo>
                    <a:pt x="1508" y="769"/>
                    <a:pt x="1486" y="825"/>
                    <a:pt x="1455" y="875"/>
                  </a:cubicBezTo>
                  <a:cubicBezTo>
                    <a:pt x="1443" y="893"/>
                    <a:pt x="1441" y="915"/>
                    <a:pt x="1451" y="934"/>
                  </a:cubicBezTo>
                  <a:cubicBezTo>
                    <a:pt x="1462" y="953"/>
                    <a:pt x="1481" y="965"/>
                    <a:pt x="1503" y="965"/>
                  </a:cubicBezTo>
                  <a:cubicBezTo>
                    <a:pt x="1539" y="965"/>
                    <a:pt x="1539" y="965"/>
                    <a:pt x="1539" y="965"/>
                  </a:cubicBezTo>
                  <a:cubicBezTo>
                    <a:pt x="1529" y="972"/>
                    <a:pt x="1518" y="979"/>
                    <a:pt x="1507" y="985"/>
                  </a:cubicBezTo>
                  <a:cubicBezTo>
                    <a:pt x="1465" y="1007"/>
                    <a:pt x="1437" y="1050"/>
                    <a:pt x="1434" y="1097"/>
                  </a:cubicBezTo>
                  <a:cubicBezTo>
                    <a:pt x="1434" y="1161"/>
                    <a:pt x="1434" y="1161"/>
                    <a:pt x="1434" y="1161"/>
                  </a:cubicBezTo>
                  <a:cubicBezTo>
                    <a:pt x="1365" y="1161"/>
                    <a:pt x="1365" y="1161"/>
                    <a:pt x="1365" y="1161"/>
                  </a:cubicBezTo>
                  <a:cubicBezTo>
                    <a:pt x="1365" y="878"/>
                    <a:pt x="1365" y="878"/>
                    <a:pt x="1365" y="878"/>
                  </a:cubicBezTo>
                  <a:cubicBezTo>
                    <a:pt x="1386" y="866"/>
                    <a:pt x="1399" y="843"/>
                    <a:pt x="1399" y="819"/>
                  </a:cubicBezTo>
                  <a:cubicBezTo>
                    <a:pt x="1399" y="751"/>
                    <a:pt x="1399" y="751"/>
                    <a:pt x="1399" y="751"/>
                  </a:cubicBezTo>
                  <a:cubicBezTo>
                    <a:pt x="1399" y="713"/>
                    <a:pt x="1369" y="683"/>
                    <a:pt x="1331" y="683"/>
                  </a:cubicBezTo>
                  <a:cubicBezTo>
                    <a:pt x="1297" y="683"/>
                    <a:pt x="1297" y="683"/>
                    <a:pt x="1297" y="683"/>
                  </a:cubicBezTo>
                  <a:cubicBezTo>
                    <a:pt x="1297" y="619"/>
                    <a:pt x="1297" y="619"/>
                    <a:pt x="1297" y="619"/>
                  </a:cubicBezTo>
                  <a:cubicBezTo>
                    <a:pt x="1297" y="591"/>
                    <a:pt x="1287" y="564"/>
                    <a:pt x="1268" y="542"/>
                  </a:cubicBezTo>
                  <a:cubicBezTo>
                    <a:pt x="1252" y="525"/>
                    <a:pt x="1232" y="510"/>
                    <a:pt x="1211" y="499"/>
                  </a:cubicBezTo>
                  <a:cubicBezTo>
                    <a:pt x="1206" y="496"/>
                    <a:pt x="1201" y="493"/>
                    <a:pt x="1196" y="490"/>
                  </a:cubicBezTo>
                  <a:cubicBezTo>
                    <a:pt x="1195" y="489"/>
                    <a:pt x="1193" y="488"/>
                    <a:pt x="1192" y="487"/>
                  </a:cubicBezTo>
                  <a:cubicBezTo>
                    <a:pt x="1228" y="487"/>
                    <a:pt x="1228" y="487"/>
                    <a:pt x="1228" y="487"/>
                  </a:cubicBezTo>
                  <a:cubicBezTo>
                    <a:pt x="1249" y="487"/>
                    <a:pt x="1269" y="475"/>
                    <a:pt x="1279" y="456"/>
                  </a:cubicBezTo>
                  <a:cubicBezTo>
                    <a:pt x="1289" y="438"/>
                    <a:pt x="1288" y="415"/>
                    <a:pt x="1276" y="397"/>
                  </a:cubicBezTo>
                  <a:cubicBezTo>
                    <a:pt x="1244" y="347"/>
                    <a:pt x="1222" y="291"/>
                    <a:pt x="1211" y="233"/>
                  </a:cubicBezTo>
                  <a:cubicBezTo>
                    <a:pt x="1208" y="218"/>
                    <a:pt x="1206" y="203"/>
                    <a:pt x="1206" y="188"/>
                  </a:cubicBezTo>
                  <a:cubicBezTo>
                    <a:pt x="1206" y="138"/>
                    <a:pt x="1187" y="91"/>
                    <a:pt x="1153" y="55"/>
                  </a:cubicBezTo>
                  <a:cubicBezTo>
                    <a:pt x="1120" y="20"/>
                    <a:pt x="1073" y="0"/>
                    <a:pt x="1024" y="0"/>
                  </a:cubicBezTo>
                  <a:cubicBezTo>
                    <a:pt x="975" y="0"/>
                    <a:pt x="928" y="20"/>
                    <a:pt x="895" y="55"/>
                  </a:cubicBezTo>
                  <a:cubicBezTo>
                    <a:pt x="861" y="91"/>
                    <a:pt x="842" y="138"/>
                    <a:pt x="842" y="188"/>
                  </a:cubicBezTo>
                  <a:cubicBezTo>
                    <a:pt x="842" y="203"/>
                    <a:pt x="840" y="218"/>
                    <a:pt x="837" y="232"/>
                  </a:cubicBezTo>
                  <a:cubicBezTo>
                    <a:pt x="826" y="291"/>
                    <a:pt x="804" y="347"/>
                    <a:pt x="772" y="397"/>
                  </a:cubicBezTo>
                  <a:cubicBezTo>
                    <a:pt x="760" y="415"/>
                    <a:pt x="759" y="438"/>
                    <a:pt x="769" y="456"/>
                  </a:cubicBezTo>
                  <a:cubicBezTo>
                    <a:pt x="779" y="475"/>
                    <a:pt x="799" y="487"/>
                    <a:pt x="820" y="487"/>
                  </a:cubicBezTo>
                  <a:cubicBezTo>
                    <a:pt x="856" y="487"/>
                    <a:pt x="856" y="487"/>
                    <a:pt x="856" y="487"/>
                  </a:cubicBezTo>
                  <a:cubicBezTo>
                    <a:pt x="846" y="494"/>
                    <a:pt x="835" y="501"/>
                    <a:pt x="825" y="507"/>
                  </a:cubicBezTo>
                  <a:cubicBezTo>
                    <a:pt x="782" y="529"/>
                    <a:pt x="754" y="572"/>
                    <a:pt x="751" y="619"/>
                  </a:cubicBezTo>
                  <a:cubicBezTo>
                    <a:pt x="751" y="683"/>
                    <a:pt x="751" y="683"/>
                    <a:pt x="751" y="683"/>
                  </a:cubicBezTo>
                  <a:cubicBezTo>
                    <a:pt x="717" y="683"/>
                    <a:pt x="717" y="683"/>
                    <a:pt x="717" y="683"/>
                  </a:cubicBezTo>
                  <a:cubicBezTo>
                    <a:pt x="679" y="683"/>
                    <a:pt x="649" y="713"/>
                    <a:pt x="649" y="751"/>
                  </a:cubicBezTo>
                  <a:cubicBezTo>
                    <a:pt x="649" y="819"/>
                    <a:pt x="649" y="819"/>
                    <a:pt x="649" y="819"/>
                  </a:cubicBezTo>
                  <a:cubicBezTo>
                    <a:pt x="649" y="843"/>
                    <a:pt x="662" y="866"/>
                    <a:pt x="683" y="878"/>
                  </a:cubicBezTo>
                  <a:cubicBezTo>
                    <a:pt x="683" y="956"/>
                    <a:pt x="683" y="956"/>
                    <a:pt x="683" y="956"/>
                  </a:cubicBezTo>
                  <a:cubicBezTo>
                    <a:pt x="580" y="956"/>
                    <a:pt x="580" y="956"/>
                    <a:pt x="580" y="956"/>
                  </a:cubicBezTo>
                  <a:cubicBezTo>
                    <a:pt x="580" y="892"/>
                    <a:pt x="580" y="892"/>
                    <a:pt x="580" y="892"/>
                  </a:cubicBezTo>
                  <a:cubicBezTo>
                    <a:pt x="580" y="864"/>
                    <a:pt x="570" y="837"/>
                    <a:pt x="551" y="815"/>
                  </a:cubicBezTo>
                  <a:cubicBezTo>
                    <a:pt x="535" y="798"/>
                    <a:pt x="516" y="783"/>
                    <a:pt x="494" y="772"/>
                  </a:cubicBezTo>
                  <a:cubicBezTo>
                    <a:pt x="489" y="769"/>
                    <a:pt x="484" y="766"/>
                    <a:pt x="479" y="763"/>
                  </a:cubicBezTo>
                  <a:cubicBezTo>
                    <a:pt x="478" y="762"/>
                    <a:pt x="477" y="761"/>
                    <a:pt x="475" y="760"/>
                  </a:cubicBezTo>
                  <a:cubicBezTo>
                    <a:pt x="511" y="760"/>
                    <a:pt x="511" y="760"/>
                    <a:pt x="511" y="760"/>
                  </a:cubicBezTo>
                  <a:cubicBezTo>
                    <a:pt x="533" y="760"/>
                    <a:pt x="552" y="748"/>
                    <a:pt x="562" y="729"/>
                  </a:cubicBezTo>
                  <a:cubicBezTo>
                    <a:pt x="572" y="711"/>
                    <a:pt x="571" y="688"/>
                    <a:pt x="559" y="670"/>
                  </a:cubicBezTo>
                  <a:cubicBezTo>
                    <a:pt x="528" y="620"/>
                    <a:pt x="505" y="564"/>
                    <a:pt x="494" y="506"/>
                  </a:cubicBezTo>
                  <a:cubicBezTo>
                    <a:pt x="491" y="491"/>
                    <a:pt x="489" y="476"/>
                    <a:pt x="489" y="461"/>
                  </a:cubicBezTo>
                  <a:cubicBezTo>
                    <a:pt x="489" y="411"/>
                    <a:pt x="470" y="364"/>
                    <a:pt x="436" y="328"/>
                  </a:cubicBezTo>
                  <a:cubicBezTo>
                    <a:pt x="403" y="293"/>
                    <a:pt x="356" y="273"/>
                    <a:pt x="307" y="273"/>
                  </a:cubicBezTo>
                  <a:cubicBezTo>
                    <a:pt x="258" y="273"/>
                    <a:pt x="212" y="293"/>
                    <a:pt x="178" y="329"/>
                  </a:cubicBezTo>
                  <a:cubicBezTo>
                    <a:pt x="144" y="364"/>
                    <a:pt x="125" y="412"/>
                    <a:pt x="125" y="461"/>
                  </a:cubicBezTo>
                  <a:cubicBezTo>
                    <a:pt x="125" y="476"/>
                    <a:pt x="124" y="491"/>
                    <a:pt x="121" y="506"/>
                  </a:cubicBezTo>
                  <a:cubicBezTo>
                    <a:pt x="109" y="564"/>
                    <a:pt x="87" y="620"/>
                    <a:pt x="55" y="670"/>
                  </a:cubicBezTo>
                  <a:cubicBezTo>
                    <a:pt x="43" y="688"/>
                    <a:pt x="42" y="711"/>
                    <a:pt x="52" y="729"/>
                  </a:cubicBezTo>
                  <a:cubicBezTo>
                    <a:pt x="62" y="748"/>
                    <a:pt x="82" y="760"/>
                    <a:pt x="103" y="760"/>
                  </a:cubicBezTo>
                  <a:cubicBezTo>
                    <a:pt x="140" y="760"/>
                    <a:pt x="140" y="760"/>
                    <a:pt x="140" y="760"/>
                  </a:cubicBezTo>
                  <a:cubicBezTo>
                    <a:pt x="129" y="767"/>
                    <a:pt x="118" y="774"/>
                    <a:pt x="108" y="780"/>
                  </a:cubicBezTo>
                  <a:cubicBezTo>
                    <a:pt x="65" y="802"/>
                    <a:pt x="37" y="845"/>
                    <a:pt x="34" y="892"/>
                  </a:cubicBezTo>
                  <a:cubicBezTo>
                    <a:pt x="34" y="956"/>
                    <a:pt x="34" y="956"/>
                    <a:pt x="34" y="956"/>
                  </a:cubicBezTo>
                  <a:cubicBezTo>
                    <a:pt x="34" y="959"/>
                    <a:pt x="35" y="962"/>
                    <a:pt x="35" y="965"/>
                  </a:cubicBezTo>
                  <a:cubicBezTo>
                    <a:pt x="13" y="977"/>
                    <a:pt x="0" y="999"/>
                    <a:pt x="0" y="1024"/>
                  </a:cubicBezTo>
                  <a:cubicBezTo>
                    <a:pt x="0" y="1092"/>
                    <a:pt x="0" y="1092"/>
                    <a:pt x="0" y="1092"/>
                  </a:cubicBezTo>
                  <a:cubicBezTo>
                    <a:pt x="0" y="1130"/>
                    <a:pt x="31" y="1160"/>
                    <a:pt x="68" y="1161"/>
                  </a:cubicBezTo>
                  <a:cubicBezTo>
                    <a:pt x="68" y="1843"/>
                    <a:pt x="68" y="1843"/>
                    <a:pt x="68" y="1843"/>
                  </a:cubicBezTo>
                  <a:cubicBezTo>
                    <a:pt x="31" y="1843"/>
                    <a:pt x="0" y="1874"/>
                    <a:pt x="0" y="1911"/>
                  </a:cubicBezTo>
                  <a:cubicBezTo>
                    <a:pt x="0" y="1980"/>
                    <a:pt x="0" y="1980"/>
                    <a:pt x="0" y="1980"/>
                  </a:cubicBezTo>
                  <a:cubicBezTo>
                    <a:pt x="0" y="2017"/>
                    <a:pt x="31" y="2048"/>
                    <a:pt x="68" y="2048"/>
                  </a:cubicBezTo>
                  <a:cubicBezTo>
                    <a:pt x="1980" y="2048"/>
                    <a:pt x="1980" y="2048"/>
                    <a:pt x="1980" y="2048"/>
                  </a:cubicBezTo>
                  <a:cubicBezTo>
                    <a:pt x="2017" y="2048"/>
                    <a:pt x="2048" y="2017"/>
                    <a:pt x="2048" y="1980"/>
                  </a:cubicBezTo>
                  <a:cubicBezTo>
                    <a:pt x="2048" y="1911"/>
                    <a:pt x="2048" y="1911"/>
                    <a:pt x="2048" y="1911"/>
                  </a:cubicBezTo>
                  <a:cubicBezTo>
                    <a:pt x="2048" y="1874"/>
                    <a:pt x="2017" y="1843"/>
                    <a:pt x="1980" y="1843"/>
                  </a:cubicBezTo>
                  <a:cubicBezTo>
                    <a:pt x="1980" y="1365"/>
                    <a:pt x="1980" y="1365"/>
                    <a:pt x="1980" y="1365"/>
                  </a:cubicBezTo>
                  <a:cubicBezTo>
                    <a:pt x="2017" y="1365"/>
                    <a:pt x="2048" y="1335"/>
                    <a:pt x="2048" y="1297"/>
                  </a:cubicBezTo>
                  <a:close/>
                  <a:moveTo>
                    <a:pt x="1522" y="897"/>
                  </a:moveTo>
                  <a:cubicBezTo>
                    <a:pt x="1552" y="843"/>
                    <a:pt x="1574" y="785"/>
                    <a:pt x="1587" y="724"/>
                  </a:cubicBezTo>
                  <a:cubicBezTo>
                    <a:pt x="1591" y="705"/>
                    <a:pt x="1593" y="685"/>
                    <a:pt x="1593" y="666"/>
                  </a:cubicBezTo>
                  <a:cubicBezTo>
                    <a:pt x="1593" y="634"/>
                    <a:pt x="1605" y="604"/>
                    <a:pt x="1627" y="581"/>
                  </a:cubicBezTo>
                  <a:cubicBezTo>
                    <a:pt x="1648" y="559"/>
                    <a:pt x="1677" y="547"/>
                    <a:pt x="1707" y="547"/>
                  </a:cubicBezTo>
                  <a:cubicBezTo>
                    <a:pt x="1737" y="547"/>
                    <a:pt x="1766" y="559"/>
                    <a:pt x="1787" y="581"/>
                  </a:cubicBezTo>
                  <a:cubicBezTo>
                    <a:pt x="1809" y="604"/>
                    <a:pt x="1821" y="634"/>
                    <a:pt x="1820" y="666"/>
                  </a:cubicBezTo>
                  <a:cubicBezTo>
                    <a:pt x="1820" y="685"/>
                    <a:pt x="1822" y="705"/>
                    <a:pt x="1826" y="724"/>
                  </a:cubicBezTo>
                  <a:cubicBezTo>
                    <a:pt x="1839" y="785"/>
                    <a:pt x="1861" y="843"/>
                    <a:pt x="1891" y="897"/>
                  </a:cubicBezTo>
                  <a:cubicBezTo>
                    <a:pt x="1798" y="897"/>
                    <a:pt x="1798" y="897"/>
                    <a:pt x="1798" y="897"/>
                  </a:cubicBezTo>
                  <a:cubicBezTo>
                    <a:pt x="1777" y="897"/>
                    <a:pt x="1759" y="910"/>
                    <a:pt x="1754" y="930"/>
                  </a:cubicBezTo>
                  <a:cubicBezTo>
                    <a:pt x="1752" y="935"/>
                    <a:pt x="1752" y="941"/>
                    <a:pt x="1752" y="946"/>
                  </a:cubicBezTo>
                  <a:cubicBezTo>
                    <a:pt x="1752" y="946"/>
                    <a:pt x="1752" y="946"/>
                    <a:pt x="1752" y="946"/>
                  </a:cubicBezTo>
                  <a:cubicBezTo>
                    <a:pt x="1742" y="953"/>
                    <a:pt x="1730" y="956"/>
                    <a:pt x="1718" y="956"/>
                  </a:cubicBezTo>
                  <a:cubicBezTo>
                    <a:pt x="1695" y="956"/>
                    <a:pt x="1695" y="956"/>
                    <a:pt x="1695" y="956"/>
                  </a:cubicBezTo>
                  <a:cubicBezTo>
                    <a:pt x="1683" y="956"/>
                    <a:pt x="1671" y="953"/>
                    <a:pt x="1661" y="946"/>
                  </a:cubicBezTo>
                  <a:cubicBezTo>
                    <a:pt x="1662" y="941"/>
                    <a:pt x="1661" y="935"/>
                    <a:pt x="1660" y="930"/>
                  </a:cubicBezTo>
                  <a:cubicBezTo>
                    <a:pt x="1654" y="910"/>
                    <a:pt x="1636" y="897"/>
                    <a:pt x="1616" y="897"/>
                  </a:cubicBezTo>
                  <a:lnTo>
                    <a:pt x="1522" y="897"/>
                  </a:lnTo>
                  <a:close/>
                  <a:moveTo>
                    <a:pt x="1502" y="1097"/>
                  </a:moveTo>
                  <a:cubicBezTo>
                    <a:pt x="1502" y="1077"/>
                    <a:pt x="1514" y="1061"/>
                    <a:pt x="1543" y="1043"/>
                  </a:cubicBezTo>
                  <a:cubicBezTo>
                    <a:pt x="1560" y="1033"/>
                    <a:pt x="1577" y="1022"/>
                    <a:pt x="1593" y="1011"/>
                  </a:cubicBezTo>
                  <a:cubicBezTo>
                    <a:pt x="1601" y="1007"/>
                    <a:pt x="1608" y="1002"/>
                    <a:pt x="1616" y="997"/>
                  </a:cubicBezTo>
                  <a:cubicBezTo>
                    <a:pt x="1638" y="1015"/>
                    <a:pt x="1666" y="1025"/>
                    <a:pt x="1695" y="1024"/>
                  </a:cubicBezTo>
                  <a:cubicBezTo>
                    <a:pt x="1718" y="1024"/>
                    <a:pt x="1718" y="1024"/>
                    <a:pt x="1718" y="1024"/>
                  </a:cubicBezTo>
                  <a:cubicBezTo>
                    <a:pt x="1747" y="1025"/>
                    <a:pt x="1775" y="1015"/>
                    <a:pt x="1797" y="997"/>
                  </a:cubicBezTo>
                  <a:cubicBezTo>
                    <a:pt x="1812" y="1006"/>
                    <a:pt x="1827" y="1016"/>
                    <a:pt x="1842" y="1025"/>
                  </a:cubicBezTo>
                  <a:cubicBezTo>
                    <a:pt x="1847" y="1029"/>
                    <a:pt x="1853" y="1032"/>
                    <a:pt x="1859" y="1035"/>
                  </a:cubicBezTo>
                  <a:cubicBezTo>
                    <a:pt x="1874" y="1043"/>
                    <a:pt x="1887" y="1053"/>
                    <a:pt x="1899" y="1065"/>
                  </a:cubicBezTo>
                  <a:cubicBezTo>
                    <a:pt x="1907" y="1074"/>
                    <a:pt x="1911" y="1085"/>
                    <a:pt x="1911" y="1097"/>
                  </a:cubicBezTo>
                  <a:cubicBezTo>
                    <a:pt x="1911" y="1161"/>
                    <a:pt x="1911" y="1161"/>
                    <a:pt x="1911" y="1161"/>
                  </a:cubicBezTo>
                  <a:cubicBezTo>
                    <a:pt x="1502" y="1161"/>
                    <a:pt x="1502" y="1161"/>
                    <a:pt x="1502" y="1161"/>
                  </a:cubicBezTo>
                  <a:cubicBezTo>
                    <a:pt x="1502" y="1097"/>
                    <a:pt x="1502" y="1097"/>
                    <a:pt x="1502" y="1097"/>
                  </a:cubicBezTo>
                  <a:close/>
                  <a:moveTo>
                    <a:pt x="1365" y="1365"/>
                  </a:moveTo>
                  <a:cubicBezTo>
                    <a:pt x="1911" y="1365"/>
                    <a:pt x="1911" y="1365"/>
                    <a:pt x="1911" y="1365"/>
                  </a:cubicBezTo>
                  <a:cubicBezTo>
                    <a:pt x="1911" y="1843"/>
                    <a:pt x="1911" y="1843"/>
                    <a:pt x="1911" y="1843"/>
                  </a:cubicBezTo>
                  <a:cubicBezTo>
                    <a:pt x="1365" y="1843"/>
                    <a:pt x="1365" y="1843"/>
                    <a:pt x="1365" y="1843"/>
                  </a:cubicBezTo>
                  <a:lnTo>
                    <a:pt x="1365" y="1365"/>
                  </a:lnTo>
                  <a:close/>
                  <a:moveTo>
                    <a:pt x="839" y="419"/>
                  </a:moveTo>
                  <a:cubicBezTo>
                    <a:pt x="870" y="365"/>
                    <a:pt x="892" y="307"/>
                    <a:pt x="904" y="246"/>
                  </a:cubicBezTo>
                  <a:cubicBezTo>
                    <a:pt x="908" y="227"/>
                    <a:pt x="910" y="207"/>
                    <a:pt x="910" y="188"/>
                  </a:cubicBezTo>
                  <a:cubicBezTo>
                    <a:pt x="910" y="156"/>
                    <a:pt x="922" y="126"/>
                    <a:pt x="944" y="103"/>
                  </a:cubicBezTo>
                  <a:cubicBezTo>
                    <a:pt x="965" y="81"/>
                    <a:pt x="994" y="69"/>
                    <a:pt x="1024" y="69"/>
                  </a:cubicBezTo>
                  <a:cubicBezTo>
                    <a:pt x="1054" y="69"/>
                    <a:pt x="1083" y="81"/>
                    <a:pt x="1104" y="103"/>
                  </a:cubicBezTo>
                  <a:cubicBezTo>
                    <a:pt x="1126" y="126"/>
                    <a:pt x="1138" y="156"/>
                    <a:pt x="1138" y="188"/>
                  </a:cubicBezTo>
                  <a:cubicBezTo>
                    <a:pt x="1138" y="207"/>
                    <a:pt x="1140" y="227"/>
                    <a:pt x="1144" y="247"/>
                  </a:cubicBezTo>
                  <a:cubicBezTo>
                    <a:pt x="1156" y="307"/>
                    <a:pt x="1178" y="365"/>
                    <a:pt x="1209" y="419"/>
                  </a:cubicBezTo>
                  <a:cubicBezTo>
                    <a:pt x="1115" y="419"/>
                    <a:pt x="1115" y="419"/>
                    <a:pt x="1115" y="419"/>
                  </a:cubicBezTo>
                  <a:cubicBezTo>
                    <a:pt x="1095" y="419"/>
                    <a:pt x="1077" y="432"/>
                    <a:pt x="1071" y="452"/>
                  </a:cubicBezTo>
                  <a:cubicBezTo>
                    <a:pt x="1070" y="457"/>
                    <a:pt x="1069" y="463"/>
                    <a:pt x="1070" y="468"/>
                  </a:cubicBezTo>
                  <a:cubicBezTo>
                    <a:pt x="1070" y="468"/>
                    <a:pt x="1070" y="468"/>
                    <a:pt x="1070" y="468"/>
                  </a:cubicBezTo>
                  <a:cubicBezTo>
                    <a:pt x="1060" y="475"/>
                    <a:pt x="1048" y="479"/>
                    <a:pt x="1035" y="478"/>
                  </a:cubicBezTo>
                  <a:cubicBezTo>
                    <a:pt x="1013" y="478"/>
                    <a:pt x="1013" y="478"/>
                    <a:pt x="1013" y="478"/>
                  </a:cubicBezTo>
                  <a:cubicBezTo>
                    <a:pt x="1001" y="479"/>
                    <a:pt x="989" y="475"/>
                    <a:pt x="979" y="468"/>
                  </a:cubicBezTo>
                  <a:cubicBezTo>
                    <a:pt x="980" y="456"/>
                    <a:pt x="975" y="443"/>
                    <a:pt x="967" y="434"/>
                  </a:cubicBezTo>
                  <a:cubicBezTo>
                    <a:pt x="958" y="424"/>
                    <a:pt x="946" y="419"/>
                    <a:pt x="933" y="419"/>
                  </a:cubicBezTo>
                  <a:cubicBezTo>
                    <a:pt x="839" y="419"/>
                    <a:pt x="839" y="419"/>
                    <a:pt x="839" y="419"/>
                  </a:cubicBezTo>
                  <a:close/>
                  <a:moveTo>
                    <a:pt x="819" y="619"/>
                  </a:moveTo>
                  <a:cubicBezTo>
                    <a:pt x="819" y="600"/>
                    <a:pt x="832" y="583"/>
                    <a:pt x="861" y="565"/>
                  </a:cubicBezTo>
                  <a:cubicBezTo>
                    <a:pt x="877" y="555"/>
                    <a:pt x="894" y="544"/>
                    <a:pt x="910" y="534"/>
                  </a:cubicBezTo>
                  <a:cubicBezTo>
                    <a:pt x="918" y="529"/>
                    <a:pt x="926" y="524"/>
                    <a:pt x="933" y="519"/>
                  </a:cubicBezTo>
                  <a:cubicBezTo>
                    <a:pt x="955" y="537"/>
                    <a:pt x="984" y="547"/>
                    <a:pt x="1013" y="546"/>
                  </a:cubicBezTo>
                  <a:cubicBezTo>
                    <a:pt x="1035" y="546"/>
                    <a:pt x="1035" y="546"/>
                    <a:pt x="1035" y="546"/>
                  </a:cubicBezTo>
                  <a:cubicBezTo>
                    <a:pt x="1064" y="547"/>
                    <a:pt x="1093" y="537"/>
                    <a:pt x="1115" y="519"/>
                  </a:cubicBezTo>
                  <a:cubicBezTo>
                    <a:pt x="1130" y="528"/>
                    <a:pt x="1145" y="538"/>
                    <a:pt x="1159" y="547"/>
                  </a:cubicBezTo>
                  <a:cubicBezTo>
                    <a:pt x="1165" y="551"/>
                    <a:pt x="1170" y="554"/>
                    <a:pt x="1176" y="558"/>
                  </a:cubicBezTo>
                  <a:cubicBezTo>
                    <a:pt x="1191" y="565"/>
                    <a:pt x="1205" y="575"/>
                    <a:pt x="1217" y="587"/>
                  </a:cubicBezTo>
                  <a:cubicBezTo>
                    <a:pt x="1224" y="596"/>
                    <a:pt x="1229" y="608"/>
                    <a:pt x="1229" y="619"/>
                  </a:cubicBezTo>
                  <a:cubicBezTo>
                    <a:pt x="1229" y="683"/>
                    <a:pt x="1229" y="683"/>
                    <a:pt x="1229" y="683"/>
                  </a:cubicBezTo>
                  <a:cubicBezTo>
                    <a:pt x="819" y="683"/>
                    <a:pt x="819" y="683"/>
                    <a:pt x="819" y="683"/>
                  </a:cubicBezTo>
                  <a:lnTo>
                    <a:pt x="819" y="619"/>
                  </a:lnTo>
                  <a:close/>
                  <a:moveTo>
                    <a:pt x="717" y="751"/>
                  </a:moveTo>
                  <a:cubicBezTo>
                    <a:pt x="1331" y="751"/>
                    <a:pt x="1331" y="751"/>
                    <a:pt x="1331" y="751"/>
                  </a:cubicBezTo>
                  <a:cubicBezTo>
                    <a:pt x="1331" y="819"/>
                    <a:pt x="1331" y="819"/>
                    <a:pt x="1331" y="819"/>
                  </a:cubicBezTo>
                  <a:cubicBezTo>
                    <a:pt x="717" y="819"/>
                    <a:pt x="717" y="819"/>
                    <a:pt x="717" y="819"/>
                  </a:cubicBezTo>
                  <a:lnTo>
                    <a:pt x="717" y="751"/>
                  </a:lnTo>
                  <a:close/>
                  <a:moveTo>
                    <a:pt x="1297" y="887"/>
                  </a:moveTo>
                  <a:cubicBezTo>
                    <a:pt x="1297" y="1843"/>
                    <a:pt x="1297" y="1843"/>
                    <a:pt x="1297" y="1843"/>
                  </a:cubicBezTo>
                  <a:cubicBezTo>
                    <a:pt x="751" y="1843"/>
                    <a:pt x="751" y="1843"/>
                    <a:pt x="751" y="1843"/>
                  </a:cubicBezTo>
                  <a:cubicBezTo>
                    <a:pt x="751" y="887"/>
                    <a:pt x="751" y="887"/>
                    <a:pt x="751" y="887"/>
                  </a:cubicBezTo>
                  <a:lnTo>
                    <a:pt x="1297" y="887"/>
                  </a:lnTo>
                  <a:close/>
                  <a:moveTo>
                    <a:pt x="122" y="692"/>
                  </a:moveTo>
                  <a:cubicBezTo>
                    <a:pt x="153" y="638"/>
                    <a:pt x="175" y="580"/>
                    <a:pt x="187" y="519"/>
                  </a:cubicBezTo>
                  <a:cubicBezTo>
                    <a:pt x="191" y="500"/>
                    <a:pt x="193" y="481"/>
                    <a:pt x="193" y="461"/>
                  </a:cubicBezTo>
                  <a:cubicBezTo>
                    <a:pt x="193" y="429"/>
                    <a:pt x="205" y="399"/>
                    <a:pt x="227" y="376"/>
                  </a:cubicBezTo>
                  <a:cubicBezTo>
                    <a:pt x="248" y="355"/>
                    <a:pt x="277" y="342"/>
                    <a:pt x="307" y="342"/>
                  </a:cubicBezTo>
                  <a:cubicBezTo>
                    <a:pt x="337" y="342"/>
                    <a:pt x="366" y="354"/>
                    <a:pt x="387" y="376"/>
                  </a:cubicBezTo>
                  <a:cubicBezTo>
                    <a:pt x="409" y="399"/>
                    <a:pt x="421" y="429"/>
                    <a:pt x="421" y="461"/>
                  </a:cubicBezTo>
                  <a:cubicBezTo>
                    <a:pt x="421" y="481"/>
                    <a:pt x="423" y="500"/>
                    <a:pt x="427" y="520"/>
                  </a:cubicBezTo>
                  <a:cubicBezTo>
                    <a:pt x="439" y="580"/>
                    <a:pt x="461" y="638"/>
                    <a:pt x="492" y="692"/>
                  </a:cubicBezTo>
                  <a:cubicBezTo>
                    <a:pt x="398" y="692"/>
                    <a:pt x="398" y="692"/>
                    <a:pt x="398" y="692"/>
                  </a:cubicBezTo>
                  <a:cubicBezTo>
                    <a:pt x="378" y="692"/>
                    <a:pt x="360" y="705"/>
                    <a:pt x="354" y="725"/>
                  </a:cubicBezTo>
                  <a:cubicBezTo>
                    <a:pt x="353" y="730"/>
                    <a:pt x="352" y="736"/>
                    <a:pt x="353" y="741"/>
                  </a:cubicBezTo>
                  <a:cubicBezTo>
                    <a:pt x="353" y="741"/>
                    <a:pt x="353" y="741"/>
                    <a:pt x="353" y="741"/>
                  </a:cubicBezTo>
                  <a:cubicBezTo>
                    <a:pt x="343" y="748"/>
                    <a:pt x="331" y="752"/>
                    <a:pt x="319" y="751"/>
                  </a:cubicBezTo>
                  <a:cubicBezTo>
                    <a:pt x="296" y="751"/>
                    <a:pt x="296" y="751"/>
                    <a:pt x="296" y="751"/>
                  </a:cubicBezTo>
                  <a:cubicBezTo>
                    <a:pt x="284" y="752"/>
                    <a:pt x="272" y="748"/>
                    <a:pt x="262" y="741"/>
                  </a:cubicBezTo>
                  <a:cubicBezTo>
                    <a:pt x="263" y="729"/>
                    <a:pt x="259" y="716"/>
                    <a:pt x="250" y="707"/>
                  </a:cubicBezTo>
                  <a:cubicBezTo>
                    <a:pt x="241" y="697"/>
                    <a:pt x="229" y="692"/>
                    <a:pt x="216" y="692"/>
                  </a:cubicBezTo>
                  <a:lnTo>
                    <a:pt x="122" y="692"/>
                  </a:lnTo>
                  <a:close/>
                  <a:moveTo>
                    <a:pt x="102" y="892"/>
                  </a:moveTo>
                  <a:cubicBezTo>
                    <a:pt x="102" y="873"/>
                    <a:pt x="115" y="856"/>
                    <a:pt x="144" y="838"/>
                  </a:cubicBezTo>
                  <a:cubicBezTo>
                    <a:pt x="161" y="828"/>
                    <a:pt x="177" y="817"/>
                    <a:pt x="193" y="807"/>
                  </a:cubicBezTo>
                  <a:cubicBezTo>
                    <a:pt x="201" y="802"/>
                    <a:pt x="209" y="797"/>
                    <a:pt x="216" y="792"/>
                  </a:cubicBezTo>
                  <a:cubicBezTo>
                    <a:pt x="239" y="811"/>
                    <a:pt x="267" y="820"/>
                    <a:pt x="296" y="819"/>
                  </a:cubicBezTo>
                  <a:cubicBezTo>
                    <a:pt x="319" y="819"/>
                    <a:pt x="319" y="819"/>
                    <a:pt x="319" y="819"/>
                  </a:cubicBezTo>
                  <a:cubicBezTo>
                    <a:pt x="347" y="820"/>
                    <a:pt x="376" y="811"/>
                    <a:pt x="398" y="792"/>
                  </a:cubicBezTo>
                  <a:cubicBezTo>
                    <a:pt x="413" y="801"/>
                    <a:pt x="428" y="811"/>
                    <a:pt x="443" y="820"/>
                  </a:cubicBezTo>
                  <a:cubicBezTo>
                    <a:pt x="448" y="824"/>
                    <a:pt x="454" y="827"/>
                    <a:pt x="459" y="831"/>
                  </a:cubicBezTo>
                  <a:cubicBezTo>
                    <a:pt x="474" y="838"/>
                    <a:pt x="488" y="848"/>
                    <a:pt x="500" y="860"/>
                  </a:cubicBezTo>
                  <a:cubicBezTo>
                    <a:pt x="508" y="869"/>
                    <a:pt x="512" y="881"/>
                    <a:pt x="512" y="892"/>
                  </a:cubicBezTo>
                  <a:cubicBezTo>
                    <a:pt x="512" y="956"/>
                    <a:pt x="512" y="956"/>
                    <a:pt x="512" y="956"/>
                  </a:cubicBezTo>
                  <a:cubicBezTo>
                    <a:pt x="102" y="956"/>
                    <a:pt x="102" y="956"/>
                    <a:pt x="102" y="956"/>
                  </a:cubicBezTo>
                  <a:lnTo>
                    <a:pt x="102" y="892"/>
                  </a:lnTo>
                  <a:close/>
                  <a:moveTo>
                    <a:pt x="68" y="1024"/>
                  </a:moveTo>
                  <a:cubicBezTo>
                    <a:pt x="683" y="1024"/>
                    <a:pt x="683" y="1024"/>
                    <a:pt x="683" y="1024"/>
                  </a:cubicBezTo>
                  <a:cubicBezTo>
                    <a:pt x="683" y="1092"/>
                    <a:pt x="683" y="1092"/>
                    <a:pt x="683" y="1092"/>
                  </a:cubicBezTo>
                  <a:cubicBezTo>
                    <a:pt x="68" y="1092"/>
                    <a:pt x="68" y="1092"/>
                    <a:pt x="68" y="1092"/>
                  </a:cubicBezTo>
                  <a:lnTo>
                    <a:pt x="68" y="1024"/>
                  </a:lnTo>
                  <a:close/>
                  <a:moveTo>
                    <a:pt x="683" y="1161"/>
                  </a:moveTo>
                  <a:cubicBezTo>
                    <a:pt x="683" y="1843"/>
                    <a:pt x="683" y="1843"/>
                    <a:pt x="683" y="1843"/>
                  </a:cubicBezTo>
                  <a:cubicBezTo>
                    <a:pt x="137" y="1843"/>
                    <a:pt x="137" y="1843"/>
                    <a:pt x="137" y="1843"/>
                  </a:cubicBezTo>
                  <a:cubicBezTo>
                    <a:pt x="137" y="1161"/>
                    <a:pt x="137" y="1161"/>
                    <a:pt x="137" y="1161"/>
                  </a:cubicBezTo>
                  <a:lnTo>
                    <a:pt x="683" y="1161"/>
                  </a:lnTo>
                  <a:close/>
                  <a:moveTo>
                    <a:pt x="1980" y="1980"/>
                  </a:moveTo>
                  <a:cubicBezTo>
                    <a:pt x="68" y="1980"/>
                    <a:pt x="68" y="1980"/>
                    <a:pt x="68" y="1980"/>
                  </a:cubicBezTo>
                  <a:cubicBezTo>
                    <a:pt x="68" y="1911"/>
                    <a:pt x="68" y="1911"/>
                    <a:pt x="68" y="1911"/>
                  </a:cubicBezTo>
                  <a:cubicBezTo>
                    <a:pt x="1980" y="1911"/>
                    <a:pt x="1980" y="1911"/>
                    <a:pt x="1980" y="1911"/>
                  </a:cubicBezTo>
                  <a:lnTo>
                    <a:pt x="1980" y="1980"/>
                  </a:lnTo>
                  <a:close/>
                  <a:moveTo>
                    <a:pt x="1946" y="1297"/>
                  </a:moveTo>
                  <a:cubicBezTo>
                    <a:pt x="1365" y="1297"/>
                    <a:pt x="1365" y="1297"/>
                    <a:pt x="1365" y="1297"/>
                  </a:cubicBezTo>
                  <a:cubicBezTo>
                    <a:pt x="1365" y="1229"/>
                    <a:pt x="1365" y="1229"/>
                    <a:pt x="1365" y="1229"/>
                  </a:cubicBezTo>
                  <a:cubicBezTo>
                    <a:pt x="1980" y="1229"/>
                    <a:pt x="1980" y="1229"/>
                    <a:pt x="1980" y="1229"/>
                  </a:cubicBezTo>
                  <a:cubicBezTo>
                    <a:pt x="1980" y="1297"/>
                    <a:pt x="1980" y="1297"/>
                    <a:pt x="1980" y="1297"/>
                  </a:cubicBezTo>
                  <a:lnTo>
                    <a:pt x="1946" y="1297"/>
                  </a:ln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spTree>
    <p:extLst>
      <p:ext uri="{BB962C8B-B14F-4D97-AF65-F5344CB8AC3E}">
        <p14:creationId xmlns:p14="http://schemas.microsoft.com/office/powerpoint/2010/main" val="339272038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7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4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0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EF1A846-EDB8-43A1-A8CB-38B7E373A970}"/>
              </a:ext>
            </a:extLst>
          </p:cNvPr>
          <p:cNvGrpSpPr/>
          <p:nvPr/>
        </p:nvGrpSpPr>
        <p:grpSpPr>
          <a:xfrm>
            <a:off x="6279706" y="2279206"/>
            <a:ext cx="5728589" cy="5728589"/>
            <a:chOff x="4196229" y="1495227"/>
            <a:chExt cx="3819059" cy="3819059"/>
          </a:xfrm>
        </p:grpSpPr>
        <p:sp>
          <p:nvSpPr>
            <p:cNvPr id="2" name="Oval 1">
              <a:extLst>
                <a:ext uri="{FF2B5EF4-FFF2-40B4-BE49-F238E27FC236}">
                  <a16:creationId xmlns:a16="http://schemas.microsoft.com/office/drawing/2014/main" id="{6075272A-0F8C-4835-B775-554651B840A9}"/>
                </a:ext>
              </a:extLst>
            </p:cNvPr>
            <p:cNvSpPr/>
            <p:nvPr/>
          </p:nvSpPr>
          <p:spPr>
            <a:xfrm>
              <a:off x="4196229" y="1495227"/>
              <a:ext cx="3819059" cy="3819059"/>
            </a:xfrm>
            <a:prstGeom prst="ellipse">
              <a:avLst/>
            </a:prstGeom>
            <a:noFill/>
            <a:ln w="12700" cap="rnd" cmpd="sng">
              <a:solidFill>
                <a:schemeClr val="accent1"/>
              </a:solidFill>
              <a:prstDash val="dash"/>
              <a:round/>
            </a:ln>
            <a:effectLst/>
          </p:spPr>
          <p:style>
            <a:lnRef idx="2">
              <a:schemeClr val="accent1">
                <a:shade val="50000"/>
              </a:schemeClr>
            </a:lnRef>
            <a:fillRef idx="1">
              <a:schemeClr val="accent1"/>
            </a:fillRef>
            <a:effectRef idx="0">
              <a:schemeClr val="accent1"/>
            </a:effectRef>
            <a:fontRef idx="minor">
              <a:schemeClr val="lt1"/>
            </a:fontRef>
          </p:style>
          <p:txBody>
            <a:bodyPr wrap="square" lIns="270000" tIns="0" rIns="274320" bIns="0" rtlCol="0" anchor="b" anchorCtr="0">
              <a:normAutofit/>
            </a:bodyPr>
            <a:lstStyle/>
            <a:p>
              <a:pPr algn="ctr">
                <a:lnSpc>
                  <a:spcPct val="130000"/>
                </a:lnSpc>
                <a:spcBef>
                  <a:spcPts val="1500"/>
                </a:spcBef>
              </a:pPr>
              <a:endParaRPr lang="en-US" sz="1500" dirty="0">
                <a:solidFill>
                  <a:schemeClr val="tx1">
                    <a:alpha val="70000"/>
                  </a:schemeClr>
                </a:solidFill>
                <a:latin typeface="Open Sans" panose="020B0604020202020204" charset="0"/>
                <a:ea typeface="Open Sans" panose="020B0604020202020204" charset="0"/>
                <a:cs typeface="Open Sans" panose="020B0604020202020204" charset="0"/>
              </a:endParaRPr>
            </a:p>
          </p:txBody>
        </p:sp>
        <p:sp>
          <p:nvSpPr>
            <p:cNvPr id="11" name="TextBox 10">
              <a:extLst>
                <a:ext uri="{FF2B5EF4-FFF2-40B4-BE49-F238E27FC236}">
                  <a16:creationId xmlns:a16="http://schemas.microsoft.com/office/drawing/2014/main" id="{912E4C80-6663-446A-A1F8-06EE481DE453}"/>
                </a:ext>
              </a:extLst>
            </p:cNvPr>
            <p:cNvSpPr txBox="1"/>
            <p:nvPr/>
          </p:nvSpPr>
          <p:spPr>
            <a:xfrm>
              <a:off x="5111169" y="1855199"/>
              <a:ext cx="1989178" cy="1116625"/>
            </a:xfrm>
            <a:prstGeom prst="rect">
              <a:avLst/>
            </a:prstGeom>
            <a:noFill/>
          </p:spPr>
          <p:txBody>
            <a:bodyPr spcFirstLastPara="1" wrap="square" lIns="0" tIns="0" rIns="0" bIns="0" numCol="1" rtlCol="0" anchor="ctr" anchorCtr="0">
              <a:prstTxWarp prst="textArchUp">
                <a:avLst>
                  <a:gd name="adj" fmla="val 12065924"/>
                </a:avLst>
              </a:prstTxWarp>
              <a:spAutoFit/>
            </a:bodyPr>
            <a:lstStyle/>
            <a:p>
              <a:pPr algn="ctr">
                <a:lnSpc>
                  <a:spcPct val="130000"/>
                </a:lnSpc>
                <a:spcBef>
                  <a:spcPts val="1500"/>
                </a:spcBef>
              </a:pPr>
              <a:r>
                <a:rPr lang="en-US" sz="3000" dirty="0">
                  <a:latin typeface="Open Sans" panose="020B0604020202020204" charset="0"/>
                  <a:ea typeface="Open Sans" panose="020B0604020202020204" charset="0"/>
                  <a:cs typeface="Open Sans" panose="020B0604020202020204" charset="0"/>
                </a:rPr>
                <a:t>Outlook for Industry Jobs</a:t>
              </a:r>
            </a:p>
          </p:txBody>
        </p:sp>
      </p:grpSp>
      <p:sp>
        <p:nvSpPr>
          <p:cNvPr id="3" name="Oval 2">
            <a:extLst>
              <a:ext uri="{FF2B5EF4-FFF2-40B4-BE49-F238E27FC236}">
                <a16:creationId xmlns:a16="http://schemas.microsoft.com/office/drawing/2014/main" id="{02EBE802-0919-41E6-8723-52D11EC00107}"/>
              </a:ext>
            </a:extLst>
          </p:cNvPr>
          <p:cNvSpPr>
            <a:spLocks noChangeAspect="1"/>
          </p:cNvSpPr>
          <p:nvPr/>
        </p:nvSpPr>
        <p:spPr>
          <a:xfrm>
            <a:off x="3506607" y="3648659"/>
            <a:ext cx="3108960" cy="3108960"/>
          </a:xfrm>
          <a:prstGeom prst="ellipse">
            <a:avLst/>
          </a:prstGeom>
          <a:solidFill>
            <a:srgbClr val="0E3960"/>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2100" dirty="0">
                <a:solidFill>
                  <a:srgbClr val="FFFFFF"/>
                </a:solidFill>
                <a:latin typeface="Open Sans" panose="020B0604020202020204" charset="0"/>
                <a:ea typeface="Open Sans" panose="020B0604020202020204" charset="0"/>
                <a:cs typeface="Open Sans" panose="020B0604020202020204" charset="0"/>
              </a:rPr>
              <a:t>BLS projects - annual average of -8,700 job openings nationwide for water operators from 2024 to 2034</a:t>
            </a:r>
          </a:p>
        </p:txBody>
      </p:sp>
      <p:sp>
        <p:nvSpPr>
          <p:cNvPr id="4" name="Oval 3">
            <a:extLst>
              <a:ext uri="{FF2B5EF4-FFF2-40B4-BE49-F238E27FC236}">
                <a16:creationId xmlns:a16="http://schemas.microsoft.com/office/drawing/2014/main" id="{357387FF-1897-4C3D-96C7-733D9E652FF4}"/>
              </a:ext>
            </a:extLst>
          </p:cNvPr>
          <p:cNvSpPr>
            <a:spLocks noChangeAspect="1"/>
          </p:cNvSpPr>
          <p:nvPr/>
        </p:nvSpPr>
        <p:spPr>
          <a:xfrm>
            <a:off x="6308304" y="3656633"/>
            <a:ext cx="3108960" cy="3108960"/>
          </a:xfrm>
          <a:prstGeom prst="ellipse">
            <a:avLst/>
          </a:prstGeom>
          <a:solidFill>
            <a:schemeClr val="accent1">
              <a:lumMod val="75000"/>
            </a:schemeClr>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2100" dirty="0">
                <a:solidFill>
                  <a:srgbClr val="FFFFFF"/>
                </a:solidFill>
                <a:latin typeface="Open Sans" panose="020B0604020202020204" charset="0"/>
                <a:ea typeface="Open Sans" panose="020B0604020202020204" charset="0"/>
                <a:cs typeface="Open Sans" panose="020B0604020202020204" charset="0"/>
              </a:rPr>
              <a:t>Annual replacement need of -7% vs +5% for other occupations</a:t>
            </a:r>
          </a:p>
        </p:txBody>
      </p:sp>
      <p:sp>
        <p:nvSpPr>
          <p:cNvPr id="7" name="Oval 6">
            <a:extLst>
              <a:ext uri="{FF2B5EF4-FFF2-40B4-BE49-F238E27FC236}">
                <a16:creationId xmlns:a16="http://schemas.microsoft.com/office/drawing/2014/main" id="{5224CA28-0F56-4297-884B-B97A8D6D86EB}"/>
              </a:ext>
            </a:extLst>
          </p:cNvPr>
          <p:cNvSpPr>
            <a:spLocks noChangeAspect="1"/>
          </p:cNvSpPr>
          <p:nvPr/>
        </p:nvSpPr>
        <p:spPr>
          <a:xfrm>
            <a:off x="9013228" y="3656633"/>
            <a:ext cx="3108960" cy="3108960"/>
          </a:xfrm>
          <a:prstGeom prst="ellipse">
            <a:avLst/>
          </a:prstGeom>
          <a:solidFill>
            <a:schemeClr val="accent1">
              <a:lumMod val="60000"/>
              <a:lumOff val="40000"/>
            </a:schemeClr>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2100" dirty="0">
                <a:solidFill>
                  <a:srgbClr val="FFFFFF"/>
                </a:solidFill>
                <a:latin typeface="Open Sans" panose="020B0604020202020204" charset="0"/>
                <a:ea typeface="Open Sans" panose="020B0604020202020204" charset="0"/>
                <a:cs typeface="Open Sans" panose="020B0604020202020204" charset="0"/>
              </a:rPr>
              <a:t>It predicts an overall decline in employment in the industry due to automation</a:t>
            </a:r>
          </a:p>
        </p:txBody>
      </p:sp>
      <p:sp>
        <p:nvSpPr>
          <p:cNvPr id="6" name="Oval 5">
            <a:extLst>
              <a:ext uri="{FF2B5EF4-FFF2-40B4-BE49-F238E27FC236}">
                <a16:creationId xmlns:a16="http://schemas.microsoft.com/office/drawing/2014/main" id="{25557A5F-60AF-4A90-AFEA-68EC8CC53F78}"/>
              </a:ext>
            </a:extLst>
          </p:cNvPr>
          <p:cNvSpPr>
            <a:spLocks noChangeAspect="1"/>
          </p:cNvSpPr>
          <p:nvPr/>
        </p:nvSpPr>
        <p:spPr>
          <a:xfrm>
            <a:off x="11723109" y="3648659"/>
            <a:ext cx="3108960" cy="3108960"/>
          </a:xfrm>
          <a:prstGeom prst="ellipse">
            <a:avLst/>
          </a:prstGeom>
          <a:solidFill>
            <a:schemeClr val="accent1">
              <a:lumMod val="40000"/>
              <a:lumOff val="60000"/>
            </a:schemeClr>
          </a:solidFill>
          <a:ln w="3175" cap="rnd" cmpd="sng">
            <a:noFill/>
            <a:prstDash val="dash"/>
            <a:miter lim="800000"/>
          </a:ln>
          <a:effectLst>
            <a:outerShdw blurRad="508000" dist="2540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2100" dirty="0">
                <a:solidFill>
                  <a:schemeClr val="tx1"/>
                </a:solidFill>
                <a:latin typeface="Open Sans" panose="020B0604020202020204" charset="0"/>
                <a:ea typeface="Open Sans" panose="020B0604020202020204" charset="0"/>
                <a:cs typeface="Open Sans" panose="020B0604020202020204" charset="0"/>
              </a:rPr>
              <a:t>Automation decline will likely be in larger systems, not small, rural systems</a:t>
            </a:r>
          </a:p>
        </p:txBody>
      </p:sp>
    </p:spTree>
    <p:extLst>
      <p:ext uri="{BB962C8B-B14F-4D97-AF65-F5344CB8AC3E}">
        <p14:creationId xmlns:p14="http://schemas.microsoft.com/office/powerpoint/2010/main" val="37663115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nodeType="withEffect">
                                  <p:stCondLst>
                                    <p:cond delay="0"/>
                                  </p:stCondLst>
                                  <p:childTnLst>
                                    <p:animScale>
                                      <p:cBhvr>
                                        <p:cTn id="9" dur="500" fill="hold"/>
                                        <p:tgtEl>
                                          <p:spTgt spid="8"/>
                                        </p:tgtEl>
                                      </p:cBhvr>
                                      <p:by x="110000" y="110000"/>
                                    </p:animScale>
                                  </p:childTnLst>
                                </p:cTn>
                              </p:par>
                              <p:par>
                                <p:cTn id="10" presetID="22" presetClass="entr" presetSubtype="8" fill="hold" grpId="0" nodeType="withEffect">
                                  <p:stCondLst>
                                    <p:cond delay="8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6" presetClass="emph" presetSubtype="0" accel="50000" decel="50000" autoRev="1" fill="hold" grpId="1" nodeType="withEffect">
                                  <p:stCondLst>
                                    <p:cond delay="800"/>
                                  </p:stCondLst>
                                  <p:childTnLst>
                                    <p:animScale>
                                      <p:cBhvr>
                                        <p:cTn id="14" dur="500" fill="hold"/>
                                        <p:tgtEl>
                                          <p:spTgt spid="3"/>
                                        </p:tgtEl>
                                      </p:cBhvr>
                                      <p:by x="110000" y="110000"/>
                                    </p:animScale>
                                  </p:childTnLst>
                                </p:cTn>
                              </p:par>
                              <p:par>
                                <p:cTn id="15" presetID="22" presetClass="entr" presetSubtype="8" fill="hold" grpId="0" nodeType="withEffect">
                                  <p:stCondLst>
                                    <p:cond delay="11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6" presetClass="emph" presetSubtype="0" accel="50000" decel="50000" autoRev="1" fill="hold" grpId="1" nodeType="withEffect">
                                  <p:stCondLst>
                                    <p:cond delay="1100"/>
                                  </p:stCondLst>
                                  <p:childTnLst>
                                    <p:animScale>
                                      <p:cBhvr>
                                        <p:cTn id="19" dur="500" fill="hold"/>
                                        <p:tgtEl>
                                          <p:spTgt spid="4"/>
                                        </p:tgtEl>
                                      </p:cBhvr>
                                      <p:by x="110000" y="110000"/>
                                    </p:animScale>
                                  </p:childTnLst>
                                </p:cTn>
                              </p:par>
                              <p:par>
                                <p:cTn id="20" presetID="22" presetClass="entr" presetSubtype="8" fill="hold" grpId="0" nodeType="withEffect">
                                  <p:stCondLst>
                                    <p:cond delay="140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6" presetClass="emph" presetSubtype="0" accel="50000" decel="50000" autoRev="1" fill="hold" grpId="1" nodeType="withEffect">
                                  <p:stCondLst>
                                    <p:cond delay="1400"/>
                                  </p:stCondLst>
                                  <p:childTnLst>
                                    <p:animScale>
                                      <p:cBhvr>
                                        <p:cTn id="24" dur="500" fill="hold"/>
                                        <p:tgtEl>
                                          <p:spTgt spid="7"/>
                                        </p:tgtEl>
                                      </p:cBhvr>
                                      <p:by x="110000" y="110000"/>
                                    </p:animScale>
                                  </p:childTnLst>
                                </p:cTn>
                              </p:par>
                              <p:par>
                                <p:cTn id="25" presetID="22" presetClass="entr" presetSubtype="8" fill="hold" grpId="0" nodeType="withEffect">
                                  <p:stCondLst>
                                    <p:cond delay="160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6" presetClass="emph" presetSubtype="0" accel="50000" decel="50000" autoRev="1" fill="hold" grpId="1" nodeType="withEffect">
                                  <p:stCondLst>
                                    <p:cond delay="1600"/>
                                  </p:stCondLst>
                                  <p:childTnLst>
                                    <p:animScale>
                                      <p:cBhvr>
                                        <p:cTn id="29" dur="500" fill="hold"/>
                                        <p:tgtEl>
                                          <p:spTgt spid="6"/>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7" grpId="0" animBg="1"/>
      <p:bldP spid="7" grpId="1" animBg="1"/>
      <p:bldP spid="6" grpId="0" animBg="1"/>
      <p:bldP spid="6"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3619500" y="3924300"/>
            <a:ext cx="11849100" cy="5638799"/>
          </a:xfrm>
          <a:prstGeom prst="rect">
            <a:avLst/>
          </a:prstGeom>
          <a:solidFill>
            <a:srgbClr val="0E3960"/>
          </a:solidFill>
          <a:ln>
            <a:solidFill>
              <a:srgbClr val="0E3960"/>
            </a:solid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0" name="Title 29"/>
          <p:cNvSpPr>
            <a:spLocks noGrp="1"/>
          </p:cNvSpPr>
          <p:nvPr>
            <p:ph type="title"/>
          </p:nvPr>
        </p:nvSpPr>
        <p:spPr>
          <a:xfrm>
            <a:off x="1934091" y="1043586"/>
            <a:ext cx="15219918" cy="2471117"/>
          </a:xfrm>
        </p:spPr>
        <p:txBody>
          <a:bodyPr>
            <a:normAutofit/>
          </a:bodyPr>
          <a:lstStyle/>
          <a:p>
            <a:pPr algn="l"/>
            <a:r>
              <a:rPr lang="en-US" sz="10200" dirty="0">
                <a:latin typeface="Open Sans" panose="020B0604020202020204" charset="0"/>
                <a:ea typeface="Open Sans" panose="020B0604020202020204" charset="0"/>
                <a:cs typeface="Open Sans" panose="020B0604020202020204" charset="0"/>
              </a:rPr>
              <a:t>Kentucky Statistics</a:t>
            </a:r>
          </a:p>
        </p:txBody>
      </p:sp>
      <p:pic>
        <p:nvPicPr>
          <p:cNvPr id="2" name="Picture 1"/>
          <p:cNvPicPr>
            <a:picLocks noChangeAspect="1"/>
          </p:cNvPicPr>
          <p:nvPr/>
        </p:nvPicPr>
        <p:blipFill>
          <a:blip r:embed="rId3"/>
          <a:stretch>
            <a:fillRect/>
          </a:stretch>
        </p:blipFill>
        <p:spPr>
          <a:xfrm>
            <a:off x="3543300" y="3162300"/>
            <a:ext cx="11201400" cy="5562226"/>
          </a:xfrm>
          <a:prstGeom prst="rect">
            <a:avLst/>
          </a:prstGeom>
        </p:spPr>
      </p:pic>
    </p:spTree>
    <p:extLst>
      <p:ext uri="{BB962C8B-B14F-4D97-AF65-F5344CB8AC3E}">
        <p14:creationId xmlns:p14="http://schemas.microsoft.com/office/powerpoint/2010/main" val="15159441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1000"/>
                                        <p:tgtEl>
                                          <p:spTgt spid="7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a:xfrm>
            <a:off x="609600" y="5443"/>
            <a:ext cx="5011321" cy="1556657"/>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itle 1"/>
          <p:cNvSpPr txBox="1">
            <a:spLocks/>
          </p:cNvSpPr>
          <p:nvPr/>
        </p:nvSpPr>
        <p:spPr>
          <a:xfrm>
            <a:off x="598079" y="477065"/>
            <a:ext cx="5022842" cy="1652286"/>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latin typeface="Open Sans" panose="020B0604020202020204" charset="0"/>
                <a:ea typeface="Open Sans" panose="020B0604020202020204" charset="0"/>
                <a:cs typeface="Open Sans" panose="020B0604020202020204" charset="0"/>
              </a:rPr>
              <a:t>Facilities</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sp>
        <p:nvSpPr>
          <p:cNvPr id="63" name="Rectangle 62"/>
          <p:cNvSpPr/>
          <p:nvPr/>
        </p:nvSpPr>
        <p:spPr>
          <a:xfrm>
            <a:off x="3352799" y="3518198"/>
            <a:ext cx="12115775" cy="6121102"/>
          </a:xfrm>
          <a:prstGeom prst="rect">
            <a:avLst/>
          </a:prstGeom>
          <a:solidFill>
            <a:srgbClr val="0E3960"/>
          </a:solidFill>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E3960"/>
              </a:solidFill>
            </a:endParaRPr>
          </a:p>
        </p:txBody>
      </p:sp>
      <p:pic>
        <p:nvPicPr>
          <p:cNvPr id="3" name="Picture 2"/>
          <p:cNvPicPr>
            <a:picLocks noChangeAspect="1"/>
          </p:cNvPicPr>
          <p:nvPr/>
        </p:nvPicPr>
        <p:blipFill>
          <a:blip r:embed="rId3"/>
          <a:stretch>
            <a:fillRect/>
          </a:stretch>
        </p:blipFill>
        <p:spPr>
          <a:xfrm>
            <a:off x="3200350" y="1764598"/>
            <a:ext cx="11658575" cy="7311998"/>
          </a:xfrm>
          <a:prstGeom prst="rect">
            <a:avLst/>
          </a:prstGeom>
        </p:spPr>
      </p:pic>
    </p:spTree>
    <p:extLst>
      <p:ext uri="{BB962C8B-B14F-4D97-AF65-F5344CB8AC3E}">
        <p14:creationId xmlns:p14="http://schemas.microsoft.com/office/powerpoint/2010/main" val="31363456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a:xfrm>
            <a:off x="609600" y="5443"/>
            <a:ext cx="5011321" cy="1556657"/>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itle 1"/>
          <p:cNvSpPr txBox="1">
            <a:spLocks/>
          </p:cNvSpPr>
          <p:nvPr/>
        </p:nvSpPr>
        <p:spPr>
          <a:xfrm>
            <a:off x="598079" y="138414"/>
            <a:ext cx="5022842" cy="1652286"/>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latin typeface="Open Sans" panose="020B0604020202020204" charset="0"/>
                <a:ea typeface="Open Sans" panose="020B0604020202020204" charset="0"/>
                <a:cs typeface="Open Sans" panose="020B0604020202020204" charset="0"/>
              </a:rPr>
              <a:t>Operator Availability</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grpSp>
        <p:nvGrpSpPr>
          <p:cNvPr id="6" name="Group 5"/>
          <p:cNvGrpSpPr/>
          <p:nvPr/>
        </p:nvGrpSpPr>
        <p:grpSpPr>
          <a:xfrm>
            <a:off x="358594" y="1790700"/>
            <a:ext cx="8838067" cy="5549372"/>
            <a:chOff x="358594" y="1790700"/>
            <a:chExt cx="8838067" cy="5549372"/>
          </a:xfrm>
        </p:grpSpPr>
        <p:sp>
          <p:nvSpPr>
            <p:cNvPr id="63" name="Rectangle 62"/>
            <p:cNvSpPr/>
            <p:nvPr/>
          </p:nvSpPr>
          <p:spPr>
            <a:xfrm>
              <a:off x="729978" y="2768072"/>
              <a:ext cx="8466683" cy="4572000"/>
            </a:xfrm>
            <a:prstGeom prst="rect">
              <a:avLst/>
            </a:prstGeom>
            <a:solidFill>
              <a:srgbClr val="0E3960"/>
            </a:solidFill>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E3960"/>
                </a:solidFill>
              </a:endParaRPr>
            </a:p>
          </p:txBody>
        </p:sp>
        <p:pic>
          <p:nvPicPr>
            <p:cNvPr id="3" name="Picture 2"/>
            <p:cNvPicPr>
              <a:picLocks noChangeAspect="1"/>
            </p:cNvPicPr>
            <p:nvPr/>
          </p:nvPicPr>
          <p:blipFill>
            <a:blip r:embed="rId3"/>
            <a:stretch>
              <a:fillRect/>
            </a:stretch>
          </p:blipFill>
          <p:spPr>
            <a:xfrm>
              <a:off x="358594" y="1790700"/>
              <a:ext cx="8217582" cy="5074922"/>
            </a:xfrm>
            <a:prstGeom prst="rect">
              <a:avLst/>
            </a:prstGeom>
          </p:spPr>
        </p:pic>
      </p:grpSp>
      <p:grpSp>
        <p:nvGrpSpPr>
          <p:cNvPr id="8" name="Group 7"/>
          <p:cNvGrpSpPr/>
          <p:nvPr/>
        </p:nvGrpSpPr>
        <p:grpSpPr>
          <a:xfrm>
            <a:off x="8980481" y="4076700"/>
            <a:ext cx="8850319" cy="5854172"/>
            <a:chOff x="8980481" y="4076700"/>
            <a:chExt cx="8850319" cy="5854172"/>
          </a:xfrm>
        </p:grpSpPr>
        <p:sp>
          <p:nvSpPr>
            <p:cNvPr id="9" name="Rectangle 8"/>
            <p:cNvSpPr/>
            <p:nvPr/>
          </p:nvSpPr>
          <p:spPr>
            <a:xfrm>
              <a:off x="9196661" y="5358872"/>
              <a:ext cx="8634139" cy="4572000"/>
            </a:xfrm>
            <a:prstGeom prst="rect">
              <a:avLst/>
            </a:prstGeom>
            <a:solidFill>
              <a:srgbClr val="9BBB59"/>
            </a:solidFill>
            <a:ln>
              <a:no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E3960"/>
                </a:solidFill>
              </a:endParaRPr>
            </a:p>
          </p:txBody>
        </p:sp>
        <p:pic>
          <p:nvPicPr>
            <p:cNvPr id="5" name="Picture 4"/>
            <p:cNvPicPr>
              <a:picLocks noChangeAspect="1"/>
            </p:cNvPicPr>
            <p:nvPr/>
          </p:nvPicPr>
          <p:blipFill>
            <a:blip r:embed="rId4"/>
            <a:stretch>
              <a:fillRect/>
            </a:stretch>
          </p:blipFill>
          <p:spPr>
            <a:xfrm>
              <a:off x="8980481" y="4076700"/>
              <a:ext cx="8217582" cy="5323073"/>
            </a:xfrm>
            <a:prstGeom prst="rect">
              <a:avLst/>
            </a:prstGeom>
          </p:spPr>
        </p:pic>
      </p:grpSp>
    </p:spTree>
    <p:extLst>
      <p:ext uri="{BB962C8B-B14F-4D97-AF65-F5344CB8AC3E}">
        <p14:creationId xmlns:p14="http://schemas.microsoft.com/office/powerpoint/2010/main" val="4263765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AI-generated content may be incorrect.">
            <a:extLst>
              <a:ext uri="{FF2B5EF4-FFF2-40B4-BE49-F238E27FC236}">
                <a16:creationId xmlns:a16="http://schemas.microsoft.com/office/drawing/2014/main" id="{5705FE80-80D2-BE53-89C6-9236A5B448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839" y="952500"/>
            <a:ext cx="16172018" cy="8458200"/>
          </a:xfrm>
          <a:prstGeom prst="rect">
            <a:avLst/>
          </a:prstGeom>
        </p:spPr>
      </p:pic>
    </p:spTree>
    <p:extLst>
      <p:ext uri="{BB962C8B-B14F-4D97-AF65-F5344CB8AC3E}">
        <p14:creationId xmlns:p14="http://schemas.microsoft.com/office/powerpoint/2010/main" val="21435876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2612572" y="4838700"/>
            <a:ext cx="15675428" cy="942974"/>
          </a:xfrm>
          <a:prstGeom prst="rect">
            <a:avLst/>
          </a:prstGeom>
          <a:solidFill>
            <a:srgbClr val="0E3960"/>
          </a:solidFill>
          <a:ln>
            <a:solidFill>
              <a:srgbClr val="0E3960"/>
            </a:solid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3" name="Picture Placeholder 2">
            <a:extLst>
              <a:ext uri="{FF2B5EF4-FFF2-40B4-BE49-F238E27FC236}">
                <a16:creationId xmlns:a16="http://schemas.microsoft.com/office/drawing/2014/main" id="{2073E2AA-3FBD-4848-948C-0B82A5738D18}"/>
              </a:ext>
            </a:extLst>
          </p:cNvPr>
          <p:cNvSpPr>
            <a:spLocks noGrp="1"/>
          </p:cNvSpPr>
          <p:nvPr>
            <p:ph type="pic" sz="quarter" idx="12"/>
          </p:nvPr>
        </p:nvSpPr>
        <p:spPr>
          <a:xfrm>
            <a:off x="21771" y="2367583"/>
            <a:ext cx="2569029" cy="3414092"/>
          </a:xfrm>
          <a:solidFill>
            <a:schemeClr val="accent1">
              <a:lumMod val="60000"/>
              <a:lumOff val="40000"/>
            </a:schemeClr>
          </a:solidFill>
          <a:ln>
            <a:solidFill>
              <a:schemeClr val="accent1">
                <a:lumMod val="60000"/>
                <a:lumOff val="40000"/>
              </a:schemeClr>
            </a:solidFill>
          </a:ln>
        </p:spPr>
        <p:txBody>
          <a:bodyPr/>
          <a:lstStyle/>
          <a:p>
            <a:endParaRPr lang="en-US"/>
          </a:p>
        </p:txBody>
      </p:sp>
      <p:sp>
        <p:nvSpPr>
          <p:cNvPr id="30" name="Title 29"/>
          <p:cNvSpPr>
            <a:spLocks noGrp="1"/>
          </p:cNvSpPr>
          <p:nvPr>
            <p:ph type="title"/>
          </p:nvPr>
        </p:nvSpPr>
        <p:spPr>
          <a:xfrm>
            <a:off x="2612572" y="1300783"/>
            <a:ext cx="13445546" cy="2471117"/>
          </a:xfrm>
        </p:spPr>
        <p:txBody>
          <a:bodyPr>
            <a:normAutofit/>
          </a:bodyPr>
          <a:lstStyle/>
          <a:p>
            <a:pPr algn="l"/>
            <a:r>
              <a:rPr lang="en-US" sz="10200" dirty="0">
                <a:latin typeface="Open Sans" panose="020B0604020202020204" charset="0"/>
                <a:ea typeface="Open Sans" panose="020B0604020202020204" charset="0"/>
                <a:cs typeface="Open Sans" panose="020B0604020202020204" charset="0"/>
              </a:rPr>
              <a:t>Succession Planning</a:t>
            </a:r>
          </a:p>
        </p:txBody>
      </p:sp>
      <p:sp>
        <p:nvSpPr>
          <p:cNvPr id="28" name="TextBox 27">
            <a:extLst>
              <a:ext uri="{FF2B5EF4-FFF2-40B4-BE49-F238E27FC236}">
                <a16:creationId xmlns:a16="http://schemas.microsoft.com/office/drawing/2014/main" id="{F5CC5697-E97F-4AC2-A0BE-828476047511}"/>
              </a:ext>
            </a:extLst>
          </p:cNvPr>
          <p:cNvSpPr txBox="1"/>
          <p:nvPr/>
        </p:nvSpPr>
        <p:spPr>
          <a:xfrm>
            <a:off x="2771342" y="6438900"/>
            <a:ext cx="2155329" cy="1532727"/>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900"/>
              </a:spcBef>
            </a:pPr>
            <a:r>
              <a:rPr lang="en-US" sz="2400" dirty="0">
                <a:solidFill>
                  <a:schemeClr val="tx1">
                    <a:alpha val="70000"/>
                  </a:schemeClr>
                </a:solidFill>
                <a:latin typeface="Open Sans" panose="020B0604020202020204" charset="0"/>
                <a:ea typeface="Open Sans" panose="020B0604020202020204" charset="0"/>
                <a:cs typeface="Open Sans" panose="020B0604020202020204" charset="0"/>
              </a:rPr>
              <a:t>Identify Succession Requirements</a:t>
            </a:r>
          </a:p>
        </p:txBody>
      </p:sp>
      <p:sp>
        <p:nvSpPr>
          <p:cNvPr id="29" name="TextBox 17">
            <a:extLst>
              <a:ext uri="{FF2B5EF4-FFF2-40B4-BE49-F238E27FC236}">
                <a16:creationId xmlns:a16="http://schemas.microsoft.com/office/drawing/2014/main" id="{19FB94D5-BA4F-4D7A-9019-6C6BB59DC553}"/>
              </a:ext>
            </a:extLst>
          </p:cNvPr>
          <p:cNvSpPr txBox="1"/>
          <p:nvPr/>
        </p:nvSpPr>
        <p:spPr>
          <a:xfrm>
            <a:off x="5334243" y="6466788"/>
            <a:ext cx="2270982" cy="1052596"/>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900"/>
              </a:spcBef>
            </a:pPr>
            <a:r>
              <a:rPr lang="en-US" sz="2400" dirty="0">
                <a:solidFill>
                  <a:schemeClr val="tx1">
                    <a:alpha val="70000"/>
                  </a:schemeClr>
                </a:solidFill>
                <a:latin typeface="Open Sans" panose="020B0604020202020204" charset="0"/>
                <a:ea typeface="Open Sans" panose="020B0604020202020204" charset="0"/>
                <a:cs typeface="Open Sans" panose="020B0604020202020204" charset="0"/>
              </a:rPr>
              <a:t>Track Relevant Talent Pools</a:t>
            </a:r>
          </a:p>
        </p:txBody>
      </p:sp>
      <p:sp>
        <p:nvSpPr>
          <p:cNvPr id="31" name="TextBox 18">
            <a:extLst>
              <a:ext uri="{FF2B5EF4-FFF2-40B4-BE49-F238E27FC236}">
                <a16:creationId xmlns:a16="http://schemas.microsoft.com/office/drawing/2014/main" id="{6C6BCB79-0B52-4561-8FC1-0DF6C663111F}"/>
              </a:ext>
            </a:extLst>
          </p:cNvPr>
          <p:cNvSpPr txBox="1"/>
          <p:nvPr/>
        </p:nvSpPr>
        <p:spPr>
          <a:xfrm>
            <a:off x="8026589" y="6426200"/>
            <a:ext cx="2243763" cy="1052596"/>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ts val="900"/>
              </a:spcBef>
            </a:pPr>
            <a:r>
              <a:rPr lang="en-US" sz="2400" dirty="0">
                <a:solidFill>
                  <a:prstClr val="black">
                    <a:alpha val="70000"/>
                  </a:prstClr>
                </a:solidFill>
                <a:latin typeface="Open Sans" panose="020B0604020202020204" charset="0"/>
                <a:ea typeface="Open Sans" panose="020B0604020202020204" charset="0"/>
                <a:cs typeface="Open Sans" panose="020B0604020202020204" charset="0"/>
              </a:rPr>
              <a:t>Develop and Retain Talent</a:t>
            </a:r>
          </a:p>
        </p:txBody>
      </p:sp>
      <p:sp>
        <p:nvSpPr>
          <p:cNvPr id="32" name="TextBox 19">
            <a:extLst>
              <a:ext uri="{FF2B5EF4-FFF2-40B4-BE49-F238E27FC236}">
                <a16:creationId xmlns:a16="http://schemas.microsoft.com/office/drawing/2014/main" id="{9F9C62A7-69F1-419D-8991-52F05A93FE54}"/>
              </a:ext>
            </a:extLst>
          </p:cNvPr>
          <p:cNvSpPr txBox="1"/>
          <p:nvPr/>
        </p:nvSpPr>
        <p:spPr>
          <a:xfrm>
            <a:off x="10709080" y="6466788"/>
            <a:ext cx="2159391" cy="1972271"/>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ts val="900"/>
              </a:spcBef>
            </a:pPr>
            <a:r>
              <a:rPr lang="en-US" sz="2400" dirty="0">
                <a:solidFill>
                  <a:prstClr val="black">
                    <a:alpha val="70000"/>
                  </a:prstClr>
                </a:solidFill>
                <a:latin typeface="Open Sans" panose="020B0604020202020204" charset="0"/>
                <a:ea typeface="Open Sans" panose="020B0604020202020204" charset="0"/>
                <a:cs typeface="Open Sans" panose="020B0604020202020204" charset="0"/>
              </a:rPr>
              <a:t>Forecast Succession Planning Impact</a:t>
            </a:r>
          </a:p>
        </p:txBody>
      </p:sp>
      <p:grpSp>
        <p:nvGrpSpPr>
          <p:cNvPr id="33" name="Group 32">
            <a:extLst>
              <a:ext uri="{FF2B5EF4-FFF2-40B4-BE49-F238E27FC236}">
                <a16:creationId xmlns:a16="http://schemas.microsoft.com/office/drawing/2014/main" id="{80D1353F-6D9B-43C7-95DA-436F369776EC}"/>
              </a:ext>
            </a:extLst>
          </p:cNvPr>
          <p:cNvGrpSpPr/>
          <p:nvPr/>
        </p:nvGrpSpPr>
        <p:grpSpPr>
          <a:xfrm>
            <a:off x="3184553" y="4504675"/>
            <a:ext cx="1328907" cy="1453095"/>
            <a:chOff x="2677164" y="2903238"/>
            <a:chExt cx="885938" cy="968730"/>
          </a:xfrm>
        </p:grpSpPr>
        <p:sp>
          <p:nvSpPr>
            <p:cNvPr id="34" name="Oval 33">
              <a:extLst>
                <a:ext uri="{FF2B5EF4-FFF2-40B4-BE49-F238E27FC236}">
                  <a16:creationId xmlns:a16="http://schemas.microsoft.com/office/drawing/2014/main" id="{3241DF7A-6750-4321-A870-072F17A0C5A0}"/>
                </a:ext>
              </a:extLst>
            </p:cNvPr>
            <p:cNvSpPr/>
            <p:nvPr/>
          </p:nvSpPr>
          <p:spPr>
            <a:xfrm>
              <a:off x="2677164" y="2986031"/>
              <a:ext cx="885938" cy="885937"/>
            </a:xfrm>
            <a:prstGeom prst="ellipse">
              <a:avLst/>
            </a:prstGeom>
            <a:solidFill>
              <a:schemeClr val="accent1"/>
            </a:solidFill>
            <a:ln w="25400">
              <a:noFill/>
            </a:ln>
            <a:effectLst>
              <a:outerShdw blurRad="38100" dist="127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80000"/>
                </a:lnSpc>
              </a:pPr>
              <a:endParaRPr lang="en-US" sz="2100" dirty="0">
                <a:solidFill>
                  <a:schemeClr val="tx1"/>
                </a:solidFill>
              </a:endParaRPr>
            </a:p>
          </p:txBody>
        </p:sp>
        <p:sp>
          <p:nvSpPr>
            <p:cNvPr id="35" name="Freeform 1050">
              <a:extLst>
                <a:ext uri="{FF2B5EF4-FFF2-40B4-BE49-F238E27FC236}">
                  <a16:creationId xmlns:a16="http://schemas.microsoft.com/office/drawing/2014/main" id="{26315963-E3CC-4717-B4C7-3EB061B0116E}"/>
                </a:ext>
              </a:extLst>
            </p:cNvPr>
            <p:cNvSpPr>
              <a:spLocks noEditPoints="1"/>
            </p:cNvSpPr>
            <p:nvPr/>
          </p:nvSpPr>
          <p:spPr bwMode="auto">
            <a:xfrm>
              <a:off x="2957345" y="3281356"/>
              <a:ext cx="325575" cy="295287"/>
            </a:xfrm>
            <a:custGeom>
              <a:avLst/>
              <a:gdLst>
                <a:gd name="T0" fmla="*/ 115 w 160"/>
                <a:gd name="T1" fmla="*/ 0 h 144"/>
                <a:gd name="T2" fmla="*/ 89 w 160"/>
                <a:gd name="T3" fmla="*/ 37 h 144"/>
                <a:gd name="T4" fmla="*/ 63 w 160"/>
                <a:gd name="T5" fmla="*/ 7 h 144"/>
                <a:gd name="T6" fmla="*/ 4 w 160"/>
                <a:gd name="T7" fmla="*/ 91 h 144"/>
                <a:gd name="T8" fmla="*/ 71 w 160"/>
                <a:gd name="T9" fmla="*/ 110 h 144"/>
                <a:gd name="T10" fmla="*/ 71 w 160"/>
                <a:gd name="T11" fmla="*/ 82 h 144"/>
                <a:gd name="T12" fmla="*/ 89 w 160"/>
                <a:gd name="T13" fmla="*/ 110 h 144"/>
                <a:gd name="T14" fmla="*/ 160 w 160"/>
                <a:gd name="T15" fmla="*/ 109 h 144"/>
                <a:gd name="T16" fmla="*/ 6 w 160"/>
                <a:gd name="T17" fmla="*/ 109 h 144"/>
                <a:gd name="T18" fmla="*/ 12 w 160"/>
                <a:gd name="T19" fmla="*/ 90 h 144"/>
                <a:gd name="T20" fmla="*/ 20 w 160"/>
                <a:gd name="T21" fmla="*/ 83 h 144"/>
                <a:gd name="T22" fmla="*/ 28 w 160"/>
                <a:gd name="T23" fmla="*/ 80 h 144"/>
                <a:gd name="T24" fmla="*/ 36 w 160"/>
                <a:gd name="T25" fmla="*/ 79 h 144"/>
                <a:gd name="T26" fmla="*/ 65 w 160"/>
                <a:gd name="T27" fmla="*/ 110 h 144"/>
                <a:gd name="T28" fmla="*/ 63 w 160"/>
                <a:gd name="T29" fmla="*/ 86 h 144"/>
                <a:gd name="T30" fmla="*/ 59 w 160"/>
                <a:gd name="T31" fmla="*/ 82 h 144"/>
                <a:gd name="T32" fmla="*/ 53 w 160"/>
                <a:gd name="T33" fmla="*/ 78 h 144"/>
                <a:gd name="T34" fmla="*/ 48 w 160"/>
                <a:gd name="T35" fmla="*/ 75 h 144"/>
                <a:gd name="T36" fmla="*/ 41 w 160"/>
                <a:gd name="T37" fmla="*/ 73 h 144"/>
                <a:gd name="T38" fmla="*/ 32 w 160"/>
                <a:gd name="T39" fmla="*/ 73 h 144"/>
                <a:gd name="T40" fmla="*/ 27 w 160"/>
                <a:gd name="T41" fmla="*/ 74 h 144"/>
                <a:gd name="T42" fmla="*/ 23 w 160"/>
                <a:gd name="T43" fmla="*/ 75 h 144"/>
                <a:gd name="T44" fmla="*/ 18 w 160"/>
                <a:gd name="T45" fmla="*/ 78 h 144"/>
                <a:gd name="T46" fmla="*/ 15 w 160"/>
                <a:gd name="T47" fmla="*/ 80 h 144"/>
                <a:gd name="T48" fmla="*/ 45 w 160"/>
                <a:gd name="T49" fmla="*/ 6 h 144"/>
                <a:gd name="T50" fmla="*/ 65 w 160"/>
                <a:gd name="T51" fmla="*/ 40 h 144"/>
                <a:gd name="T52" fmla="*/ 65 w 160"/>
                <a:gd name="T53" fmla="*/ 89 h 144"/>
                <a:gd name="T54" fmla="*/ 71 w 160"/>
                <a:gd name="T55" fmla="*/ 43 h 144"/>
                <a:gd name="T56" fmla="*/ 71 w 160"/>
                <a:gd name="T57" fmla="*/ 76 h 144"/>
                <a:gd name="T58" fmla="*/ 95 w 160"/>
                <a:gd name="T59" fmla="*/ 40 h 144"/>
                <a:gd name="T60" fmla="*/ 114 w 160"/>
                <a:gd name="T61" fmla="*/ 6 h 144"/>
                <a:gd name="T62" fmla="*/ 147 w 160"/>
                <a:gd name="T63" fmla="*/ 81 h 144"/>
                <a:gd name="T64" fmla="*/ 140 w 160"/>
                <a:gd name="T65" fmla="*/ 77 h 144"/>
                <a:gd name="T66" fmla="*/ 136 w 160"/>
                <a:gd name="T67" fmla="*/ 75 h 144"/>
                <a:gd name="T68" fmla="*/ 131 w 160"/>
                <a:gd name="T69" fmla="*/ 74 h 144"/>
                <a:gd name="T70" fmla="*/ 124 w 160"/>
                <a:gd name="T71" fmla="*/ 73 h 144"/>
                <a:gd name="T72" fmla="*/ 116 w 160"/>
                <a:gd name="T73" fmla="*/ 74 h 144"/>
                <a:gd name="T74" fmla="*/ 111 w 160"/>
                <a:gd name="T75" fmla="*/ 76 h 144"/>
                <a:gd name="T76" fmla="*/ 104 w 160"/>
                <a:gd name="T77" fmla="*/ 79 h 144"/>
                <a:gd name="T78" fmla="*/ 100 w 160"/>
                <a:gd name="T79" fmla="*/ 83 h 144"/>
                <a:gd name="T80" fmla="*/ 95 w 160"/>
                <a:gd name="T81" fmla="*/ 89 h 144"/>
                <a:gd name="T82" fmla="*/ 95 w 160"/>
                <a:gd name="T83" fmla="*/ 110 h 144"/>
                <a:gd name="T84" fmla="*/ 95 w 160"/>
                <a:gd name="T85" fmla="*/ 109 h 144"/>
                <a:gd name="T86" fmla="*/ 129 w 160"/>
                <a:gd name="T87" fmla="*/ 79 h 144"/>
                <a:gd name="T88" fmla="*/ 139 w 160"/>
                <a:gd name="T89" fmla="*/ 83 h 144"/>
                <a:gd name="T90" fmla="*/ 143 w 160"/>
                <a:gd name="T91" fmla="*/ 85 h 144"/>
                <a:gd name="T92" fmla="*/ 150 w 160"/>
                <a:gd name="T93" fmla="*/ 9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0" h="144">
                  <a:moveTo>
                    <a:pt x="156" y="91"/>
                  </a:moveTo>
                  <a:cubicBezTo>
                    <a:pt x="138" y="20"/>
                    <a:pt x="138" y="20"/>
                    <a:pt x="138" y="20"/>
                  </a:cubicBezTo>
                  <a:cubicBezTo>
                    <a:pt x="135" y="9"/>
                    <a:pt x="126" y="1"/>
                    <a:pt x="115" y="0"/>
                  </a:cubicBezTo>
                  <a:cubicBezTo>
                    <a:pt x="108" y="0"/>
                    <a:pt x="102" y="2"/>
                    <a:pt x="97" y="7"/>
                  </a:cubicBezTo>
                  <a:cubicBezTo>
                    <a:pt x="92" y="12"/>
                    <a:pt x="89" y="18"/>
                    <a:pt x="89" y="25"/>
                  </a:cubicBezTo>
                  <a:cubicBezTo>
                    <a:pt x="89" y="37"/>
                    <a:pt x="89" y="37"/>
                    <a:pt x="89" y="37"/>
                  </a:cubicBezTo>
                  <a:cubicBezTo>
                    <a:pt x="71" y="37"/>
                    <a:pt x="71" y="37"/>
                    <a:pt x="71" y="37"/>
                  </a:cubicBezTo>
                  <a:cubicBezTo>
                    <a:pt x="71" y="25"/>
                    <a:pt x="71" y="25"/>
                    <a:pt x="71" y="25"/>
                  </a:cubicBezTo>
                  <a:cubicBezTo>
                    <a:pt x="71" y="18"/>
                    <a:pt x="68" y="12"/>
                    <a:pt x="63" y="7"/>
                  </a:cubicBezTo>
                  <a:cubicBezTo>
                    <a:pt x="58" y="2"/>
                    <a:pt x="52" y="0"/>
                    <a:pt x="45" y="0"/>
                  </a:cubicBezTo>
                  <a:cubicBezTo>
                    <a:pt x="34" y="1"/>
                    <a:pt x="25" y="9"/>
                    <a:pt x="22" y="20"/>
                  </a:cubicBezTo>
                  <a:cubicBezTo>
                    <a:pt x="4" y="91"/>
                    <a:pt x="4" y="91"/>
                    <a:pt x="4" y="91"/>
                  </a:cubicBezTo>
                  <a:cubicBezTo>
                    <a:pt x="2" y="97"/>
                    <a:pt x="0" y="102"/>
                    <a:pt x="0" y="109"/>
                  </a:cubicBezTo>
                  <a:cubicBezTo>
                    <a:pt x="0" y="128"/>
                    <a:pt x="16" y="144"/>
                    <a:pt x="36" y="144"/>
                  </a:cubicBezTo>
                  <a:cubicBezTo>
                    <a:pt x="55" y="144"/>
                    <a:pt x="70" y="129"/>
                    <a:pt x="71" y="110"/>
                  </a:cubicBezTo>
                  <a:cubicBezTo>
                    <a:pt x="71" y="110"/>
                    <a:pt x="71" y="110"/>
                    <a:pt x="71" y="110"/>
                  </a:cubicBezTo>
                  <a:cubicBezTo>
                    <a:pt x="71" y="109"/>
                    <a:pt x="71" y="109"/>
                    <a:pt x="71" y="109"/>
                  </a:cubicBezTo>
                  <a:cubicBezTo>
                    <a:pt x="71" y="82"/>
                    <a:pt x="71" y="82"/>
                    <a:pt x="71" y="82"/>
                  </a:cubicBezTo>
                  <a:cubicBezTo>
                    <a:pt x="89" y="82"/>
                    <a:pt x="89" y="82"/>
                    <a:pt x="89" y="82"/>
                  </a:cubicBezTo>
                  <a:cubicBezTo>
                    <a:pt x="89" y="109"/>
                    <a:pt x="89" y="109"/>
                    <a:pt x="89" y="109"/>
                  </a:cubicBezTo>
                  <a:cubicBezTo>
                    <a:pt x="89" y="110"/>
                    <a:pt x="89" y="110"/>
                    <a:pt x="89" y="110"/>
                  </a:cubicBezTo>
                  <a:cubicBezTo>
                    <a:pt x="89" y="110"/>
                    <a:pt x="89" y="110"/>
                    <a:pt x="89" y="110"/>
                  </a:cubicBezTo>
                  <a:cubicBezTo>
                    <a:pt x="90" y="129"/>
                    <a:pt x="105" y="144"/>
                    <a:pt x="124" y="144"/>
                  </a:cubicBezTo>
                  <a:cubicBezTo>
                    <a:pt x="144" y="144"/>
                    <a:pt x="160" y="128"/>
                    <a:pt x="160" y="109"/>
                  </a:cubicBezTo>
                  <a:cubicBezTo>
                    <a:pt x="160" y="102"/>
                    <a:pt x="158" y="97"/>
                    <a:pt x="156" y="91"/>
                  </a:cubicBezTo>
                  <a:close/>
                  <a:moveTo>
                    <a:pt x="36" y="138"/>
                  </a:moveTo>
                  <a:cubicBezTo>
                    <a:pt x="19" y="138"/>
                    <a:pt x="6" y="125"/>
                    <a:pt x="6" y="109"/>
                  </a:cubicBezTo>
                  <a:cubicBezTo>
                    <a:pt x="6" y="103"/>
                    <a:pt x="7" y="98"/>
                    <a:pt x="10" y="94"/>
                  </a:cubicBezTo>
                  <a:cubicBezTo>
                    <a:pt x="10" y="93"/>
                    <a:pt x="11" y="92"/>
                    <a:pt x="12" y="91"/>
                  </a:cubicBezTo>
                  <a:cubicBezTo>
                    <a:pt x="12" y="91"/>
                    <a:pt x="12" y="91"/>
                    <a:pt x="12" y="90"/>
                  </a:cubicBezTo>
                  <a:cubicBezTo>
                    <a:pt x="14" y="89"/>
                    <a:pt x="15" y="87"/>
                    <a:pt x="17" y="85"/>
                  </a:cubicBezTo>
                  <a:cubicBezTo>
                    <a:pt x="17" y="85"/>
                    <a:pt x="18" y="85"/>
                    <a:pt x="18" y="85"/>
                  </a:cubicBezTo>
                  <a:cubicBezTo>
                    <a:pt x="19" y="84"/>
                    <a:pt x="19" y="84"/>
                    <a:pt x="20" y="83"/>
                  </a:cubicBezTo>
                  <a:cubicBezTo>
                    <a:pt x="21" y="83"/>
                    <a:pt x="21" y="83"/>
                    <a:pt x="21" y="83"/>
                  </a:cubicBezTo>
                  <a:cubicBezTo>
                    <a:pt x="23" y="82"/>
                    <a:pt x="25" y="81"/>
                    <a:pt x="28" y="80"/>
                  </a:cubicBezTo>
                  <a:cubicBezTo>
                    <a:pt x="28" y="80"/>
                    <a:pt x="28" y="80"/>
                    <a:pt x="28" y="80"/>
                  </a:cubicBezTo>
                  <a:cubicBezTo>
                    <a:pt x="29" y="80"/>
                    <a:pt x="30" y="79"/>
                    <a:pt x="31" y="79"/>
                  </a:cubicBezTo>
                  <a:cubicBezTo>
                    <a:pt x="31" y="79"/>
                    <a:pt x="32" y="79"/>
                    <a:pt x="32" y="79"/>
                  </a:cubicBezTo>
                  <a:cubicBezTo>
                    <a:pt x="33" y="79"/>
                    <a:pt x="34" y="79"/>
                    <a:pt x="36" y="79"/>
                  </a:cubicBezTo>
                  <a:cubicBezTo>
                    <a:pt x="52" y="79"/>
                    <a:pt x="65" y="92"/>
                    <a:pt x="65" y="109"/>
                  </a:cubicBezTo>
                  <a:cubicBezTo>
                    <a:pt x="65" y="109"/>
                    <a:pt x="65" y="109"/>
                    <a:pt x="65" y="109"/>
                  </a:cubicBezTo>
                  <a:cubicBezTo>
                    <a:pt x="65" y="110"/>
                    <a:pt x="65" y="110"/>
                    <a:pt x="65" y="110"/>
                  </a:cubicBezTo>
                  <a:cubicBezTo>
                    <a:pt x="65" y="110"/>
                    <a:pt x="65" y="110"/>
                    <a:pt x="65" y="110"/>
                  </a:cubicBezTo>
                  <a:cubicBezTo>
                    <a:pt x="64" y="126"/>
                    <a:pt x="51" y="138"/>
                    <a:pt x="36" y="138"/>
                  </a:cubicBezTo>
                  <a:close/>
                  <a:moveTo>
                    <a:pt x="63" y="86"/>
                  </a:moveTo>
                  <a:cubicBezTo>
                    <a:pt x="63" y="85"/>
                    <a:pt x="62" y="85"/>
                    <a:pt x="62" y="85"/>
                  </a:cubicBezTo>
                  <a:cubicBezTo>
                    <a:pt x="61" y="84"/>
                    <a:pt x="61" y="83"/>
                    <a:pt x="60" y="83"/>
                  </a:cubicBezTo>
                  <a:cubicBezTo>
                    <a:pt x="60" y="83"/>
                    <a:pt x="59" y="82"/>
                    <a:pt x="59" y="82"/>
                  </a:cubicBezTo>
                  <a:cubicBezTo>
                    <a:pt x="58" y="81"/>
                    <a:pt x="58" y="81"/>
                    <a:pt x="57" y="80"/>
                  </a:cubicBezTo>
                  <a:cubicBezTo>
                    <a:pt x="57" y="80"/>
                    <a:pt x="56" y="80"/>
                    <a:pt x="56" y="79"/>
                  </a:cubicBezTo>
                  <a:cubicBezTo>
                    <a:pt x="55" y="79"/>
                    <a:pt x="54" y="78"/>
                    <a:pt x="53" y="78"/>
                  </a:cubicBezTo>
                  <a:cubicBezTo>
                    <a:pt x="53" y="78"/>
                    <a:pt x="53" y="77"/>
                    <a:pt x="53" y="77"/>
                  </a:cubicBezTo>
                  <a:cubicBezTo>
                    <a:pt x="51" y="77"/>
                    <a:pt x="50" y="76"/>
                    <a:pt x="49" y="76"/>
                  </a:cubicBezTo>
                  <a:cubicBezTo>
                    <a:pt x="49" y="76"/>
                    <a:pt x="48" y="75"/>
                    <a:pt x="48" y="75"/>
                  </a:cubicBezTo>
                  <a:cubicBezTo>
                    <a:pt x="47" y="75"/>
                    <a:pt x="46" y="75"/>
                    <a:pt x="45" y="74"/>
                  </a:cubicBezTo>
                  <a:cubicBezTo>
                    <a:pt x="45" y="74"/>
                    <a:pt x="44" y="74"/>
                    <a:pt x="44" y="74"/>
                  </a:cubicBezTo>
                  <a:cubicBezTo>
                    <a:pt x="43" y="74"/>
                    <a:pt x="42" y="74"/>
                    <a:pt x="41" y="73"/>
                  </a:cubicBezTo>
                  <a:cubicBezTo>
                    <a:pt x="41" y="73"/>
                    <a:pt x="40" y="73"/>
                    <a:pt x="40" y="73"/>
                  </a:cubicBezTo>
                  <a:cubicBezTo>
                    <a:pt x="38" y="73"/>
                    <a:pt x="37" y="73"/>
                    <a:pt x="36" y="73"/>
                  </a:cubicBezTo>
                  <a:cubicBezTo>
                    <a:pt x="34" y="73"/>
                    <a:pt x="33" y="73"/>
                    <a:pt x="32" y="73"/>
                  </a:cubicBezTo>
                  <a:cubicBezTo>
                    <a:pt x="32" y="73"/>
                    <a:pt x="31" y="73"/>
                    <a:pt x="31" y="73"/>
                  </a:cubicBezTo>
                  <a:cubicBezTo>
                    <a:pt x="30" y="73"/>
                    <a:pt x="30" y="74"/>
                    <a:pt x="29" y="74"/>
                  </a:cubicBezTo>
                  <a:cubicBezTo>
                    <a:pt x="28" y="74"/>
                    <a:pt x="28" y="74"/>
                    <a:pt x="27" y="74"/>
                  </a:cubicBezTo>
                  <a:cubicBezTo>
                    <a:pt x="27" y="74"/>
                    <a:pt x="26" y="74"/>
                    <a:pt x="26" y="74"/>
                  </a:cubicBezTo>
                  <a:cubicBezTo>
                    <a:pt x="25" y="75"/>
                    <a:pt x="25" y="75"/>
                    <a:pt x="24" y="75"/>
                  </a:cubicBezTo>
                  <a:cubicBezTo>
                    <a:pt x="24" y="75"/>
                    <a:pt x="23" y="75"/>
                    <a:pt x="23" y="75"/>
                  </a:cubicBezTo>
                  <a:cubicBezTo>
                    <a:pt x="22" y="76"/>
                    <a:pt x="22" y="76"/>
                    <a:pt x="21" y="76"/>
                  </a:cubicBezTo>
                  <a:cubicBezTo>
                    <a:pt x="21" y="76"/>
                    <a:pt x="20" y="76"/>
                    <a:pt x="20" y="77"/>
                  </a:cubicBezTo>
                  <a:cubicBezTo>
                    <a:pt x="19" y="77"/>
                    <a:pt x="19" y="77"/>
                    <a:pt x="18" y="78"/>
                  </a:cubicBezTo>
                  <a:cubicBezTo>
                    <a:pt x="18" y="78"/>
                    <a:pt x="18" y="78"/>
                    <a:pt x="17" y="78"/>
                  </a:cubicBezTo>
                  <a:cubicBezTo>
                    <a:pt x="17" y="79"/>
                    <a:pt x="16" y="79"/>
                    <a:pt x="15" y="79"/>
                  </a:cubicBezTo>
                  <a:cubicBezTo>
                    <a:pt x="15" y="79"/>
                    <a:pt x="15" y="79"/>
                    <a:pt x="15" y="80"/>
                  </a:cubicBezTo>
                  <a:cubicBezTo>
                    <a:pt x="14" y="80"/>
                    <a:pt x="14" y="81"/>
                    <a:pt x="13" y="81"/>
                  </a:cubicBezTo>
                  <a:cubicBezTo>
                    <a:pt x="28" y="21"/>
                    <a:pt x="28" y="21"/>
                    <a:pt x="28" y="21"/>
                  </a:cubicBezTo>
                  <a:cubicBezTo>
                    <a:pt x="30" y="13"/>
                    <a:pt x="37" y="6"/>
                    <a:pt x="45" y="6"/>
                  </a:cubicBezTo>
                  <a:cubicBezTo>
                    <a:pt x="51" y="6"/>
                    <a:pt x="56" y="8"/>
                    <a:pt x="59" y="11"/>
                  </a:cubicBezTo>
                  <a:cubicBezTo>
                    <a:pt x="63" y="15"/>
                    <a:pt x="65" y="20"/>
                    <a:pt x="65" y="25"/>
                  </a:cubicBezTo>
                  <a:cubicBezTo>
                    <a:pt x="65" y="40"/>
                    <a:pt x="65" y="40"/>
                    <a:pt x="65" y="40"/>
                  </a:cubicBezTo>
                  <a:cubicBezTo>
                    <a:pt x="65" y="79"/>
                    <a:pt x="65" y="79"/>
                    <a:pt x="65" y="79"/>
                  </a:cubicBezTo>
                  <a:cubicBezTo>
                    <a:pt x="65" y="89"/>
                    <a:pt x="65" y="89"/>
                    <a:pt x="65" y="89"/>
                  </a:cubicBezTo>
                  <a:cubicBezTo>
                    <a:pt x="65" y="89"/>
                    <a:pt x="65" y="89"/>
                    <a:pt x="65" y="89"/>
                  </a:cubicBezTo>
                  <a:cubicBezTo>
                    <a:pt x="64" y="88"/>
                    <a:pt x="64" y="87"/>
                    <a:pt x="63" y="86"/>
                  </a:cubicBezTo>
                  <a:close/>
                  <a:moveTo>
                    <a:pt x="71" y="76"/>
                  </a:moveTo>
                  <a:cubicBezTo>
                    <a:pt x="71" y="43"/>
                    <a:pt x="71" y="43"/>
                    <a:pt x="71" y="43"/>
                  </a:cubicBezTo>
                  <a:cubicBezTo>
                    <a:pt x="89" y="43"/>
                    <a:pt x="89" y="43"/>
                    <a:pt x="89" y="43"/>
                  </a:cubicBezTo>
                  <a:cubicBezTo>
                    <a:pt x="89" y="76"/>
                    <a:pt x="89" y="76"/>
                    <a:pt x="89" y="76"/>
                  </a:cubicBezTo>
                  <a:lnTo>
                    <a:pt x="71" y="76"/>
                  </a:lnTo>
                  <a:close/>
                  <a:moveTo>
                    <a:pt x="95" y="89"/>
                  </a:moveTo>
                  <a:cubicBezTo>
                    <a:pt x="95" y="79"/>
                    <a:pt x="95" y="79"/>
                    <a:pt x="95" y="79"/>
                  </a:cubicBezTo>
                  <a:cubicBezTo>
                    <a:pt x="95" y="40"/>
                    <a:pt x="95" y="40"/>
                    <a:pt x="95" y="40"/>
                  </a:cubicBezTo>
                  <a:cubicBezTo>
                    <a:pt x="95" y="25"/>
                    <a:pt x="95" y="25"/>
                    <a:pt x="95" y="25"/>
                  </a:cubicBezTo>
                  <a:cubicBezTo>
                    <a:pt x="95" y="20"/>
                    <a:pt x="97" y="15"/>
                    <a:pt x="101" y="11"/>
                  </a:cubicBezTo>
                  <a:cubicBezTo>
                    <a:pt x="104" y="8"/>
                    <a:pt x="109" y="6"/>
                    <a:pt x="114" y="6"/>
                  </a:cubicBezTo>
                  <a:cubicBezTo>
                    <a:pt x="114" y="6"/>
                    <a:pt x="114" y="6"/>
                    <a:pt x="115" y="6"/>
                  </a:cubicBezTo>
                  <a:cubicBezTo>
                    <a:pt x="123" y="6"/>
                    <a:pt x="130" y="13"/>
                    <a:pt x="132" y="21"/>
                  </a:cubicBezTo>
                  <a:cubicBezTo>
                    <a:pt x="147" y="81"/>
                    <a:pt x="147" y="81"/>
                    <a:pt x="147" y="81"/>
                  </a:cubicBezTo>
                  <a:cubicBezTo>
                    <a:pt x="146" y="80"/>
                    <a:pt x="144" y="79"/>
                    <a:pt x="143" y="78"/>
                  </a:cubicBezTo>
                  <a:cubicBezTo>
                    <a:pt x="142" y="78"/>
                    <a:pt x="142" y="78"/>
                    <a:pt x="142" y="78"/>
                  </a:cubicBezTo>
                  <a:cubicBezTo>
                    <a:pt x="141" y="77"/>
                    <a:pt x="141" y="77"/>
                    <a:pt x="140" y="77"/>
                  </a:cubicBezTo>
                  <a:cubicBezTo>
                    <a:pt x="140" y="76"/>
                    <a:pt x="139" y="76"/>
                    <a:pt x="139" y="76"/>
                  </a:cubicBezTo>
                  <a:cubicBezTo>
                    <a:pt x="138" y="76"/>
                    <a:pt x="138" y="76"/>
                    <a:pt x="137" y="75"/>
                  </a:cubicBezTo>
                  <a:cubicBezTo>
                    <a:pt x="137" y="75"/>
                    <a:pt x="136" y="75"/>
                    <a:pt x="136" y="75"/>
                  </a:cubicBezTo>
                  <a:cubicBezTo>
                    <a:pt x="135" y="75"/>
                    <a:pt x="135" y="75"/>
                    <a:pt x="134" y="74"/>
                  </a:cubicBezTo>
                  <a:cubicBezTo>
                    <a:pt x="134" y="74"/>
                    <a:pt x="133" y="74"/>
                    <a:pt x="133" y="74"/>
                  </a:cubicBezTo>
                  <a:cubicBezTo>
                    <a:pt x="132" y="74"/>
                    <a:pt x="132" y="74"/>
                    <a:pt x="131" y="74"/>
                  </a:cubicBezTo>
                  <a:cubicBezTo>
                    <a:pt x="130" y="74"/>
                    <a:pt x="130" y="73"/>
                    <a:pt x="129" y="73"/>
                  </a:cubicBezTo>
                  <a:cubicBezTo>
                    <a:pt x="129" y="73"/>
                    <a:pt x="128" y="73"/>
                    <a:pt x="128" y="73"/>
                  </a:cubicBezTo>
                  <a:cubicBezTo>
                    <a:pt x="127" y="73"/>
                    <a:pt x="126" y="73"/>
                    <a:pt x="124" y="73"/>
                  </a:cubicBezTo>
                  <a:cubicBezTo>
                    <a:pt x="123" y="73"/>
                    <a:pt x="122" y="73"/>
                    <a:pt x="120" y="73"/>
                  </a:cubicBezTo>
                  <a:cubicBezTo>
                    <a:pt x="120" y="73"/>
                    <a:pt x="119" y="73"/>
                    <a:pt x="119" y="73"/>
                  </a:cubicBezTo>
                  <a:cubicBezTo>
                    <a:pt x="118" y="74"/>
                    <a:pt x="117" y="74"/>
                    <a:pt x="116" y="74"/>
                  </a:cubicBezTo>
                  <a:cubicBezTo>
                    <a:pt x="116" y="74"/>
                    <a:pt x="115" y="74"/>
                    <a:pt x="115" y="74"/>
                  </a:cubicBezTo>
                  <a:cubicBezTo>
                    <a:pt x="114" y="75"/>
                    <a:pt x="113" y="75"/>
                    <a:pt x="112" y="75"/>
                  </a:cubicBezTo>
                  <a:cubicBezTo>
                    <a:pt x="112" y="75"/>
                    <a:pt x="111" y="76"/>
                    <a:pt x="111" y="76"/>
                  </a:cubicBezTo>
                  <a:cubicBezTo>
                    <a:pt x="110" y="76"/>
                    <a:pt x="109" y="77"/>
                    <a:pt x="107" y="77"/>
                  </a:cubicBezTo>
                  <a:cubicBezTo>
                    <a:pt x="107" y="77"/>
                    <a:pt x="107" y="78"/>
                    <a:pt x="107" y="78"/>
                  </a:cubicBezTo>
                  <a:cubicBezTo>
                    <a:pt x="106" y="78"/>
                    <a:pt x="105" y="79"/>
                    <a:pt x="104" y="79"/>
                  </a:cubicBezTo>
                  <a:cubicBezTo>
                    <a:pt x="104" y="80"/>
                    <a:pt x="103" y="80"/>
                    <a:pt x="103" y="80"/>
                  </a:cubicBezTo>
                  <a:cubicBezTo>
                    <a:pt x="102" y="81"/>
                    <a:pt x="102" y="81"/>
                    <a:pt x="101" y="82"/>
                  </a:cubicBezTo>
                  <a:cubicBezTo>
                    <a:pt x="101" y="82"/>
                    <a:pt x="100" y="83"/>
                    <a:pt x="100" y="83"/>
                  </a:cubicBezTo>
                  <a:cubicBezTo>
                    <a:pt x="99" y="83"/>
                    <a:pt x="99" y="84"/>
                    <a:pt x="98" y="85"/>
                  </a:cubicBezTo>
                  <a:cubicBezTo>
                    <a:pt x="98" y="85"/>
                    <a:pt x="97" y="85"/>
                    <a:pt x="97" y="86"/>
                  </a:cubicBezTo>
                  <a:cubicBezTo>
                    <a:pt x="96" y="87"/>
                    <a:pt x="96" y="88"/>
                    <a:pt x="95" y="89"/>
                  </a:cubicBezTo>
                  <a:cubicBezTo>
                    <a:pt x="95" y="89"/>
                    <a:pt x="95" y="89"/>
                    <a:pt x="95" y="89"/>
                  </a:cubicBezTo>
                  <a:close/>
                  <a:moveTo>
                    <a:pt x="124" y="138"/>
                  </a:moveTo>
                  <a:cubicBezTo>
                    <a:pt x="109" y="138"/>
                    <a:pt x="96" y="126"/>
                    <a:pt x="95" y="110"/>
                  </a:cubicBezTo>
                  <a:cubicBezTo>
                    <a:pt x="95" y="110"/>
                    <a:pt x="95" y="110"/>
                    <a:pt x="95" y="110"/>
                  </a:cubicBezTo>
                  <a:cubicBezTo>
                    <a:pt x="95" y="109"/>
                    <a:pt x="95" y="109"/>
                    <a:pt x="95" y="109"/>
                  </a:cubicBezTo>
                  <a:cubicBezTo>
                    <a:pt x="95" y="109"/>
                    <a:pt x="95" y="109"/>
                    <a:pt x="95" y="109"/>
                  </a:cubicBezTo>
                  <a:cubicBezTo>
                    <a:pt x="95" y="92"/>
                    <a:pt x="108" y="79"/>
                    <a:pt x="124" y="79"/>
                  </a:cubicBezTo>
                  <a:cubicBezTo>
                    <a:pt x="126" y="79"/>
                    <a:pt x="127" y="79"/>
                    <a:pt x="128" y="79"/>
                  </a:cubicBezTo>
                  <a:cubicBezTo>
                    <a:pt x="128" y="79"/>
                    <a:pt x="129" y="79"/>
                    <a:pt x="129" y="79"/>
                  </a:cubicBezTo>
                  <a:cubicBezTo>
                    <a:pt x="130" y="79"/>
                    <a:pt x="131" y="80"/>
                    <a:pt x="132" y="80"/>
                  </a:cubicBezTo>
                  <a:cubicBezTo>
                    <a:pt x="132" y="80"/>
                    <a:pt x="132" y="80"/>
                    <a:pt x="132" y="80"/>
                  </a:cubicBezTo>
                  <a:cubicBezTo>
                    <a:pt x="135" y="81"/>
                    <a:pt x="137" y="82"/>
                    <a:pt x="139" y="83"/>
                  </a:cubicBezTo>
                  <a:cubicBezTo>
                    <a:pt x="139" y="83"/>
                    <a:pt x="139" y="83"/>
                    <a:pt x="140" y="83"/>
                  </a:cubicBezTo>
                  <a:cubicBezTo>
                    <a:pt x="141" y="84"/>
                    <a:pt x="141" y="84"/>
                    <a:pt x="142" y="85"/>
                  </a:cubicBezTo>
                  <a:cubicBezTo>
                    <a:pt x="142" y="85"/>
                    <a:pt x="143" y="85"/>
                    <a:pt x="143" y="85"/>
                  </a:cubicBezTo>
                  <a:cubicBezTo>
                    <a:pt x="145" y="87"/>
                    <a:pt x="146" y="89"/>
                    <a:pt x="148" y="90"/>
                  </a:cubicBezTo>
                  <a:cubicBezTo>
                    <a:pt x="148" y="91"/>
                    <a:pt x="148" y="91"/>
                    <a:pt x="148" y="91"/>
                  </a:cubicBezTo>
                  <a:cubicBezTo>
                    <a:pt x="149" y="92"/>
                    <a:pt x="150" y="93"/>
                    <a:pt x="150" y="94"/>
                  </a:cubicBezTo>
                  <a:cubicBezTo>
                    <a:pt x="153" y="98"/>
                    <a:pt x="154" y="103"/>
                    <a:pt x="154" y="109"/>
                  </a:cubicBezTo>
                  <a:cubicBezTo>
                    <a:pt x="154" y="125"/>
                    <a:pt x="141" y="138"/>
                    <a:pt x="124" y="138"/>
                  </a:cubicBezTo>
                  <a:close/>
                </a:path>
              </a:pathLst>
            </a:custGeom>
            <a:solidFill>
              <a:srgbClr val="FFFFFF"/>
            </a:solidFill>
            <a:ln>
              <a:noFill/>
            </a:ln>
          </p:spPr>
          <p:txBody>
            <a:bodyPr vert="horz" wrap="square" lIns="137160" tIns="68580" rIns="137160" bIns="6858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700"/>
            </a:p>
          </p:txBody>
        </p:sp>
        <p:sp>
          <p:nvSpPr>
            <p:cNvPr id="36" name="Oval 35">
              <a:extLst>
                <a:ext uri="{FF2B5EF4-FFF2-40B4-BE49-F238E27FC236}">
                  <a16:creationId xmlns:a16="http://schemas.microsoft.com/office/drawing/2014/main" id="{DAD645A2-256E-432C-B2BA-668AFDBEED1D}"/>
                </a:ext>
              </a:extLst>
            </p:cNvPr>
            <p:cNvSpPr/>
            <p:nvPr/>
          </p:nvSpPr>
          <p:spPr>
            <a:xfrm>
              <a:off x="3272209" y="2903238"/>
              <a:ext cx="290892" cy="290890"/>
            </a:xfrm>
            <a:prstGeom prst="ellipse">
              <a:avLst/>
            </a:prstGeom>
            <a:solidFill>
              <a:schemeClr val="accent1">
                <a:lumMod val="75000"/>
              </a:schemeClr>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1200" b="1" dirty="0">
                  <a:solidFill>
                    <a:srgbClr val="FFFFFF"/>
                  </a:solidFill>
                </a:rPr>
                <a:t>01</a:t>
              </a:r>
            </a:p>
          </p:txBody>
        </p:sp>
      </p:grpSp>
      <p:grpSp>
        <p:nvGrpSpPr>
          <p:cNvPr id="37" name="Group 36">
            <a:extLst>
              <a:ext uri="{FF2B5EF4-FFF2-40B4-BE49-F238E27FC236}">
                <a16:creationId xmlns:a16="http://schemas.microsoft.com/office/drawing/2014/main" id="{14BE5DB0-1E2C-4541-8C94-9CF577EF9FD9}"/>
              </a:ext>
            </a:extLst>
          </p:cNvPr>
          <p:cNvGrpSpPr/>
          <p:nvPr/>
        </p:nvGrpSpPr>
        <p:grpSpPr>
          <a:xfrm>
            <a:off x="5805279" y="4532563"/>
            <a:ext cx="1349940" cy="1453095"/>
            <a:chOff x="4305487" y="2903238"/>
            <a:chExt cx="899960" cy="968730"/>
          </a:xfrm>
        </p:grpSpPr>
        <p:sp>
          <p:nvSpPr>
            <p:cNvPr id="38" name="Oval 37">
              <a:extLst>
                <a:ext uri="{FF2B5EF4-FFF2-40B4-BE49-F238E27FC236}">
                  <a16:creationId xmlns:a16="http://schemas.microsoft.com/office/drawing/2014/main" id="{FFCA266E-B3B9-4A35-AF2C-9513AC3A3E51}"/>
                </a:ext>
              </a:extLst>
            </p:cNvPr>
            <p:cNvSpPr/>
            <p:nvPr/>
          </p:nvSpPr>
          <p:spPr>
            <a:xfrm>
              <a:off x="4305487" y="2986031"/>
              <a:ext cx="885938" cy="885937"/>
            </a:xfrm>
            <a:prstGeom prst="ellipse">
              <a:avLst/>
            </a:prstGeom>
            <a:solidFill>
              <a:schemeClr val="accent1">
                <a:lumMod val="75000"/>
              </a:schemeClr>
            </a:solidFill>
            <a:ln w="25400">
              <a:noFill/>
            </a:ln>
            <a:effectLst>
              <a:outerShdw blurRad="38100" dist="127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80000"/>
                </a:lnSpc>
              </a:pPr>
              <a:endParaRPr lang="en-US" sz="2100" dirty="0">
                <a:solidFill>
                  <a:schemeClr val="tx1"/>
                </a:solidFill>
              </a:endParaRPr>
            </a:p>
          </p:txBody>
        </p:sp>
        <p:sp>
          <p:nvSpPr>
            <p:cNvPr id="39" name="Freeform 1147">
              <a:extLst>
                <a:ext uri="{FF2B5EF4-FFF2-40B4-BE49-F238E27FC236}">
                  <a16:creationId xmlns:a16="http://schemas.microsoft.com/office/drawing/2014/main" id="{D546DBB1-F68D-4E0B-9423-FC90CB7830A5}"/>
                </a:ext>
              </a:extLst>
            </p:cNvPr>
            <p:cNvSpPr>
              <a:spLocks noEditPoints="1"/>
            </p:cNvSpPr>
            <p:nvPr/>
          </p:nvSpPr>
          <p:spPr bwMode="auto">
            <a:xfrm>
              <a:off x="4582356" y="3261953"/>
              <a:ext cx="332199" cy="334092"/>
            </a:xfrm>
            <a:custGeom>
              <a:avLst/>
              <a:gdLst>
                <a:gd name="T0" fmla="*/ 116 w 163"/>
                <a:gd name="T1" fmla="*/ 11 h 163"/>
                <a:gd name="T2" fmla="*/ 11 w 163"/>
                <a:gd name="T3" fmla="*/ 115 h 163"/>
                <a:gd name="T4" fmla="*/ 10 w 163"/>
                <a:gd name="T5" fmla="*/ 116 h 163"/>
                <a:gd name="T6" fmla="*/ 10 w 163"/>
                <a:gd name="T7" fmla="*/ 116 h 163"/>
                <a:gd name="T8" fmla="*/ 0 w 163"/>
                <a:gd name="T9" fmla="*/ 160 h 163"/>
                <a:gd name="T10" fmla="*/ 0 w 163"/>
                <a:gd name="T11" fmla="*/ 161 h 163"/>
                <a:gd name="T12" fmla="*/ 1 w 163"/>
                <a:gd name="T13" fmla="*/ 162 h 163"/>
                <a:gd name="T14" fmla="*/ 3 w 163"/>
                <a:gd name="T15" fmla="*/ 163 h 163"/>
                <a:gd name="T16" fmla="*/ 47 w 163"/>
                <a:gd name="T17" fmla="*/ 153 h 163"/>
                <a:gd name="T18" fmla="*/ 47 w 163"/>
                <a:gd name="T19" fmla="*/ 152 h 163"/>
                <a:gd name="T20" fmla="*/ 48 w 163"/>
                <a:gd name="T21" fmla="*/ 152 h 163"/>
                <a:gd name="T22" fmla="*/ 152 w 163"/>
                <a:gd name="T23" fmla="*/ 47 h 163"/>
                <a:gd name="T24" fmla="*/ 148 w 163"/>
                <a:gd name="T25" fmla="*/ 15 h 163"/>
                <a:gd name="T26" fmla="*/ 122 w 163"/>
                <a:gd name="T27" fmla="*/ 13 h 163"/>
                <a:gd name="T28" fmla="*/ 134 w 163"/>
                <a:gd name="T29" fmla="*/ 58 h 163"/>
                <a:gd name="T30" fmla="*/ 109 w 163"/>
                <a:gd name="T31" fmla="*/ 25 h 163"/>
                <a:gd name="T32" fmla="*/ 134 w 163"/>
                <a:gd name="T33" fmla="*/ 58 h 163"/>
                <a:gd name="T34" fmla="*/ 10 w 163"/>
                <a:gd name="T35" fmla="*/ 149 h 163"/>
                <a:gd name="T36" fmla="*/ 15 w 163"/>
                <a:gd name="T37" fmla="*/ 120 h 163"/>
                <a:gd name="T38" fmla="*/ 27 w 163"/>
                <a:gd name="T39" fmla="*/ 133 h 163"/>
                <a:gd name="T40" fmla="*/ 27 w 163"/>
                <a:gd name="T41" fmla="*/ 134 h 163"/>
                <a:gd name="T42" fmla="*/ 27 w 163"/>
                <a:gd name="T43" fmla="*/ 135 h 163"/>
                <a:gd name="T44" fmla="*/ 27 w 163"/>
                <a:gd name="T45" fmla="*/ 135 h 163"/>
                <a:gd name="T46" fmla="*/ 28 w 163"/>
                <a:gd name="T47" fmla="*/ 136 h 163"/>
                <a:gd name="T48" fmla="*/ 29 w 163"/>
                <a:gd name="T49" fmla="*/ 136 h 163"/>
                <a:gd name="T50" fmla="*/ 30 w 163"/>
                <a:gd name="T51" fmla="*/ 136 h 163"/>
                <a:gd name="T52" fmla="*/ 30 w 163"/>
                <a:gd name="T53" fmla="*/ 136 h 163"/>
                <a:gd name="T54" fmla="*/ 30 w 163"/>
                <a:gd name="T55" fmla="*/ 136 h 163"/>
                <a:gd name="T56" fmla="*/ 43 w 163"/>
                <a:gd name="T57" fmla="*/ 148 h 163"/>
                <a:gd name="T58" fmla="*/ 14 w 163"/>
                <a:gd name="T59" fmla="*/ 153 h 163"/>
                <a:gd name="T60" fmla="*/ 51 w 163"/>
                <a:gd name="T61" fmla="*/ 133 h 163"/>
                <a:gd name="T62" fmla="*/ 116 w 163"/>
                <a:gd name="T63" fmla="*/ 64 h 163"/>
                <a:gd name="T64" fmla="*/ 47 w 163"/>
                <a:gd name="T65" fmla="*/ 129 h 163"/>
                <a:gd name="T66" fmla="*/ 34 w 163"/>
                <a:gd name="T67" fmla="*/ 116 h 163"/>
                <a:gd name="T68" fmla="*/ 99 w 163"/>
                <a:gd name="T69" fmla="*/ 47 h 163"/>
                <a:gd name="T70" fmla="*/ 30 w 163"/>
                <a:gd name="T71" fmla="*/ 112 h 163"/>
                <a:gd name="T72" fmla="*/ 101 w 163"/>
                <a:gd name="T73" fmla="*/ 33 h 163"/>
                <a:gd name="T74" fmla="*/ 50 w 163"/>
                <a:gd name="T75" fmla="*/ 142 h 163"/>
                <a:gd name="T76" fmla="*/ 142 w 163"/>
                <a:gd name="T77" fmla="*/ 50 h 163"/>
                <a:gd name="T78" fmla="*/ 118 w 163"/>
                <a:gd name="T79" fmla="*/ 17 h 163"/>
                <a:gd name="T80" fmla="*/ 142 w 163"/>
                <a:gd name="T81"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163">
                  <a:moveTo>
                    <a:pt x="152" y="11"/>
                  </a:moveTo>
                  <a:cubicBezTo>
                    <a:pt x="142" y="0"/>
                    <a:pt x="126" y="0"/>
                    <a:pt x="116" y="11"/>
                  </a:cubicBezTo>
                  <a:cubicBezTo>
                    <a:pt x="11" y="115"/>
                    <a:pt x="11" y="115"/>
                    <a:pt x="11" y="115"/>
                  </a:cubicBezTo>
                  <a:cubicBezTo>
                    <a:pt x="11" y="115"/>
                    <a:pt x="11" y="115"/>
                    <a:pt x="11" y="115"/>
                  </a:cubicBezTo>
                  <a:cubicBezTo>
                    <a:pt x="11" y="115"/>
                    <a:pt x="11" y="115"/>
                    <a:pt x="11" y="115"/>
                  </a:cubicBezTo>
                  <a:cubicBezTo>
                    <a:pt x="11" y="116"/>
                    <a:pt x="11" y="116"/>
                    <a:pt x="10" y="116"/>
                  </a:cubicBezTo>
                  <a:cubicBezTo>
                    <a:pt x="10" y="116"/>
                    <a:pt x="10" y="116"/>
                    <a:pt x="10" y="116"/>
                  </a:cubicBezTo>
                  <a:cubicBezTo>
                    <a:pt x="10" y="116"/>
                    <a:pt x="10" y="116"/>
                    <a:pt x="10" y="116"/>
                  </a:cubicBezTo>
                  <a:cubicBezTo>
                    <a:pt x="0" y="159"/>
                    <a:pt x="0" y="159"/>
                    <a:pt x="0" y="159"/>
                  </a:cubicBezTo>
                  <a:cubicBezTo>
                    <a:pt x="0" y="160"/>
                    <a:pt x="0" y="160"/>
                    <a:pt x="0" y="160"/>
                  </a:cubicBezTo>
                  <a:cubicBezTo>
                    <a:pt x="0" y="160"/>
                    <a:pt x="0" y="160"/>
                    <a:pt x="0" y="160"/>
                  </a:cubicBezTo>
                  <a:cubicBezTo>
                    <a:pt x="0" y="160"/>
                    <a:pt x="0" y="161"/>
                    <a:pt x="0" y="161"/>
                  </a:cubicBezTo>
                  <a:cubicBezTo>
                    <a:pt x="0" y="161"/>
                    <a:pt x="0" y="161"/>
                    <a:pt x="0" y="161"/>
                  </a:cubicBezTo>
                  <a:cubicBezTo>
                    <a:pt x="0" y="162"/>
                    <a:pt x="1" y="162"/>
                    <a:pt x="1" y="162"/>
                  </a:cubicBezTo>
                  <a:cubicBezTo>
                    <a:pt x="1" y="162"/>
                    <a:pt x="1" y="163"/>
                    <a:pt x="2" y="163"/>
                  </a:cubicBezTo>
                  <a:cubicBezTo>
                    <a:pt x="2" y="163"/>
                    <a:pt x="3" y="163"/>
                    <a:pt x="3" y="163"/>
                  </a:cubicBezTo>
                  <a:cubicBezTo>
                    <a:pt x="3" y="163"/>
                    <a:pt x="3" y="163"/>
                    <a:pt x="4" y="163"/>
                  </a:cubicBezTo>
                  <a:cubicBezTo>
                    <a:pt x="47" y="153"/>
                    <a:pt x="47" y="153"/>
                    <a:pt x="47" y="153"/>
                  </a:cubicBezTo>
                  <a:cubicBezTo>
                    <a:pt x="47" y="153"/>
                    <a:pt x="47" y="153"/>
                    <a:pt x="47" y="153"/>
                  </a:cubicBezTo>
                  <a:cubicBezTo>
                    <a:pt x="47" y="153"/>
                    <a:pt x="47" y="153"/>
                    <a:pt x="47" y="152"/>
                  </a:cubicBezTo>
                  <a:cubicBezTo>
                    <a:pt x="47" y="152"/>
                    <a:pt x="47" y="152"/>
                    <a:pt x="48" y="152"/>
                  </a:cubicBezTo>
                  <a:cubicBezTo>
                    <a:pt x="48" y="152"/>
                    <a:pt x="48" y="152"/>
                    <a:pt x="48" y="152"/>
                  </a:cubicBezTo>
                  <a:cubicBezTo>
                    <a:pt x="48" y="152"/>
                    <a:pt x="48" y="152"/>
                    <a:pt x="48" y="152"/>
                  </a:cubicBezTo>
                  <a:cubicBezTo>
                    <a:pt x="152" y="47"/>
                    <a:pt x="152" y="47"/>
                    <a:pt x="152" y="47"/>
                  </a:cubicBezTo>
                  <a:cubicBezTo>
                    <a:pt x="163" y="37"/>
                    <a:pt x="163" y="21"/>
                    <a:pt x="152" y="11"/>
                  </a:cubicBezTo>
                  <a:close/>
                  <a:moveTo>
                    <a:pt x="148" y="15"/>
                  </a:moveTo>
                  <a:cubicBezTo>
                    <a:pt x="155" y="22"/>
                    <a:pt x="156" y="33"/>
                    <a:pt x="150" y="41"/>
                  </a:cubicBezTo>
                  <a:cubicBezTo>
                    <a:pt x="122" y="13"/>
                    <a:pt x="122" y="13"/>
                    <a:pt x="122" y="13"/>
                  </a:cubicBezTo>
                  <a:cubicBezTo>
                    <a:pt x="130" y="7"/>
                    <a:pt x="141" y="8"/>
                    <a:pt x="148" y="15"/>
                  </a:cubicBezTo>
                  <a:close/>
                  <a:moveTo>
                    <a:pt x="134" y="58"/>
                  </a:moveTo>
                  <a:cubicBezTo>
                    <a:pt x="105" y="29"/>
                    <a:pt x="105" y="29"/>
                    <a:pt x="105" y="29"/>
                  </a:cubicBezTo>
                  <a:cubicBezTo>
                    <a:pt x="109" y="25"/>
                    <a:pt x="109" y="25"/>
                    <a:pt x="109" y="25"/>
                  </a:cubicBezTo>
                  <a:cubicBezTo>
                    <a:pt x="138" y="54"/>
                    <a:pt x="138" y="54"/>
                    <a:pt x="138" y="54"/>
                  </a:cubicBezTo>
                  <a:lnTo>
                    <a:pt x="134" y="58"/>
                  </a:lnTo>
                  <a:close/>
                  <a:moveTo>
                    <a:pt x="14" y="149"/>
                  </a:moveTo>
                  <a:cubicBezTo>
                    <a:pt x="13" y="148"/>
                    <a:pt x="11" y="148"/>
                    <a:pt x="10" y="149"/>
                  </a:cubicBezTo>
                  <a:cubicBezTo>
                    <a:pt x="8" y="151"/>
                    <a:pt x="8" y="151"/>
                    <a:pt x="8" y="151"/>
                  </a:cubicBezTo>
                  <a:cubicBezTo>
                    <a:pt x="15" y="120"/>
                    <a:pt x="15" y="120"/>
                    <a:pt x="15" y="120"/>
                  </a:cubicBezTo>
                  <a:cubicBezTo>
                    <a:pt x="28" y="118"/>
                    <a:pt x="28" y="118"/>
                    <a:pt x="28" y="118"/>
                  </a:cubicBezTo>
                  <a:cubicBezTo>
                    <a:pt x="27" y="133"/>
                    <a:pt x="27" y="133"/>
                    <a:pt x="27" y="133"/>
                  </a:cubicBezTo>
                  <a:cubicBezTo>
                    <a:pt x="27" y="133"/>
                    <a:pt x="27" y="133"/>
                    <a:pt x="27" y="133"/>
                  </a:cubicBezTo>
                  <a:cubicBezTo>
                    <a:pt x="27" y="134"/>
                    <a:pt x="27" y="134"/>
                    <a:pt x="27" y="134"/>
                  </a:cubicBezTo>
                  <a:cubicBezTo>
                    <a:pt x="27" y="134"/>
                    <a:pt x="27" y="134"/>
                    <a:pt x="27" y="134"/>
                  </a:cubicBezTo>
                  <a:cubicBezTo>
                    <a:pt x="27" y="134"/>
                    <a:pt x="27" y="134"/>
                    <a:pt x="27" y="135"/>
                  </a:cubicBezTo>
                  <a:cubicBezTo>
                    <a:pt x="27" y="135"/>
                    <a:pt x="27" y="135"/>
                    <a:pt x="27" y="135"/>
                  </a:cubicBezTo>
                  <a:cubicBezTo>
                    <a:pt x="27" y="135"/>
                    <a:pt x="27" y="135"/>
                    <a:pt x="27" y="135"/>
                  </a:cubicBezTo>
                  <a:cubicBezTo>
                    <a:pt x="28" y="136"/>
                    <a:pt x="28" y="136"/>
                    <a:pt x="28" y="136"/>
                  </a:cubicBezTo>
                  <a:cubicBezTo>
                    <a:pt x="28" y="136"/>
                    <a:pt x="28" y="136"/>
                    <a:pt x="28" y="136"/>
                  </a:cubicBezTo>
                  <a:cubicBezTo>
                    <a:pt x="28" y="136"/>
                    <a:pt x="29" y="136"/>
                    <a:pt x="29" y="136"/>
                  </a:cubicBezTo>
                  <a:cubicBezTo>
                    <a:pt x="29" y="136"/>
                    <a:pt x="29" y="136"/>
                    <a:pt x="29" y="136"/>
                  </a:cubicBezTo>
                  <a:cubicBezTo>
                    <a:pt x="29" y="136"/>
                    <a:pt x="29" y="136"/>
                    <a:pt x="30" y="136"/>
                  </a:cubicBezTo>
                  <a:cubicBezTo>
                    <a:pt x="30" y="136"/>
                    <a:pt x="30" y="136"/>
                    <a:pt x="30" y="136"/>
                  </a:cubicBezTo>
                  <a:cubicBezTo>
                    <a:pt x="30" y="136"/>
                    <a:pt x="30" y="136"/>
                    <a:pt x="30" y="136"/>
                  </a:cubicBezTo>
                  <a:cubicBezTo>
                    <a:pt x="30" y="136"/>
                    <a:pt x="30" y="136"/>
                    <a:pt x="30" y="136"/>
                  </a:cubicBezTo>
                  <a:cubicBezTo>
                    <a:pt x="30" y="136"/>
                    <a:pt x="30" y="136"/>
                    <a:pt x="30" y="136"/>
                  </a:cubicBezTo>
                  <a:cubicBezTo>
                    <a:pt x="30" y="136"/>
                    <a:pt x="30" y="136"/>
                    <a:pt x="30" y="136"/>
                  </a:cubicBezTo>
                  <a:cubicBezTo>
                    <a:pt x="45" y="135"/>
                    <a:pt x="45" y="135"/>
                    <a:pt x="45" y="135"/>
                  </a:cubicBezTo>
                  <a:cubicBezTo>
                    <a:pt x="43" y="148"/>
                    <a:pt x="43" y="148"/>
                    <a:pt x="43" y="148"/>
                  </a:cubicBezTo>
                  <a:cubicBezTo>
                    <a:pt x="12" y="155"/>
                    <a:pt x="12" y="155"/>
                    <a:pt x="12" y="155"/>
                  </a:cubicBezTo>
                  <a:cubicBezTo>
                    <a:pt x="14" y="153"/>
                    <a:pt x="14" y="153"/>
                    <a:pt x="14" y="153"/>
                  </a:cubicBezTo>
                  <a:cubicBezTo>
                    <a:pt x="15" y="152"/>
                    <a:pt x="15" y="150"/>
                    <a:pt x="14" y="149"/>
                  </a:cubicBezTo>
                  <a:close/>
                  <a:moveTo>
                    <a:pt x="51" y="133"/>
                  </a:moveTo>
                  <a:cubicBezTo>
                    <a:pt x="116" y="68"/>
                    <a:pt x="116" y="68"/>
                    <a:pt x="116" y="68"/>
                  </a:cubicBezTo>
                  <a:cubicBezTo>
                    <a:pt x="117" y="67"/>
                    <a:pt x="117" y="65"/>
                    <a:pt x="116" y="64"/>
                  </a:cubicBezTo>
                  <a:cubicBezTo>
                    <a:pt x="114" y="63"/>
                    <a:pt x="113" y="63"/>
                    <a:pt x="111" y="64"/>
                  </a:cubicBezTo>
                  <a:cubicBezTo>
                    <a:pt x="47" y="129"/>
                    <a:pt x="47" y="129"/>
                    <a:pt x="47" y="129"/>
                  </a:cubicBezTo>
                  <a:cubicBezTo>
                    <a:pt x="33" y="130"/>
                    <a:pt x="33" y="130"/>
                    <a:pt x="33" y="130"/>
                  </a:cubicBezTo>
                  <a:cubicBezTo>
                    <a:pt x="34" y="116"/>
                    <a:pt x="34" y="116"/>
                    <a:pt x="34" y="116"/>
                  </a:cubicBezTo>
                  <a:cubicBezTo>
                    <a:pt x="99" y="52"/>
                    <a:pt x="99" y="52"/>
                    <a:pt x="99" y="52"/>
                  </a:cubicBezTo>
                  <a:cubicBezTo>
                    <a:pt x="100" y="50"/>
                    <a:pt x="100" y="49"/>
                    <a:pt x="99" y="47"/>
                  </a:cubicBezTo>
                  <a:cubicBezTo>
                    <a:pt x="98" y="46"/>
                    <a:pt x="96" y="46"/>
                    <a:pt x="95" y="47"/>
                  </a:cubicBezTo>
                  <a:cubicBezTo>
                    <a:pt x="30" y="112"/>
                    <a:pt x="30" y="112"/>
                    <a:pt x="30" y="112"/>
                  </a:cubicBezTo>
                  <a:cubicBezTo>
                    <a:pt x="21" y="113"/>
                    <a:pt x="21" y="113"/>
                    <a:pt x="21" y="113"/>
                  </a:cubicBezTo>
                  <a:cubicBezTo>
                    <a:pt x="101" y="33"/>
                    <a:pt x="101" y="33"/>
                    <a:pt x="101" y="33"/>
                  </a:cubicBezTo>
                  <a:cubicBezTo>
                    <a:pt x="130" y="62"/>
                    <a:pt x="130" y="62"/>
                    <a:pt x="130" y="62"/>
                  </a:cubicBezTo>
                  <a:cubicBezTo>
                    <a:pt x="50" y="142"/>
                    <a:pt x="50" y="142"/>
                    <a:pt x="50" y="142"/>
                  </a:cubicBezTo>
                  <a:lnTo>
                    <a:pt x="51" y="133"/>
                  </a:lnTo>
                  <a:close/>
                  <a:moveTo>
                    <a:pt x="142" y="50"/>
                  </a:moveTo>
                  <a:cubicBezTo>
                    <a:pt x="113" y="21"/>
                    <a:pt x="113" y="21"/>
                    <a:pt x="113" y="21"/>
                  </a:cubicBezTo>
                  <a:cubicBezTo>
                    <a:pt x="118" y="17"/>
                    <a:pt x="118" y="17"/>
                    <a:pt x="118" y="17"/>
                  </a:cubicBezTo>
                  <a:cubicBezTo>
                    <a:pt x="146" y="45"/>
                    <a:pt x="146" y="45"/>
                    <a:pt x="146" y="45"/>
                  </a:cubicBezTo>
                  <a:lnTo>
                    <a:pt x="142" y="50"/>
                  </a:lnTo>
                  <a:close/>
                </a:path>
              </a:pathLst>
            </a:custGeom>
            <a:solidFill>
              <a:srgbClr val="FFFFFF"/>
            </a:solidFill>
            <a:ln>
              <a:noFill/>
            </a:ln>
          </p:spPr>
          <p:txBody>
            <a:bodyPr vert="horz" wrap="square" lIns="137160" tIns="68580" rIns="137160" bIns="6858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700"/>
            </a:p>
          </p:txBody>
        </p:sp>
        <p:sp>
          <p:nvSpPr>
            <p:cNvPr id="40" name="Oval 39">
              <a:extLst>
                <a:ext uri="{FF2B5EF4-FFF2-40B4-BE49-F238E27FC236}">
                  <a16:creationId xmlns:a16="http://schemas.microsoft.com/office/drawing/2014/main" id="{4A9BFFFF-73CA-4236-A35C-9A92F143DFD8}"/>
                </a:ext>
              </a:extLst>
            </p:cNvPr>
            <p:cNvSpPr/>
            <p:nvPr/>
          </p:nvSpPr>
          <p:spPr>
            <a:xfrm>
              <a:off x="4914555" y="2903238"/>
              <a:ext cx="290892" cy="290890"/>
            </a:xfrm>
            <a:prstGeom prst="ellipse">
              <a:avLst/>
            </a:prstGeom>
            <a:solidFill>
              <a:schemeClr val="accent1">
                <a:lumMod val="50000"/>
              </a:schemeClr>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1200" b="1" dirty="0">
                  <a:solidFill>
                    <a:srgbClr val="FFFFFF"/>
                  </a:solidFill>
                </a:rPr>
                <a:t>02</a:t>
              </a:r>
            </a:p>
          </p:txBody>
        </p:sp>
      </p:grpSp>
      <p:sp>
        <p:nvSpPr>
          <p:cNvPr id="53" name="TextBox 20">
            <a:extLst>
              <a:ext uri="{FF2B5EF4-FFF2-40B4-BE49-F238E27FC236}">
                <a16:creationId xmlns:a16="http://schemas.microsoft.com/office/drawing/2014/main" id="{AB1FDDCF-2096-4716-9570-B6F15E8855E9}"/>
              </a:ext>
            </a:extLst>
          </p:cNvPr>
          <p:cNvSpPr txBox="1"/>
          <p:nvPr/>
        </p:nvSpPr>
        <p:spPr>
          <a:xfrm>
            <a:off x="13440368" y="6426200"/>
            <a:ext cx="2160744" cy="2012859"/>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30000"/>
              </a:lnSpc>
              <a:spcBef>
                <a:spcPts val="900"/>
              </a:spcBef>
            </a:pPr>
            <a:r>
              <a:rPr lang="en-US" sz="2400" dirty="0">
                <a:solidFill>
                  <a:prstClr val="black">
                    <a:alpha val="70000"/>
                  </a:prstClr>
                </a:solidFill>
                <a:latin typeface="Open Sans" panose="020B0604020202020204" charset="0"/>
                <a:ea typeface="Open Sans" panose="020B0604020202020204" charset="0"/>
                <a:cs typeface="Open Sans" panose="020B0604020202020204" charset="0"/>
              </a:rPr>
              <a:t>Evaluate and Refine Succession Planning</a:t>
            </a:r>
          </a:p>
        </p:txBody>
      </p:sp>
      <p:grpSp>
        <p:nvGrpSpPr>
          <p:cNvPr id="4" name="Group 3"/>
          <p:cNvGrpSpPr/>
          <p:nvPr/>
        </p:nvGrpSpPr>
        <p:grpSpPr>
          <a:xfrm>
            <a:off x="8484017" y="4491975"/>
            <a:ext cx="1328907" cy="1453095"/>
            <a:chOff x="8484017" y="4491975"/>
            <a:chExt cx="1328907" cy="1453095"/>
          </a:xfrm>
        </p:grpSpPr>
        <p:grpSp>
          <p:nvGrpSpPr>
            <p:cNvPr id="41" name="Group 40">
              <a:extLst>
                <a:ext uri="{FF2B5EF4-FFF2-40B4-BE49-F238E27FC236}">
                  <a16:creationId xmlns:a16="http://schemas.microsoft.com/office/drawing/2014/main" id="{73AF3307-7AC1-42E5-920B-44404B4EA1A3}"/>
                </a:ext>
              </a:extLst>
            </p:cNvPr>
            <p:cNvGrpSpPr/>
            <p:nvPr/>
          </p:nvGrpSpPr>
          <p:grpSpPr>
            <a:xfrm>
              <a:off x="8484017" y="4491975"/>
              <a:ext cx="1328907" cy="1453095"/>
              <a:chOff x="5933811" y="2903238"/>
              <a:chExt cx="885938" cy="968730"/>
            </a:xfrm>
          </p:grpSpPr>
          <p:sp>
            <p:nvSpPr>
              <p:cNvPr id="42" name="Oval 41">
                <a:extLst>
                  <a:ext uri="{FF2B5EF4-FFF2-40B4-BE49-F238E27FC236}">
                    <a16:creationId xmlns:a16="http://schemas.microsoft.com/office/drawing/2014/main" id="{4979827C-CBBC-4678-8571-FD1183490F94}"/>
                  </a:ext>
                </a:extLst>
              </p:cNvPr>
              <p:cNvSpPr/>
              <p:nvPr/>
            </p:nvSpPr>
            <p:spPr>
              <a:xfrm>
                <a:off x="5933811" y="2986031"/>
                <a:ext cx="885938" cy="885937"/>
              </a:xfrm>
              <a:prstGeom prst="ellipse">
                <a:avLst/>
              </a:prstGeom>
              <a:solidFill>
                <a:srgbClr val="4BACC6"/>
              </a:solidFill>
              <a:ln w="25400">
                <a:noFill/>
              </a:ln>
              <a:effectLst>
                <a:outerShdw blurRad="38100" dist="127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80000"/>
                  </a:lnSpc>
                </a:pPr>
                <a:endParaRPr lang="en-US" sz="2100" dirty="0">
                  <a:solidFill>
                    <a:schemeClr val="tx1"/>
                  </a:solidFill>
                </a:endParaRPr>
              </a:p>
            </p:txBody>
          </p:sp>
          <p:sp>
            <p:nvSpPr>
              <p:cNvPr id="44" name="Oval 43">
                <a:extLst>
                  <a:ext uri="{FF2B5EF4-FFF2-40B4-BE49-F238E27FC236}">
                    <a16:creationId xmlns:a16="http://schemas.microsoft.com/office/drawing/2014/main" id="{17F02908-DBC3-4804-A1B3-A1B4FD98DCA2}"/>
                  </a:ext>
                </a:extLst>
              </p:cNvPr>
              <p:cNvSpPr/>
              <p:nvPr/>
            </p:nvSpPr>
            <p:spPr>
              <a:xfrm>
                <a:off x="6528857" y="2903238"/>
                <a:ext cx="290892" cy="290890"/>
              </a:xfrm>
              <a:prstGeom prst="ellipse">
                <a:avLst/>
              </a:prstGeom>
              <a:solidFill>
                <a:srgbClr val="31859C"/>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1200" b="1" dirty="0">
                    <a:solidFill>
                      <a:srgbClr val="FFFFFF"/>
                    </a:solidFill>
                  </a:rPr>
                  <a:t>03</a:t>
                </a:r>
              </a:p>
            </p:txBody>
          </p:sp>
        </p:grpSp>
        <p:grpSp>
          <p:nvGrpSpPr>
            <p:cNvPr id="54" name="Group 53"/>
            <p:cNvGrpSpPr>
              <a:grpSpLocks noChangeAspect="1"/>
            </p:cNvGrpSpPr>
            <p:nvPr/>
          </p:nvGrpSpPr>
          <p:grpSpPr>
            <a:xfrm>
              <a:off x="8900160" y="5001165"/>
              <a:ext cx="548640" cy="548640"/>
              <a:chOff x="7848601" y="1487488"/>
              <a:chExt cx="1836737" cy="1836738"/>
            </a:xfrm>
            <a:solidFill>
              <a:srgbClr val="F4F2F2"/>
            </a:solidFill>
          </p:grpSpPr>
          <p:sp>
            <p:nvSpPr>
              <p:cNvPr id="55" name="Freeform 54"/>
              <p:cNvSpPr>
                <a:spLocks noEditPoints="1"/>
              </p:cNvSpPr>
              <p:nvPr/>
            </p:nvSpPr>
            <p:spPr bwMode="auto">
              <a:xfrm>
                <a:off x="7848601" y="1487488"/>
                <a:ext cx="1836737" cy="1836738"/>
              </a:xfrm>
              <a:custGeom>
                <a:avLst/>
                <a:gdLst>
                  <a:gd name="T0" fmla="*/ 128 w 2053"/>
                  <a:gd name="T1" fmla="*/ 1367 h 2055"/>
                  <a:gd name="T2" fmla="*/ 132 w 2053"/>
                  <a:gd name="T3" fmla="*/ 1555 h 2055"/>
                  <a:gd name="T4" fmla="*/ 203 w 2053"/>
                  <a:gd name="T5" fmla="*/ 1672 h 2055"/>
                  <a:gd name="T6" fmla="*/ 358 w 2053"/>
                  <a:gd name="T7" fmla="*/ 1881 h 2055"/>
                  <a:gd name="T8" fmla="*/ 1673 w 2053"/>
                  <a:gd name="T9" fmla="*/ 2053 h 2055"/>
                  <a:gd name="T10" fmla="*/ 1649 w 2053"/>
                  <a:gd name="T11" fmla="*/ 1906 h 2055"/>
                  <a:gd name="T12" fmla="*/ 1678 w 2053"/>
                  <a:gd name="T13" fmla="*/ 1372 h 2055"/>
                  <a:gd name="T14" fmla="*/ 1608 w 2053"/>
                  <a:gd name="T15" fmla="*/ 792 h 2055"/>
                  <a:gd name="T16" fmla="*/ 1372 w 2053"/>
                  <a:gd name="T17" fmla="*/ 792 h 2055"/>
                  <a:gd name="T18" fmla="*/ 1401 w 2053"/>
                  <a:gd name="T19" fmla="*/ 597 h 2055"/>
                  <a:gd name="T20" fmla="*/ 1234 w 2053"/>
                  <a:gd name="T21" fmla="*/ 280 h 2055"/>
                  <a:gd name="T22" fmla="*/ 790 w 2053"/>
                  <a:gd name="T23" fmla="*/ 1372 h 2055"/>
                  <a:gd name="T24" fmla="*/ 1588 w 2053"/>
                  <a:gd name="T25" fmla="*/ 1937 h 2055"/>
                  <a:gd name="T26" fmla="*/ 722 w 2053"/>
                  <a:gd name="T27" fmla="*/ 1769 h 2055"/>
                  <a:gd name="T28" fmla="*/ 984 w 2053"/>
                  <a:gd name="T29" fmla="*/ 1510 h 2055"/>
                  <a:gd name="T30" fmla="*/ 637 w 2053"/>
                  <a:gd name="T31" fmla="*/ 1726 h 2055"/>
                  <a:gd name="T32" fmla="*/ 266 w 2053"/>
                  <a:gd name="T33" fmla="*/ 1708 h 2055"/>
                  <a:gd name="T34" fmla="*/ 202 w 2053"/>
                  <a:gd name="T35" fmla="*/ 1540 h 2055"/>
                  <a:gd name="T36" fmla="*/ 167 w 2053"/>
                  <a:gd name="T37" fmla="*/ 1439 h 2055"/>
                  <a:gd name="T38" fmla="*/ 122 w 2053"/>
                  <a:gd name="T39" fmla="*/ 1243 h 2055"/>
                  <a:gd name="T40" fmla="*/ 261 w 2053"/>
                  <a:gd name="T41" fmla="*/ 907 h 2055"/>
                  <a:gd name="T42" fmla="*/ 201 w 2053"/>
                  <a:gd name="T43" fmla="*/ 716 h 2055"/>
                  <a:gd name="T44" fmla="*/ 284 w 2053"/>
                  <a:gd name="T45" fmla="*/ 468 h 2055"/>
                  <a:gd name="T46" fmla="*/ 1473 w 2053"/>
                  <a:gd name="T47" fmla="*/ 196 h 2055"/>
                  <a:gd name="T48" fmla="*/ 1598 w 2053"/>
                  <a:gd name="T49" fmla="*/ 265 h 2055"/>
                  <a:gd name="T50" fmla="*/ 1492 w 2053"/>
                  <a:gd name="T51" fmla="*/ 335 h 2055"/>
                  <a:gd name="T52" fmla="*/ 1695 w 2053"/>
                  <a:gd name="T53" fmla="*/ 587 h 2055"/>
                  <a:gd name="T54" fmla="*/ 1797 w 2053"/>
                  <a:gd name="T55" fmla="*/ 464 h 2055"/>
                  <a:gd name="T56" fmla="*/ 2019 w 2053"/>
                  <a:gd name="T57" fmla="*/ 587 h 2055"/>
                  <a:gd name="T58" fmla="*/ 1507 w 2053"/>
                  <a:gd name="T59" fmla="*/ 7 h 2055"/>
                  <a:gd name="T60" fmla="*/ 699 w 2053"/>
                  <a:gd name="T61" fmla="*/ 55 h 2055"/>
                  <a:gd name="T62" fmla="*/ 187 w 2053"/>
                  <a:gd name="T63" fmla="*/ 568 h 2055"/>
                  <a:gd name="T64" fmla="*/ 178 w 2053"/>
                  <a:gd name="T65" fmla="*/ 826 h 2055"/>
                  <a:gd name="T66" fmla="*/ 6 w 2053"/>
                  <a:gd name="T67" fmla="*/ 1219 h 2055"/>
                  <a:gd name="T68" fmla="*/ 1200 w 2053"/>
                  <a:gd name="T69" fmla="*/ 348 h 2055"/>
                  <a:gd name="T70" fmla="*/ 1325 w 2053"/>
                  <a:gd name="T71" fmla="*/ 538 h 2055"/>
                  <a:gd name="T72" fmla="*/ 1218 w 2053"/>
                  <a:gd name="T73" fmla="*/ 608 h 2055"/>
                  <a:gd name="T74" fmla="*/ 1091 w 2053"/>
                  <a:gd name="T75" fmla="*/ 736 h 2055"/>
                  <a:gd name="T76" fmla="*/ 860 w 2053"/>
                  <a:gd name="T77" fmla="*/ 792 h 2055"/>
                  <a:gd name="T78" fmla="*/ 756 w 2053"/>
                  <a:gd name="T79" fmla="*/ 860 h 2055"/>
                  <a:gd name="T80" fmla="*/ 946 w 2053"/>
                  <a:gd name="T81" fmla="*/ 735 h 2055"/>
                  <a:gd name="T82" fmla="*/ 1016 w 2053"/>
                  <a:gd name="T83" fmla="*/ 842 h 2055"/>
                  <a:gd name="T84" fmla="*/ 1082 w 2053"/>
                  <a:gd name="T85" fmla="*/ 1018 h 2055"/>
                  <a:gd name="T86" fmla="*/ 790 w 2053"/>
                  <a:gd name="T87" fmla="*/ 1304 h 2055"/>
                  <a:gd name="T88" fmla="*/ 1145 w 2053"/>
                  <a:gd name="T89" fmla="*/ 1117 h 2055"/>
                  <a:gd name="T90" fmla="*/ 1268 w 2053"/>
                  <a:gd name="T91" fmla="*/ 1014 h 2055"/>
                  <a:gd name="T92" fmla="*/ 1449 w 2053"/>
                  <a:gd name="T93" fmla="*/ 806 h 2055"/>
                  <a:gd name="T94" fmla="*/ 1527 w 2053"/>
                  <a:gd name="T95" fmla="*/ 841 h 2055"/>
                  <a:gd name="T96" fmla="*/ 1678 w 2053"/>
                  <a:gd name="T97" fmla="*/ 1304 h 2055"/>
                  <a:gd name="T98" fmla="*/ 1541 w 2053"/>
                  <a:gd name="T99" fmla="*/ 75 h 2055"/>
                  <a:gd name="T100" fmla="*/ 1881 w 2053"/>
                  <a:gd name="T101" fmla="*/ 519 h 2055"/>
                  <a:gd name="T102" fmla="*/ 1645 w 2053"/>
                  <a:gd name="T103" fmla="*/ 519 h 2055"/>
                  <a:gd name="T104" fmla="*/ 1674 w 2053"/>
                  <a:gd name="T105" fmla="*/ 324 h 2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53" h="2055">
                    <a:moveTo>
                      <a:pt x="55" y="1283"/>
                    </a:moveTo>
                    <a:cubicBezTo>
                      <a:pt x="66" y="1291"/>
                      <a:pt x="78" y="1298"/>
                      <a:pt x="91" y="1304"/>
                    </a:cubicBezTo>
                    <a:cubicBezTo>
                      <a:pt x="105" y="1311"/>
                      <a:pt x="130" y="1324"/>
                      <a:pt x="132" y="1333"/>
                    </a:cubicBezTo>
                    <a:cubicBezTo>
                      <a:pt x="134" y="1344"/>
                      <a:pt x="133" y="1356"/>
                      <a:pt x="128" y="1367"/>
                    </a:cubicBezTo>
                    <a:cubicBezTo>
                      <a:pt x="123" y="1378"/>
                      <a:pt x="117" y="1388"/>
                      <a:pt x="113" y="1396"/>
                    </a:cubicBezTo>
                    <a:cubicBezTo>
                      <a:pt x="100" y="1418"/>
                      <a:pt x="79" y="1455"/>
                      <a:pt x="111" y="1481"/>
                    </a:cubicBezTo>
                    <a:cubicBezTo>
                      <a:pt x="118" y="1487"/>
                      <a:pt x="131" y="1497"/>
                      <a:pt x="143" y="1506"/>
                    </a:cubicBezTo>
                    <a:cubicBezTo>
                      <a:pt x="134" y="1521"/>
                      <a:pt x="130" y="1538"/>
                      <a:pt x="132" y="1555"/>
                    </a:cubicBezTo>
                    <a:cubicBezTo>
                      <a:pt x="133" y="1569"/>
                      <a:pt x="141" y="1581"/>
                      <a:pt x="152" y="1589"/>
                    </a:cubicBezTo>
                    <a:cubicBezTo>
                      <a:pt x="159" y="1594"/>
                      <a:pt x="168" y="1599"/>
                      <a:pt x="175" y="1604"/>
                    </a:cubicBezTo>
                    <a:cubicBezTo>
                      <a:pt x="196" y="1615"/>
                      <a:pt x="204" y="1620"/>
                      <a:pt x="206" y="1631"/>
                    </a:cubicBezTo>
                    <a:cubicBezTo>
                      <a:pt x="208" y="1645"/>
                      <a:pt x="207" y="1659"/>
                      <a:pt x="203" y="1672"/>
                    </a:cubicBezTo>
                    <a:cubicBezTo>
                      <a:pt x="201" y="1681"/>
                      <a:pt x="199" y="1690"/>
                      <a:pt x="198" y="1699"/>
                    </a:cubicBezTo>
                    <a:cubicBezTo>
                      <a:pt x="194" y="1730"/>
                      <a:pt x="198" y="1762"/>
                      <a:pt x="209" y="1791"/>
                    </a:cubicBezTo>
                    <a:cubicBezTo>
                      <a:pt x="224" y="1846"/>
                      <a:pt x="273" y="1883"/>
                      <a:pt x="330" y="1884"/>
                    </a:cubicBezTo>
                    <a:cubicBezTo>
                      <a:pt x="339" y="1884"/>
                      <a:pt x="348" y="1883"/>
                      <a:pt x="358" y="1881"/>
                    </a:cubicBezTo>
                    <a:cubicBezTo>
                      <a:pt x="455" y="1858"/>
                      <a:pt x="551" y="1829"/>
                      <a:pt x="645" y="1795"/>
                    </a:cubicBezTo>
                    <a:cubicBezTo>
                      <a:pt x="722" y="1840"/>
                      <a:pt x="771" y="1978"/>
                      <a:pt x="784" y="2029"/>
                    </a:cubicBezTo>
                    <a:cubicBezTo>
                      <a:pt x="787" y="2044"/>
                      <a:pt x="801" y="2055"/>
                      <a:pt x="817" y="2055"/>
                    </a:cubicBezTo>
                    <a:cubicBezTo>
                      <a:pt x="1673" y="2053"/>
                      <a:pt x="1673" y="2053"/>
                      <a:pt x="1673" y="2053"/>
                    </a:cubicBezTo>
                    <a:cubicBezTo>
                      <a:pt x="1684" y="2053"/>
                      <a:pt x="1694" y="2047"/>
                      <a:pt x="1701" y="2039"/>
                    </a:cubicBezTo>
                    <a:cubicBezTo>
                      <a:pt x="1707" y="2030"/>
                      <a:pt x="1709" y="2019"/>
                      <a:pt x="1706" y="2008"/>
                    </a:cubicBezTo>
                    <a:cubicBezTo>
                      <a:pt x="1697" y="1985"/>
                      <a:pt x="1686" y="1963"/>
                      <a:pt x="1671" y="1943"/>
                    </a:cubicBezTo>
                    <a:cubicBezTo>
                      <a:pt x="1663" y="1932"/>
                      <a:pt x="1656" y="1919"/>
                      <a:pt x="1649" y="1906"/>
                    </a:cubicBezTo>
                    <a:cubicBezTo>
                      <a:pt x="1634" y="1875"/>
                      <a:pt x="1621" y="1843"/>
                      <a:pt x="1611" y="1809"/>
                    </a:cubicBezTo>
                    <a:cubicBezTo>
                      <a:pt x="1591" y="1743"/>
                      <a:pt x="1578" y="1676"/>
                      <a:pt x="1570" y="1607"/>
                    </a:cubicBezTo>
                    <a:cubicBezTo>
                      <a:pt x="1561" y="1528"/>
                      <a:pt x="1569" y="1448"/>
                      <a:pt x="1593" y="1372"/>
                    </a:cubicBezTo>
                    <a:cubicBezTo>
                      <a:pt x="1678" y="1372"/>
                      <a:pt x="1678" y="1372"/>
                      <a:pt x="1678" y="1372"/>
                    </a:cubicBezTo>
                    <a:cubicBezTo>
                      <a:pt x="1734" y="1372"/>
                      <a:pt x="1780" y="1326"/>
                      <a:pt x="1780" y="1270"/>
                    </a:cubicBezTo>
                    <a:cubicBezTo>
                      <a:pt x="1780" y="826"/>
                      <a:pt x="1780" y="826"/>
                      <a:pt x="1780" y="826"/>
                    </a:cubicBezTo>
                    <a:cubicBezTo>
                      <a:pt x="1780" y="807"/>
                      <a:pt x="1765" y="792"/>
                      <a:pt x="1746" y="792"/>
                    </a:cubicBezTo>
                    <a:cubicBezTo>
                      <a:pt x="1608" y="792"/>
                      <a:pt x="1608" y="792"/>
                      <a:pt x="1608" y="792"/>
                    </a:cubicBezTo>
                    <a:cubicBezTo>
                      <a:pt x="1609" y="786"/>
                      <a:pt x="1609" y="781"/>
                      <a:pt x="1609" y="775"/>
                    </a:cubicBezTo>
                    <a:cubicBezTo>
                      <a:pt x="1609" y="709"/>
                      <a:pt x="1556" y="656"/>
                      <a:pt x="1490" y="656"/>
                    </a:cubicBezTo>
                    <a:cubicBezTo>
                      <a:pt x="1424" y="656"/>
                      <a:pt x="1370" y="709"/>
                      <a:pt x="1370" y="775"/>
                    </a:cubicBezTo>
                    <a:cubicBezTo>
                      <a:pt x="1370" y="781"/>
                      <a:pt x="1371" y="786"/>
                      <a:pt x="1372" y="792"/>
                    </a:cubicBezTo>
                    <a:cubicBezTo>
                      <a:pt x="1268" y="792"/>
                      <a:pt x="1268" y="792"/>
                      <a:pt x="1268" y="792"/>
                    </a:cubicBezTo>
                    <a:cubicBezTo>
                      <a:pt x="1268" y="688"/>
                      <a:pt x="1268" y="688"/>
                      <a:pt x="1268" y="688"/>
                    </a:cubicBezTo>
                    <a:cubicBezTo>
                      <a:pt x="1287" y="691"/>
                      <a:pt x="1306" y="689"/>
                      <a:pt x="1324" y="683"/>
                    </a:cubicBezTo>
                    <a:cubicBezTo>
                      <a:pt x="1363" y="670"/>
                      <a:pt x="1392" y="637"/>
                      <a:pt x="1401" y="597"/>
                    </a:cubicBezTo>
                    <a:cubicBezTo>
                      <a:pt x="1410" y="559"/>
                      <a:pt x="1400" y="518"/>
                      <a:pt x="1373" y="489"/>
                    </a:cubicBezTo>
                    <a:cubicBezTo>
                      <a:pt x="1346" y="460"/>
                      <a:pt x="1307" y="446"/>
                      <a:pt x="1268" y="452"/>
                    </a:cubicBezTo>
                    <a:cubicBezTo>
                      <a:pt x="1268" y="314"/>
                      <a:pt x="1268" y="314"/>
                      <a:pt x="1268" y="314"/>
                    </a:cubicBezTo>
                    <a:cubicBezTo>
                      <a:pt x="1268" y="295"/>
                      <a:pt x="1253" y="280"/>
                      <a:pt x="1234" y="280"/>
                    </a:cubicBezTo>
                    <a:cubicBezTo>
                      <a:pt x="790" y="280"/>
                      <a:pt x="790" y="280"/>
                      <a:pt x="790" y="280"/>
                    </a:cubicBezTo>
                    <a:cubicBezTo>
                      <a:pt x="734" y="280"/>
                      <a:pt x="688" y="326"/>
                      <a:pt x="688" y="382"/>
                    </a:cubicBezTo>
                    <a:cubicBezTo>
                      <a:pt x="688" y="1270"/>
                      <a:pt x="688" y="1270"/>
                      <a:pt x="688" y="1270"/>
                    </a:cubicBezTo>
                    <a:cubicBezTo>
                      <a:pt x="688" y="1326"/>
                      <a:pt x="734" y="1372"/>
                      <a:pt x="790" y="1372"/>
                    </a:cubicBezTo>
                    <a:cubicBezTo>
                      <a:pt x="1521" y="1372"/>
                      <a:pt x="1521" y="1372"/>
                      <a:pt x="1521" y="1372"/>
                    </a:cubicBezTo>
                    <a:cubicBezTo>
                      <a:pt x="1499" y="1452"/>
                      <a:pt x="1493" y="1534"/>
                      <a:pt x="1503" y="1616"/>
                    </a:cubicBezTo>
                    <a:cubicBezTo>
                      <a:pt x="1511" y="1688"/>
                      <a:pt x="1525" y="1760"/>
                      <a:pt x="1546" y="1830"/>
                    </a:cubicBezTo>
                    <a:cubicBezTo>
                      <a:pt x="1557" y="1866"/>
                      <a:pt x="1571" y="1902"/>
                      <a:pt x="1588" y="1937"/>
                    </a:cubicBezTo>
                    <a:cubicBezTo>
                      <a:pt x="1596" y="1952"/>
                      <a:pt x="1605" y="1967"/>
                      <a:pt x="1614" y="1981"/>
                    </a:cubicBezTo>
                    <a:cubicBezTo>
                      <a:pt x="1617" y="1985"/>
                      <a:pt x="1617" y="1985"/>
                      <a:pt x="1617" y="1985"/>
                    </a:cubicBezTo>
                    <a:cubicBezTo>
                      <a:pt x="842" y="1987"/>
                      <a:pt x="842" y="1987"/>
                      <a:pt x="842" y="1987"/>
                    </a:cubicBezTo>
                    <a:cubicBezTo>
                      <a:pt x="820" y="1906"/>
                      <a:pt x="779" y="1831"/>
                      <a:pt x="722" y="1769"/>
                    </a:cubicBezTo>
                    <a:cubicBezTo>
                      <a:pt x="753" y="1758"/>
                      <a:pt x="753" y="1758"/>
                      <a:pt x="753" y="1758"/>
                    </a:cubicBezTo>
                    <a:cubicBezTo>
                      <a:pt x="776" y="1750"/>
                      <a:pt x="793" y="1744"/>
                      <a:pt x="802" y="1741"/>
                    </a:cubicBezTo>
                    <a:cubicBezTo>
                      <a:pt x="948" y="1695"/>
                      <a:pt x="1021" y="1628"/>
                      <a:pt x="1019" y="1543"/>
                    </a:cubicBezTo>
                    <a:cubicBezTo>
                      <a:pt x="1019" y="1524"/>
                      <a:pt x="1003" y="1509"/>
                      <a:pt x="984" y="1510"/>
                    </a:cubicBezTo>
                    <a:cubicBezTo>
                      <a:pt x="966" y="1510"/>
                      <a:pt x="951" y="1526"/>
                      <a:pt x="951" y="1545"/>
                    </a:cubicBezTo>
                    <a:cubicBezTo>
                      <a:pt x="952" y="1580"/>
                      <a:pt x="923" y="1631"/>
                      <a:pt x="781" y="1676"/>
                    </a:cubicBezTo>
                    <a:cubicBezTo>
                      <a:pt x="772" y="1679"/>
                      <a:pt x="754" y="1685"/>
                      <a:pt x="731" y="1693"/>
                    </a:cubicBezTo>
                    <a:cubicBezTo>
                      <a:pt x="705" y="1702"/>
                      <a:pt x="673" y="1714"/>
                      <a:pt x="637" y="1726"/>
                    </a:cubicBezTo>
                    <a:cubicBezTo>
                      <a:pt x="637" y="1726"/>
                      <a:pt x="637" y="1726"/>
                      <a:pt x="637" y="1726"/>
                    </a:cubicBezTo>
                    <a:cubicBezTo>
                      <a:pt x="541" y="1761"/>
                      <a:pt x="443" y="1791"/>
                      <a:pt x="344" y="1814"/>
                    </a:cubicBezTo>
                    <a:cubicBezTo>
                      <a:pt x="312" y="1820"/>
                      <a:pt x="281" y="1800"/>
                      <a:pt x="274" y="1769"/>
                    </a:cubicBezTo>
                    <a:cubicBezTo>
                      <a:pt x="266" y="1750"/>
                      <a:pt x="263" y="1729"/>
                      <a:pt x="266" y="1708"/>
                    </a:cubicBezTo>
                    <a:cubicBezTo>
                      <a:pt x="266" y="1701"/>
                      <a:pt x="268" y="1694"/>
                      <a:pt x="270" y="1687"/>
                    </a:cubicBezTo>
                    <a:cubicBezTo>
                      <a:pt x="277" y="1663"/>
                      <a:pt x="278" y="1638"/>
                      <a:pt x="273" y="1614"/>
                    </a:cubicBezTo>
                    <a:cubicBezTo>
                      <a:pt x="263" y="1583"/>
                      <a:pt x="240" y="1557"/>
                      <a:pt x="209" y="1544"/>
                    </a:cubicBezTo>
                    <a:cubicBezTo>
                      <a:pt x="202" y="1540"/>
                      <a:pt x="202" y="1540"/>
                      <a:pt x="202" y="1540"/>
                    </a:cubicBezTo>
                    <a:cubicBezTo>
                      <a:pt x="206" y="1533"/>
                      <a:pt x="210" y="1526"/>
                      <a:pt x="215" y="1519"/>
                    </a:cubicBezTo>
                    <a:cubicBezTo>
                      <a:pt x="221" y="1512"/>
                      <a:pt x="224" y="1503"/>
                      <a:pt x="222" y="1493"/>
                    </a:cubicBezTo>
                    <a:cubicBezTo>
                      <a:pt x="221" y="1484"/>
                      <a:pt x="216" y="1476"/>
                      <a:pt x="209" y="1470"/>
                    </a:cubicBezTo>
                    <a:cubicBezTo>
                      <a:pt x="201" y="1464"/>
                      <a:pt x="181" y="1450"/>
                      <a:pt x="167" y="1439"/>
                    </a:cubicBezTo>
                    <a:cubicBezTo>
                      <a:pt x="169" y="1436"/>
                      <a:pt x="171" y="1432"/>
                      <a:pt x="172" y="1429"/>
                    </a:cubicBezTo>
                    <a:cubicBezTo>
                      <a:pt x="178" y="1420"/>
                      <a:pt x="184" y="1409"/>
                      <a:pt x="190" y="1396"/>
                    </a:cubicBezTo>
                    <a:cubicBezTo>
                      <a:pt x="201" y="1373"/>
                      <a:pt x="204" y="1346"/>
                      <a:pt x="199" y="1320"/>
                    </a:cubicBezTo>
                    <a:cubicBezTo>
                      <a:pt x="191" y="1278"/>
                      <a:pt x="151" y="1258"/>
                      <a:pt x="122" y="1243"/>
                    </a:cubicBezTo>
                    <a:cubicBezTo>
                      <a:pt x="112" y="1238"/>
                      <a:pt x="103" y="1233"/>
                      <a:pt x="94" y="1227"/>
                    </a:cubicBezTo>
                    <a:cubicBezTo>
                      <a:pt x="86" y="1222"/>
                      <a:pt x="80" y="1216"/>
                      <a:pt x="73" y="1210"/>
                    </a:cubicBezTo>
                    <a:cubicBezTo>
                      <a:pt x="73" y="1205"/>
                      <a:pt x="79" y="1192"/>
                      <a:pt x="105" y="1161"/>
                    </a:cubicBezTo>
                    <a:cubicBezTo>
                      <a:pt x="166" y="1082"/>
                      <a:pt x="218" y="997"/>
                      <a:pt x="261" y="907"/>
                    </a:cubicBezTo>
                    <a:cubicBezTo>
                      <a:pt x="269" y="893"/>
                      <a:pt x="274" y="877"/>
                      <a:pt x="274" y="861"/>
                    </a:cubicBezTo>
                    <a:cubicBezTo>
                      <a:pt x="271" y="827"/>
                      <a:pt x="253" y="795"/>
                      <a:pt x="224" y="776"/>
                    </a:cubicBezTo>
                    <a:cubicBezTo>
                      <a:pt x="211" y="763"/>
                      <a:pt x="198" y="751"/>
                      <a:pt x="196" y="740"/>
                    </a:cubicBezTo>
                    <a:cubicBezTo>
                      <a:pt x="196" y="732"/>
                      <a:pt x="198" y="724"/>
                      <a:pt x="201" y="716"/>
                    </a:cubicBezTo>
                    <a:cubicBezTo>
                      <a:pt x="207" y="702"/>
                      <a:pt x="213" y="687"/>
                      <a:pt x="220" y="673"/>
                    </a:cubicBezTo>
                    <a:cubicBezTo>
                      <a:pt x="234" y="644"/>
                      <a:pt x="245" y="614"/>
                      <a:pt x="253" y="583"/>
                    </a:cubicBezTo>
                    <a:cubicBezTo>
                      <a:pt x="257" y="569"/>
                      <a:pt x="257" y="569"/>
                      <a:pt x="257" y="569"/>
                    </a:cubicBezTo>
                    <a:cubicBezTo>
                      <a:pt x="264" y="534"/>
                      <a:pt x="273" y="501"/>
                      <a:pt x="284" y="468"/>
                    </a:cubicBezTo>
                    <a:cubicBezTo>
                      <a:pt x="311" y="394"/>
                      <a:pt x="353" y="325"/>
                      <a:pt x="407" y="268"/>
                    </a:cubicBezTo>
                    <a:cubicBezTo>
                      <a:pt x="472" y="199"/>
                      <a:pt x="575" y="150"/>
                      <a:pt x="713" y="122"/>
                    </a:cubicBezTo>
                    <a:cubicBezTo>
                      <a:pt x="818" y="99"/>
                      <a:pt x="925" y="84"/>
                      <a:pt x="1033" y="76"/>
                    </a:cubicBezTo>
                    <a:cubicBezTo>
                      <a:pt x="1189" y="68"/>
                      <a:pt x="1343" y="110"/>
                      <a:pt x="1473" y="196"/>
                    </a:cubicBezTo>
                    <a:cubicBezTo>
                      <a:pt x="1473" y="229"/>
                      <a:pt x="1473" y="229"/>
                      <a:pt x="1473" y="229"/>
                    </a:cubicBezTo>
                    <a:cubicBezTo>
                      <a:pt x="1473" y="242"/>
                      <a:pt x="1480" y="254"/>
                      <a:pt x="1492" y="259"/>
                    </a:cubicBezTo>
                    <a:cubicBezTo>
                      <a:pt x="1503" y="265"/>
                      <a:pt x="1517" y="264"/>
                      <a:pt x="1527" y="256"/>
                    </a:cubicBezTo>
                    <a:cubicBezTo>
                      <a:pt x="1550" y="240"/>
                      <a:pt x="1580" y="244"/>
                      <a:pt x="1598" y="265"/>
                    </a:cubicBezTo>
                    <a:cubicBezTo>
                      <a:pt x="1608" y="278"/>
                      <a:pt x="1611" y="294"/>
                      <a:pt x="1608" y="309"/>
                    </a:cubicBezTo>
                    <a:cubicBezTo>
                      <a:pt x="1604" y="326"/>
                      <a:pt x="1591" y="340"/>
                      <a:pt x="1575" y="345"/>
                    </a:cubicBezTo>
                    <a:cubicBezTo>
                      <a:pt x="1559" y="351"/>
                      <a:pt x="1541" y="348"/>
                      <a:pt x="1527" y="338"/>
                    </a:cubicBezTo>
                    <a:cubicBezTo>
                      <a:pt x="1517" y="330"/>
                      <a:pt x="1503" y="329"/>
                      <a:pt x="1492" y="335"/>
                    </a:cubicBezTo>
                    <a:cubicBezTo>
                      <a:pt x="1480" y="341"/>
                      <a:pt x="1473" y="353"/>
                      <a:pt x="1473" y="365"/>
                    </a:cubicBezTo>
                    <a:cubicBezTo>
                      <a:pt x="1473" y="519"/>
                      <a:pt x="1473" y="519"/>
                      <a:pt x="1473" y="519"/>
                    </a:cubicBezTo>
                    <a:cubicBezTo>
                      <a:pt x="1473" y="557"/>
                      <a:pt x="1503" y="587"/>
                      <a:pt x="1541" y="587"/>
                    </a:cubicBezTo>
                    <a:cubicBezTo>
                      <a:pt x="1695" y="587"/>
                      <a:pt x="1695" y="587"/>
                      <a:pt x="1695" y="587"/>
                    </a:cubicBezTo>
                    <a:cubicBezTo>
                      <a:pt x="1708" y="587"/>
                      <a:pt x="1719" y="580"/>
                      <a:pt x="1725" y="568"/>
                    </a:cubicBezTo>
                    <a:cubicBezTo>
                      <a:pt x="1731" y="557"/>
                      <a:pt x="1730" y="543"/>
                      <a:pt x="1722" y="533"/>
                    </a:cubicBezTo>
                    <a:cubicBezTo>
                      <a:pt x="1706" y="512"/>
                      <a:pt x="1709" y="482"/>
                      <a:pt x="1728" y="464"/>
                    </a:cubicBezTo>
                    <a:cubicBezTo>
                      <a:pt x="1748" y="446"/>
                      <a:pt x="1778" y="446"/>
                      <a:pt x="1797" y="464"/>
                    </a:cubicBezTo>
                    <a:cubicBezTo>
                      <a:pt x="1817" y="482"/>
                      <a:pt x="1820" y="512"/>
                      <a:pt x="1804" y="533"/>
                    </a:cubicBezTo>
                    <a:cubicBezTo>
                      <a:pt x="1796" y="543"/>
                      <a:pt x="1795" y="557"/>
                      <a:pt x="1801" y="568"/>
                    </a:cubicBezTo>
                    <a:cubicBezTo>
                      <a:pt x="1806" y="580"/>
                      <a:pt x="1818" y="587"/>
                      <a:pt x="1831" y="587"/>
                    </a:cubicBezTo>
                    <a:cubicBezTo>
                      <a:pt x="2019" y="587"/>
                      <a:pt x="2019" y="587"/>
                      <a:pt x="2019" y="587"/>
                    </a:cubicBezTo>
                    <a:cubicBezTo>
                      <a:pt x="2038" y="587"/>
                      <a:pt x="2053" y="572"/>
                      <a:pt x="2053" y="553"/>
                    </a:cubicBezTo>
                    <a:cubicBezTo>
                      <a:pt x="2053" y="109"/>
                      <a:pt x="2053" y="109"/>
                      <a:pt x="2053" y="109"/>
                    </a:cubicBezTo>
                    <a:cubicBezTo>
                      <a:pt x="2053" y="53"/>
                      <a:pt x="2007" y="7"/>
                      <a:pt x="1951" y="7"/>
                    </a:cubicBezTo>
                    <a:cubicBezTo>
                      <a:pt x="1507" y="7"/>
                      <a:pt x="1507" y="7"/>
                      <a:pt x="1507" y="7"/>
                    </a:cubicBezTo>
                    <a:cubicBezTo>
                      <a:pt x="1488" y="7"/>
                      <a:pt x="1473" y="22"/>
                      <a:pt x="1473" y="41"/>
                    </a:cubicBezTo>
                    <a:cubicBezTo>
                      <a:pt x="1473" y="114"/>
                      <a:pt x="1473" y="114"/>
                      <a:pt x="1473" y="114"/>
                    </a:cubicBezTo>
                    <a:cubicBezTo>
                      <a:pt x="1338" y="37"/>
                      <a:pt x="1184" y="0"/>
                      <a:pt x="1030" y="8"/>
                    </a:cubicBezTo>
                    <a:cubicBezTo>
                      <a:pt x="919" y="16"/>
                      <a:pt x="808" y="32"/>
                      <a:pt x="699" y="55"/>
                    </a:cubicBezTo>
                    <a:cubicBezTo>
                      <a:pt x="546" y="86"/>
                      <a:pt x="434" y="140"/>
                      <a:pt x="357" y="221"/>
                    </a:cubicBezTo>
                    <a:cubicBezTo>
                      <a:pt x="297" y="285"/>
                      <a:pt x="251" y="361"/>
                      <a:pt x="220" y="444"/>
                    </a:cubicBezTo>
                    <a:cubicBezTo>
                      <a:pt x="208" y="480"/>
                      <a:pt x="198" y="516"/>
                      <a:pt x="190" y="553"/>
                    </a:cubicBezTo>
                    <a:cubicBezTo>
                      <a:pt x="187" y="568"/>
                      <a:pt x="187" y="568"/>
                      <a:pt x="187" y="568"/>
                    </a:cubicBezTo>
                    <a:cubicBezTo>
                      <a:pt x="179" y="594"/>
                      <a:pt x="170" y="620"/>
                      <a:pt x="158" y="645"/>
                    </a:cubicBezTo>
                    <a:cubicBezTo>
                      <a:pt x="151" y="661"/>
                      <a:pt x="144" y="676"/>
                      <a:pt x="138" y="693"/>
                    </a:cubicBezTo>
                    <a:cubicBezTo>
                      <a:pt x="130" y="710"/>
                      <a:pt x="127" y="730"/>
                      <a:pt x="129" y="750"/>
                    </a:cubicBezTo>
                    <a:cubicBezTo>
                      <a:pt x="135" y="780"/>
                      <a:pt x="153" y="807"/>
                      <a:pt x="178" y="826"/>
                    </a:cubicBezTo>
                    <a:cubicBezTo>
                      <a:pt x="195" y="841"/>
                      <a:pt x="206" y="852"/>
                      <a:pt x="206" y="861"/>
                    </a:cubicBezTo>
                    <a:cubicBezTo>
                      <a:pt x="205" y="867"/>
                      <a:pt x="203" y="872"/>
                      <a:pt x="200" y="876"/>
                    </a:cubicBezTo>
                    <a:cubicBezTo>
                      <a:pt x="159" y="962"/>
                      <a:pt x="109" y="1044"/>
                      <a:pt x="51" y="1119"/>
                    </a:cubicBezTo>
                    <a:cubicBezTo>
                      <a:pt x="26" y="1149"/>
                      <a:pt x="0" y="1184"/>
                      <a:pt x="6" y="1219"/>
                    </a:cubicBezTo>
                    <a:cubicBezTo>
                      <a:pt x="13" y="1246"/>
                      <a:pt x="31" y="1269"/>
                      <a:pt x="55" y="1283"/>
                    </a:cubicBezTo>
                    <a:close/>
                    <a:moveTo>
                      <a:pt x="756" y="382"/>
                    </a:moveTo>
                    <a:cubicBezTo>
                      <a:pt x="756" y="364"/>
                      <a:pt x="771" y="348"/>
                      <a:pt x="790" y="348"/>
                    </a:cubicBezTo>
                    <a:cubicBezTo>
                      <a:pt x="1200" y="348"/>
                      <a:pt x="1200" y="348"/>
                      <a:pt x="1200" y="348"/>
                    </a:cubicBezTo>
                    <a:cubicBezTo>
                      <a:pt x="1200" y="502"/>
                      <a:pt x="1200" y="502"/>
                      <a:pt x="1200" y="502"/>
                    </a:cubicBezTo>
                    <a:cubicBezTo>
                      <a:pt x="1200" y="515"/>
                      <a:pt x="1207" y="527"/>
                      <a:pt x="1219" y="532"/>
                    </a:cubicBezTo>
                    <a:cubicBezTo>
                      <a:pt x="1230" y="538"/>
                      <a:pt x="1244" y="537"/>
                      <a:pt x="1254" y="529"/>
                    </a:cubicBezTo>
                    <a:cubicBezTo>
                      <a:pt x="1277" y="514"/>
                      <a:pt x="1307" y="517"/>
                      <a:pt x="1325" y="538"/>
                    </a:cubicBezTo>
                    <a:cubicBezTo>
                      <a:pt x="1335" y="551"/>
                      <a:pt x="1338" y="567"/>
                      <a:pt x="1335" y="582"/>
                    </a:cubicBezTo>
                    <a:cubicBezTo>
                      <a:pt x="1331" y="599"/>
                      <a:pt x="1318" y="613"/>
                      <a:pt x="1302" y="618"/>
                    </a:cubicBezTo>
                    <a:cubicBezTo>
                      <a:pt x="1286" y="624"/>
                      <a:pt x="1268" y="621"/>
                      <a:pt x="1254" y="611"/>
                    </a:cubicBezTo>
                    <a:cubicBezTo>
                      <a:pt x="1244" y="603"/>
                      <a:pt x="1230" y="602"/>
                      <a:pt x="1218" y="608"/>
                    </a:cubicBezTo>
                    <a:cubicBezTo>
                      <a:pt x="1207" y="614"/>
                      <a:pt x="1200" y="626"/>
                      <a:pt x="1200" y="638"/>
                    </a:cubicBezTo>
                    <a:cubicBezTo>
                      <a:pt x="1200" y="792"/>
                      <a:pt x="1200" y="792"/>
                      <a:pt x="1200" y="792"/>
                    </a:cubicBezTo>
                    <a:cubicBezTo>
                      <a:pt x="1096" y="792"/>
                      <a:pt x="1096" y="792"/>
                      <a:pt x="1096" y="792"/>
                    </a:cubicBezTo>
                    <a:cubicBezTo>
                      <a:pt x="1099" y="773"/>
                      <a:pt x="1097" y="754"/>
                      <a:pt x="1091" y="736"/>
                    </a:cubicBezTo>
                    <a:cubicBezTo>
                      <a:pt x="1078" y="697"/>
                      <a:pt x="1045" y="668"/>
                      <a:pt x="1005" y="659"/>
                    </a:cubicBezTo>
                    <a:cubicBezTo>
                      <a:pt x="969" y="650"/>
                      <a:pt x="932" y="659"/>
                      <a:pt x="903" y="681"/>
                    </a:cubicBezTo>
                    <a:cubicBezTo>
                      <a:pt x="875" y="704"/>
                      <a:pt x="858" y="739"/>
                      <a:pt x="858" y="775"/>
                    </a:cubicBezTo>
                    <a:cubicBezTo>
                      <a:pt x="858" y="781"/>
                      <a:pt x="859" y="786"/>
                      <a:pt x="860" y="792"/>
                    </a:cubicBezTo>
                    <a:cubicBezTo>
                      <a:pt x="756" y="792"/>
                      <a:pt x="756" y="792"/>
                      <a:pt x="756" y="792"/>
                    </a:cubicBezTo>
                    <a:lnTo>
                      <a:pt x="756" y="382"/>
                    </a:lnTo>
                    <a:close/>
                    <a:moveTo>
                      <a:pt x="756" y="1270"/>
                    </a:moveTo>
                    <a:cubicBezTo>
                      <a:pt x="756" y="860"/>
                      <a:pt x="756" y="860"/>
                      <a:pt x="756" y="860"/>
                    </a:cubicBezTo>
                    <a:cubicBezTo>
                      <a:pt x="910" y="860"/>
                      <a:pt x="910" y="860"/>
                      <a:pt x="910" y="860"/>
                    </a:cubicBezTo>
                    <a:cubicBezTo>
                      <a:pt x="922" y="860"/>
                      <a:pt x="934" y="853"/>
                      <a:pt x="940" y="841"/>
                    </a:cubicBezTo>
                    <a:cubicBezTo>
                      <a:pt x="946" y="830"/>
                      <a:pt x="945" y="816"/>
                      <a:pt x="937" y="806"/>
                    </a:cubicBezTo>
                    <a:cubicBezTo>
                      <a:pt x="920" y="784"/>
                      <a:pt x="924" y="752"/>
                      <a:pt x="946" y="735"/>
                    </a:cubicBezTo>
                    <a:cubicBezTo>
                      <a:pt x="958" y="725"/>
                      <a:pt x="975" y="722"/>
                      <a:pt x="990" y="725"/>
                    </a:cubicBezTo>
                    <a:cubicBezTo>
                      <a:pt x="1007" y="729"/>
                      <a:pt x="1020" y="742"/>
                      <a:pt x="1026" y="758"/>
                    </a:cubicBezTo>
                    <a:cubicBezTo>
                      <a:pt x="1032" y="774"/>
                      <a:pt x="1029" y="792"/>
                      <a:pt x="1019" y="806"/>
                    </a:cubicBezTo>
                    <a:cubicBezTo>
                      <a:pt x="1011" y="816"/>
                      <a:pt x="1010" y="830"/>
                      <a:pt x="1016" y="842"/>
                    </a:cubicBezTo>
                    <a:cubicBezTo>
                      <a:pt x="1021" y="853"/>
                      <a:pt x="1033" y="860"/>
                      <a:pt x="1046" y="860"/>
                    </a:cubicBezTo>
                    <a:cubicBezTo>
                      <a:pt x="1200" y="860"/>
                      <a:pt x="1200" y="860"/>
                      <a:pt x="1200" y="860"/>
                    </a:cubicBezTo>
                    <a:cubicBezTo>
                      <a:pt x="1200" y="964"/>
                      <a:pt x="1200" y="964"/>
                      <a:pt x="1200" y="964"/>
                    </a:cubicBezTo>
                    <a:cubicBezTo>
                      <a:pt x="1153" y="957"/>
                      <a:pt x="1107" y="978"/>
                      <a:pt x="1082" y="1018"/>
                    </a:cubicBezTo>
                    <a:cubicBezTo>
                      <a:pt x="1057" y="1057"/>
                      <a:pt x="1057" y="1107"/>
                      <a:pt x="1082" y="1147"/>
                    </a:cubicBezTo>
                    <a:cubicBezTo>
                      <a:pt x="1107" y="1186"/>
                      <a:pt x="1153" y="1207"/>
                      <a:pt x="1200" y="1200"/>
                    </a:cubicBezTo>
                    <a:cubicBezTo>
                      <a:pt x="1200" y="1304"/>
                      <a:pt x="1200" y="1304"/>
                      <a:pt x="1200" y="1304"/>
                    </a:cubicBezTo>
                    <a:cubicBezTo>
                      <a:pt x="790" y="1304"/>
                      <a:pt x="790" y="1304"/>
                      <a:pt x="790" y="1304"/>
                    </a:cubicBezTo>
                    <a:cubicBezTo>
                      <a:pt x="771" y="1304"/>
                      <a:pt x="756" y="1289"/>
                      <a:pt x="756" y="1270"/>
                    </a:cubicBezTo>
                    <a:close/>
                    <a:moveTo>
                      <a:pt x="1249" y="1120"/>
                    </a:moveTo>
                    <a:cubicBezTo>
                      <a:pt x="1237" y="1114"/>
                      <a:pt x="1224" y="1115"/>
                      <a:pt x="1213" y="1123"/>
                    </a:cubicBezTo>
                    <a:cubicBezTo>
                      <a:pt x="1192" y="1139"/>
                      <a:pt x="1162" y="1136"/>
                      <a:pt x="1145" y="1117"/>
                    </a:cubicBezTo>
                    <a:cubicBezTo>
                      <a:pt x="1127" y="1097"/>
                      <a:pt x="1127" y="1067"/>
                      <a:pt x="1145" y="1048"/>
                    </a:cubicBezTo>
                    <a:cubicBezTo>
                      <a:pt x="1162" y="1028"/>
                      <a:pt x="1192" y="1025"/>
                      <a:pt x="1213" y="1041"/>
                    </a:cubicBezTo>
                    <a:cubicBezTo>
                      <a:pt x="1224" y="1049"/>
                      <a:pt x="1237" y="1050"/>
                      <a:pt x="1249" y="1044"/>
                    </a:cubicBezTo>
                    <a:cubicBezTo>
                      <a:pt x="1260" y="1039"/>
                      <a:pt x="1268" y="1027"/>
                      <a:pt x="1268" y="1014"/>
                    </a:cubicBezTo>
                    <a:cubicBezTo>
                      <a:pt x="1268" y="860"/>
                      <a:pt x="1268" y="860"/>
                      <a:pt x="1268" y="860"/>
                    </a:cubicBezTo>
                    <a:cubicBezTo>
                      <a:pt x="1421" y="860"/>
                      <a:pt x="1421" y="860"/>
                      <a:pt x="1421" y="860"/>
                    </a:cubicBezTo>
                    <a:cubicBezTo>
                      <a:pt x="1434" y="860"/>
                      <a:pt x="1446" y="853"/>
                      <a:pt x="1452" y="841"/>
                    </a:cubicBezTo>
                    <a:cubicBezTo>
                      <a:pt x="1458" y="830"/>
                      <a:pt x="1456" y="816"/>
                      <a:pt x="1449" y="806"/>
                    </a:cubicBezTo>
                    <a:cubicBezTo>
                      <a:pt x="1433" y="785"/>
                      <a:pt x="1436" y="755"/>
                      <a:pt x="1455" y="737"/>
                    </a:cubicBezTo>
                    <a:cubicBezTo>
                      <a:pt x="1475" y="719"/>
                      <a:pt x="1505" y="719"/>
                      <a:pt x="1524" y="737"/>
                    </a:cubicBezTo>
                    <a:cubicBezTo>
                      <a:pt x="1544" y="755"/>
                      <a:pt x="1546" y="785"/>
                      <a:pt x="1531" y="806"/>
                    </a:cubicBezTo>
                    <a:cubicBezTo>
                      <a:pt x="1523" y="816"/>
                      <a:pt x="1522" y="830"/>
                      <a:pt x="1527" y="841"/>
                    </a:cubicBezTo>
                    <a:cubicBezTo>
                      <a:pt x="1533" y="853"/>
                      <a:pt x="1545" y="860"/>
                      <a:pt x="1558" y="860"/>
                    </a:cubicBezTo>
                    <a:cubicBezTo>
                      <a:pt x="1712" y="860"/>
                      <a:pt x="1712" y="860"/>
                      <a:pt x="1712" y="860"/>
                    </a:cubicBezTo>
                    <a:cubicBezTo>
                      <a:pt x="1712" y="1270"/>
                      <a:pt x="1712" y="1270"/>
                      <a:pt x="1712" y="1270"/>
                    </a:cubicBezTo>
                    <a:cubicBezTo>
                      <a:pt x="1712" y="1289"/>
                      <a:pt x="1696" y="1304"/>
                      <a:pt x="1678" y="1304"/>
                    </a:cubicBezTo>
                    <a:cubicBezTo>
                      <a:pt x="1268" y="1304"/>
                      <a:pt x="1268" y="1304"/>
                      <a:pt x="1268" y="1304"/>
                    </a:cubicBezTo>
                    <a:cubicBezTo>
                      <a:pt x="1268" y="1150"/>
                      <a:pt x="1268" y="1150"/>
                      <a:pt x="1268" y="1150"/>
                    </a:cubicBezTo>
                    <a:cubicBezTo>
                      <a:pt x="1268" y="1137"/>
                      <a:pt x="1261" y="1126"/>
                      <a:pt x="1249" y="1120"/>
                    </a:cubicBezTo>
                    <a:close/>
                    <a:moveTo>
                      <a:pt x="1541" y="75"/>
                    </a:moveTo>
                    <a:cubicBezTo>
                      <a:pt x="1951" y="75"/>
                      <a:pt x="1951" y="75"/>
                      <a:pt x="1951" y="75"/>
                    </a:cubicBezTo>
                    <a:cubicBezTo>
                      <a:pt x="1969" y="75"/>
                      <a:pt x="1985" y="91"/>
                      <a:pt x="1985" y="109"/>
                    </a:cubicBezTo>
                    <a:cubicBezTo>
                      <a:pt x="1985" y="519"/>
                      <a:pt x="1985" y="519"/>
                      <a:pt x="1985" y="519"/>
                    </a:cubicBezTo>
                    <a:cubicBezTo>
                      <a:pt x="1881" y="519"/>
                      <a:pt x="1881" y="519"/>
                      <a:pt x="1881" y="519"/>
                    </a:cubicBezTo>
                    <a:cubicBezTo>
                      <a:pt x="1882" y="513"/>
                      <a:pt x="1882" y="508"/>
                      <a:pt x="1882" y="502"/>
                    </a:cubicBezTo>
                    <a:cubicBezTo>
                      <a:pt x="1882" y="436"/>
                      <a:pt x="1829" y="382"/>
                      <a:pt x="1763" y="382"/>
                    </a:cubicBezTo>
                    <a:cubicBezTo>
                      <a:pt x="1697" y="382"/>
                      <a:pt x="1643" y="436"/>
                      <a:pt x="1643" y="502"/>
                    </a:cubicBezTo>
                    <a:cubicBezTo>
                      <a:pt x="1643" y="508"/>
                      <a:pt x="1644" y="513"/>
                      <a:pt x="1645" y="519"/>
                    </a:cubicBezTo>
                    <a:cubicBezTo>
                      <a:pt x="1541" y="519"/>
                      <a:pt x="1541" y="519"/>
                      <a:pt x="1541" y="519"/>
                    </a:cubicBezTo>
                    <a:cubicBezTo>
                      <a:pt x="1541" y="415"/>
                      <a:pt x="1541" y="415"/>
                      <a:pt x="1541" y="415"/>
                    </a:cubicBezTo>
                    <a:cubicBezTo>
                      <a:pt x="1560" y="418"/>
                      <a:pt x="1579" y="416"/>
                      <a:pt x="1597" y="410"/>
                    </a:cubicBezTo>
                    <a:cubicBezTo>
                      <a:pt x="1636" y="397"/>
                      <a:pt x="1665" y="364"/>
                      <a:pt x="1674" y="324"/>
                    </a:cubicBezTo>
                    <a:cubicBezTo>
                      <a:pt x="1683" y="286"/>
                      <a:pt x="1673" y="245"/>
                      <a:pt x="1646" y="216"/>
                    </a:cubicBezTo>
                    <a:cubicBezTo>
                      <a:pt x="1619" y="187"/>
                      <a:pt x="1580" y="173"/>
                      <a:pt x="1541" y="179"/>
                    </a:cubicBezTo>
                    <a:lnTo>
                      <a:pt x="1541"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6" name="Freeform 55"/>
              <p:cNvSpPr>
                <a:spLocks/>
              </p:cNvSpPr>
              <p:nvPr/>
            </p:nvSpPr>
            <p:spPr bwMode="auto">
              <a:xfrm>
                <a:off x="8132763" y="1693863"/>
                <a:ext cx="273050" cy="366713"/>
              </a:xfrm>
              <a:custGeom>
                <a:avLst/>
                <a:gdLst>
                  <a:gd name="T0" fmla="*/ 69 w 305"/>
                  <a:gd name="T1" fmla="*/ 383 h 410"/>
                  <a:gd name="T2" fmla="*/ 73 w 305"/>
                  <a:gd name="T3" fmla="*/ 368 h 410"/>
                  <a:gd name="T4" fmla="*/ 96 w 305"/>
                  <a:gd name="T5" fmla="*/ 284 h 410"/>
                  <a:gd name="T6" fmla="*/ 189 w 305"/>
                  <a:gd name="T7" fmla="*/ 131 h 410"/>
                  <a:gd name="T8" fmla="*/ 282 w 305"/>
                  <a:gd name="T9" fmla="*/ 68 h 410"/>
                  <a:gd name="T10" fmla="*/ 303 w 305"/>
                  <a:gd name="T11" fmla="*/ 40 h 410"/>
                  <a:gd name="T12" fmla="*/ 289 w 305"/>
                  <a:gd name="T13" fmla="*/ 9 h 410"/>
                  <a:gd name="T14" fmla="*/ 254 w 305"/>
                  <a:gd name="T15" fmla="*/ 6 h 410"/>
                  <a:gd name="T16" fmla="*/ 140 w 305"/>
                  <a:gd name="T17" fmla="*/ 84 h 410"/>
                  <a:gd name="T18" fmla="*/ 31 w 305"/>
                  <a:gd name="T19" fmla="*/ 261 h 410"/>
                  <a:gd name="T20" fmla="*/ 6 w 305"/>
                  <a:gd name="T21" fmla="*/ 353 h 410"/>
                  <a:gd name="T22" fmla="*/ 3 w 305"/>
                  <a:gd name="T23" fmla="*/ 368 h 410"/>
                  <a:gd name="T24" fmla="*/ 7 w 305"/>
                  <a:gd name="T25" fmla="*/ 394 h 410"/>
                  <a:gd name="T26" fmla="*/ 28 w 305"/>
                  <a:gd name="T27" fmla="*/ 409 h 410"/>
                  <a:gd name="T28" fmla="*/ 36 w 305"/>
                  <a:gd name="T29" fmla="*/ 410 h 410"/>
                  <a:gd name="T30" fmla="*/ 69 w 305"/>
                  <a:gd name="T31" fmla="*/ 383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5" h="410">
                    <a:moveTo>
                      <a:pt x="69" y="383"/>
                    </a:moveTo>
                    <a:cubicBezTo>
                      <a:pt x="73" y="368"/>
                      <a:pt x="73" y="368"/>
                      <a:pt x="73" y="368"/>
                    </a:cubicBezTo>
                    <a:cubicBezTo>
                      <a:pt x="79" y="340"/>
                      <a:pt x="86" y="312"/>
                      <a:pt x="96" y="284"/>
                    </a:cubicBezTo>
                    <a:cubicBezTo>
                      <a:pt x="116" y="227"/>
                      <a:pt x="148" y="175"/>
                      <a:pt x="189" y="131"/>
                    </a:cubicBezTo>
                    <a:cubicBezTo>
                      <a:pt x="216" y="104"/>
                      <a:pt x="248" y="83"/>
                      <a:pt x="282" y="68"/>
                    </a:cubicBezTo>
                    <a:cubicBezTo>
                      <a:pt x="294" y="63"/>
                      <a:pt x="302" y="53"/>
                      <a:pt x="303" y="40"/>
                    </a:cubicBezTo>
                    <a:cubicBezTo>
                      <a:pt x="305" y="28"/>
                      <a:pt x="299" y="16"/>
                      <a:pt x="289" y="9"/>
                    </a:cubicBezTo>
                    <a:cubicBezTo>
                      <a:pt x="279" y="1"/>
                      <a:pt x="266" y="0"/>
                      <a:pt x="254" y="6"/>
                    </a:cubicBezTo>
                    <a:cubicBezTo>
                      <a:pt x="211" y="24"/>
                      <a:pt x="172" y="50"/>
                      <a:pt x="140" y="84"/>
                    </a:cubicBezTo>
                    <a:cubicBezTo>
                      <a:pt x="92" y="135"/>
                      <a:pt x="55" y="195"/>
                      <a:pt x="31" y="261"/>
                    </a:cubicBezTo>
                    <a:cubicBezTo>
                      <a:pt x="21" y="291"/>
                      <a:pt x="13" y="322"/>
                      <a:pt x="6" y="353"/>
                    </a:cubicBezTo>
                    <a:cubicBezTo>
                      <a:pt x="3" y="368"/>
                      <a:pt x="3" y="368"/>
                      <a:pt x="3" y="368"/>
                    </a:cubicBezTo>
                    <a:cubicBezTo>
                      <a:pt x="0" y="377"/>
                      <a:pt x="2" y="386"/>
                      <a:pt x="7" y="394"/>
                    </a:cubicBezTo>
                    <a:cubicBezTo>
                      <a:pt x="12" y="402"/>
                      <a:pt x="19" y="407"/>
                      <a:pt x="28" y="409"/>
                    </a:cubicBezTo>
                    <a:cubicBezTo>
                      <a:pt x="31" y="410"/>
                      <a:pt x="33" y="410"/>
                      <a:pt x="36" y="410"/>
                    </a:cubicBezTo>
                    <a:cubicBezTo>
                      <a:pt x="52" y="410"/>
                      <a:pt x="66" y="399"/>
                      <a:pt x="69" y="3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7" name="Oval 56"/>
              <p:cNvSpPr>
                <a:spLocks noChangeArrowheads="1"/>
              </p:cNvSpPr>
              <p:nvPr/>
            </p:nvSpPr>
            <p:spPr bwMode="auto">
              <a:xfrm>
                <a:off x="8097838" y="2103438"/>
                <a:ext cx="60325"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5" name="Group 4"/>
          <p:cNvGrpSpPr/>
          <p:nvPr/>
        </p:nvGrpSpPr>
        <p:grpSpPr>
          <a:xfrm>
            <a:off x="11124322" y="4532563"/>
            <a:ext cx="1328907" cy="1453095"/>
            <a:chOff x="11124322" y="4532563"/>
            <a:chExt cx="1328907" cy="1453095"/>
          </a:xfrm>
        </p:grpSpPr>
        <p:grpSp>
          <p:nvGrpSpPr>
            <p:cNvPr id="45" name="Group 44">
              <a:extLst>
                <a:ext uri="{FF2B5EF4-FFF2-40B4-BE49-F238E27FC236}">
                  <a16:creationId xmlns:a16="http://schemas.microsoft.com/office/drawing/2014/main" id="{2F87014D-892C-4F2C-9ED5-AF9ABE609A95}"/>
                </a:ext>
              </a:extLst>
            </p:cNvPr>
            <p:cNvGrpSpPr/>
            <p:nvPr/>
          </p:nvGrpSpPr>
          <p:grpSpPr>
            <a:xfrm>
              <a:off x="11124322" y="4532563"/>
              <a:ext cx="1328907" cy="1453095"/>
              <a:chOff x="7562135" y="2903238"/>
              <a:chExt cx="885938" cy="968730"/>
            </a:xfrm>
          </p:grpSpPr>
          <p:sp>
            <p:nvSpPr>
              <p:cNvPr id="46" name="Oval 45">
                <a:extLst>
                  <a:ext uri="{FF2B5EF4-FFF2-40B4-BE49-F238E27FC236}">
                    <a16:creationId xmlns:a16="http://schemas.microsoft.com/office/drawing/2014/main" id="{4976C5F1-93E7-406D-8A9B-FE146969C97A}"/>
                  </a:ext>
                </a:extLst>
              </p:cNvPr>
              <p:cNvSpPr/>
              <p:nvPr/>
            </p:nvSpPr>
            <p:spPr>
              <a:xfrm>
                <a:off x="7562135" y="2986031"/>
                <a:ext cx="885938" cy="885937"/>
              </a:xfrm>
              <a:prstGeom prst="ellipse">
                <a:avLst/>
              </a:prstGeom>
              <a:solidFill>
                <a:schemeClr val="accent3">
                  <a:lumMod val="60000"/>
                  <a:lumOff val="40000"/>
                </a:schemeClr>
              </a:solidFill>
              <a:ln w="25400">
                <a:noFill/>
              </a:ln>
              <a:effectLst>
                <a:outerShdw blurRad="38100" dist="127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80000"/>
                  </a:lnSpc>
                </a:pPr>
                <a:endParaRPr lang="en-US" sz="2100" dirty="0">
                  <a:solidFill>
                    <a:schemeClr val="tx1"/>
                  </a:solidFill>
                </a:endParaRPr>
              </a:p>
            </p:txBody>
          </p:sp>
          <p:sp>
            <p:nvSpPr>
              <p:cNvPr id="48" name="Oval 47">
                <a:extLst>
                  <a:ext uri="{FF2B5EF4-FFF2-40B4-BE49-F238E27FC236}">
                    <a16:creationId xmlns:a16="http://schemas.microsoft.com/office/drawing/2014/main" id="{75C31D77-CD7D-46E3-AE08-358608091184}"/>
                  </a:ext>
                </a:extLst>
              </p:cNvPr>
              <p:cNvSpPr/>
              <p:nvPr/>
            </p:nvSpPr>
            <p:spPr>
              <a:xfrm>
                <a:off x="8143159" y="2903238"/>
                <a:ext cx="290892" cy="290890"/>
              </a:xfrm>
              <a:prstGeom prst="ellipse">
                <a:avLst/>
              </a:prstGeom>
              <a:solidFill>
                <a:schemeClr val="accent3">
                  <a:lumMod val="75000"/>
                </a:schemeClr>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1200" b="1" dirty="0">
                    <a:solidFill>
                      <a:srgbClr val="FFFFFF"/>
                    </a:solidFill>
                  </a:rPr>
                  <a:t>04</a:t>
                </a:r>
              </a:p>
            </p:txBody>
          </p:sp>
        </p:grpSp>
        <p:grpSp>
          <p:nvGrpSpPr>
            <p:cNvPr id="58" name="Group 57"/>
            <p:cNvGrpSpPr>
              <a:grpSpLocks noChangeAspect="1"/>
            </p:cNvGrpSpPr>
            <p:nvPr/>
          </p:nvGrpSpPr>
          <p:grpSpPr>
            <a:xfrm>
              <a:off x="11513846" y="5028603"/>
              <a:ext cx="549858" cy="548640"/>
              <a:chOff x="5068888" y="2427288"/>
              <a:chExt cx="1435101" cy="1431925"/>
            </a:xfrm>
            <a:solidFill>
              <a:srgbClr val="F4F2F2"/>
            </a:solidFill>
          </p:grpSpPr>
          <p:sp>
            <p:nvSpPr>
              <p:cNvPr id="59" name="Freeform 58"/>
              <p:cNvSpPr>
                <a:spLocks noEditPoints="1"/>
              </p:cNvSpPr>
              <p:nvPr/>
            </p:nvSpPr>
            <p:spPr bwMode="auto">
              <a:xfrm>
                <a:off x="5068888" y="2808288"/>
                <a:ext cx="1435100" cy="1050925"/>
              </a:xfrm>
              <a:custGeom>
                <a:avLst/>
                <a:gdLst>
                  <a:gd name="T0" fmla="*/ 2014 w 2048"/>
                  <a:gd name="T1" fmla="*/ 1434 h 1502"/>
                  <a:gd name="T2" fmla="*/ 1980 w 2048"/>
                  <a:gd name="T3" fmla="*/ 1434 h 1502"/>
                  <a:gd name="T4" fmla="*/ 1980 w 2048"/>
                  <a:gd name="T5" fmla="*/ 239 h 1502"/>
                  <a:gd name="T6" fmla="*/ 1570 w 2048"/>
                  <a:gd name="T7" fmla="*/ 239 h 1502"/>
                  <a:gd name="T8" fmla="*/ 1570 w 2048"/>
                  <a:gd name="T9" fmla="*/ 1434 h 1502"/>
                  <a:gd name="T10" fmla="*/ 1468 w 2048"/>
                  <a:gd name="T11" fmla="*/ 1434 h 1502"/>
                  <a:gd name="T12" fmla="*/ 1468 w 2048"/>
                  <a:gd name="T13" fmla="*/ 0 h 1502"/>
                  <a:gd name="T14" fmla="*/ 1058 w 2048"/>
                  <a:gd name="T15" fmla="*/ 0 h 1502"/>
                  <a:gd name="T16" fmla="*/ 1058 w 2048"/>
                  <a:gd name="T17" fmla="*/ 1434 h 1502"/>
                  <a:gd name="T18" fmla="*/ 956 w 2048"/>
                  <a:gd name="T19" fmla="*/ 1434 h 1502"/>
                  <a:gd name="T20" fmla="*/ 956 w 2048"/>
                  <a:gd name="T21" fmla="*/ 956 h 1502"/>
                  <a:gd name="T22" fmla="*/ 546 w 2048"/>
                  <a:gd name="T23" fmla="*/ 956 h 1502"/>
                  <a:gd name="T24" fmla="*/ 546 w 2048"/>
                  <a:gd name="T25" fmla="*/ 1434 h 1502"/>
                  <a:gd name="T26" fmla="*/ 444 w 2048"/>
                  <a:gd name="T27" fmla="*/ 1434 h 1502"/>
                  <a:gd name="T28" fmla="*/ 444 w 2048"/>
                  <a:gd name="T29" fmla="*/ 649 h 1502"/>
                  <a:gd name="T30" fmla="*/ 34 w 2048"/>
                  <a:gd name="T31" fmla="*/ 649 h 1502"/>
                  <a:gd name="T32" fmla="*/ 34 w 2048"/>
                  <a:gd name="T33" fmla="*/ 1434 h 1502"/>
                  <a:gd name="T34" fmla="*/ 0 w 2048"/>
                  <a:gd name="T35" fmla="*/ 1468 h 1502"/>
                  <a:gd name="T36" fmla="*/ 34 w 2048"/>
                  <a:gd name="T37" fmla="*/ 1502 h 1502"/>
                  <a:gd name="T38" fmla="*/ 444 w 2048"/>
                  <a:gd name="T39" fmla="*/ 1502 h 1502"/>
                  <a:gd name="T40" fmla="*/ 546 w 2048"/>
                  <a:gd name="T41" fmla="*/ 1502 h 1502"/>
                  <a:gd name="T42" fmla="*/ 956 w 2048"/>
                  <a:gd name="T43" fmla="*/ 1502 h 1502"/>
                  <a:gd name="T44" fmla="*/ 1058 w 2048"/>
                  <a:gd name="T45" fmla="*/ 1502 h 1502"/>
                  <a:gd name="T46" fmla="*/ 1468 w 2048"/>
                  <a:gd name="T47" fmla="*/ 1502 h 1502"/>
                  <a:gd name="T48" fmla="*/ 1570 w 2048"/>
                  <a:gd name="T49" fmla="*/ 1502 h 1502"/>
                  <a:gd name="T50" fmla="*/ 1980 w 2048"/>
                  <a:gd name="T51" fmla="*/ 1502 h 1502"/>
                  <a:gd name="T52" fmla="*/ 2014 w 2048"/>
                  <a:gd name="T53" fmla="*/ 1502 h 1502"/>
                  <a:gd name="T54" fmla="*/ 2048 w 2048"/>
                  <a:gd name="T55" fmla="*/ 1468 h 1502"/>
                  <a:gd name="T56" fmla="*/ 2014 w 2048"/>
                  <a:gd name="T57" fmla="*/ 1434 h 1502"/>
                  <a:gd name="T58" fmla="*/ 102 w 2048"/>
                  <a:gd name="T59" fmla="*/ 1434 h 1502"/>
                  <a:gd name="T60" fmla="*/ 102 w 2048"/>
                  <a:gd name="T61" fmla="*/ 717 h 1502"/>
                  <a:gd name="T62" fmla="*/ 375 w 2048"/>
                  <a:gd name="T63" fmla="*/ 717 h 1502"/>
                  <a:gd name="T64" fmla="*/ 375 w 2048"/>
                  <a:gd name="T65" fmla="*/ 1434 h 1502"/>
                  <a:gd name="T66" fmla="*/ 102 w 2048"/>
                  <a:gd name="T67" fmla="*/ 1434 h 1502"/>
                  <a:gd name="T68" fmla="*/ 614 w 2048"/>
                  <a:gd name="T69" fmla="*/ 1434 h 1502"/>
                  <a:gd name="T70" fmla="*/ 614 w 2048"/>
                  <a:gd name="T71" fmla="*/ 1024 h 1502"/>
                  <a:gd name="T72" fmla="*/ 887 w 2048"/>
                  <a:gd name="T73" fmla="*/ 1024 h 1502"/>
                  <a:gd name="T74" fmla="*/ 887 w 2048"/>
                  <a:gd name="T75" fmla="*/ 1434 h 1502"/>
                  <a:gd name="T76" fmla="*/ 614 w 2048"/>
                  <a:gd name="T77" fmla="*/ 1434 h 1502"/>
                  <a:gd name="T78" fmla="*/ 1126 w 2048"/>
                  <a:gd name="T79" fmla="*/ 1434 h 1502"/>
                  <a:gd name="T80" fmla="*/ 1126 w 2048"/>
                  <a:gd name="T81" fmla="*/ 68 h 1502"/>
                  <a:gd name="T82" fmla="*/ 1399 w 2048"/>
                  <a:gd name="T83" fmla="*/ 68 h 1502"/>
                  <a:gd name="T84" fmla="*/ 1399 w 2048"/>
                  <a:gd name="T85" fmla="*/ 1434 h 1502"/>
                  <a:gd name="T86" fmla="*/ 1126 w 2048"/>
                  <a:gd name="T87" fmla="*/ 1434 h 1502"/>
                  <a:gd name="T88" fmla="*/ 1638 w 2048"/>
                  <a:gd name="T89" fmla="*/ 1434 h 1502"/>
                  <a:gd name="T90" fmla="*/ 1638 w 2048"/>
                  <a:gd name="T91" fmla="*/ 307 h 1502"/>
                  <a:gd name="T92" fmla="*/ 1911 w 2048"/>
                  <a:gd name="T93" fmla="*/ 307 h 1502"/>
                  <a:gd name="T94" fmla="*/ 1911 w 2048"/>
                  <a:gd name="T95" fmla="*/ 1434 h 1502"/>
                  <a:gd name="T96" fmla="*/ 1638 w 2048"/>
                  <a:gd name="T97" fmla="*/ 1434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48" h="1502">
                    <a:moveTo>
                      <a:pt x="2014" y="1434"/>
                    </a:moveTo>
                    <a:cubicBezTo>
                      <a:pt x="1980" y="1434"/>
                      <a:pt x="1980" y="1434"/>
                      <a:pt x="1980" y="1434"/>
                    </a:cubicBezTo>
                    <a:cubicBezTo>
                      <a:pt x="1980" y="239"/>
                      <a:pt x="1980" y="239"/>
                      <a:pt x="1980" y="239"/>
                    </a:cubicBezTo>
                    <a:cubicBezTo>
                      <a:pt x="1570" y="239"/>
                      <a:pt x="1570" y="239"/>
                      <a:pt x="1570" y="239"/>
                    </a:cubicBezTo>
                    <a:cubicBezTo>
                      <a:pt x="1570" y="1434"/>
                      <a:pt x="1570" y="1434"/>
                      <a:pt x="1570" y="1434"/>
                    </a:cubicBezTo>
                    <a:cubicBezTo>
                      <a:pt x="1468" y="1434"/>
                      <a:pt x="1468" y="1434"/>
                      <a:pt x="1468" y="1434"/>
                    </a:cubicBezTo>
                    <a:cubicBezTo>
                      <a:pt x="1468" y="0"/>
                      <a:pt x="1468" y="0"/>
                      <a:pt x="1468" y="0"/>
                    </a:cubicBezTo>
                    <a:cubicBezTo>
                      <a:pt x="1058" y="0"/>
                      <a:pt x="1058" y="0"/>
                      <a:pt x="1058" y="0"/>
                    </a:cubicBezTo>
                    <a:cubicBezTo>
                      <a:pt x="1058" y="1434"/>
                      <a:pt x="1058" y="1434"/>
                      <a:pt x="1058" y="1434"/>
                    </a:cubicBezTo>
                    <a:cubicBezTo>
                      <a:pt x="956" y="1434"/>
                      <a:pt x="956" y="1434"/>
                      <a:pt x="956" y="1434"/>
                    </a:cubicBezTo>
                    <a:cubicBezTo>
                      <a:pt x="956" y="956"/>
                      <a:pt x="956" y="956"/>
                      <a:pt x="956" y="956"/>
                    </a:cubicBezTo>
                    <a:cubicBezTo>
                      <a:pt x="546" y="956"/>
                      <a:pt x="546" y="956"/>
                      <a:pt x="546" y="956"/>
                    </a:cubicBezTo>
                    <a:cubicBezTo>
                      <a:pt x="546" y="1434"/>
                      <a:pt x="546" y="1434"/>
                      <a:pt x="546" y="1434"/>
                    </a:cubicBezTo>
                    <a:cubicBezTo>
                      <a:pt x="444" y="1434"/>
                      <a:pt x="444" y="1434"/>
                      <a:pt x="444" y="1434"/>
                    </a:cubicBezTo>
                    <a:cubicBezTo>
                      <a:pt x="444" y="649"/>
                      <a:pt x="444" y="649"/>
                      <a:pt x="444" y="649"/>
                    </a:cubicBezTo>
                    <a:cubicBezTo>
                      <a:pt x="34" y="649"/>
                      <a:pt x="34" y="649"/>
                      <a:pt x="34" y="649"/>
                    </a:cubicBezTo>
                    <a:cubicBezTo>
                      <a:pt x="34" y="1434"/>
                      <a:pt x="34" y="1434"/>
                      <a:pt x="34" y="1434"/>
                    </a:cubicBezTo>
                    <a:cubicBezTo>
                      <a:pt x="15" y="1434"/>
                      <a:pt x="0" y="1449"/>
                      <a:pt x="0" y="1468"/>
                    </a:cubicBezTo>
                    <a:cubicBezTo>
                      <a:pt x="0" y="1487"/>
                      <a:pt x="15" y="1502"/>
                      <a:pt x="34" y="1502"/>
                    </a:cubicBezTo>
                    <a:cubicBezTo>
                      <a:pt x="444" y="1502"/>
                      <a:pt x="444" y="1502"/>
                      <a:pt x="444" y="1502"/>
                    </a:cubicBezTo>
                    <a:cubicBezTo>
                      <a:pt x="546" y="1502"/>
                      <a:pt x="546" y="1502"/>
                      <a:pt x="546" y="1502"/>
                    </a:cubicBezTo>
                    <a:cubicBezTo>
                      <a:pt x="956" y="1502"/>
                      <a:pt x="956" y="1502"/>
                      <a:pt x="956" y="1502"/>
                    </a:cubicBezTo>
                    <a:cubicBezTo>
                      <a:pt x="1058" y="1502"/>
                      <a:pt x="1058" y="1502"/>
                      <a:pt x="1058" y="1502"/>
                    </a:cubicBezTo>
                    <a:cubicBezTo>
                      <a:pt x="1468" y="1502"/>
                      <a:pt x="1468" y="1502"/>
                      <a:pt x="1468" y="1502"/>
                    </a:cubicBezTo>
                    <a:cubicBezTo>
                      <a:pt x="1570" y="1502"/>
                      <a:pt x="1570" y="1502"/>
                      <a:pt x="1570" y="1502"/>
                    </a:cubicBezTo>
                    <a:cubicBezTo>
                      <a:pt x="1980" y="1502"/>
                      <a:pt x="1980" y="1502"/>
                      <a:pt x="1980" y="1502"/>
                    </a:cubicBezTo>
                    <a:cubicBezTo>
                      <a:pt x="2014" y="1502"/>
                      <a:pt x="2014" y="1502"/>
                      <a:pt x="2014" y="1502"/>
                    </a:cubicBezTo>
                    <a:cubicBezTo>
                      <a:pt x="2033" y="1502"/>
                      <a:pt x="2048" y="1487"/>
                      <a:pt x="2048" y="1468"/>
                    </a:cubicBezTo>
                    <a:cubicBezTo>
                      <a:pt x="2048" y="1449"/>
                      <a:pt x="2033" y="1434"/>
                      <a:pt x="2014" y="1434"/>
                    </a:cubicBezTo>
                    <a:close/>
                    <a:moveTo>
                      <a:pt x="102" y="1434"/>
                    </a:moveTo>
                    <a:cubicBezTo>
                      <a:pt x="102" y="717"/>
                      <a:pt x="102" y="717"/>
                      <a:pt x="102" y="717"/>
                    </a:cubicBezTo>
                    <a:cubicBezTo>
                      <a:pt x="375" y="717"/>
                      <a:pt x="375" y="717"/>
                      <a:pt x="375" y="717"/>
                    </a:cubicBezTo>
                    <a:cubicBezTo>
                      <a:pt x="375" y="1434"/>
                      <a:pt x="375" y="1434"/>
                      <a:pt x="375" y="1434"/>
                    </a:cubicBezTo>
                    <a:cubicBezTo>
                      <a:pt x="102" y="1434"/>
                      <a:pt x="102" y="1434"/>
                      <a:pt x="102" y="1434"/>
                    </a:cubicBezTo>
                    <a:close/>
                    <a:moveTo>
                      <a:pt x="614" y="1434"/>
                    </a:moveTo>
                    <a:cubicBezTo>
                      <a:pt x="614" y="1024"/>
                      <a:pt x="614" y="1024"/>
                      <a:pt x="614" y="1024"/>
                    </a:cubicBezTo>
                    <a:cubicBezTo>
                      <a:pt x="887" y="1024"/>
                      <a:pt x="887" y="1024"/>
                      <a:pt x="887" y="1024"/>
                    </a:cubicBezTo>
                    <a:cubicBezTo>
                      <a:pt x="887" y="1434"/>
                      <a:pt x="887" y="1434"/>
                      <a:pt x="887" y="1434"/>
                    </a:cubicBezTo>
                    <a:lnTo>
                      <a:pt x="614" y="1434"/>
                    </a:lnTo>
                    <a:close/>
                    <a:moveTo>
                      <a:pt x="1126" y="1434"/>
                    </a:moveTo>
                    <a:cubicBezTo>
                      <a:pt x="1126" y="68"/>
                      <a:pt x="1126" y="68"/>
                      <a:pt x="1126" y="68"/>
                    </a:cubicBezTo>
                    <a:cubicBezTo>
                      <a:pt x="1399" y="68"/>
                      <a:pt x="1399" y="68"/>
                      <a:pt x="1399" y="68"/>
                    </a:cubicBezTo>
                    <a:cubicBezTo>
                      <a:pt x="1399" y="1434"/>
                      <a:pt x="1399" y="1434"/>
                      <a:pt x="1399" y="1434"/>
                    </a:cubicBezTo>
                    <a:lnTo>
                      <a:pt x="1126" y="1434"/>
                    </a:lnTo>
                    <a:close/>
                    <a:moveTo>
                      <a:pt x="1638" y="1434"/>
                    </a:moveTo>
                    <a:cubicBezTo>
                      <a:pt x="1638" y="307"/>
                      <a:pt x="1638" y="307"/>
                      <a:pt x="1638" y="307"/>
                    </a:cubicBezTo>
                    <a:cubicBezTo>
                      <a:pt x="1911" y="307"/>
                      <a:pt x="1911" y="307"/>
                      <a:pt x="1911" y="307"/>
                    </a:cubicBezTo>
                    <a:cubicBezTo>
                      <a:pt x="1911" y="1434"/>
                      <a:pt x="1911" y="1434"/>
                      <a:pt x="1911" y="1434"/>
                    </a:cubicBezTo>
                    <a:lnTo>
                      <a:pt x="1638" y="1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0" name="Freeform 59"/>
              <p:cNvSpPr>
                <a:spLocks noEditPoints="1"/>
              </p:cNvSpPr>
              <p:nvPr/>
            </p:nvSpPr>
            <p:spPr bwMode="auto">
              <a:xfrm>
                <a:off x="5762626" y="2427288"/>
                <a:ext cx="382588" cy="334963"/>
              </a:xfrm>
              <a:custGeom>
                <a:avLst/>
                <a:gdLst>
                  <a:gd name="T0" fmla="*/ 34 w 546"/>
                  <a:gd name="T1" fmla="*/ 341 h 481"/>
                  <a:gd name="T2" fmla="*/ 122 w 546"/>
                  <a:gd name="T3" fmla="*/ 341 h 481"/>
                  <a:gd name="T4" fmla="*/ 249 w 546"/>
                  <a:gd name="T5" fmla="*/ 468 h 481"/>
                  <a:gd name="T6" fmla="*/ 297 w 546"/>
                  <a:gd name="T7" fmla="*/ 468 h 481"/>
                  <a:gd name="T8" fmla="*/ 424 w 546"/>
                  <a:gd name="T9" fmla="*/ 341 h 481"/>
                  <a:gd name="T10" fmla="*/ 512 w 546"/>
                  <a:gd name="T11" fmla="*/ 341 h 481"/>
                  <a:gd name="T12" fmla="*/ 546 w 546"/>
                  <a:gd name="T13" fmla="*/ 307 h 481"/>
                  <a:gd name="T14" fmla="*/ 546 w 546"/>
                  <a:gd name="T15" fmla="*/ 34 h 481"/>
                  <a:gd name="T16" fmla="*/ 512 w 546"/>
                  <a:gd name="T17" fmla="*/ 0 h 481"/>
                  <a:gd name="T18" fmla="*/ 34 w 546"/>
                  <a:gd name="T19" fmla="*/ 0 h 481"/>
                  <a:gd name="T20" fmla="*/ 0 w 546"/>
                  <a:gd name="T21" fmla="*/ 34 h 481"/>
                  <a:gd name="T22" fmla="*/ 0 w 546"/>
                  <a:gd name="T23" fmla="*/ 307 h 481"/>
                  <a:gd name="T24" fmla="*/ 34 w 546"/>
                  <a:gd name="T25" fmla="*/ 341 h 481"/>
                  <a:gd name="T26" fmla="*/ 68 w 546"/>
                  <a:gd name="T27" fmla="*/ 68 h 481"/>
                  <a:gd name="T28" fmla="*/ 478 w 546"/>
                  <a:gd name="T29" fmla="*/ 68 h 481"/>
                  <a:gd name="T30" fmla="*/ 478 w 546"/>
                  <a:gd name="T31" fmla="*/ 273 h 481"/>
                  <a:gd name="T32" fmla="*/ 409 w 546"/>
                  <a:gd name="T33" fmla="*/ 273 h 481"/>
                  <a:gd name="T34" fmla="*/ 385 w 546"/>
                  <a:gd name="T35" fmla="*/ 283 h 481"/>
                  <a:gd name="T36" fmla="*/ 273 w 546"/>
                  <a:gd name="T37" fmla="*/ 395 h 481"/>
                  <a:gd name="T38" fmla="*/ 161 w 546"/>
                  <a:gd name="T39" fmla="*/ 283 h 481"/>
                  <a:gd name="T40" fmla="*/ 136 w 546"/>
                  <a:gd name="T41" fmla="*/ 273 h 481"/>
                  <a:gd name="T42" fmla="*/ 68 w 546"/>
                  <a:gd name="T43" fmla="*/ 273 h 481"/>
                  <a:gd name="T44" fmla="*/ 68 w 546"/>
                  <a:gd name="T45" fmla="*/ 68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6" h="481">
                    <a:moveTo>
                      <a:pt x="34" y="341"/>
                    </a:moveTo>
                    <a:cubicBezTo>
                      <a:pt x="122" y="341"/>
                      <a:pt x="122" y="341"/>
                      <a:pt x="122" y="341"/>
                    </a:cubicBezTo>
                    <a:cubicBezTo>
                      <a:pt x="249" y="468"/>
                      <a:pt x="249" y="468"/>
                      <a:pt x="249" y="468"/>
                    </a:cubicBezTo>
                    <a:cubicBezTo>
                      <a:pt x="262" y="481"/>
                      <a:pt x="284" y="481"/>
                      <a:pt x="297" y="468"/>
                    </a:cubicBezTo>
                    <a:cubicBezTo>
                      <a:pt x="424" y="341"/>
                      <a:pt x="424" y="341"/>
                      <a:pt x="424" y="341"/>
                    </a:cubicBezTo>
                    <a:cubicBezTo>
                      <a:pt x="512" y="341"/>
                      <a:pt x="512" y="341"/>
                      <a:pt x="512" y="341"/>
                    </a:cubicBezTo>
                    <a:cubicBezTo>
                      <a:pt x="531" y="341"/>
                      <a:pt x="546" y="326"/>
                      <a:pt x="546" y="307"/>
                    </a:cubicBezTo>
                    <a:cubicBezTo>
                      <a:pt x="546" y="34"/>
                      <a:pt x="546" y="34"/>
                      <a:pt x="546" y="34"/>
                    </a:cubicBezTo>
                    <a:cubicBezTo>
                      <a:pt x="546" y="15"/>
                      <a:pt x="531" y="0"/>
                      <a:pt x="512" y="0"/>
                    </a:cubicBezTo>
                    <a:cubicBezTo>
                      <a:pt x="34" y="0"/>
                      <a:pt x="34" y="0"/>
                      <a:pt x="34" y="0"/>
                    </a:cubicBezTo>
                    <a:cubicBezTo>
                      <a:pt x="15" y="0"/>
                      <a:pt x="0" y="15"/>
                      <a:pt x="0" y="34"/>
                    </a:cubicBezTo>
                    <a:cubicBezTo>
                      <a:pt x="0" y="307"/>
                      <a:pt x="0" y="307"/>
                      <a:pt x="0" y="307"/>
                    </a:cubicBezTo>
                    <a:cubicBezTo>
                      <a:pt x="0" y="326"/>
                      <a:pt x="15" y="341"/>
                      <a:pt x="34" y="341"/>
                    </a:cubicBezTo>
                    <a:close/>
                    <a:moveTo>
                      <a:pt x="68" y="68"/>
                    </a:moveTo>
                    <a:cubicBezTo>
                      <a:pt x="478" y="68"/>
                      <a:pt x="478" y="68"/>
                      <a:pt x="478" y="68"/>
                    </a:cubicBezTo>
                    <a:cubicBezTo>
                      <a:pt x="478" y="273"/>
                      <a:pt x="478" y="273"/>
                      <a:pt x="478" y="273"/>
                    </a:cubicBezTo>
                    <a:cubicBezTo>
                      <a:pt x="409" y="273"/>
                      <a:pt x="409" y="273"/>
                      <a:pt x="409" y="273"/>
                    </a:cubicBezTo>
                    <a:cubicBezTo>
                      <a:pt x="400" y="273"/>
                      <a:pt x="392" y="277"/>
                      <a:pt x="385" y="283"/>
                    </a:cubicBezTo>
                    <a:cubicBezTo>
                      <a:pt x="273" y="395"/>
                      <a:pt x="273" y="395"/>
                      <a:pt x="273" y="395"/>
                    </a:cubicBezTo>
                    <a:cubicBezTo>
                      <a:pt x="161" y="283"/>
                      <a:pt x="161" y="283"/>
                      <a:pt x="161" y="283"/>
                    </a:cubicBezTo>
                    <a:cubicBezTo>
                      <a:pt x="154" y="277"/>
                      <a:pt x="145" y="273"/>
                      <a:pt x="136" y="273"/>
                    </a:cubicBezTo>
                    <a:cubicBezTo>
                      <a:pt x="68" y="273"/>
                      <a:pt x="68" y="273"/>
                      <a:pt x="68" y="273"/>
                    </a:cubicBezTo>
                    <a:cubicBezTo>
                      <a:pt x="68" y="68"/>
                      <a:pt x="68" y="68"/>
                      <a:pt x="68"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1" name="Freeform 60"/>
              <p:cNvSpPr>
                <a:spLocks/>
              </p:cNvSpPr>
              <p:nvPr/>
            </p:nvSpPr>
            <p:spPr bwMode="auto">
              <a:xfrm>
                <a:off x="5068888" y="2546350"/>
                <a:ext cx="238125" cy="47625"/>
              </a:xfrm>
              <a:custGeom>
                <a:avLst/>
                <a:gdLst>
                  <a:gd name="T0" fmla="*/ 34 w 341"/>
                  <a:gd name="T1" fmla="*/ 68 h 68"/>
                  <a:gd name="T2" fmla="*/ 307 w 341"/>
                  <a:gd name="T3" fmla="*/ 68 h 68"/>
                  <a:gd name="T4" fmla="*/ 341 w 341"/>
                  <a:gd name="T5" fmla="*/ 34 h 68"/>
                  <a:gd name="T6" fmla="*/ 307 w 341"/>
                  <a:gd name="T7" fmla="*/ 0 h 68"/>
                  <a:gd name="T8" fmla="*/ 34 w 341"/>
                  <a:gd name="T9" fmla="*/ 0 h 68"/>
                  <a:gd name="T10" fmla="*/ 0 w 341"/>
                  <a:gd name="T11" fmla="*/ 34 h 68"/>
                  <a:gd name="T12" fmla="*/ 34 w 34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341" h="68">
                    <a:moveTo>
                      <a:pt x="34" y="68"/>
                    </a:moveTo>
                    <a:cubicBezTo>
                      <a:pt x="307" y="68"/>
                      <a:pt x="307" y="68"/>
                      <a:pt x="307" y="68"/>
                    </a:cubicBezTo>
                    <a:cubicBezTo>
                      <a:pt x="326" y="68"/>
                      <a:pt x="341" y="53"/>
                      <a:pt x="341" y="34"/>
                    </a:cubicBezTo>
                    <a:cubicBezTo>
                      <a:pt x="341" y="15"/>
                      <a:pt x="326" y="0"/>
                      <a:pt x="307" y="0"/>
                    </a:cubicBezTo>
                    <a:cubicBezTo>
                      <a:pt x="34" y="0"/>
                      <a:pt x="34" y="0"/>
                      <a:pt x="34" y="0"/>
                    </a:cubicBezTo>
                    <a:cubicBezTo>
                      <a:pt x="15" y="0"/>
                      <a:pt x="0" y="15"/>
                      <a:pt x="0" y="34"/>
                    </a:cubicBezTo>
                    <a:cubicBezTo>
                      <a:pt x="0" y="53"/>
                      <a:pt x="15"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2" name="Freeform 61"/>
              <p:cNvSpPr>
                <a:spLocks/>
              </p:cNvSpPr>
              <p:nvPr/>
            </p:nvSpPr>
            <p:spPr bwMode="auto">
              <a:xfrm>
                <a:off x="5307013" y="2427288"/>
                <a:ext cx="120650" cy="46038"/>
              </a:xfrm>
              <a:custGeom>
                <a:avLst/>
                <a:gdLst>
                  <a:gd name="T0" fmla="*/ 34 w 171"/>
                  <a:gd name="T1" fmla="*/ 68 h 68"/>
                  <a:gd name="T2" fmla="*/ 137 w 171"/>
                  <a:gd name="T3" fmla="*/ 68 h 68"/>
                  <a:gd name="T4" fmla="*/ 171 w 171"/>
                  <a:gd name="T5" fmla="*/ 34 h 68"/>
                  <a:gd name="T6" fmla="*/ 137 w 171"/>
                  <a:gd name="T7" fmla="*/ 0 h 68"/>
                  <a:gd name="T8" fmla="*/ 34 w 171"/>
                  <a:gd name="T9" fmla="*/ 0 h 68"/>
                  <a:gd name="T10" fmla="*/ 0 w 171"/>
                  <a:gd name="T11" fmla="*/ 34 h 68"/>
                  <a:gd name="T12" fmla="*/ 34 w 17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71" h="68">
                    <a:moveTo>
                      <a:pt x="34" y="68"/>
                    </a:moveTo>
                    <a:cubicBezTo>
                      <a:pt x="137" y="68"/>
                      <a:pt x="137" y="68"/>
                      <a:pt x="137" y="68"/>
                    </a:cubicBezTo>
                    <a:cubicBezTo>
                      <a:pt x="156" y="68"/>
                      <a:pt x="171" y="53"/>
                      <a:pt x="171" y="34"/>
                    </a:cubicBezTo>
                    <a:cubicBezTo>
                      <a:pt x="171" y="15"/>
                      <a:pt x="156" y="0"/>
                      <a:pt x="137" y="0"/>
                    </a:cubicBezTo>
                    <a:cubicBezTo>
                      <a:pt x="34" y="0"/>
                      <a:pt x="34" y="0"/>
                      <a:pt x="34" y="0"/>
                    </a:cubicBezTo>
                    <a:cubicBezTo>
                      <a:pt x="16" y="0"/>
                      <a:pt x="0" y="15"/>
                      <a:pt x="0" y="34"/>
                    </a:cubicBezTo>
                    <a:cubicBezTo>
                      <a:pt x="0" y="53"/>
                      <a:pt x="16"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3" name="Freeform 62"/>
              <p:cNvSpPr>
                <a:spLocks/>
              </p:cNvSpPr>
              <p:nvPr/>
            </p:nvSpPr>
            <p:spPr bwMode="auto">
              <a:xfrm>
                <a:off x="5068888" y="2427288"/>
                <a:ext cx="95250" cy="46038"/>
              </a:xfrm>
              <a:custGeom>
                <a:avLst/>
                <a:gdLst>
                  <a:gd name="T0" fmla="*/ 34 w 137"/>
                  <a:gd name="T1" fmla="*/ 68 h 68"/>
                  <a:gd name="T2" fmla="*/ 102 w 137"/>
                  <a:gd name="T3" fmla="*/ 68 h 68"/>
                  <a:gd name="T4" fmla="*/ 137 w 137"/>
                  <a:gd name="T5" fmla="*/ 34 h 68"/>
                  <a:gd name="T6" fmla="*/ 102 w 137"/>
                  <a:gd name="T7" fmla="*/ 0 h 68"/>
                  <a:gd name="T8" fmla="*/ 34 w 137"/>
                  <a:gd name="T9" fmla="*/ 0 h 68"/>
                  <a:gd name="T10" fmla="*/ 0 w 137"/>
                  <a:gd name="T11" fmla="*/ 34 h 68"/>
                  <a:gd name="T12" fmla="*/ 34 w 137"/>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37" h="68">
                    <a:moveTo>
                      <a:pt x="34" y="68"/>
                    </a:moveTo>
                    <a:cubicBezTo>
                      <a:pt x="102" y="68"/>
                      <a:pt x="102" y="68"/>
                      <a:pt x="102" y="68"/>
                    </a:cubicBezTo>
                    <a:cubicBezTo>
                      <a:pt x="121" y="68"/>
                      <a:pt x="137" y="53"/>
                      <a:pt x="137" y="34"/>
                    </a:cubicBezTo>
                    <a:cubicBezTo>
                      <a:pt x="137" y="15"/>
                      <a:pt x="121" y="0"/>
                      <a:pt x="102" y="0"/>
                    </a:cubicBezTo>
                    <a:cubicBezTo>
                      <a:pt x="34" y="0"/>
                      <a:pt x="34" y="0"/>
                      <a:pt x="34" y="0"/>
                    </a:cubicBezTo>
                    <a:cubicBezTo>
                      <a:pt x="15" y="0"/>
                      <a:pt x="0" y="15"/>
                      <a:pt x="0" y="34"/>
                    </a:cubicBezTo>
                    <a:cubicBezTo>
                      <a:pt x="0" y="53"/>
                      <a:pt x="15"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4" name="Freeform 63"/>
              <p:cNvSpPr>
                <a:spLocks/>
              </p:cNvSpPr>
              <p:nvPr/>
            </p:nvSpPr>
            <p:spPr bwMode="auto">
              <a:xfrm>
                <a:off x="6311901" y="2427288"/>
                <a:ext cx="95250" cy="46038"/>
              </a:xfrm>
              <a:custGeom>
                <a:avLst/>
                <a:gdLst>
                  <a:gd name="T0" fmla="*/ 34 w 136"/>
                  <a:gd name="T1" fmla="*/ 68 h 68"/>
                  <a:gd name="T2" fmla="*/ 102 w 136"/>
                  <a:gd name="T3" fmla="*/ 68 h 68"/>
                  <a:gd name="T4" fmla="*/ 136 w 136"/>
                  <a:gd name="T5" fmla="*/ 34 h 68"/>
                  <a:gd name="T6" fmla="*/ 102 w 136"/>
                  <a:gd name="T7" fmla="*/ 0 h 68"/>
                  <a:gd name="T8" fmla="*/ 34 w 136"/>
                  <a:gd name="T9" fmla="*/ 0 h 68"/>
                  <a:gd name="T10" fmla="*/ 0 w 136"/>
                  <a:gd name="T11" fmla="*/ 34 h 68"/>
                  <a:gd name="T12" fmla="*/ 34 w 136"/>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36" h="68">
                    <a:moveTo>
                      <a:pt x="34" y="68"/>
                    </a:moveTo>
                    <a:cubicBezTo>
                      <a:pt x="102" y="68"/>
                      <a:pt x="102" y="68"/>
                      <a:pt x="102" y="68"/>
                    </a:cubicBezTo>
                    <a:cubicBezTo>
                      <a:pt x="121" y="68"/>
                      <a:pt x="136" y="53"/>
                      <a:pt x="136" y="34"/>
                    </a:cubicBezTo>
                    <a:cubicBezTo>
                      <a:pt x="136" y="15"/>
                      <a:pt x="121" y="0"/>
                      <a:pt x="102" y="0"/>
                    </a:cubicBezTo>
                    <a:cubicBezTo>
                      <a:pt x="34" y="0"/>
                      <a:pt x="34" y="0"/>
                      <a:pt x="34" y="0"/>
                    </a:cubicBezTo>
                    <a:cubicBezTo>
                      <a:pt x="15" y="0"/>
                      <a:pt x="0" y="15"/>
                      <a:pt x="0" y="34"/>
                    </a:cubicBezTo>
                    <a:cubicBezTo>
                      <a:pt x="0" y="53"/>
                      <a:pt x="15" y="68"/>
                      <a:pt x="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5" name="Freeform 64"/>
              <p:cNvSpPr>
                <a:spLocks/>
              </p:cNvSpPr>
              <p:nvPr/>
            </p:nvSpPr>
            <p:spPr bwMode="auto">
              <a:xfrm>
                <a:off x="6407151" y="2522538"/>
                <a:ext cx="96838" cy="47625"/>
              </a:xfrm>
              <a:custGeom>
                <a:avLst/>
                <a:gdLst>
                  <a:gd name="T0" fmla="*/ 35 w 137"/>
                  <a:gd name="T1" fmla="*/ 68 h 68"/>
                  <a:gd name="T2" fmla="*/ 103 w 137"/>
                  <a:gd name="T3" fmla="*/ 68 h 68"/>
                  <a:gd name="T4" fmla="*/ 137 w 137"/>
                  <a:gd name="T5" fmla="*/ 34 h 68"/>
                  <a:gd name="T6" fmla="*/ 103 w 137"/>
                  <a:gd name="T7" fmla="*/ 0 h 68"/>
                  <a:gd name="T8" fmla="*/ 35 w 137"/>
                  <a:gd name="T9" fmla="*/ 0 h 68"/>
                  <a:gd name="T10" fmla="*/ 0 w 137"/>
                  <a:gd name="T11" fmla="*/ 34 h 68"/>
                  <a:gd name="T12" fmla="*/ 35 w 137"/>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37" h="68">
                    <a:moveTo>
                      <a:pt x="35" y="68"/>
                    </a:moveTo>
                    <a:cubicBezTo>
                      <a:pt x="103" y="68"/>
                      <a:pt x="103" y="68"/>
                      <a:pt x="103" y="68"/>
                    </a:cubicBezTo>
                    <a:cubicBezTo>
                      <a:pt x="122" y="68"/>
                      <a:pt x="137" y="53"/>
                      <a:pt x="137" y="34"/>
                    </a:cubicBezTo>
                    <a:cubicBezTo>
                      <a:pt x="137" y="15"/>
                      <a:pt x="122" y="0"/>
                      <a:pt x="103" y="0"/>
                    </a:cubicBezTo>
                    <a:cubicBezTo>
                      <a:pt x="35" y="0"/>
                      <a:pt x="35" y="0"/>
                      <a:pt x="35" y="0"/>
                    </a:cubicBezTo>
                    <a:cubicBezTo>
                      <a:pt x="16" y="0"/>
                      <a:pt x="0" y="15"/>
                      <a:pt x="0" y="34"/>
                    </a:cubicBezTo>
                    <a:cubicBezTo>
                      <a:pt x="0" y="53"/>
                      <a:pt x="16" y="68"/>
                      <a:pt x="35"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6" name="Group 5"/>
          <p:cNvGrpSpPr/>
          <p:nvPr/>
        </p:nvGrpSpPr>
        <p:grpSpPr>
          <a:xfrm>
            <a:off x="13856287" y="4491975"/>
            <a:ext cx="1328907" cy="1453095"/>
            <a:chOff x="13856287" y="4491975"/>
            <a:chExt cx="1328907" cy="1453095"/>
          </a:xfrm>
        </p:grpSpPr>
        <p:grpSp>
          <p:nvGrpSpPr>
            <p:cNvPr id="49" name="Group 48">
              <a:extLst>
                <a:ext uri="{FF2B5EF4-FFF2-40B4-BE49-F238E27FC236}">
                  <a16:creationId xmlns:a16="http://schemas.microsoft.com/office/drawing/2014/main" id="{7C15365D-7C18-4638-9503-4B3EFB1C88C5}"/>
                </a:ext>
              </a:extLst>
            </p:cNvPr>
            <p:cNvGrpSpPr/>
            <p:nvPr/>
          </p:nvGrpSpPr>
          <p:grpSpPr>
            <a:xfrm>
              <a:off x="13856287" y="4491975"/>
              <a:ext cx="1328907" cy="1453095"/>
              <a:chOff x="9190458" y="2903238"/>
              <a:chExt cx="885938" cy="968730"/>
            </a:xfrm>
          </p:grpSpPr>
          <p:sp>
            <p:nvSpPr>
              <p:cNvPr id="50" name="Oval 49">
                <a:extLst>
                  <a:ext uri="{FF2B5EF4-FFF2-40B4-BE49-F238E27FC236}">
                    <a16:creationId xmlns:a16="http://schemas.microsoft.com/office/drawing/2014/main" id="{EB9891D9-4D61-4074-84CB-98B1016A65C6}"/>
                  </a:ext>
                </a:extLst>
              </p:cNvPr>
              <p:cNvSpPr/>
              <p:nvPr/>
            </p:nvSpPr>
            <p:spPr>
              <a:xfrm>
                <a:off x="9190458" y="2986031"/>
                <a:ext cx="885938" cy="885937"/>
              </a:xfrm>
              <a:prstGeom prst="ellipse">
                <a:avLst/>
              </a:prstGeom>
              <a:solidFill>
                <a:schemeClr val="accent3">
                  <a:lumMod val="75000"/>
                </a:schemeClr>
              </a:solidFill>
              <a:ln w="25400">
                <a:noFill/>
              </a:ln>
              <a:effectLst>
                <a:outerShdw blurRad="38100" dist="127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80000"/>
                  </a:lnSpc>
                </a:pPr>
                <a:endParaRPr lang="en-US" sz="2100" dirty="0">
                  <a:solidFill>
                    <a:schemeClr val="tx1"/>
                  </a:solidFill>
                </a:endParaRPr>
              </a:p>
            </p:txBody>
          </p:sp>
          <p:sp>
            <p:nvSpPr>
              <p:cNvPr id="52" name="Oval 51">
                <a:extLst>
                  <a:ext uri="{FF2B5EF4-FFF2-40B4-BE49-F238E27FC236}">
                    <a16:creationId xmlns:a16="http://schemas.microsoft.com/office/drawing/2014/main" id="{F92FCD0E-BBF6-4C9D-B0A9-2A3C2EC1E2C4}"/>
                  </a:ext>
                </a:extLst>
              </p:cNvPr>
              <p:cNvSpPr/>
              <p:nvPr/>
            </p:nvSpPr>
            <p:spPr>
              <a:xfrm>
                <a:off x="9785504" y="2903238"/>
                <a:ext cx="290892" cy="290890"/>
              </a:xfrm>
              <a:prstGeom prst="ellipse">
                <a:avLst/>
              </a:prstGeom>
              <a:solidFill>
                <a:schemeClr val="accent3">
                  <a:lumMod val="50000"/>
                </a:schemeClr>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1200" b="1" dirty="0">
                    <a:solidFill>
                      <a:srgbClr val="FFFFFF"/>
                    </a:solidFill>
                  </a:rPr>
                  <a:t>05</a:t>
                </a:r>
              </a:p>
            </p:txBody>
          </p:sp>
        </p:grpSp>
        <p:grpSp>
          <p:nvGrpSpPr>
            <p:cNvPr id="66" name="Group 65"/>
            <p:cNvGrpSpPr>
              <a:grpSpLocks noChangeAspect="1"/>
            </p:cNvGrpSpPr>
            <p:nvPr/>
          </p:nvGrpSpPr>
          <p:grpSpPr>
            <a:xfrm>
              <a:off x="14200700" y="4990666"/>
              <a:ext cx="640079" cy="640080"/>
              <a:chOff x="5065713" y="1193800"/>
              <a:chExt cx="600074" cy="600076"/>
            </a:xfrm>
            <a:solidFill>
              <a:srgbClr val="F4F2F2"/>
            </a:solidFill>
          </p:grpSpPr>
          <p:sp>
            <p:nvSpPr>
              <p:cNvPr id="67" name="Freeform 66"/>
              <p:cNvSpPr>
                <a:spLocks noEditPoints="1"/>
              </p:cNvSpPr>
              <p:nvPr/>
            </p:nvSpPr>
            <p:spPr bwMode="auto">
              <a:xfrm>
                <a:off x="5065713" y="1193800"/>
                <a:ext cx="600074" cy="600076"/>
              </a:xfrm>
              <a:custGeom>
                <a:avLst/>
                <a:gdLst>
                  <a:gd name="T0" fmla="*/ 2065 w 2132"/>
                  <a:gd name="T1" fmla="*/ 1835 h 2143"/>
                  <a:gd name="T2" fmla="*/ 1573 w 2132"/>
                  <a:gd name="T3" fmla="*/ 1343 h 2143"/>
                  <a:gd name="T4" fmla="*/ 1487 w 2132"/>
                  <a:gd name="T5" fmla="*/ 342 h 2143"/>
                  <a:gd name="T6" fmla="*/ 495 w 2132"/>
                  <a:gd name="T7" fmla="*/ 179 h 2143"/>
                  <a:gd name="T8" fmla="*/ 92 w 2132"/>
                  <a:gd name="T9" fmla="*/ 1100 h 2143"/>
                  <a:gd name="T10" fmla="*/ 886 w 2132"/>
                  <a:gd name="T11" fmla="*/ 1717 h 2143"/>
                  <a:gd name="T12" fmla="*/ 1332 w 2132"/>
                  <a:gd name="T13" fmla="*/ 1585 h 2143"/>
                  <a:gd name="T14" fmla="*/ 1824 w 2132"/>
                  <a:gd name="T15" fmla="*/ 2077 h 2143"/>
                  <a:gd name="T16" fmla="*/ 2065 w 2132"/>
                  <a:gd name="T17" fmla="*/ 2077 h 2143"/>
                  <a:gd name="T18" fmla="*/ 2065 w 2132"/>
                  <a:gd name="T19" fmla="*/ 1835 h 2143"/>
                  <a:gd name="T20" fmla="*/ 886 w 2132"/>
                  <a:gd name="T21" fmla="*/ 1649 h 2143"/>
                  <a:gd name="T22" fmla="*/ 135 w 2132"/>
                  <a:gd name="T23" fmla="*/ 898 h 2143"/>
                  <a:gd name="T24" fmla="*/ 886 w 2132"/>
                  <a:gd name="T25" fmla="*/ 147 h 2143"/>
                  <a:gd name="T26" fmla="*/ 1637 w 2132"/>
                  <a:gd name="T27" fmla="*/ 898 h 2143"/>
                  <a:gd name="T28" fmla="*/ 886 w 2132"/>
                  <a:gd name="T29" fmla="*/ 1649 h 2143"/>
                  <a:gd name="T30" fmla="*/ 2017 w 2132"/>
                  <a:gd name="T31" fmla="*/ 2028 h 2143"/>
                  <a:gd name="T32" fmla="*/ 1872 w 2132"/>
                  <a:gd name="T33" fmla="*/ 2028 h 2143"/>
                  <a:gd name="T34" fmla="*/ 1388 w 2132"/>
                  <a:gd name="T35" fmla="*/ 1545 h 2143"/>
                  <a:gd name="T36" fmla="*/ 1533 w 2132"/>
                  <a:gd name="T37" fmla="*/ 1400 h 2143"/>
                  <a:gd name="T38" fmla="*/ 2017 w 2132"/>
                  <a:gd name="T39" fmla="*/ 1883 h 2143"/>
                  <a:gd name="T40" fmla="*/ 2017 w 2132"/>
                  <a:gd name="T41" fmla="*/ 2028 h 2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32" h="2143">
                    <a:moveTo>
                      <a:pt x="2065" y="1835"/>
                    </a:moveTo>
                    <a:cubicBezTo>
                      <a:pt x="1573" y="1343"/>
                      <a:pt x="1573" y="1343"/>
                      <a:pt x="1573" y="1343"/>
                    </a:cubicBezTo>
                    <a:cubicBezTo>
                      <a:pt x="1777" y="1029"/>
                      <a:pt x="1741" y="616"/>
                      <a:pt x="1487" y="342"/>
                    </a:cubicBezTo>
                    <a:cubicBezTo>
                      <a:pt x="1232" y="67"/>
                      <a:pt x="824" y="0"/>
                      <a:pt x="495" y="179"/>
                    </a:cubicBezTo>
                    <a:cubicBezTo>
                      <a:pt x="166" y="358"/>
                      <a:pt x="0" y="737"/>
                      <a:pt x="92" y="1100"/>
                    </a:cubicBezTo>
                    <a:cubicBezTo>
                      <a:pt x="185" y="1463"/>
                      <a:pt x="512" y="1717"/>
                      <a:pt x="886" y="1717"/>
                    </a:cubicBezTo>
                    <a:cubicBezTo>
                      <a:pt x="1044" y="1717"/>
                      <a:pt x="1199" y="1671"/>
                      <a:pt x="1332" y="1585"/>
                    </a:cubicBezTo>
                    <a:cubicBezTo>
                      <a:pt x="1824" y="2077"/>
                      <a:pt x="1824" y="2077"/>
                      <a:pt x="1824" y="2077"/>
                    </a:cubicBezTo>
                    <a:cubicBezTo>
                      <a:pt x="1890" y="2143"/>
                      <a:pt x="1998" y="2143"/>
                      <a:pt x="2065" y="2077"/>
                    </a:cubicBezTo>
                    <a:cubicBezTo>
                      <a:pt x="2132" y="2010"/>
                      <a:pt x="2132" y="1902"/>
                      <a:pt x="2065" y="1835"/>
                    </a:cubicBezTo>
                    <a:close/>
                    <a:moveTo>
                      <a:pt x="886" y="1649"/>
                    </a:moveTo>
                    <a:cubicBezTo>
                      <a:pt x="472" y="1649"/>
                      <a:pt x="135" y="1312"/>
                      <a:pt x="135" y="898"/>
                    </a:cubicBezTo>
                    <a:cubicBezTo>
                      <a:pt x="136" y="483"/>
                      <a:pt x="472" y="147"/>
                      <a:pt x="886" y="147"/>
                    </a:cubicBezTo>
                    <a:cubicBezTo>
                      <a:pt x="1301" y="147"/>
                      <a:pt x="1637" y="483"/>
                      <a:pt x="1637" y="898"/>
                    </a:cubicBezTo>
                    <a:cubicBezTo>
                      <a:pt x="1637" y="1312"/>
                      <a:pt x="1301" y="1649"/>
                      <a:pt x="886" y="1649"/>
                    </a:cubicBezTo>
                    <a:close/>
                    <a:moveTo>
                      <a:pt x="2017" y="2028"/>
                    </a:moveTo>
                    <a:cubicBezTo>
                      <a:pt x="1976" y="2067"/>
                      <a:pt x="1913" y="2067"/>
                      <a:pt x="1872" y="2028"/>
                    </a:cubicBezTo>
                    <a:cubicBezTo>
                      <a:pt x="1388" y="1545"/>
                      <a:pt x="1388" y="1545"/>
                      <a:pt x="1388" y="1545"/>
                    </a:cubicBezTo>
                    <a:cubicBezTo>
                      <a:pt x="1442" y="1502"/>
                      <a:pt x="1491" y="1454"/>
                      <a:pt x="1533" y="1400"/>
                    </a:cubicBezTo>
                    <a:cubicBezTo>
                      <a:pt x="2017" y="1883"/>
                      <a:pt x="2017" y="1883"/>
                      <a:pt x="2017" y="1883"/>
                    </a:cubicBezTo>
                    <a:cubicBezTo>
                      <a:pt x="2057" y="1923"/>
                      <a:pt x="2057" y="1988"/>
                      <a:pt x="2017" y="20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8" name="Freeform 67"/>
              <p:cNvSpPr>
                <a:spLocks/>
              </p:cNvSpPr>
              <p:nvPr/>
            </p:nvSpPr>
            <p:spPr bwMode="auto">
              <a:xfrm>
                <a:off x="5602288" y="1730375"/>
                <a:ext cx="20637" cy="20638"/>
              </a:xfrm>
              <a:custGeom>
                <a:avLst/>
                <a:gdLst>
                  <a:gd name="T0" fmla="*/ 50 w 73"/>
                  <a:gd name="T1" fmla="*/ 6 h 71"/>
                  <a:gd name="T2" fmla="*/ 9 w 73"/>
                  <a:gd name="T3" fmla="*/ 18 h 71"/>
                  <a:gd name="T4" fmla="*/ 13 w 73"/>
                  <a:gd name="T5" fmla="*/ 61 h 71"/>
                  <a:gd name="T6" fmla="*/ 37 w 73"/>
                  <a:gd name="T7" fmla="*/ 71 h 71"/>
                  <a:gd name="T8" fmla="*/ 70 w 73"/>
                  <a:gd name="T9" fmla="*/ 44 h 71"/>
                  <a:gd name="T10" fmla="*/ 50 w 73"/>
                  <a:gd name="T11" fmla="*/ 6 h 71"/>
                </a:gdLst>
                <a:ahLst/>
                <a:cxnLst>
                  <a:cxn ang="0">
                    <a:pos x="T0" y="T1"/>
                  </a:cxn>
                  <a:cxn ang="0">
                    <a:pos x="T2" y="T3"/>
                  </a:cxn>
                  <a:cxn ang="0">
                    <a:pos x="T4" y="T5"/>
                  </a:cxn>
                  <a:cxn ang="0">
                    <a:pos x="T6" y="T7"/>
                  </a:cxn>
                  <a:cxn ang="0">
                    <a:pos x="T8" y="T9"/>
                  </a:cxn>
                  <a:cxn ang="0">
                    <a:pos x="T10" y="T11"/>
                  </a:cxn>
                </a:cxnLst>
                <a:rect l="0" t="0" r="r" b="b"/>
                <a:pathLst>
                  <a:path w="73" h="71">
                    <a:moveTo>
                      <a:pt x="50" y="6"/>
                    </a:moveTo>
                    <a:cubicBezTo>
                      <a:pt x="35" y="0"/>
                      <a:pt x="18" y="5"/>
                      <a:pt x="9" y="18"/>
                    </a:cubicBezTo>
                    <a:cubicBezTo>
                      <a:pt x="0" y="32"/>
                      <a:pt x="2" y="50"/>
                      <a:pt x="13" y="61"/>
                    </a:cubicBezTo>
                    <a:cubicBezTo>
                      <a:pt x="20" y="67"/>
                      <a:pt x="28" y="71"/>
                      <a:pt x="37" y="71"/>
                    </a:cubicBezTo>
                    <a:cubicBezTo>
                      <a:pt x="54" y="71"/>
                      <a:pt x="67" y="59"/>
                      <a:pt x="70" y="44"/>
                    </a:cubicBezTo>
                    <a:cubicBezTo>
                      <a:pt x="73" y="28"/>
                      <a:pt x="65" y="12"/>
                      <a:pt x="5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9" name="Freeform 68"/>
              <p:cNvSpPr>
                <a:spLocks noEditPoints="1"/>
              </p:cNvSpPr>
              <p:nvPr/>
            </p:nvSpPr>
            <p:spPr bwMode="auto">
              <a:xfrm>
                <a:off x="5114925" y="1250950"/>
                <a:ext cx="400050" cy="385763"/>
              </a:xfrm>
              <a:custGeom>
                <a:avLst/>
                <a:gdLst>
                  <a:gd name="T0" fmla="*/ 1365 w 1421"/>
                  <a:gd name="T1" fmla="*/ 501 h 1377"/>
                  <a:gd name="T2" fmla="*/ 994 w 1421"/>
                  <a:gd name="T3" fmla="*/ 74 h 1377"/>
                  <a:gd name="T4" fmla="*/ 929 w 1421"/>
                  <a:gd name="T5" fmla="*/ 48 h 1377"/>
                  <a:gd name="T6" fmla="*/ 494 w 1421"/>
                  <a:gd name="T7" fmla="*/ 48 h 1377"/>
                  <a:gd name="T8" fmla="*/ 490 w 1421"/>
                  <a:gd name="T9" fmla="*/ 49 h 1377"/>
                  <a:gd name="T10" fmla="*/ 423 w 1421"/>
                  <a:gd name="T11" fmla="*/ 76 h 1377"/>
                  <a:gd name="T12" fmla="*/ 133 w 1421"/>
                  <a:gd name="T13" fmla="*/ 1057 h 1377"/>
                  <a:gd name="T14" fmla="*/ 212 w 1421"/>
                  <a:gd name="T15" fmla="*/ 1159 h 1377"/>
                  <a:gd name="T16" fmla="*/ 710 w 1421"/>
                  <a:gd name="T17" fmla="*/ 1377 h 1377"/>
                  <a:gd name="T18" fmla="*/ 1209 w 1421"/>
                  <a:gd name="T19" fmla="*/ 1159 h 1377"/>
                  <a:gd name="T20" fmla="*/ 1288 w 1421"/>
                  <a:gd name="T21" fmla="*/ 1057 h 1377"/>
                  <a:gd name="T22" fmla="*/ 964 w 1421"/>
                  <a:gd name="T23" fmla="*/ 136 h 1377"/>
                  <a:gd name="T24" fmla="*/ 916 w 1421"/>
                  <a:gd name="T25" fmla="*/ 251 h 1377"/>
                  <a:gd name="T26" fmla="*/ 911 w 1421"/>
                  <a:gd name="T27" fmla="*/ 115 h 1377"/>
                  <a:gd name="T28" fmla="*/ 1017 w 1421"/>
                  <a:gd name="T29" fmla="*/ 422 h 1377"/>
                  <a:gd name="T30" fmla="*/ 813 w 1421"/>
                  <a:gd name="T31" fmla="*/ 524 h 1377"/>
                  <a:gd name="T32" fmla="*/ 915 w 1421"/>
                  <a:gd name="T33" fmla="*/ 319 h 1377"/>
                  <a:gd name="T34" fmla="*/ 509 w 1421"/>
                  <a:gd name="T35" fmla="*/ 115 h 1377"/>
                  <a:gd name="T36" fmla="*/ 505 w 1421"/>
                  <a:gd name="T37" fmla="*/ 251 h 1377"/>
                  <a:gd name="T38" fmla="*/ 456 w 1421"/>
                  <a:gd name="T39" fmla="*/ 136 h 1377"/>
                  <a:gd name="T40" fmla="*/ 608 w 1421"/>
                  <a:gd name="T41" fmla="*/ 422 h 1377"/>
                  <a:gd name="T42" fmla="*/ 403 w 1421"/>
                  <a:gd name="T43" fmla="*/ 524 h 1377"/>
                  <a:gd name="T44" fmla="*/ 505 w 1421"/>
                  <a:gd name="T45" fmla="*/ 319 h 1377"/>
                  <a:gd name="T46" fmla="*/ 198 w 1421"/>
                  <a:gd name="T47" fmla="*/ 1010 h 1377"/>
                  <a:gd name="T48" fmla="*/ 306 w 1421"/>
                  <a:gd name="T49" fmla="*/ 900 h 1377"/>
                  <a:gd name="T50" fmla="*/ 403 w 1421"/>
                  <a:gd name="T51" fmla="*/ 1104 h 1377"/>
                  <a:gd name="T52" fmla="*/ 198 w 1421"/>
                  <a:gd name="T53" fmla="*/ 1034 h 1377"/>
                  <a:gd name="T54" fmla="*/ 301 w 1421"/>
                  <a:gd name="T55" fmla="*/ 695 h 1377"/>
                  <a:gd name="T56" fmla="*/ 301 w 1421"/>
                  <a:gd name="T57" fmla="*/ 831 h 1377"/>
                  <a:gd name="T58" fmla="*/ 1222 w 1421"/>
                  <a:gd name="T59" fmla="*/ 1034 h 1377"/>
                  <a:gd name="T60" fmla="*/ 1017 w 1421"/>
                  <a:gd name="T61" fmla="*/ 1104 h 1377"/>
                  <a:gd name="T62" fmla="*/ 1053 w 1421"/>
                  <a:gd name="T63" fmla="*/ 928 h 1377"/>
                  <a:gd name="T64" fmla="*/ 1222 w 1421"/>
                  <a:gd name="T65" fmla="*/ 1002 h 1377"/>
                  <a:gd name="T66" fmla="*/ 1052 w 1421"/>
                  <a:gd name="T67" fmla="*/ 763 h 1377"/>
                  <a:gd name="T68" fmla="*/ 1188 w 1421"/>
                  <a:gd name="T69" fmla="*/ 763 h 1377"/>
                  <a:gd name="T70" fmla="*/ 1052 w 1421"/>
                  <a:gd name="T71" fmla="*/ 763 h 1377"/>
                  <a:gd name="T72" fmla="*/ 1246 w 1421"/>
                  <a:gd name="T73" fmla="*/ 711 h 1377"/>
                  <a:gd name="T74" fmla="*/ 993 w 1421"/>
                  <a:gd name="T75" fmla="*/ 713 h 1377"/>
                  <a:gd name="T76" fmla="*/ 1006 w 1421"/>
                  <a:gd name="T77" fmla="*/ 878 h 1377"/>
                  <a:gd name="T78" fmla="*/ 949 w 1421"/>
                  <a:gd name="T79" fmla="*/ 1104 h 1377"/>
                  <a:gd name="T80" fmla="*/ 1096 w 1421"/>
                  <a:gd name="T81" fmla="*/ 1173 h 1377"/>
                  <a:gd name="T82" fmla="*/ 403 w 1421"/>
                  <a:gd name="T83" fmla="*/ 1173 h 1377"/>
                  <a:gd name="T84" fmla="*/ 471 w 1421"/>
                  <a:gd name="T85" fmla="*/ 1002 h 1377"/>
                  <a:gd name="T86" fmla="*/ 396 w 1421"/>
                  <a:gd name="T87" fmla="*/ 860 h 1377"/>
                  <a:gd name="T88" fmla="*/ 300 w 1421"/>
                  <a:gd name="T89" fmla="*/ 626 h 1377"/>
                  <a:gd name="T90" fmla="*/ 207 w 1421"/>
                  <a:gd name="T91" fmla="*/ 862 h 1377"/>
                  <a:gd name="T92" fmla="*/ 146 w 1421"/>
                  <a:gd name="T93" fmla="*/ 937 h 1377"/>
                  <a:gd name="T94" fmla="*/ 410 w 1421"/>
                  <a:gd name="T95" fmla="*/ 280 h 1377"/>
                  <a:gd name="T96" fmla="*/ 335 w 1421"/>
                  <a:gd name="T97" fmla="*/ 524 h 1377"/>
                  <a:gd name="T98" fmla="*/ 608 w 1421"/>
                  <a:gd name="T99" fmla="*/ 592 h 1377"/>
                  <a:gd name="T100" fmla="*/ 676 w 1421"/>
                  <a:gd name="T101" fmla="*/ 422 h 1377"/>
                  <a:gd name="T102" fmla="*/ 605 w 1421"/>
                  <a:gd name="T103" fmla="*/ 90 h 1377"/>
                  <a:gd name="T104" fmla="*/ 820 w 1421"/>
                  <a:gd name="T105" fmla="*/ 280 h 1377"/>
                  <a:gd name="T106" fmla="*/ 744 w 1421"/>
                  <a:gd name="T107" fmla="*/ 524 h 1377"/>
                  <a:gd name="T108" fmla="*/ 1017 w 1421"/>
                  <a:gd name="T109" fmla="*/ 592 h 1377"/>
                  <a:gd name="T110" fmla="*/ 1086 w 1421"/>
                  <a:gd name="T111" fmla="*/ 422 h 1377"/>
                  <a:gd name="T112" fmla="*/ 1051 w 1421"/>
                  <a:gd name="T113" fmla="*/ 184 h 1377"/>
                  <a:gd name="T114" fmla="*/ 1215 w 1421"/>
                  <a:gd name="T115" fmla="*/ 860 h 1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1" h="1377">
                    <a:moveTo>
                      <a:pt x="1288" y="1057"/>
                    </a:moveTo>
                    <a:cubicBezTo>
                      <a:pt x="1393" y="891"/>
                      <a:pt x="1421" y="688"/>
                      <a:pt x="1365" y="501"/>
                    </a:cubicBezTo>
                    <a:cubicBezTo>
                      <a:pt x="1309" y="313"/>
                      <a:pt x="1175" y="158"/>
                      <a:pt x="998" y="76"/>
                    </a:cubicBezTo>
                    <a:cubicBezTo>
                      <a:pt x="996" y="76"/>
                      <a:pt x="995" y="75"/>
                      <a:pt x="994" y="74"/>
                    </a:cubicBezTo>
                    <a:cubicBezTo>
                      <a:pt x="973" y="65"/>
                      <a:pt x="952" y="57"/>
                      <a:pt x="930" y="49"/>
                    </a:cubicBezTo>
                    <a:cubicBezTo>
                      <a:pt x="930" y="49"/>
                      <a:pt x="929" y="48"/>
                      <a:pt x="929" y="48"/>
                    </a:cubicBezTo>
                    <a:cubicBezTo>
                      <a:pt x="928" y="48"/>
                      <a:pt x="927" y="48"/>
                      <a:pt x="927" y="48"/>
                    </a:cubicBezTo>
                    <a:cubicBezTo>
                      <a:pt x="786" y="0"/>
                      <a:pt x="634" y="0"/>
                      <a:pt x="494" y="48"/>
                    </a:cubicBezTo>
                    <a:cubicBezTo>
                      <a:pt x="493" y="48"/>
                      <a:pt x="492" y="48"/>
                      <a:pt x="492" y="48"/>
                    </a:cubicBezTo>
                    <a:cubicBezTo>
                      <a:pt x="491" y="48"/>
                      <a:pt x="491" y="49"/>
                      <a:pt x="490" y="49"/>
                    </a:cubicBezTo>
                    <a:cubicBezTo>
                      <a:pt x="469" y="57"/>
                      <a:pt x="448" y="65"/>
                      <a:pt x="427" y="74"/>
                    </a:cubicBezTo>
                    <a:cubicBezTo>
                      <a:pt x="425" y="75"/>
                      <a:pt x="424" y="76"/>
                      <a:pt x="423" y="76"/>
                    </a:cubicBezTo>
                    <a:cubicBezTo>
                      <a:pt x="245" y="158"/>
                      <a:pt x="111" y="313"/>
                      <a:pt x="56" y="501"/>
                    </a:cubicBezTo>
                    <a:cubicBezTo>
                      <a:pt x="0" y="688"/>
                      <a:pt x="28" y="891"/>
                      <a:pt x="133" y="1057"/>
                    </a:cubicBezTo>
                    <a:cubicBezTo>
                      <a:pt x="134" y="1059"/>
                      <a:pt x="135" y="1061"/>
                      <a:pt x="136" y="1063"/>
                    </a:cubicBezTo>
                    <a:cubicBezTo>
                      <a:pt x="158" y="1097"/>
                      <a:pt x="184" y="1130"/>
                      <a:pt x="212" y="1159"/>
                    </a:cubicBezTo>
                    <a:cubicBezTo>
                      <a:pt x="213" y="1161"/>
                      <a:pt x="214" y="1163"/>
                      <a:pt x="216" y="1164"/>
                    </a:cubicBezTo>
                    <a:cubicBezTo>
                      <a:pt x="344" y="1300"/>
                      <a:pt x="523" y="1377"/>
                      <a:pt x="710" y="1377"/>
                    </a:cubicBezTo>
                    <a:cubicBezTo>
                      <a:pt x="898" y="1377"/>
                      <a:pt x="1076" y="1300"/>
                      <a:pt x="1205" y="1164"/>
                    </a:cubicBezTo>
                    <a:cubicBezTo>
                      <a:pt x="1206" y="1163"/>
                      <a:pt x="1208" y="1161"/>
                      <a:pt x="1209" y="1159"/>
                    </a:cubicBezTo>
                    <a:cubicBezTo>
                      <a:pt x="1237" y="1130"/>
                      <a:pt x="1262" y="1097"/>
                      <a:pt x="1284" y="1063"/>
                    </a:cubicBezTo>
                    <a:cubicBezTo>
                      <a:pt x="1286" y="1061"/>
                      <a:pt x="1287" y="1059"/>
                      <a:pt x="1288" y="1057"/>
                    </a:cubicBezTo>
                    <a:close/>
                    <a:moveTo>
                      <a:pt x="911" y="115"/>
                    </a:moveTo>
                    <a:cubicBezTo>
                      <a:pt x="929" y="121"/>
                      <a:pt x="947" y="128"/>
                      <a:pt x="964" y="136"/>
                    </a:cubicBezTo>
                    <a:cubicBezTo>
                      <a:pt x="976" y="148"/>
                      <a:pt x="983" y="165"/>
                      <a:pt x="983" y="183"/>
                    </a:cubicBezTo>
                    <a:cubicBezTo>
                      <a:pt x="983" y="220"/>
                      <a:pt x="954" y="250"/>
                      <a:pt x="916" y="251"/>
                    </a:cubicBezTo>
                    <a:cubicBezTo>
                      <a:pt x="879" y="252"/>
                      <a:pt x="848" y="223"/>
                      <a:pt x="847" y="186"/>
                    </a:cubicBezTo>
                    <a:cubicBezTo>
                      <a:pt x="845" y="148"/>
                      <a:pt x="874" y="117"/>
                      <a:pt x="911" y="115"/>
                    </a:cubicBezTo>
                    <a:close/>
                    <a:moveTo>
                      <a:pt x="915" y="319"/>
                    </a:moveTo>
                    <a:cubicBezTo>
                      <a:pt x="972" y="319"/>
                      <a:pt x="1017" y="365"/>
                      <a:pt x="1017" y="422"/>
                    </a:cubicBezTo>
                    <a:cubicBezTo>
                      <a:pt x="1018" y="524"/>
                      <a:pt x="1018" y="524"/>
                      <a:pt x="1018" y="524"/>
                    </a:cubicBezTo>
                    <a:cubicBezTo>
                      <a:pt x="813" y="524"/>
                      <a:pt x="813" y="524"/>
                      <a:pt x="813" y="524"/>
                    </a:cubicBezTo>
                    <a:cubicBezTo>
                      <a:pt x="813" y="422"/>
                      <a:pt x="813" y="422"/>
                      <a:pt x="813" y="422"/>
                    </a:cubicBezTo>
                    <a:cubicBezTo>
                      <a:pt x="813" y="365"/>
                      <a:pt x="859" y="319"/>
                      <a:pt x="915" y="319"/>
                    </a:cubicBezTo>
                    <a:close/>
                    <a:moveTo>
                      <a:pt x="456" y="136"/>
                    </a:moveTo>
                    <a:cubicBezTo>
                      <a:pt x="474" y="128"/>
                      <a:pt x="491" y="121"/>
                      <a:pt x="509" y="115"/>
                    </a:cubicBezTo>
                    <a:cubicBezTo>
                      <a:pt x="545" y="117"/>
                      <a:pt x="574" y="147"/>
                      <a:pt x="574" y="183"/>
                    </a:cubicBezTo>
                    <a:cubicBezTo>
                      <a:pt x="574" y="220"/>
                      <a:pt x="543" y="251"/>
                      <a:pt x="505" y="251"/>
                    </a:cubicBezTo>
                    <a:cubicBezTo>
                      <a:pt x="468" y="251"/>
                      <a:pt x="437" y="220"/>
                      <a:pt x="437" y="183"/>
                    </a:cubicBezTo>
                    <a:cubicBezTo>
                      <a:pt x="437" y="165"/>
                      <a:pt x="444" y="148"/>
                      <a:pt x="456" y="136"/>
                    </a:cubicBezTo>
                    <a:close/>
                    <a:moveTo>
                      <a:pt x="505" y="319"/>
                    </a:moveTo>
                    <a:cubicBezTo>
                      <a:pt x="562" y="319"/>
                      <a:pt x="608" y="365"/>
                      <a:pt x="608" y="422"/>
                    </a:cubicBezTo>
                    <a:cubicBezTo>
                      <a:pt x="608" y="524"/>
                      <a:pt x="608" y="524"/>
                      <a:pt x="608" y="524"/>
                    </a:cubicBezTo>
                    <a:cubicBezTo>
                      <a:pt x="403" y="524"/>
                      <a:pt x="403" y="524"/>
                      <a:pt x="403" y="524"/>
                    </a:cubicBezTo>
                    <a:cubicBezTo>
                      <a:pt x="403" y="422"/>
                      <a:pt x="403" y="422"/>
                      <a:pt x="403" y="422"/>
                    </a:cubicBezTo>
                    <a:cubicBezTo>
                      <a:pt x="403" y="365"/>
                      <a:pt x="449" y="319"/>
                      <a:pt x="505" y="319"/>
                    </a:cubicBezTo>
                    <a:close/>
                    <a:moveTo>
                      <a:pt x="198" y="1034"/>
                    </a:moveTo>
                    <a:cubicBezTo>
                      <a:pt x="198" y="1010"/>
                      <a:pt x="198" y="1010"/>
                      <a:pt x="198" y="1010"/>
                    </a:cubicBezTo>
                    <a:cubicBezTo>
                      <a:pt x="198" y="979"/>
                      <a:pt x="211" y="949"/>
                      <a:pt x="234" y="928"/>
                    </a:cubicBezTo>
                    <a:cubicBezTo>
                      <a:pt x="253" y="909"/>
                      <a:pt x="279" y="899"/>
                      <a:pt x="306" y="900"/>
                    </a:cubicBezTo>
                    <a:cubicBezTo>
                      <a:pt x="360" y="902"/>
                      <a:pt x="403" y="947"/>
                      <a:pt x="403" y="1002"/>
                    </a:cubicBezTo>
                    <a:cubicBezTo>
                      <a:pt x="403" y="1104"/>
                      <a:pt x="403" y="1104"/>
                      <a:pt x="403" y="1104"/>
                    </a:cubicBezTo>
                    <a:cubicBezTo>
                      <a:pt x="254" y="1104"/>
                      <a:pt x="254" y="1104"/>
                      <a:pt x="254" y="1104"/>
                    </a:cubicBezTo>
                    <a:cubicBezTo>
                      <a:pt x="233" y="1082"/>
                      <a:pt x="215" y="1059"/>
                      <a:pt x="198" y="1034"/>
                    </a:cubicBezTo>
                    <a:close/>
                    <a:moveTo>
                      <a:pt x="232" y="763"/>
                    </a:moveTo>
                    <a:cubicBezTo>
                      <a:pt x="232" y="725"/>
                      <a:pt x="263" y="695"/>
                      <a:pt x="301" y="695"/>
                    </a:cubicBezTo>
                    <a:cubicBezTo>
                      <a:pt x="338" y="695"/>
                      <a:pt x="369" y="725"/>
                      <a:pt x="369" y="763"/>
                    </a:cubicBezTo>
                    <a:cubicBezTo>
                      <a:pt x="369" y="801"/>
                      <a:pt x="338" y="831"/>
                      <a:pt x="301" y="831"/>
                    </a:cubicBezTo>
                    <a:cubicBezTo>
                      <a:pt x="263" y="831"/>
                      <a:pt x="232" y="801"/>
                      <a:pt x="232" y="763"/>
                    </a:cubicBezTo>
                    <a:close/>
                    <a:moveTo>
                      <a:pt x="1222" y="1034"/>
                    </a:moveTo>
                    <a:cubicBezTo>
                      <a:pt x="1206" y="1058"/>
                      <a:pt x="1187" y="1082"/>
                      <a:pt x="1167" y="1104"/>
                    </a:cubicBezTo>
                    <a:cubicBezTo>
                      <a:pt x="1017" y="1104"/>
                      <a:pt x="1017" y="1104"/>
                      <a:pt x="1017" y="1104"/>
                    </a:cubicBezTo>
                    <a:cubicBezTo>
                      <a:pt x="1017" y="1010"/>
                      <a:pt x="1017" y="1010"/>
                      <a:pt x="1017" y="1010"/>
                    </a:cubicBezTo>
                    <a:cubicBezTo>
                      <a:pt x="1018" y="979"/>
                      <a:pt x="1030" y="949"/>
                      <a:pt x="1053" y="928"/>
                    </a:cubicBezTo>
                    <a:cubicBezTo>
                      <a:pt x="1072" y="909"/>
                      <a:pt x="1098" y="899"/>
                      <a:pt x="1125" y="900"/>
                    </a:cubicBezTo>
                    <a:cubicBezTo>
                      <a:pt x="1179" y="902"/>
                      <a:pt x="1222" y="947"/>
                      <a:pt x="1222" y="1002"/>
                    </a:cubicBezTo>
                    <a:cubicBezTo>
                      <a:pt x="1222" y="1034"/>
                      <a:pt x="1222" y="1034"/>
                      <a:pt x="1222" y="1034"/>
                    </a:cubicBezTo>
                    <a:close/>
                    <a:moveTo>
                      <a:pt x="1052" y="763"/>
                    </a:moveTo>
                    <a:cubicBezTo>
                      <a:pt x="1052" y="725"/>
                      <a:pt x="1082" y="695"/>
                      <a:pt x="1120" y="695"/>
                    </a:cubicBezTo>
                    <a:cubicBezTo>
                      <a:pt x="1158" y="695"/>
                      <a:pt x="1188" y="725"/>
                      <a:pt x="1188" y="763"/>
                    </a:cubicBezTo>
                    <a:cubicBezTo>
                      <a:pt x="1188" y="801"/>
                      <a:pt x="1158" y="831"/>
                      <a:pt x="1120" y="831"/>
                    </a:cubicBezTo>
                    <a:cubicBezTo>
                      <a:pt x="1082" y="831"/>
                      <a:pt x="1052" y="801"/>
                      <a:pt x="1052" y="763"/>
                    </a:cubicBezTo>
                    <a:close/>
                    <a:moveTo>
                      <a:pt x="1215" y="860"/>
                    </a:moveTo>
                    <a:cubicBezTo>
                      <a:pt x="1255" y="822"/>
                      <a:pt x="1268" y="762"/>
                      <a:pt x="1246" y="711"/>
                    </a:cubicBezTo>
                    <a:cubicBezTo>
                      <a:pt x="1225" y="659"/>
                      <a:pt x="1175" y="625"/>
                      <a:pt x="1119" y="626"/>
                    </a:cubicBezTo>
                    <a:cubicBezTo>
                      <a:pt x="1063" y="626"/>
                      <a:pt x="1013" y="661"/>
                      <a:pt x="993" y="713"/>
                    </a:cubicBezTo>
                    <a:cubicBezTo>
                      <a:pt x="972" y="765"/>
                      <a:pt x="986" y="824"/>
                      <a:pt x="1026" y="862"/>
                    </a:cubicBezTo>
                    <a:cubicBezTo>
                      <a:pt x="1019" y="867"/>
                      <a:pt x="1012" y="872"/>
                      <a:pt x="1006" y="878"/>
                    </a:cubicBezTo>
                    <a:cubicBezTo>
                      <a:pt x="970" y="912"/>
                      <a:pt x="949" y="960"/>
                      <a:pt x="949" y="1010"/>
                    </a:cubicBezTo>
                    <a:cubicBezTo>
                      <a:pt x="949" y="1104"/>
                      <a:pt x="949" y="1104"/>
                      <a:pt x="949" y="1104"/>
                    </a:cubicBezTo>
                    <a:cubicBezTo>
                      <a:pt x="949" y="1142"/>
                      <a:pt x="980" y="1173"/>
                      <a:pt x="1017" y="1173"/>
                    </a:cubicBezTo>
                    <a:cubicBezTo>
                      <a:pt x="1096" y="1173"/>
                      <a:pt x="1096" y="1173"/>
                      <a:pt x="1096" y="1173"/>
                    </a:cubicBezTo>
                    <a:cubicBezTo>
                      <a:pt x="871" y="1355"/>
                      <a:pt x="550" y="1355"/>
                      <a:pt x="325" y="1173"/>
                    </a:cubicBezTo>
                    <a:cubicBezTo>
                      <a:pt x="403" y="1173"/>
                      <a:pt x="403" y="1173"/>
                      <a:pt x="403" y="1173"/>
                    </a:cubicBezTo>
                    <a:cubicBezTo>
                      <a:pt x="441" y="1173"/>
                      <a:pt x="471" y="1142"/>
                      <a:pt x="471" y="1104"/>
                    </a:cubicBezTo>
                    <a:cubicBezTo>
                      <a:pt x="471" y="1002"/>
                      <a:pt x="471" y="1002"/>
                      <a:pt x="471" y="1002"/>
                    </a:cubicBezTo>
                    <a:cubicBezTo>
                      <a:pt x="471" y="957"/>
                      <a:pt x="453" y="913"/>
                      <a:pt x="421" y="881"/>
                    </a:cubicBezTo>
                    <a:cubicBezTo>
                      <a:pt x="413" y="873"/>
                      <a:pt x="405" y="867"/>
                      <a:pt x="396" y="860"/>
                    </a:cubicBezTo>
                    <a:cubicBezTo>
                      <a:pt x="436" y="822"/>
                      <a:pt x="448" y="762"/>
                      <a:pt x="427" y="711"/>
                    </a:cubicBezTo>
                    <a:cubicBezTo>
                      <a:pt x="406" y="659"/>
                      <a:pt x="356" y="625"/>
                      <a:pt x="300" y="626"/>
                    </a:cubicBezTo>
                    <a:cubicBezTo>
                      <a:pt x="244" y="626"/>
                      <a:pt x="194" y="661"/>
                      <a:pt x="174" y="713"/>
                    </a:cubicBezTo>
                    <a:cubicBezTo>
                      <a:pt x="153" y="765"/>
                      <a:pt x="166" y="824"/>
                      <a:pt x="207" y="862"/>
                    </a:cubicBezTo>
                    <a:cubicBezTo>
                      <a:pt x="200" y="867"/>
                      <a:pt x="193" y="872"/>
                      <a:pt x="187" y="878"/>
                    </a:cubicBezTo>
                    <a:cubicBezTo>
                      <a:pt x="169" y="895"/>
                      <a:pt x="155" y="915"/>
                      <a:pt x="146" y="937"/>
                    </a:cubicBezTo>
                    <a:cubicBezTo>
                      <a:pt x="29" y="665"/>
                      <a:pt x="123" y="348"/>
                      <a:pt x="369" y="184"/>
                    </a:cubicBezTo>
                    <a:cubicBezTo>
                      <a:pt x="369" y="220"/>
                      <a:pt x="384" y="255"/>
                      <a:pt x="410" y="280"/>
                    </a:cubicBezTo>
                    <a:cubicBezTo>
                      <a:pt x="363" y="312"/>
                      <a:pt x="335" y="365"/>
                      <a:pt x="335" y="422"/>
                    </a:cubicBezTo>
                    <a:cubicBezTo>
                      <a:pt x="335" y="524"/>
                      <a:pt x="335" y="524"/>
                      <a:pt x="335" y="524"/>
                    </a:cubicBezTo>
                    <a:cubicBezTo>
                      <a:pt x="335" y="562"/>
                      <a:pt x="365" y="592"/>
                      <a:pt x="403" y="592"/>
                    </a:cubicBezTo>
                    <a:cubicBezTo>
                      <a:pt x="608" y="592"/>
                      <a:pt x="608" y="592"/>
                      <a:pt x="608" y="592"/>
                    </a:cubicBezTo>
                    <a:cubicBezTo>
                      <a:pt x="646" y="592"/>
                      <a:pt x="676" y="562"/>
                      <a:pt x="676" y="524"/>
                    </a:cubicBezTo>
                    <a:cubicBezTo>
                      <a:pt x="676" y="422"/>
                      <a:pt x="676" y="422"/>
                      <a:pt x="676" y="422"/>
                    </a:cubicBezTo>
                    <a:cubicBezTo>
                      <a:pt x="676" y="365"/>
                      <a:pt x="648" y="312"/>
                      <a:pt x="601" y="280"/>
                    </a:cubicBezTo>
                    <a:cubicBezTo>
                      <a:pt x="654" y="229"/>
                      <a:pt x="656" y="144"/>
                      <a:pt x="605" y="90"/>
                    </a:cubicBezTo>
                    <a:cubicBezTo>
                      <a:pt x="675" y="77"/>
                      <a:pt x="746" y="77"/>
                      <a:pt x="815" y="90"/>
                    </a:cubicBezTo>
                    <a:cubicBezTo>
                      <a:pt x="765" y="144"/>
                      <a:pt x="767" y="229"/>
                      <a:pt x="820" y="280"/>
                    </a:cubicBezTo>
                    <a:cubicBezTo>
                      <a:pt x="773" y="312"/>
                      <a:pt x="744" y="365"/>
                      <a:pt x="744" y="422"/>
                    </a:cubicBezTo>
                    <a:cubicBezTo>
                      <a:pt x="744" y="524"/>
                      <a:pt x="744" y="524"/>
                      <a:pt x="744" y="524"/>
                    </a:cubicBezTo>
                    <a:cubicBezTo>
                      <a:pt x="744" y="562"/>
                      <a:pt x="775" y="592"/>
                      <a:pt x="813" y="592"/>
                    </a:cubicBezTo>
                    <a:cubicBezTo>
                      <a:pt x="1017" y="592"/>
                      <a:pt x="1017" y="592"/>
                      <a:pt x="1017" y="592"/>
                    </a:cubicBezTo>
                    <a:cubicBezTo>
                      <a:pt x="1055" y="592"/>
                      <a:pt x="1086" y="562"/>
                      <a:pt x="1086" y="524"/>
                    </a:cubicBezTo>
                    <a:cubicBezTo>
                      <a:pt x="1086" y="422"/>
                      <a:pt x="1086" y="422"/>
                      <a:pt x="1086" y="422"/>
                    </a:cubicBezTo>
                    <a:cubicBezTo>
                      <a:pt x="1086" y="365"/>
                      <a:pt x="1057" y="312"/>
                      <a:pt x="1010" y="280"/>
                    </a:cubicBezTo>
                    <a:cubicBezTo>
                      <a:pt x="1036" y="255"/>
                      <a:pt x="1051" y="220"/>
                      <a:pt x="1051" y="184"/>
                    </a:cubicBezTo>
                    <a:cubicBezTo>
                      <a:pt x="1297" y="348"/>
                      <a:pt x="1391" y="663"/>
                      <a:pt x="1276" y="934"/>
                    </a:cubicBezTo>
                    <a:cubicBezTo>
                      <a:pt x="1264" y="904"/>
                      <a:pt x="1242" y="878"/>
                      <a:pt x="1215" y="8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0" name="Freeform 69"/>
              <p:cNvSpPr>
                <a:spLocks noEditPoints="1"/>
              </p:cNvSpPr>
              <p:nvPr/>
            </p:nvSpPr>
            <p:spPr bwMode="auto">
              <a:xfrm>
                <a:off x="5267325" y="1425575"/>
                <a:ext cx="95250" cy="153988"/>
              </a:xfrm>
              <a:custGeom>
                <a:avLst/>
                <a:gdLst>
                  <a:gd name="T0" fmla="*/ 266 w 341"/>
                  <a:gd name="T1" fmla="*/ 234 h 547"/>
                  <a:gd name="T2" fmla="*/ 297 w 341"/>
                  <a:gd name="T3" fmla="*/ 85 h 547"/>
                  <a:gd name="T4" fmla="*/ 170 w 341"/>
                  <a:gd name="T5" fmla="*/ 0 h 547"/>
                  <a:gd name="T6" fmla="*/ 44 w 341"/>
                  <a:gd name="T7" fmla="*/ 85 h 547"/>
                  <a:gd name="T8" fmla="*/ 75 w 341"/>
                  <a:gd name="T9" fmla="*/ 234 h 547"/>
                  <a:gd name="T10" fmla="*/ 0 w 341"/>
                  <a:gd name="T11" fmla="*/ 376 h 547"/>
                  <a:gd name="T12" fmla="*/ 0 w 341"/>
                  <a:gd name="T13" fmla="*/ 478 h 547"/>
                  <a:gd name="T14" fmla="*/ 68 w 341"/>
                  <a:gd name="T15" fmla="*/ 547 h 547"/>
                  <a:gd name="T16" fmla="*/ 273 w 341"/>
                  <a:gd name="T17" fmla="*/ 547 h 547"/>
                  <a:gd name="T18" fmla="*/ 341 w 341"/>
                  <a:gd name="T19" fmla="*/ 478 h 547"/>
                  <a:gd name="T20" fmla="*/ 341 w 341"/>
                  <a:gd name="T21" fmla="*/ 376 h 547"/>
                  <a:gd name="T22" fmla="*/ 266 w 341"/>
                  <a:gd name="T23" fmla="*/ 234 h 547"/>
                  <a:gd name="T24" fmla="*/ 170 w 341"/>
                  <a:gd name="T25" fmla="*/ 69 h 547"/>
                  <a:gd name="T26" fmla="*/ 239 w 341"/>
                  <a:gd name="T27" fmla="*/ 137 h 547"/>
                  <a:gd name="T28" fmla="*/ 170 w 341"/>
                  <a:gd name="T29" fmla="*/ 205 h 547"/>
                  <a:gd name="T30" fmla="*/ 102 w 341"/>
                  <a:gd name="T31" fmla="*/ 137 h 547"/>
                  <a:gd name="T32" fmla="*/ 170 w 341"/>
                  <a:gd name="T33" fmla="*/ 69 h 547"/>
                  <a:gd name="T34" fmla="*/ 68 w 341"/>
                  <a:gd name="T35" fmla="*/ 478 h 547"/>
                  <a:gd name="T36" fmla="*/ 68 w 341"/>
                  <a:gd name="T37" fmla="*/ 376 h 547"/>
                  <a:gd name="T38" fmla="*/ 170 w 341"/>
                  <a:gd name="T39" fmla="*/ 274 h 547"/>
                  <a:gd name="T40" fmla="*/ 273 w 341"/>
                  <a:gd name="T41" fmla="*/ 376 h 547"/>
                  <a:gd name="T42" fmla="*/ 273 w 341"/>
                  <a:gd name="T43" fmla="*/ 478 h 547"/>
                  <a:gd name="T44" fmla="*/ 68 w 341"/>
                  <a:gd name="T45" fmla="*/ 478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1" h="547">
                    <a:moveTo>
                      <a:pt x="266" y="234"/>
                    </a:moveTo>
                    <a:cubicBezTo>
                      <a:pt x="305" y="196"/>
                      <a:pt x="318" y="137"/>
                      <a:pt x="297" y="85"/>
                    </a:cubicBezTo>
                    <a:cubicBezTo>
                      <a:pt x="276" y="34"/>
                      <a:pt x="226" y="0"/>
                      <a:pt x="170" y="0"/>
                    </a:cubicBezTo>
                    <a:cubicBezTo>
                      <a:pt x="115" y="0"/>
                      <a:pt x="65" y="34"/>
                      <a:pt x="44" y="85"/>
                    </a:cubicBezTo>
                    <a:cubicBezTo>
                      <a:pt x="23" y="137"/>
                      <a:pt x="35" y="196"/>
                      <a:pt x="75" y="234"/>
                    </a:cubicBezTo>
                    <a:cubicBezTo>
                      <a:pt x="28" y="266"/>
                      <a:pt x="0" y="319"/>
                      <a:pt x="0" y="376"/>
                    </a:cubicBezTo>
                    <a:cubicBezTo>
                      <a:pt x="0" y="478"/>
                      <a:pt x="0" y="478"/>
                      <a:pt x="0" y="478"/>
                    </a:cubicBezTo>
                    <a:cubicBezTo>
                      <a:pt x="0" y="516"/>
                      <a:pt x="30" y="547"/>
                      <a:pt x="68" y="547"/>
                    </a:cubicBezTo>
                    <a:cubicBezTo>
                      <a:pt x="273" y="547"/>
                      <a:pt x="273" y="547"/>
                      <a:pt x="273" y="547"/>
                    </a:cubicBezTo>
                    <a:cubicBezTo>
                      <a:pt x="310" y="547"/>
                      <a:pt x="341" y="516"/>
                      <a:pt x="341" y="478"/>
                    </a:cubicBezTo>
                    <a:cubicBezTo>
                      <a:pt x="341" y="376"/>
                      <a:pt x="341" y="376"/>
                      <a:pt x="341" y="376"/>
                    </a:cubicBezTo>
                    <a:cubicBezTo>
                      <a:pt x="341" y="319"/>
                      <a:pt x="313" y="266"/>
                      <a:pt x="266" y="234"/>
                    </a:cubicBezTo>
                    <a:close/>
                    <a:moveTo>
                      <a:pt x="170" y="69"/>
                    </a:moveTo>
                    <a:cubicBezTo>
                      <a:pt x="208" y="69"/>
                      <a:pt x="239" y="99"/>
                      <a:pt x="239" y="137"/>
                    </a:cubicBezTo>
                    <a:cubicBezTo>
                      <a:pt x="239" y="175"/>
                      <a:pt x="208" y="205"/>
                      <a:pt x="170" y="205"/>
                    </a:cubicBezTo>
                    <a:cubicBezTo>
                      <a:pt x="133" y="205"/>
                      <a:pt x="102" y="175"/>
                      <a:pt x="102" y="137"/>
                    </a:cubicBezTo>
                    <a:cubicBezTo>
                      <a:pt x="102" y="99"/>
                      <a:pt x="133" y="69"/>
                      <a:pt x="170" y="69"/>
                    </a:cubicBezTo>
                    <a:close/>
                    <a:moveTo>
                      <a:pt x="68" y="478"/>
                    </a:moveTo>
                    <a:cubicBezTo>
                      <a:pt x="68" y="376"/>
                      <a:pt x="68" y="376"/>
                      <a:pt x="68" y="376"/>
                    </a:cubicBezTo>
                    <a:cubicBezTo>
                      <a:pt x="68" y="319"/>
                      <a:pt x="114" y="274"/>
                      <a:pt x="170" y="274"/>
                    </a:cubicBezTo>
                    <a:cubicBezTo>
                      <a:pt x="227" y="274"/>
                      <a:pt x="273" y="319"/>
                      <a:pt x="273" y="376"/>
                    </a:cubicBezTo>
                    <a:cubicBezTo>
                      <a:pt x="273" y="478"/>
                      <a:pt x="273" y="478"/>
                      <a:pt x="273" y="478"/>
                    </a:cubicBezTo>
                    <a:lnTo>
                      <a:pt x="68" y="4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spTree>
    <p:extLst>
      <p:ext uri="{BB962C8B-B14F-4D97-AF65-F5344CB8AC3E}">
        <p14:creationId xmlns:p14="http://schemas.microsoft.com/office/powerpoint/2010/main" val="30253491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wipe(left)">
                                      <p:cBhvr>
                                        <p:cTn id="7" dur="1000"/>
                                        <p:tgtEl>
                                          <p:spTgt spid="75"/>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anim calcmode="lin" valueType="num">
                                      <p:cBhvr>
                                        <p:cTn id="11" dur="500" fill="hold"/>
                                        <p:tgtEl>
                                          <p:spTgt spid="28"/>
                                        </p:tgtEl>
                                        <p:attrNameLst>
                                          <p:attrName>ppt_x</p:attrName>
                                        </p:attrNameLst>
                                      </p:cBhvr>
                                      <p:tavLst>
                                        <p:tav tm="0">
                                          <p:val>
                                            <p:strVal val="#ppt_x"/>
                                          </p:val>
                                        </p:tav>
                                        <p:tav tm="100000">
                                          <p:val>
                                            <p:strVal val="#ppt_x"/>
                                          </p:val>
                                        </p:tav>
                                      </p:tavLst>
                                    </p:anim>
                                    <p:anim calcmode="lin" valueType="num">
                                      <p:cBhvr>
                                        <p:cTn id="12" dur="500" fill="hold"/>
                                        <p:tgtEl>
                                          <p:spTgt spid="28"/>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anim calcmode="lin" valueType="num">
                                      <p:cBhvr>
                                        <p:cTn id="16" dur="500" fill="hold"/>
                                        <p:tgtEl>
                                          <p:spTgt spid="29"/>
                                        </p:tgtEl>
                                        <p:attrNameLst>
                                          <p:attrName>ppt_x</p:attrName>
                                        </p:attrNameLst>
                                      </p:cBhvr>
                                      <p:tavLst>
                                        <p:tav tm="0">
                                          <p:val>
                                            <p:strVal val="#ppt_x"/>
                                          </p:val>
                                        </p:tav>
                                        <p:tav tm="100000">
                                          <p:val>
                                            <p:strVal val="#ppt_x"/>
                                          </p:val>
                                        </p:tav>
                                      </p:tavLst>
                                    </p:anim>
                                    <p:anim calcmode="lin" valueType="num">
                                      <p:cBhvr>
                                        <p:cTn id="17" dur="500" fill="hold"/>
                                        <p:tgtEl>
                                          <p:spTgt spid="29"/>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50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anim calcmode="lin" valueType="num">
                                      <p:cBhvr>
                                        <p:cTn id="21" dur="500" fill="hold"/>
                                        <p:tgtEl>
                                          <p:spTgt spid="31"/>
                                        </p:tgtEl>
                                        <p:attrNameLst>
                                          <p:attrName>ppt_x</p:attrName>
                                        </p:attrNameLst>
                                      </p:cBhvr>
                                      <p:tavLst>
                                        <p:tav tm="0">
                                          <p:val>
                                            <p:strVal val="#ppt_x"/>
                                          </p:val>
                                        </p:tav>
                                        <p:tav tm="100000">
                                          <p:val>
                                            <p:strVal val="#ppt_x"/>
                                          </p:val>
                                        </p:tav>
                                      </p:tavLst>
                                    </p:anim>
                                    <p:anim calcmode="lin" valueType="num">
                                      <p:cBhvr>
                                        <p:cTn id="22" dur="500" fill="hold"/>
                                        <p:tgtEl>
                                          <p:spTgt spid="3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80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anim calcmode="lin" valueType="num">
                                      <p:cBhvr>
                                        <p:cTn id="26" dur="500" fill="hold"/>
                                        <p:tgtEl>
                                          <p:spTgt spid="32"/>
                                        </p:tgtEl>
                                        <p:attrNameLst>
                                          <p:attrName>ppt_x</p:attrName>
                                        </p:attrNameLst>
                                      </p:cBhvr>
                                      <p:tavLst>
                                        <p:tav tm="0">
                                          <p:val>
                                            <p:strVal val="#ppt_x"/>
                                          </p:val>
                                        </p:tav>
                                        <p:tav tm="100000">
                                          <p:val>
                                            <p:strVal val="#ppt_x"/>
                                          </p:val>
                                        </p:tav>
                                      </p:tavLst>
                                    </p:anim>
                                    <p:anim calcmode="lin" valueType="num">
                                      <p:cBhvr>
                                        <p:cTn id="27" dur="500" fill="hold"/>
                                        <p:tgtEl>
                                          <p:spTgt spid="32"/>
                                        </p:tgtEl>
                                        <p:attrNameLst>
                                          <p:attrName>ppt_y</p:attrName>
                                        </p:attrNameLst>
                                      </p:cBhvr>
                                      <p:tavLst>
                                        <p:tav tm="0">
                                          <p:val>
                                            <p:strVal val="#ppt_y+.1"/>
                                          </p:val>
                                        </p:tav>
                                        <p:tav tm="100000">
                                          <p:val>
                                            <p:strVal val="#ppt_y"/>
                                          </p:val>
                                        </p:tav>
                                      </p:tavLst>
                                    </p:anim>
                                  </p:childTnLst>
                                </p:cTn>
                              </p:par>
                              <p:par>
                                <p:cTn id="28" presetID="22" presetClass="entr" presetSubtype="8" fill="hold" nodeType="withEffect">
                                  <p:stCondLst>
                                    <p:cond delay="200"/>
                                  </p:stCondLst>
                                  <p:childTnLst>
                                    <p:set>
                                      <p:cBhvr>
                                        <p:cTn id="29" dur="1" fill="hold">
                                          <p:stCondLst>
                                            <p:cond delay="0"/>
                                          </p:stCondLst>
                                        </p:cTn>
                                        <p:tgtEl>
                                          <p:spTgt spid="33"/>
                                        </p:tgtEl>
                                        <p:attrNameLst>
                                          <p:attrName>style.visibility</p:attrName>
                                        </p:attrNameLst>
                                      </p:cBhvr>
                                      <p:to>
                                        <p:strVal val="visible"/>
                                      </p:to>
                                    </p:set>
                                    <p:animEffect transition="in" filter="wipe(left)">
                                      <p:cBhvr>
                                        <p:cTn id="30" dur="500"/>
                                        <p:tgtEl>
                                          <p:spTgt spid="33"/>
                                        </p:tgtEl>
                                      </p:cBhvr>
                                    </p:animEffect>
                                  </p:childTnLst>
                                </p:cTn>
                              </p:par>
                              <p:par>
                                <p:cTn id="31" presetID="6" presetClass="emph" presetSubtype="0" accel="50000" decel="50000" autoRev="1" fill="hold" nodeType="withEffect">
                                  <p:stCondLst>
                                    <p:cond delay="200"/>
                                  </p:stCondLst>
                                  <p:childTnLst>
                                    <p:animScale>
                                      <p:cBhvr>
                                        <p:cTn id="32" dur="500" fill="hold"/>
                                        <p:tgtEl>
                                          <p:spTgt spid="33"/>
                                        </p:tgtEl>
                                      </p:cBhvr>
                                      <p:by x="120000" y="120000"/>
                                    </p:animScale>
                                  </p:childTnLst>
                                </p:cTn>
                              </p:par>
                              <p:par>
                                <p:cTn id="33" presetID="22" presetClass="entr" presetSubtype="8" fill="hold" nodeType="withEffect">
                                  <p:stCondLst>
                                    <p:cond delay="50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par>
                                <p:cTn id="36" presetID="6" presetClass="emph" presetSubtype="0" accel="50000" decel="50000" autoRev="1" fill="hold" nodeType="withEffect">
                                  <p:stCondLst>
                                    <p:cond delay="500"/>
                                  </p:stCondLst>
                                  <p:childTnLst>
                                    <p:animScale>
                                      <p:cBhvr>
                                        <p:cTn id="37" dur="500" fill="hold"/>
                                        <p:tgtEl>
                                          <p:spTgt spid="37"/>
                                        </p:tgtEl>
                                      </p:cBhvr>
                                      <p:by x="120000" y="120000"/>
                                    </p:animScale>
                                  </p:childTnLst>
                                </p:cTn>
                              </p:par>
                              <p:par>
                                <p:cTn id="38" presetID="22" presetClass="entr" presetSubtype="8" fill="hold" nodeType="withEffect">
                                  <p:stCondLst>
                                    <p:cond delay="50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500"/>
                                        <p:tgtEl>
                                          <p:spTgt spid="4"/>
                                        </p:tgtEl>
                                      </p:cBhvr>
                                    </p:animEffect>
                                  </p:childTnLst>
                                </p:cTn>
                              </p:par>
                              <p:par>
                                <p:cTn id="41" presetID="6" presetClass="emph" presetSubtype="0" accel="50000" decel="50000" autoRev="1" fill="hold" nodeType="withEffect">
                                  <p:stCondLst>
                                    <p:cond delay="500"/>
                                  </p:stCondLst>
                                  <p:childTnLst>
                                    <p:animScale>
                                      <p:cBhvr>
                                        <p:cTn id="42" dur="500" fill="hold"/>
                                        <p:tgtEl>
                                          <p:spTgt spid="4"/>
                                        </p:tgtEl>
                                      </p:cBhvr>
                                      <p:by x="120000" y="120000"/>
                                    </p:animScale>
                                  </p:childTnLst>
                                </p:cTn>
                              </p:par>
                              <p:par>
                                <p:cTn id="43" presetID="42" presetClass="entr" presetSubtype="0" fill="hold" grpId="0" nodeType="withEffect">
                                  <p:stCondLst>
                                    <p:cond delay="110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anim calcmode="lin" valueType="num">
                                      <p:cBhvr>
                                        <p:cTn id="46" dur="500" fill="hold"/>
                                        <p:tgtEl>
                                          <p:spTgt spid="53"/>
                                        </p:tgtEl>
                                        <p:attrNameLst>
                                          <p:attrName>ppt_x</p:attrName>
                                        </p:attrNameLst>
                                      </p:cBhvr>
                                      <p:tavLst>
                                        <p:tav tm="0">
                                          <p:val>
                                            <p:strVal val="#ppt_x"/>
                                          </p:val>
                                        </p:tav>
                                        <p:tav tm="100000">
                                          <p:val>
                                            <p:strVal val="#ppt_x"/>
                                          </p:val>
                                        </p:tav>
                                      </p:tavLst>
                                    </p:anim>
                                    <p:anim calcmode="lin" valueType="num">
                                      <p:cBhvr>
                                        <p:cTn id="47" dur="500" fill="hold"/>
                                        <p:tgtEl>
                                          <p:spTgt spid="53"/>
                                        </p:tgtEl>
                                        <p:attrNameLst>
                                          <p:attrName>ppt_y</p:attrName>
                                        </p:attrNameLst>
                                      </p:cBhvr>
                                      <p:tavLst>
                                        <p:tav tm="0">
                                          <p:val>
                                            <p:strVal val="#ppt_y+.1"/>
                                          </p:val>
                                        </p:tav>
                                        <p:tav tm="100000">
                                          <p:val>
                                            <p:strVal val="#ppt_y"/>
                                          </p:val>
                                        </p:tav>
                                      </p:tavLst>
                                    </p:anim>
                                  </p:childTnLst>
                                </p:cTn>
                              </p:par>
                              <p:par>
                                <p:cTn id="48" presetID="22" presetClass="entr" presetSubtype="8" fill="hold" nodeType="withEffect">
                                  <p:stCondLst>
                                    <p:cond delay="110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par>
                                <p:cTn id="51" presetID="6" presetClass="emph" presetSubtype="0" accel="50000" decel="50000" autoRev="1" fill="hold" nodeType="withEffect">
                                  <p:stCondLst>
                                    <p:cond delay="1100"/>
                                  </p:stCondLst>
                                  <p:childTnLst>
                                    <p:animScale>
                                      <p:cBhvr>
                                        <p:cTn id="52" dur="500" fill="hold"/>
                                        <p:tgtEl>
                                          <p:spTgt spid="5"/>
                                        </p:tgtEl>
                                      </p:cBhvr>
                                      <p:by x="120000" y="120000"/>
                                    </p:animScale>
                                  </p:childTnLst>
                                </p:cTn>
                              </p:par>
                              <p:par>
                                <p:cTn id="53" presetID="22" presetClass="entr" presetSubtype="8" fill="hold" nodeType="withEffect">
                                  <p:stCondLst>
                                    <p:cond delay="110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par>
                                <p:cTn id="56" presetID="6" presetClass="emph" presetSubtype="0" accel="50000" decel="50000" autoRev="1" fill="hold" nodeType="withEffect">
                                  <p:stCondLst>
                                    <p:cond delay="1100"/>
                                  </p:stCondLst>
                                  <p:childTnLst>
                                    <p:animScale>
                                      <p:cBhvr>
                                        <p:cTn id="57" dur="500" fill="hold"/>
                                        <p:tgtEl>
                                          <p:spTgt spid="6"/>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28" grpId="0"/>
      <p:bldP spid="29" grpId="0"/>
      <p:bldP spid="31" grpId="0"/>
      <p:bldP spid="32" grpId="0"/>
      <p:bldP spid="5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ched Right Arrow 15">
            <a:extLst>
              <a:ext uri="{FF2B5EF4-FFF2-40B4-BE49-F238E27FC236}">
                <a16:creationId xmlns:a16="http://schemas.microsoft.com/office/drawing/2014/main" id="{43AA3B88-0A17-4F5D-91F1-37F0B6F29366}"/>
              </a:ext>
            </a:extLst>
          </p:cNvPr>
          <p:cNvSpPr/>
          <p:nvPr/>
        </p:nvSpPr>
        <p:spPr>
          <a:xfrm>
            <a:off x="0" y="4093775"/>
            <a:ext cx="17983200" cy="2051181"/>
          </a:xfrm>
          <a:prstGeom prst="notchedRightArrow">
            <a:avLst>
              <a:gd name="adj1" fmla="val 50000"/>
              <a:gd name="adj2" fmla="val 66098"/>
            </a:avLst>
          </a:prstGeom>
          <a:solidFill>
            <a:srgbClr val="0E3960"/>
          </a:solidFill>
          <a:ln>
            <a:noFill/>
          </a:ln>
          <a:effectLst>
            <a:outerShdw blurRad="38100" dist="127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700"/>
          </a:p>
        </p:txBody>
      </p:sp>
      <p:sp>
        <p:nvSpPr>
          <p:cNvPr id="6" name="TextBox 5">
            <a:extLst>
              <a:ext uri="{FF2B5EF4-FFF2-40B4-BE49-F238E27FC236}">
                <a16:creationId xmlns:a16="http://schemas.microsoft.com/office/drawing/2014/main" id="{F5CC5697-E97F-4AC2-A0BE-828476047511}"/>
              </a:ext>
            </a:extLst>
          </p:cNvPr>
          <p:cNvSpPr txBox="1"/>
          <p:nvPr/>
        </p:nvSpPr>
        <p:spPr>
          <a:xfrm>
            <a:off x="616230" y="6144956"/>
            <a:ext cx="3319464" cy="1532727"/>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900"/>
              </a:spcBef>
            </a:pPr>
            <a:r>
              <a:rPr lang="en-US" sz="2400" dirty="0">
                <a:solidFill>
                  <a:schemeClr val="tx1">
                    <a:alpha val="70000"/>
                  </a:schemeClr>
                </a:solidFill>
                <a:latin typeface="Open Sans" panose="020B0604020202020204" charset="0"/>
                <a:ea typeface="Open Sans" panose="020B0604020202020204" charset="0"/>
                <a:cs typeface="Open Sans" panose="020B0604020202020204" charset="0"/>
              </a:rPr>
              <a:t>Know the regulations and time frames for certifying operators</a:t>
            </a:r>
          </a:p>
        </p:txBody>
      </p:sp>
      <p:sp>
        <p:nvSpPr>
          <p:cNvPr id="15" name="TextBox 17">
            <a:extLst>
              <a:ext uri="{FF2B5EF4-FFF2-40B4-BE49-F238E27FC236}">
                <a16:creationId xmlns:a16="http://schemas.microsoft.com/office/drawing/2014/main" id="{19FB94D5-BA4F-4D7A-9019-6C6BB59DC553}"/>
              </a:ext>
            </a:extLst>
          </p:cNvPr>
          <p:cNvSpPr txBox="1"/>
          <p:nvPr/>
        </p:nvSpPr>
        <p:spPr>
          <a:xfrm>
            <a:off x="4114800" y="6144956"/>
            <a:ext cx="3152777" cy="2973122"/>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900"/>
              </a:spcBef>
            </a:pPr>
            <a:r>
              <a:rPr lang="en-US" sz="2400" dirty="0">
                <a:solidFill>
                  <a:schemeClr val="tx1">
                    <a:alpha val="70000"/>
                  </a:schemeClr>
                </a:solidFill>
                <a:latin typeface="Open Sans" panose="020B0604020202020204" charset="0"/>
                <a:ea typeface="Open Sans" panose="020B0604020202020204" charset="0"/>
                <a:cs typeface="Open Sans" panose="020B0604020202020204" charset="0"/>
              </a:rPr>
              <a:t>Certified operators must have a high school diploma or GED and pass the Kentucky certification exam.</a:t>
            </a:r>
          </a:p>
        </p:txBody>
      </p:sp>
      <p:sp>
        <p:nvSpPr>
          <p:cNvPr id="16" name="TextBox 18">
            <a:extLst>
              <a:ext uri="{FF2B5EF4-FFF2-40B4-BE49-F238E27FC236}">
                <a16:creationId xmlns:a16="http://schemas.microsoft.com/office/drawing/2014/main" id="{6C6BCB79-0B52-4561-8FC1-0DF6C663111F}"/>
              </a:ext>
            </a:extLst>
          </p:cNvPr>
          <p:cNvSpPr txBox="1"/>
          <p:nvPr/>
        </p:nvSpPr>
        <p:spPr>
          <a:xfrm>
            <a:off x="7720657" y="6137552"/>
            <a:ext cx="2899914" cy="2973122"/>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900"/>
              </a:spcBef>
            </a:pPr>
            <a:r>
              <a:rPr lang="en-US" sz="2400" dirty="0">
                <a:solidFill>
                  <a:schemeClr val="tx1">
                    <a:alpha val="70000"/>
                  </a:schemeClr>
                </a:solidFill>
                <a:latin typeface="Open Sans" panose="020B0604020202020204" charset="0"/>
                <a:ea typeface="Open Sans" panose="020B0604020202020204" charset="0"/>
                <a:cs typeface="Open Sans" panose="020B0604020202020204" charset="0"/>
              </a:rPr>
              <a:t>Water operator certification – must have 1-5 years of experience depending on class of facility</a:t>
            </a:r>
          </a:p>
        </p:txBody>
      </p:sp>
      <p:sp>
        <p:nvSpPr>
          <p:cNvPr id="17" name="TextBox 19">
            <a:extLst>
              <a:ext uri="{FF2B5EF4-FFF2-40B4-BE49-F238E27FC236}">
                <a16:creationId xmlns:a16="http://schemas.microsoft.com/office/drawing/2014/main" id="{9F9C62A7-69F1-419D-8991-52F05A93FE54}"/>
              </a:ext>
            </a:extLst>
          </p:cNvPr>
          <p:cNvSpPr txBox="1"/>
          <p:nvPr/>
        </p:nvSpPr>
        <p:spPr>
          <a:xfrm>
            <a:off x="11073651" y="6144956"/>
            <a:ext cx="2857726" cy="3453253"/>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900"/>
              </a:spcBef>
            </a:pPr>
            <a:r>
              <a:rPr lang="en-US" sz="2400" dirty="0">
                <a:solidFill>
                  <a:schemeClr val="tx1">
                    <a:alpha val="70000"/>
                  </a:schemeClr>
                </a:solidFill>
                <a:latin typeface="Open Sans" panose="020B0604020202020204" charset="0"/>
                <a:ea typeface="Open Sans" panose="020B0604020202020204" charset="0"/>
                <a:cs typeface="Open Sans" panose="020B0604020202020204" charset="0"/>
              </a:rPr>
              <a:t>Wastewater operator certification – must have 1-7 years of experience depending on the class of facility</a:t>
            </a:r>
          </a:p>
        </p:txBody>
      </p:sp>
      <p:sp>
        <p:nvSpPr>
          <p:cNvPr id="18" name="TextBox 20">
            <a:extLst>
              <a:ext uri="{FF2B5EF4-FFF2-40B4-BE49-F238E27FC236}">
                <a16:creationId xmlns:a16="http://schemas.microsoft.com/office/drawing/2014/main" id="{AB1FDDCF-2096-4716-9570-B6F15E8855E9}"/>
              </a:ext>
            </a:extLst>
          </p:cNvPr>
          <p:cNvSpPr txBox="1"/>
          <p:nvPr/>
        </p:nvSpPr>
        <p:spPr>
          <a:xfrm>
            <a:off x="14086081" y="6147538"/>
            <a:ext cx="2784630" cy="2492990"/>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Bef>
                <a:spcPts val="900"/>
              </a:spcBef>
            </a:pPr>
            <a:r>
              <a:rPr lang="en-US" sz="2400" dirty="0">
                <a:solidFill>
                  <a:schemeClr val="tx1">
                    <a:alpha val="70000"/>
                  </a:schemeClr>
                </a:solidFill>
                <a:latin typeface="Open Sans" panose="020B0604020202020204" charset="0"/>
                <a:ea typeface="Open Sans" panose="020B0604020202020204" charset="0"/>
                <a:cs typeface="Open Sans" panose="020B0604020202020204" charset="0"/>
              </a:rPr>
              <a:t>Education substitutions based on science degrees or coursework</a:t>
            </a:r>
          </a:p>
        </p:txBody>
      </p:sp>
      <p:sp>
        <p:nvSpPr>
          <p:cNvPr id="4" name="Oval 3">
            <a:extLst>
              <a:ext uri="{FF2B5EF4-FFF2-40B4-BE49-F238E27FC236}">
                <a16:creationId xmlns:a16="http://schemas.microsoft.com/office/drawing/2014/main" id="{3241DF7A-6750-4321-A870-072F17A0C5A0}"/>
              </a:ext>
            </a:extLst>
          </p:cNvPr>
          <p:cNvSpPr/>
          <p:nvPr/>
        </p:nvSpPr>
        <p:spPr>
          <a:xfrm>
            <a:off x="1524000" y="4479048"/>
            <a:ext cx="1328907" cy="1328906"/>
          </a:xfrm>
          <a:prstGeom prst="ellipse">
            <a:avLst/>
          </a:prstGeom>
          <a:solidFill>
            <a:schemeClr val="accent1"/>
          </a:solidFill>
          <a:ln w="25400">
            <a:noFill/>
          </a:ln>
          <a:effectLst>
            <a:outerShdw blurRad="38100" dist="127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80000"/>
              </a:lnSpc>
            </a:pPr>
            <a:endParaRPr lang="en-US" sz="2100" dirty="0">
              <a:solidFill>
                <a:schemeClr val="tx1"/>
              </a:solidFill>
            </a:endParaRPr>
          </a:p>
        </p:txBody>
      </p:sp>
      <p:sp>
        <p:nvSpPr>
          <p:cNvPr id="7" name="Oval 6">
            <a:extLst>
              <a:ext uri="{FF2B5EF4-FFF2-40B4-BE49-F238E27FC236}">
                <a16:creationId xmlns:a16="http://schemas.microsoft.com/office/drawing/2014/main" id="{FFCA266E-B3B9-4A35-AF2C-9513AC3A3E51}"/>
              </a:ext>
            </a:extLst>
          </p:cNvPr>
          <p:cNvSpPr/>
          <p:nvPr/>
        </p:nvSpPr>
        <p:spPr>
          <a:xfrm>
            <a:off x="4924773" y="4479048"/>
            <a:ext cx="1328907" cy="1328906"/>
          </a:xfrm>
          <a:prstGeom prst="ellipse">
            <a:avLst/>
          </a:prstGeom>
          <a:solidFill>
            <a:schemeClr val="accent1">
              <a:lumMod val="75000"/>
            </a:schemeClr>
          </a:solidFill>
          <a:ln w="25400">
            <a:noFill/>
          </a:ln>
          <a:effectLst>
            <a:outerShdw blurRad="38100" dist="127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80000"/>
              </a:lnSpc>
            </a:pPr>
            <a:endParaRPr lang="en-US" sz="2100" dirty="0">
              <a:solidFill>
                <a:schemeClr val="tx1"/>
              </a:solidFill>
            </a:endParaRPr>
          </a:p>
        </p:txBody>
      </p:sp>
      <p:sp>
        <p:nvSpPr>
          <p:cNvPr id="9" name="Oval 8">
            <a:extLst>
              <a:ext uri="{FF2B5EF4-FFF2-40B4-BE49-F238E27FC236}">
                <a16:creationId xmlns:a16="http://schemas.microsoft.com/office/drawing/2014/main" id="{4979827C-CBBC-4678-8571-FD1183490F94}"/>
              </a:ext>
            </a:extLst>
          </p:cNvPr>
          <p:cNvSpPr/>
          <p:nvPr/>
        </p:nvSpPr>
        <p:spPr>
          <a:xfrm>
            <a:off x="8422313" y="4479048"/>
            <a:ext cx="1328907" cy="1328906"/>
          </a:xfrm>
          <a:prstGeom prst="ellipse">
            <a:avLst/>
          </a:prstGeom>
          <a:solidFill>
            <a:srgbClr val="4BACC6"/>
          </a:solidFill>
          <a:ln w="25400">
            <a:noFill/>
          </a:ln>
          <a:effectLst>
            <a:outerShdw blurRad="38100" dist="127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80000"/>
              </a:lnSpc>
            </a:pPr>
            <a:endParaRPr lang="en-US" sz="2100" dirty="0">
              <a:solidFill>
                <a:schemeClr val="tx1"/>
              </a:solidFill>
            </a:endParaRPr>
          </a:p>
        </p:txBody>
      </p:sp>
      <p:sp>
        <p:nvSpPr>
          <p:cNvPr id="11" name="Oval 10">
            <a:extLst>
              <a:ext uri="{FF2B5EF4-FFF2-40B4-BE49-F238E27FC236}">
                <a16:creationId xmlns:a16="http://schemas.microsoft.com/office/drawing/2014/main" id="{4976C5F1-93E7-406D-8A9B-FE146969C97A}"/>
              </a:ext>
            </a:extLst>
          </p:cNvPr>
          <p:cNvSpPr/>
          <p:nvPr/>
        </p:nvSpPr>
        <p:spPr>
          <a:xfrm>
            <a:off x="11727023" y="4479048"/>
            <a:ext cx="1328907" cy="1328906"/>
          </a:xfrm>
          <a:prstGeom prst="ellipse">
            <a:avLst/>
          </a:prstGeom>
          <a:solidFill>
            <a:schemeClr val="accent3">
              <a:lumMod val="60000"/>
              <a:lumOff val="40000"/>
            </a:schemeClr>
          </a:solidFill>
          <a:ln w="25400">
            <a:noFill/>
          </a:ln>
          <a:effectLst>
            <a:outerShdw blurRad="38100" dist="127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80000"/>
              </a:lnSpc>
            </a:pPr>
            <a:endParaRPr lang="en-US" sz="2100" dirty="0">
              <a:solidFill>
                <a:schemeClr val="tx1"/>
              </a:solidFill>
            </a:endParaRPr>
          </a:p>
        </p:txBody>
      </p:sp>
      <p:sp>
        <p:nvSpPr>
          <p:cNvPr id="13" name="Oval 12">
            <a:extLst>
              <a:ext uri="{FF2B5EF4-FFF2-40B4-BE49-F238E27FC236}">
                <a16:creationId xmlns:a16="http://schemas.microsoft.com/office/drawing/2014/main" id="{EB9891D9-4D61-4074-84CB-98B1016A65C6}"/>
              </a:ext>
            </a:extLst>
          </p:cNvPr>
          <p:cNvSpPr/>
          <p:nvPr/>
        </p:nvSpPr>
        <p:spPr>
          <a:xfrm>
            <a:off x="14819421" y="4479049"/>
            <a:ext cx="1328907" cy="1328906"/>
          </a:xfrm>
          <a:prstGeom prst="ellipse">
            <a:avLst/>
          </a:prstGeom>
          <a:solidFill>
            <a:schemeClr val="accent3">
              <a:lumMod val="75000"/>
            </a:schemeClr>
          </a:solidFill>
          <a:ln w="25400">
            <a:noFill/>
          </a:ln>
          <a:effectLst>
            <a:outerShdw blurRad="38100" dist="127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80000"/>
              </a:lnSpc>
            </a:pPr>
            <a:endParaRPr lang="en-US" sz="2100" dirty="0">
              <a:solidFill>
                <a:schemeClr val="tx1"/>
              </a:solidFill>
            </a:endParaRPr>
          </a:p>
        </p:txBody>
      </p:sp>
      <p:sp>
        <p:nvSpPr>
          <p:cNvPr id="30" name="Rectangle 29"/>
          <p:cNvSpPr/>
          <p:nvPr/>
        </p:nvSpPr>
        <p:spPr>
          <a:xfrm>
            <a:off x="466826" y="10554"/>
            <a:ext cx="9342526" cy="2361294"/>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E89227-54B0-458C-B702-0ECC65FFB39F}"/>
              </a:ext>
            </a:extLst>
          </p:cNvPr>
          <p:cNvSpPr>
            <a:spLocks noGrp="1"/>
          </p:cNvSpPr>
          <p:nvPr>
            <p:ph type="title"/>
          </p:nvPr>
        </p:nvSpPr>
        <p:spPr>
          <a:xfrm>
            <a:off x="1701744" y="190826"/>
            <a:ext cx="6863769" cy="2181021"/>
          </a:xfrm>
        </p:spPr>
        <p:txBody>
          <a:bodyPr/>
          <a:lstStyle/>
          <a:p>
            <a:r>
              <a:rPr lang="en-US" dirty="0">
                <a:latin typeface="Open Sans" panose="020B0604020202020204" charset="0"/>
                <a:ea typeface="Open Sans" panose="020B0604020202020204" charset="0"/>
                <a:cs typeface="Open Sans" panose="020B0604020202020204" charset="0"/>
              </a:rPr>
              <a:t>1. Identify Requirements</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grpSp>
        <p:nvGrpSpPr>
          <p:cNvPr id="31" name="Group 30"/>
          <p:cNvGrpSpPr>
            <a:grpSpLocks noChangeAspect="1"/>
          </p:cNvGrpSpPr>
          <p:nvPr/>
        </p:nvGrpSpPr>
        <p:grpSpPr>
          <a:xfrm>
            <a:off x="1911060" y="4838700"/>
            <a:ext cx="550194" cy="548640"/>
            <a:chOff x="6386512" y="1406525"/>
            <a:chExt cx="1123951" cy="1120775"/>
          </a:xfrm>
          <a:solidFill>
            <a:srgbClr val="F4F2F2"/>
          </a:solidFill>
        </p:grpSpPr>
        <p:sp>
          <p:nvSpPr>
            <p:cNvPr id="32" name="Freeform 31"/>
            <p:cNvSpPr>
              <a:spLocks noEditPoints="1"/>
            </p:cNvSpPr>
            <p:nvPr/>
          </p:nvSpPr>
          <p:spPr bwMode="auto">
            <a:xfrm>
              <a:off x="6386512" y="1406525"/>
              <a:ext cx="1123951" cy="1120775"/>
            </a:xfrm>
            <a:custGeom>
              <a:avLst/>
              <a:gdLst>
                <a:gd name="T0" fmla="*/ 132 w 2052"/>
                <a:gd name="T1" fmla="*/ 1326 h 2048"/>
                <a:gd name="T2" fmla="*/ 111 w 2052"/>
                <a:gd name="T3" fmla="*/ 1473 h 2048"/>
                <a:gd name="T4" fmla="*/ 152 w 2052"/>
                <a:gd name="T5" fmla="*/ 1582 h 2048"/>
                <a:gd name="T6" fmla="*/ 203 w 2052"/>
                <a:gd name="T7" fmla="*/ 1665 h 2048"/>
                <a:gd name="T8" fmla="*/ 329 w 2052"/>
                <a:gd name="T9" fmla="*/ 1877 h 2048"/>
                <a:gd name="T10" fmla="*/ 783 w 2052"/>
                <a:gd name="T11" fmla="*/ 2022 h 2048"/>
                <a:gd name="T12" fmla="*/ 1701 w 2052"/>
                <a:gd name="T13" fmla="*/ 2032 h 2048"/>
                <a:gd name="T14" fmla="*/ 1649 w 2052"/>
                <a:gd name="T15" fmla="*/ 1900 h 2048"/>
                <a:gd name="T16" fmla="*/ 1615 w 2052"/>
                <a:gd name="T17" fmla="*/ 1301 h 2048"/>
                <a:gd name="T18" fmla="*/ 1984 w 2052"/>
                <a:gd name="T19" fmla="*/ 1126 h 2048"/>
                <a:gd name="T20" fmla="*/ 1984 w 2052"/>
                <a:gd name="T21" fmla="*/ 853 h 2048"/>
                <a:gd name="T22" fmla="*/ 2018 w 2052"/>
                <a:gd name="T23" fmla="*/ 512 h 2048"/>
                <a:gd name="T24" fmla="*/ 1944 w 2052"/>
                <a:gd name="T25" fmla="*/ 444 h 2048"/>
                <a:gd name="T26" fmla="*/ 1940 w 2052"/>
                <a:gd name="T27" fmla="*/ 127 h 2048"/>
                <a:gd name="T28" fmla="*/ 1891 w 2052"/>
                <a:gd name="T29" fmla="*/ 78 h 2048"/>
                <a:gd name="T30" fmla="*/ 1574 w 2052"/>
                <a:gd name="T31" fmla="*/ 102 h 2048"/>
                <a:gd name="T32" fmla="*/ 1506 w 2052"/>
                <a:gd name="T33" fmla="*/ 34 h 2048"/>
                <a:gd name="T34" fmla="*/ 1236 w 2052"/>
                <a:gd name="T35" fmla="*/ 125 h 2048"/>
                <a:gd name="T36" fmla="*/ 1140 w 2052"/>
                <a:gd name="T37" fmla="*/ 127 h 2048"/>
                <a:gd name="T38" fmla="*/ 1136 w 2052"/>
                <a:gd name="T39" fmla="*/ 444 h 2048"/>
                <a:gd name="T40" fmla="*/ 1062 w 2052"/>
                <a:gd name="T41" fmla="*/ 512 h 2048"/>
                <a:gd name="T42" fmla="*/ 1096 w 2052"/>
                <a:gd name="T43" fmla="*/ 853 h 2048"/>
                <a:gd name="T44" fmla="*/ 1096 w 2052"/>
                <a:gd name="T45" fmla="*/ 1126 h 2048"/>
                <a:gd name="T46" fmla="*/ 1502 w 2052"/>
                <a:gd name="T47" fmla="*/ 1609 h 2048"/>
                <a:gd name="T48" fmla="*/ 1614 w 2052"/>
                <a:gd name="T49" fmla="*/ 1974 h 2048"/>
                <a:gd name="T50" fmla="*/ 722 w 2052"/>
                <a:gd name="T51" fmla="*/ 1762 h 2048"/>
                <a:gd name="T52" fmla="*/ 1019 w 2052"/>
                <a:gd name="T53" fmla="*/ 1536 h 2048"/>
                <a:gd name="T54" fmla="*/ 781 w 2052"/>
                <a:gd name="T55" fmla="*/ 1669 h 2048"/>
                <a:gd name="T56" fmla="*/ 637 w 2052"/>
                <a:gd name="T57" fmla="*/ 1719 h 2048"/>
                <a:gd name="T58" fmla="*/ 265 w 2052"/>
                <a:gd name="T59" fmla="*/ 1701 h 2048"/>
                <a:gd name="T60" fmla="*/ 209 w 2052"/>
                <a:gd name="T61" fmla="*/ 1537 h 2048"/>
                <a:gd name="T62" fmla="*/ 222 w 2052"/>
                <a:gd name="T63" fmla="*/ 1486 h 2048"/>
                <a:gd name="T64" fmla="*/ 172 w 2052"/>
                <a:gd name="T65" fmla="*/ 1422 h 2048"/>
                <a:gd name="T66" fmla="*/ 121 w 2052"/>
                <a:gd name="T67" fmla="*/ 1236 h 2048"/>
                <a:gd name="T68" fmla="*/ 104 w 2052"/>
                <a:gd name="T69" fmla="*/ 1154 h 2048"/>
                <a:gd name="T70" fmla="*/ 224 w 2052"/>
                <a:gd name="T71" fmla="*/ 769 h 2048"/>
                <a:gd name="T72" fmla="*/ 219 w 2052"/>
                <a:gd name="T73" fmla="*/ 666 h 2048"/>
                <a:gd name="T74" fmla="*/ 284 w 2052"/>
                <a:gd name="T75" fmla="*/ 461 h 2048"/>
                <a:gd name="T76" fmla="*/ 1033 w 2052"/>
                <a:gd name="T77" fmla="*/ 69 h 2048"/>
                <a:gd name="T78" fmla="*/ 699 w 2052"/>
                <a:gd name="T79" fmla="*/ 48 h 2048"/>
                <a:gd name="T80" fmla="*/ 190 w 2052"/>
                <a:gd name="T81" fmla="*/ 546 h 2048"/>
                <a:gd name="T82" fmla="*/ 137 w 2052"/>
                <a:gd name="T83" fmla="*/ 686 h 2048"/>
                <a:gd name="T84" fmla="*/ 206 w 2052"/>
                <a:gd name="T85" fmla="*/ 854 h 2048"/>
                <a:gd name="T86" fmla="*/ 5 w 2052"/>
                <a:gd name="T87" fmla="*/ 1212 h 2048"/>
                <a:gd name="T88" fmla="*/ 1267 w 2052"/>
                <a:gd name="T89" fmla="*/ 512 h 2048"/>
                <a:gd name="T90" fmla="*/ 1205 w 2052"/>
                <a:gd name="T91" fmla="*/ 444 h 2048"/>
                <a:gd name="T92" fmla="*/ 1311 w 2052"/>
                <a:gd name="T93" fmla="*/ 297 h 2048"/>
                <a:gd name="T94" fmla="*/ 1287 w 2052"/>
                <a:gd name="T95" fmla="*/ 177 h 2048"/>
                <a:gd name="T96" fmla="*/ 1506 w 2052"/>
                <a:gd name="T97" fmla="*/ 205 h 2048"/>
                <a:gd name="T98" fmla="*/ 1574 w 2052"/>
                <a:gd name="T99" fmla="*/ 171 h 2048"/>
                <a:gd name="T100" fmla="*/ 1721 w 2052"/>
                <a:gd name="T101" fmla="*/ 249 h 2048"/>
                <a:gd name="T102" fmla="*/ 1769 w 2052"/>
                <a:gd name="T103" fmla="*/ 297 h 2048"/>
                <a:gd name="T104" fmla="*/ 1875 w 2052"/>
                <a:gd name="T105" fmla="*/ 444 h 2048"/>
                <a:gd name="T106" fmla="*/ 1813 w 2052"/>
                <a:gd name="T107" fmla="*/ 512 h 2048"/>
                <a:gd name="T108" fmla="*/ 1642 w 2052"/>
                <a:gd name="T109" fmla="*/ 853 h 2048"/>
                <a:gd name="T110" fmla="*/ 1540 w 2052"/>
                <a:gd name="T111" fmla="*/ 306 h 2048"/>
                <a:gd name="T112" fmla="*/ 1438 w 2052"/>
                <a:gd name="T113" fmla="*/ 853 h 2048"/>
                <a:gd name="T114" fmla="*/ 1540 w 2052"/>
                <a:gd name="T115" fmla="*/ 580 h 2048"/>
                <a:gd name="T116" fmla="*/ 1642 w 2052"/>
                <a:gd name="T117" fmla="*/ 478 h 2048"/>
                <a:gd name="T118" fmla="*/ 1574 w 2052"/>
                <a:gd name="T119" fmla="*/ 645 h 2048"/>
                <a:gd name="T120" fmla="*/ 1506 w 2052"/>
                <a:gd name="T121" fmla="*/ 645 h 2048"/>
                <a:gd name="T122" fmla="*/ 1984 w 2052"/>
                <a:gd name="T123" fmla="*/ 1058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52" h="2048">
                  <a:moveTo>
                    <a:pt x="55" y="1276"/>
                  </a:moveTo>
                  <a:cubicBezTo>
                    <a:pt x="66" y="1284"/>
                    <a:pt x="78" y="1291"/>
                    <a:pt x="90" y="1297"/>
                  </a:cubicBezTo>
                  <a:cubicBezTo>
                    <a:pt x="105" y="1304"/>
                    <a:pt x="130" y="1317"/>
                    <a:pt x="132" y="1326"/>
                  </a:cubicBezTo>
                  <a:cubicBezTo>
                    <a:pt x="134" y="1337"/>
                    <a:pt x="132" y="1349"/>
                    <a:pt x="128" y="1360"/>
                  </a:cubicBezTo>
                  <a:cubicBezTo>
                    <a:pt x="123" y="1371"/>
                    <a:pt x="117" y="1381"/>
                    <a:pt x="113" y="1389"/>
                  </a:cubicBezTo>
                  <a:cubicBezTo>
                    <a:pt x="100" y="1411"/>
                    <a:pt x="79" y="1448"/>
                    <a:pt x="111" y="1473"/>
                  </a:cubicBezTo>
                  <a:cubicBezTo>
                    <a:pt x="118" y="1480"/>
                    <a:pt x="131" y="1490"/>
                    <a:pt x="143" y="1499"/>
                  </a:cubicBezTo>
                  <a:cubicBezTo>
                    <a:pt x="134" y="1514"/>
                    <a:pt x="130" y="1531"/>
                    <a:pt x="131" y="1548"/>
                  </a:cubicBezTo>
                  <a:cubicBezTo>
                    <a:pt x="133" y="1562"/>
                    <a:pt x="141" y="1574"/>
                    <a:pt x="152" y="1582"/>
                  </a:cubicBezTo>
                  <a:cubicBezTo>
                    <a:pt x="159" y="1587"/>
                    <a:pt x="167" y="1592"/>
                    <a:pt x="175" y="1596"/>
                  </a:cubicBezTo>
                  <a:cubicBezTo>
                    <a:pt x="195" y="1608"/>
                    <a:pt x="203" y="1613"/>
                    <a:pt x="206" y="1624"/>
                  </a:cubicBezTo>
                  <a:cubicBezTo>
                    <a:pt x="208" y="1638"/>
                    <a:pt x="207" y="1652"/>
                    <a:pt x="203" y="1665"/>
                  </a:cubicBezTo>
                  <a:cubicBezTo>
                    <a:pt x="201" y="1674"/>
                    <a:pt x="199" y="1683"/>
                    <a:pt x="198" y="1692"/>
                  </a:cubicBezTo>
                  <a:cubicBezTo>
                    <a:pt x="194" y="1723"/>
                    <a:pt x="198" y="1755"/>
                    <a:pt x="209" y="1784"/>
                  </a:cubicBezTo>
                  <a:cubicBezTo>
                    <a:pt x="224" y="1838"/>
                    <a:pt x="273" y="1876"/>
                    <a:pt x="329" y="1877"/>
                  </a:cubicBezTo>
                  <a:cubicBezTo>
                    <a:pt x="339" y="1877"/>
                    <a:pt x="348" y="1876"/>
                    <a:pt x="357" y="1874"/>
                  </a:cubicBezTo>
                  <a:cubicBezTo>
                    <a:pt x="455" y="1851"/>
                    <a:pt x="551" y="1822"/>
                    <a:pt x="645" y="1788"/>
                  </a:cubicBezTo>
                  <a:cubicBezTo>
                    <a:pt x="722" y="1833"/>
                    <a:pt x="771" y="1971"/>
                    <a:pt x="783" y="2022"/>
                  </a:cubicBezTo>
                  <a:cubicBezTo>
                    <a:pt x="787" y="2037"/>
                    <a:pt x="801" y="2048"/>
                    <a:pt x="816" y="2048"/>
                  </a:cubicBezTo>
                  <a:cubicBezTo>
                    <a:pt x="1673" y="2046"/>
                    <a:pt x="1673" y="2046"/>
                    <a:pt x="1673" y="2046"/>
                  </a:cubicBezTo>
                  <a:cubicBezTo>
                    <a:pt x="1684" y="2046"/>
                    <a:pt x="1694" y="2040"/>
                    <a:pt x="1701" y="2032"/>
                  </a:cubicBezTo>
                  <a:cubicBezTo>
                    <a:pt x="1707" y="2023"/>
                    <a:pt x="1709" y="2012"/>
                    <a:pt x="1706" y="2001"/>
                  </a:cubicBezTo>
                  <a:cubicBezTo>
                    <a:pt x="1697" y="1978"/>
                    <a:pt x="1686" y="1956"/>
                    <a:pt x="1671" y="1936"/>
                  </a:cubicBezTo>
                  <a:cubicBezTo>
                    <a:pt x="1663" y="1925"/>
                    <a:pt x="1655" y="1912"/>
                    <a:pt x="1649" y="1900"/>
                  </a:cubicBezTo>
                  <a:cubicBezTo>
                    <a:pt x="1634" y="1868"/>
                    <a:pt x="1621" y="1836"/>
                    <a:pt x="1610" y="1802"/>
                  </a:cubicBezTo>
                  <a:cubicBezTo>
                    <a:pt x="1591" y="1736"/>
                    <a:pt x="1577" y="1669"/>
                    <a:pt x="1570" y="1600"/>
                  </a:cubicBezTo>
                  <a:cubicBezTo>
                    <a:pt x="1558" y="1498"/>
                    <a:pt x="1574" y="1395"/>
                    <a:pt x="1615" y="1301"/>
                  </a:cubicBezTo>
                  <a:cubicBezTo>
                    <a:pt x="1640" y="1249"/>
                    <a:pt x="1671" y="1201"/>
                    <a:pt x="1707" y="1156"/>
                  </a:cubicBezTo>
                  <a:cubicBezTo>
                    <a:pt x="1714" y="1146"/>
                    <a:pt x="1721" y="1136"/>
                    <a:pt x="1728" y="1126"/>
                  </a:cubicBezTo>
                  <a:cubicBezTo>
                    <a:pt x="1984" y="1126"/>
                    <a:pt x="1984" y="1126"/>
                    <a:pt x="1984" y="1126"/>
                  </a:cubicBezTo>
                  <a:cubicBezTo>
                    <a:pt x="2021" y="1126"/>
                    <a:pt x="2052" y="1096"/>
                    <a:pt x="2052" y="1058"/>
                  </a:cubicBezTo>
                  <a:cubicBezTo>
                    <a:pt x="2052" y="922"/>
                    <a:pt x="2052" y="922"/>
                    <a:pt x="2052" y="922"/>
                  </a:cubicBezTo>
                  <a:cubicBezTo>
                    <a:pt x="2052" y="884"/>
                    <a:pt x="2021" y="853"/>
                    <a:pt x="1984" y="853"/>
                  </a:cubicBezTo>
                  <a:cubicBezTo>
                    <a:pt x="1981" y="853"/>
                    <a:pt x="1981" y="853"/>
                    <a:pt x="1981" y="853"/>
                  </a:cubicBezTo>
                  <a:cubicBezTo>
                    <a:pt x="1950" y="512"/>
                    <a:pt x="1950" y="512"/>
                    <a:pt x="1950" y="512"/>
                  </a:cubicBezTo>
                  <a:cubicBezTo>
                    <a:pt x="2018" y="512"/>
                    <a:pt x="2018" y="512"/>
                    <a:pt x="2018" y="512"/>
                  </a:cubicBezTo>
                  <a:cubicBezTo>
                    <a:pt x="2037" y="512"/>
                    <a:pt x="2052" y="497"/>
                    <a:pt x="2052" y="478"/>
                  </a:cubicBezTo>
                  <a:cubicBezTo>
                    <a:pt x="2052" y="459"/>
                    <a:pt x="2037" y="444"/>
                    <a:pt x="2018" y="444"/>
                  </a:cubicBezTo>
                  <a:cubicBezTo>
                    <a:pt x="1944" y="444"/>
                    <a:pt x="1944" y="444"/>
                    <a:pt x="1944" y="444"/>
                  </a:cubicBezTo>
                  <a:cubicBezTo>
                    <a:pt x="1926" y="248"/>
                    <a:pt x="1926" y="248"/>
                    <a:pt x="1926" y="248"/>
                  </a:cubicBezTo>
                  <a:cubicBezTo>
                    <a:pt x="1923" y="220"/>
                    <a:pt x="1913" y="193"/>
                    <a:pt x="1896" y="171"/>
                  </a:cubicBezTo>
                  <a:cubicBezTo>
                    <a:pt x="1940" y="127"/>
                    <a:pt x="1940" y="127"/>
                    <a:pt x="1940" y="127"/>
                  </a:cubicBezTo>
                  <a:cubicBezTo>
                    <a:pt x="1948" y="118"/>
                    <a:pt x="1952" y="105"/>
                    <a:pt x="1949" y="93"/>
                  </a:cubicBezTo>
                  <a:cubicBezTo>
                    <a:pt x="1946" y="81"/>
                    <a:pt x="1936" y="72"/>
                    <a:pt x="1925" y="69"/>
                  </a:cubicBezTo>
                  <a:cubicBezTo>
                    <a:pt x="1913" y="66"/>
                    <a:pt x="1900" y="69"/>
                    <a:pt x="1891" y="78"/>
                  </a:cubicBezTo>
                  <a:cubicBezTo>
                    <a:pt x="1844" y="125"/>
                    <a:pt x="1844" y="125"/>
                    <a:pt x="1844" y="125"/>
                  </a:cubicBezTo>
                  <a:cubicBezTo>
                    <a:pt x="1817" y="110"/>
                    <a:pt x="1787" y="102"/>
                    <a:pt x="1756" y="102"/>
                  </a:cubicBezTo>
                  <a:cubicBezTo>
                    <a:pt x="1574" y="102"/>
                    <a:pt x="1574" y="102"/>
                    <a:pt x="1574" y="102"/>
                  </a:cubicBezTo>
                  <a:cubicBezTo>
                    <a:pt x="1574" y="34"/>
                    <a:pt x="1574" y="34"/>
                    <a:pt x="1574" y="34"/>
                  </a:cubicBezTo>
                  <a:cubicBezTo>
                    <a:pt x="1574" y="15"/>
                    <a:pt x="1559" y="0"/>
                    <a:pt x="1540" y="0"/>
                  </a:cubicBezTo>
                  <a:cubicBezTo>
                    <a:pt x="1521" y="0"/>
                    <a:pt x="1506" y="15"/>
                    <a:pt x="1506" y="34"/>
                  </a:cubicBezTo>
                  <a:cubicBezTo>
                    <a:pt x="1506" y="102"/>
                    <a:pt x="1506" y="102"/>
                    <a:pt x="1506" y="102"/>
                  </a:cubicBezTo>
                  <a:cubicBezTo>
                    <a:pt x="1324" y="102"/>
                    <a:pt x="1324" y="102"/>
                    <a:pt x="1324" y="102"/>
                  </a:cubicBezTo>
                  <a:cubicBezTo>
                    <a:pt x="1293" y="102"/>
                    <a:pt x="1263" y="110"/>
                    <a:pt x="1236" y="125"/>
                  </a:cubicBezTo>
                  <a:cubicBezTo>
                    <a:pt x="1189" y="78"/>
                    <a:pt x="1189" y="78"/>
                    <a:pt x="1189" y="78"/>
                  </a:cubicBezTo>
                  <a:cubicBezTo>
                    <a:pt x="1175" y="65"/>
                    <a:pt x="1154" y="66"/>
                    <a:pt x="1141" y="79"/>
                  </a:cubicBezTo>
                  <a:cubicBezTo>
                    <a:pt x="1128" y="92"/>
                    <a:pt x="1127" y="113"/>
                    <a:pt x="1140" y="127"/>
                  </a:cubicBezTo>
                  <a:cubicBezTo>
                    <a:pt x="1184" y="171"/>
                    <a:pt x="1184" y="171"/>
                    <a:pt x="1184" y="171"/>
                  </a:cubicBezTo>
                  <a:cubicBezTo>
                    <a:pt x="1167" y="193"/>
                    <a:pt x="1157" y="220"/>
                    <a:pt x="1154" y="248"/>
                  </a:cubicBezTo>
                  <a:cubicBezTo>
                    <a:pt x="1136" y="444"/>
                    <a:pt x="1136" y="444"/>
                    <a:pt x="1136" y="444"/>
                  </a:cubicBezTo>
                  <a:cubicBezTo>
                    <a:pt x="1062" y="444"/>
                    <a:pt x="1062" y="444"/>
                    <a:pt x="1062" y="444"/>
                  </a:cubicBezTo>
                  <a:cubicBezTo>
                    <a:pt x="1043" y="444"/>
                    <a:pt x="1028" y="459"/>
                    <a:pt x="1028" y="478"/>
                  </a:cubicBezTo>
                  <a:cubicBezTo>
                    <a:pt x="1028" y="497"/>
                    <a:pt x="1043" y="512"/>
                    <a:pt x="1062" y="512"/>
                  </a:cubicBezTo>
                  <a:cubicBezTo>
                    <a:pt x="1130" y="512"/>
                    <a:pt x="1130" y="512"/>
                    <a:pt x="1130" y="512"/>
                  </a:cubicBezTo>
                  <a:cubicBezTo>
                    <a:pt x="1099" y="853"/>
                    <a:pt x="1099" y="853"/>
                    <a:pt x="1099" y="853"/>
                  </a:cubicBezTo>
                  <a:cubicBezTo>
                    <a:pt x="1096" y="853"/>
                    <a:pt x="1096" y="853"/>
                    <a:pt x="1096" y="853"/>
                  </a:cubicBezTo>
                  <a:cubicBezTo>
                    <a:pt x="1059" y="853"/>
                    <a:pt x="1028" y="884"/>
                    <a:pt x="1028" y="922"/>
                  </a:cubicBezTo>
                  <a:cubicBezTo>
                    <a:pt x="1028" y="1058"/>
                    <a:pt x="1028" y="1058"/>
                    <a:pt x="1028" y="1058"/>
                  </a:cubicBezTo>
                  <a:cubicBezTo>
                    <a:pt x="1028" y="1096"/>
                    <a:pt x="1059" y="1126"/>
                    <a:pt x="1096" y="1126"/>
                  </a:cubicBezTo>
                  <a:cubicBezTo>
                    <a:pt x="1643" y="1126"/>
                    <a:pt x="1643" y="1126"/>
                    <a:pt x="1643" y="1126"/>
                  </a:cubicBezTo>
                  <a:cubicBezTo>
                    <a:pt x="1608" y="1172"/>
                    <a:pt x="1577" y="1221"/>
                    <a:pt x="1552" y="1274"/>
                  </a:cubicBezTo>
                  <a:cubicBezTo>
                    <a:pt x="1506" y="1379"/>
                    <a:pt x="1489" y="1495"/>
                    <a:pt x="1502" y="1609"/>
                  </a:cubicBezTo>
                  <a:cubicBezTo>
                    <a:pt x="1510" y="1681"/>
                    <a:pt x="1525" y="1753"/>
                    <a:pt x="1545" y="1823"/>
                  </a:cubicBezTo>
                  <a:cubicBezTo>
                    <a:pt x="1557" y="1859"/>
                    <a:pt x="1571" y="1895"/>
                    <a:pt x="1588" y="1929"/>
                  </a:cubicBezTo>
                  <a:cubicBezTo>
                    <a:pt x="1596" y="1945"/>
                    <a:pt x="1604" y="1960"/>
                    <a:pt x="1614" y="1974"/>
                  </a:cubicBezTo>
                  <a:cubicBezTo>
                    <a:pt x="1617" y="1977"/>
                    <a:pt x="1617" y="1977"/>
                    <a:pt x="1617" y="1977"/>
                  </a:cubicBezTo>
                  <a:cubicBezTo>
                    <a:pt x="842" y="1980"/>
                    <a:pt x="842" y="1980"/>
                    <a:pt x="842" y="1980"/>
                  </a:cubicBezTo>
                  <a:cubicBezTo>
                    <a:pt x="820" y="1899"/>
                    <a:pt x="778" y="1824"/>
                    <a:pt x="722" y="1762"/>
                  </a:cubicBezTo>
                  <a:cubicBezTo>
                    <a:pt x="753" y="1751"/>
                    <a:pt x="753" y="1751"/>
                    <a:pt x="753" y="1751"/>
                  </a:cubicBezTo>
                  <a:cubicBezTo>
                    <a:pt x="776" y="1743"/>
                    <a:pt x="793" y="1737"/>
                    <a:pt x="802" y="1734"/>
                  </a:cubicBezTo>
                  <a:cubicBezTo>
                    <a:pt x="948" y="1688"/>
                    <a:pt x="1021" y="1621"/>
                    <a:pt x="1019" y="1536"/>
                  </a:cubicBezTo>
                  <a:cubicBezTo>
                    <a:pt x="1019" y="1517"/>
                    <a:pt x="1003" y="1502"/>
                    <a:pt x="984" y="1503"/>
                  </a:cubicBezTo>
                  <a:cubicBezTo>
                    <a:pt x="965" y="1503"/>
                    <a:pt x="950" y="1519"/>
                    <a:pt x="951" y="1538"/>
                  </a:cubicBezTo>
                  <a:cubicBezTo>
                    <a:pt x="952" y="1573"/>
                    <a:pt x="923" y="1624"/>
                    <a:pt x="781" y="1669"/>
                  </a:cubicBezTo>
                  <a:cubicBezTo>
                    <a:pt x="772" y="1672"/>
                    <a:pt x="754" y="1678"/>
                    <a:pt x="730" y="1687"/>
                  </a:cubicBezTo>
                  <a:cubicBezTo>
                    <a:pt x="705" y="1695"/>
                    <a:pt x="673" y="1707"/>
                    <a:pt x="637" y="1719"/>
                  </a:cubicBezTo>
                  <a:cubicBezTo>
                    <a:pt x="637" y="1719"/>
                    <a:pt x="637" y="1719"/>
                    <a:pt x="637" y="1719"/>
                  </a:cubicBezTo>
                  <a:cubicBezTo>
                    <a:pt x="541" y="1754"/>
                    <a:pt x="443" y="1784"/>
                    <a:pt x="343" y="1807"/>
                  </a:cubicBezTo>
                  <a:cubicBezTo>
                    <a:pt x="312" y="1813"/>
                    <a:pt x="281" y="1793"/>
                    <a:pt x="273" y="1762"/>
                  </a:cubicBezTo>
                  <a:cubicBezTo>
                    <a:pt x="266" y="1743"/>
                    <a:pt x="263" y="1722"/>
                    <a:pt x="265" y="1701"/>
                  </a:cubicBezTo>
                  <a:cubicBezTo>
                    <a:pt x="266" y="1694"/>
                    <a:pt x="268" y="1687"/>
                    <a:pt x="269" y="1680"/>
                  </a:cubicBezTo>
                  <a:cubicBezTo>
                    <a:pt x="276" y="1656"/>
                    <a:pt x="277" y="1631"/>
                    <a:pt x="272" y="1607"/>
                  </a:cubicBezTo>
                  <a:cubicBezTo>
                    <a:pt x="262" y="1576"/>
                    <a:pt x="239" y="1550"/>
                    <a:pt x="209" y="1537"/>
                  </a:cubicBezTo>
                  <a:cubicBezTo>
                    <a:pt x="207" y="1536"/>
                    <a:pt x="204" y="1535"/>
                    <a:pt x="202" y="1533"/>
                  </a:cubicBezTo>
                  <a:cubicBezTo>
                    <a:pt x="206" y="1526"/>
                    <a:pt x="210" y="1519"/>
                    <a:pt x="215" y="1512"/>
                  </a:cubicBezTo>
                  <a:cubicBezTo>
                    <a:pt x="221" y="1505"/>
                    <a:pt x="223" y="1496"/>
                    <a:pt x="222" y="1486"/>
                  </a:cubicBezTo>
                  <a:cubicBezTo>
                    <a:pt x="221" y="1477"/>
                    <a:pt x="216" y="1469"/>
                    <a:pt x="209" y="1463"/>
                  </a:cubicBezTo>
                  <a:cubicBezTo>
                    <a:pt x="200" y="1457"/>
                    <a:pt x="181" y="1443"/>
                    <a:pt x="167" y="1432"/>
                  </a:cubicBezTo>
                  <a:cubicBezTo>
                    <a:pt x="169" y="1429"/>
                    <a:pt x="170" y="1425"/>
                    <a:pt x="172" y="1422"/>
                  </a:cubicBezTo>
                  <a:cubicBezTo>
                    <a:pt x="177" y="1413"/>
                    <a:pt x="184" y="1402"/>
                    <a:pt x="190" y="1389"/>
                  </a:cubicBezTo>
                  <a:cubicBezTo>
                    <a:pt x="200" y="1365"/>
                    <a:pt x="203" y="1339"/>
                    <a:pt x="199" y="1313"/>
                  </a:cubicBezTo>
                  <a:cubicBezTo>
                    <a:pt x="190" y="1271"/>
                    <a:pt x="150" y="1251"/>
                    <a:pt x="121" y="1236"/>
                  </a:cubicBezTo>
                  <a:cubicBezTo>
                    <a:pt x="112" y="1231"/>
                    <a:pt x="102" y="1226"/>
                    <a:pt x="93" y="1220"/>
                  </a:cubicBezTo>
                  <a:cubicBezTo>
                    <a:pt x="86" y="1215"/>
                    <a:pt x="79" y="1209"/>
                    <a:pt x="73" y="1203"/>
                  </a:cubicBezTo>
                  <a:cubicBezTo>
                    <a:pt x="73" y="1198"/>
                    <a:pt x="78" y="1185"/>
                    <a:pt x="104" y="1154"/>
                  </a:cubicBezTo>
                  <a:cubicBezTo>
                    <a:pt x="165" y="1075"/>
                    <a:pt x="218" y="990"/>
                    <a:pt x="261" y="900"/>
                  </a:cubicBezTo>
                  <a:cubicBezTo>
                    <a:pt x="269" y="886"/>
                    <a:pt x="273" y="870"/>
                    <a:pt x="274" y="854"/>
                  </a:cubicBezTo>
                  <a:cubicBezTo>
                    <a:pt x="270" y="820"/>
                    <a:pt x="252" y="788"/>
                    <a:pt x="224" y="769"/>
                  </a:cubicBezTo>
                  <a:cubicBezTo>
                    <a:pt x="210" y="756"/>
                    <a:pt x="197" y="744"/>
                    <a:pt x="196" y="733"/>
                  </a:cubicBezTo>
                  <a:cubicBezTo>
                    <a:pt x="196" y="725"/>
                    <a:pt x="198" y="717"/>
                    <a:pt x="201" y="709"/>
                  </a:cubicBezTo>
                  <a:cubicBezTo>
                    <a:pt x="206" y="695"/>
                    <a:pt x="213" y="681"/>
                    <a:pt x="219" y="666"/>
                  </a:cubicBezTo>
                  <a:cubicBezTo>
                    <a:pt x="233" y="637"/>
                    <a:pt x="245" y="607"/>
                    <a:pt x="253" y="576"/>
                  </a:cubicBezTo>
                  <a:cubicBezTo>
                    <a:pt x="256" y="562"/>
                    <a:pt x="256" y="562"/>
                    <a:pt x="256" y="562"/>
                  </a:cubicBezTo>
                  <a:cubicBezTo>
                    <a:pt x="263" y="527"/>
                    <a:pt x="273" y="494"/>
                    <a:pt x="284" y="461"/>
                  </a:cubicBezTo>
                  <a:cubicBezTo>
                    <a:pt x="311" y="387"/>
                    <a:pt x="353" y="318"/>
                    <a:pt x="407" y="261"/>
                  </a:cubicBezTo>
                  <a:cubicBezTo>
                    <a:pt x="472" y="192"/>
                    <a:pt x="575" y="143"/>
                    <a:pt x="713" y="115"/>
                  </a:cubicBezTo>
                  <a:cubicBezTo>
                    <a:pt x="818" y="92"/>
                    <a:pt x="925" y="77"/>
                    <a:pt x="1033" y="69"/>
                  </a:cubicBezTo>
                  <a:cubicBezTo>
                    <a:pt x="1052" y="68"/>
                    <a:pt x="1066" y="52"/>
                    <a:pt x="1065" y="33"/>
                  </a:cubicBezTo>
                  <a:cubicBezTo>
                    <a:pt x="1064" y="14"/>
                    <a:pt x="1048" y="0"/>
                    <a:pt x="1029" y="1"/>
                  </a:cubicBezTo>
                  <a:cubicBezTo>
                    <a:pt x="918" y="9"/>
                    <a:pt x="808" y="24"/>
                    <a:pt x="699" y="48"/>
                  </a:cubicBezTo>
                  <a:cubicBezTo>
                    <a:pt x="545" y="79"/>
                    <a:pt x="433" y="133"/>
                    <a:pt x="357" y="214"/>
                  </a:cubicBezTo>
                  <a:cubicBezTo>
                    <a:pt x="297" y="278"/>
                    <a:pt x="250" y="354"/>
                    <a:pt x="220" y="437"/>
                  </a:cubicBezTo>
                  <a:cubicBezTo>
                    <a:pt x="208" y="473"/>
                    <a:pt x="198" y="509"/>
                    <a:pt x="190" y="546"/>
                  </a:cubicBezTo>
                  <a:cubicBezTo>
                    <a:pt x="186" y="561"/>
                    <a:pt x="186" y="561"/>
                    <a:pt x="186" y="561"/>
                  </a:cubicBezTo>
                  <a:cubicBezTo>
                    <a:pt x="179" y="587"/>
                    <a:pt x="169" y="613"/>
                    <a:pt x="157" y="638"/>
                  </a:cubicBezTo>
                  <a:cubicBezTo>
                    <a:pt x="150" y="654"/>
                    <a:pt x="143" y="669"/>
                    <a:pt x="137" y="686"/>
                  </a:cubicBezTo>
                  <a:cubicBezTo>
                    <a:pt x="129" y="704"/>
                    <a:pt x="126" y="723"/>
                    <a:pt x="128" y="743"/>
                  </a:cubicBezTo>
                  <a:cubicBezTo>
                    <a:pt x="135" y="773"/>
                    <a:pt x="153" y="800"/>
                    <a:pt x="178" y="819"/>
                  </a:cubicBezTo>
                  <a:cubicBezTo>
                    <a:pt x="195" y="834"/>
                    <a:pt x="206" y="845"/>
                    <a:pt x="206" y="854"/>
                  </a:cubicBezTo>
                  <a:cubicBezTo>
                    <a:pt x="205" y="860"/>
                    <a:pt x="203" y="865"/>
                    <a:pt x="200" y="869"/>
                  </a:cubicBezTo>
                  <a:cubicBezTo>
                    <a:pt x="159" y="955"/>
                    <a:pt x="109" y="1037"/>
                    <a:pt x="51" y="1112"/>
                  </a:cubicBezTo>
                  <a:cubicBezTo>
                    <a:pt x="26" y="1142"/>
                    <a:pt x="0" y="1177"/>
                    <a:pt x="5" y="1212"/>
                  </a:cubicBezTo>
                  <a:cubicBezTo>
                    <a:pt x="13" y="1239"/>
                    <a:pt x="30" y="1262"/>
                    <a:pt x="55" y="1276"/>
                  </a:cubicBezTo>
                  <a:close/>
                  <a:moveTo>
                    <a:pt x="1199" y="512"/>
                  </a:moveTo>
                  <a:cubicBezTo>
                    <a:pt x="1267" y="512"/>
                    <a:pt x="1267" y="512"/>
                    <a:pt x="1267" y="512"/>
                  </a:cubicBezTo>
                  <a:cubicBezTo>
                    <a:pt x="1286" y="512"/>
                    <a:pt x="1301" y="497"/>
                    <a:pt x="1301" y="478"/>
                  </a:cubicBezTo>
                  <a:cubicBezTo>
                    <a:pt x="1301" y="459"/>
                    <a:pt x="1286" y="444"/>
                    <a:pt x="1267" y="444"/>
                  </a:cubicBezTo>
                  <a:cubicBezTo>
                    <a:pt x="1205" y="444"/>
                    <a:pt x="1205" y="444"/>
                    <a:pt x="1205" y="444"/>
                  </a:cubicBezTo>
                  <a:cubicBezTo>
                    <a:pt x="1222" y="254"/>
                    <a:pt x="1222" y="254"/>
                    <a:pt x="1222" y="254"/>
                  </a:cubicBezTo>
                  <a:cubicBezTo>
                    <a:pt x="1223" y="242"/>
                    <a:pt x="1227" y="230"/>
                    <a:pt x="1234" y="220"/>
                  </a:cubicBezTo>
                  <a:cubicBezTo>
                    <a:pt x="1311" y="297"/>
                    <a:pt x="1311" y="297"/>
                    <a:pt x="1311" y="297"/>
                  </a:cubicBezTo>
                  <a:cubicBezTo>
                    <a:pt x="1324" y="310"/>
                    <a:pt x="1346" y="310"/>
                    <a:pt x="1359" y="297"/>
                  </a:cubicBezTo>
                  <a:cubicBezTo>
                    <a:pt x="1372" y="284"/>
                    <a:pt x="1372" y="262"/>
                    <a:pt x="1359" y="249"/>
                  </a:cubicBezTo>
                  <a:cubicBezTo>
                    <a:pt x="1287" y="177"/>
                    <a:pt x="1287" y="177"/>
                    <a:pt x="1287" y="177"/>
                  </a:cubicBezTo>
                  <a:cubicBezTo>
                    <a:pt x="1299" y="173"/>
                    <a:pt x="1312" y="171"/>
                    <a:pt x="1324" y="171"/>
                  </a:cubicBezTo>
                  <a:cubicBezTo>
                    <a:pt x="1506" y="171"/>
                    <a:pt x="1506" y="171"/>
                    <a:pt x="1506" y="171"/>
                  </a:cubicBezTo>
                  <a:cubicBezTo>
                    <a:pt x="1506" y="205"/>
                    <a:pt x="1506" y="205"/>
                    <a:pt x="1506" y="205"/>
                  </a:cubicBezTo>
                  <a:cubicBezTo>
                    <a:pt x="1506" y="224"/>
                    <a:pt x="1521" y="239"/>
                    <a:pt x="1540" y="239"/>
                  </a:cubicBezTo>
                  <a:cubicBezTo>
                    <a:pt x="1559" y="239"/>
                    <a:pt x="1574" y="224"/>
                    <a:pt x="1574" y="205"/>
                  </a:cubicBezTo>
                  <a:cubicBezTo>
                    <a:pt x="1574" y="171"/>
                    <a:pt x="1574" y="171"/>
                    <a:pt x="1574" y="171"/>
                  </a:cubicBezTo>
                  <a:cubicBezTo>
                    <a:pt x="1756" y="171"/>
                    <a:pt x="1756" y="171"/>
                    <a:pt x="1756" y="171"/>
                  </a:cubicBezTo>
                  <a:cubicBezTo>
                    <a:pt x="1768" y="171"/>
                    <a:pt x="1781" y="173"/>
                    <a:pt x="1793" y="177"/>
                  </a:cubicBezTo>
                  <a:cubicBezTo>
                    <a:pt x="1721" y="249"/>
                    <a:pt x="1721" y="249"/>
                    <a:pt x="1721" y="249"/>
                  </a:cubicBezTo>
                  <a:cubicBezTo>
                    <a:pt x="1712" y="258"/>
                    <a:pt x="1708" y="270"/>
                    <a:pt x="1711" y="282"/>
                  </a:cubicBezTo>
                  <a:cubicBezTo>
                    <a:pt x="1714" y="294"/>
                    <a:pt x="1724" y="303"/>
                    <a:pt x="1736" y="307"/>
                  </a:cubicBezTo>
                  <a:cubicBezTo>
                    <a:pt x="1748" y="310"/>
                    <a:pt x="1760" y="306"/>
                    <a:pt x="1769" y="297"/>
                  </a:cubicBezTo>
                  <a:cubicBezTo>
                    <a:pt x="1846" y="220"/>
                    <a:pt x="1846" y="220"/>
                    <a:pt x="1846" y="220"/>
                  </a:cubicBezTo>
                  <a:cubicBezTo>
                    <a:pt x="1853" y="230"/>
                    <a:pt x="1857" y="242"/>
                    <a:pt x="1858" y="254"/>
                  </a:cubicBezTo>
                  <a:cubicBezTo>
                    <a:pt x="1875" y="444"/>
                    <a:pt x="1875" y="444"/>
                    <a:pt x="1875" y="444"/>
                  </a:cubicBezTo>
                  <a:cubicBezTo>
                    <a:pt x="1813" y="444"/>
                    <a:pt x="1813" y="444"/>
                    <a:pt x="1813" y="444"/>
                  </a:cubicBezTo>
                  <a:cubicBezTo>
                    <a:pt x="1794" y="444"/>
                    <a:pt x="1779" y="459"/>
                    <a:pt x="1779" y="478"/>
                  </a:cubicBezTo>
                  <a:cubicBezTo>
                    <a:pt x="1779" y="497"/>
                    <a:pt x="1794" y="512"/>
                    <a:pt x="1813" y="512"/>
                  </a:cubicBezTo>
                  <a:cubicBezTo>
                    <a:pt x="1881" y="512"/>
                    <a:pt x="1881" y="512"/>
                    <a:pt x="1881" y="512"/>
                  </a:cubicBezTo>
                  <a:cubicBezTo>
                    <a:pt x="1912" y="853"/>
                    <a:pt x="1912" y="853"/>
                    <a:pt x="1912" y="853"/>
                  </a:cubicBezTo>
                  <a:cubicBezTo>
                    <a:pt x="1642" y="853"/>
                    <a:pt x="1642" y="853"/>
                    <a:pt x="1642" y="853"/>
                  </a:cubicBezTo>
                  <a:cubicBezTo>
                    <a:pt x="1642" y="614"/>
                    <a:pt x="1642" y="614"/>
                    <a:pt x="1642" y="614"/>
                  </a:cubicBezTo>
                  <a:cubicBezTo>
                    <a:pt x="1701" y="569"/>
                    <a:pt x="1725" y="493"/>
                    <a:pt x="1702" y="423"/>
                  </a:cubicBezTo>
                  <a:cubicBezTo>
                    <a:pt x="1679" y="353"/>
                    <a:pt x="1613" y="306"/>
                    <a:pt x="1540" y="306"/>
                  </a:cubicBezTo>
                  <a:cubicBezTo>
                    <a:pt x="1467" y="306"/>
                    <a:pt x="1401" y="353"/>
                    <a:pt x="1378" y="423"/>
                  </a:cubicBezTo>
                  <a:cubicBezTo>
                    <a:pt x="1355" y="493"/>
                    <a:pt x="1379" y="569"/>
                    <a:pt x="1438" y="614"/>
                  </a:cubicBezTo>
                  <a:cubicBezTo>
                    <a:pt x="1438" y="853"/>
                    <a:pt x="1438" y="853"/>
                    <a:pt x="1438" y="853"/>
                  </a:cubicBezTo>
                  <a:cubicBezTo>
                    <a:pt x="1168" y="853"/>
                    <a:pt x="1168" y="853"/>
                    <a:pt x="1168" y="853"/>
                  </a:cubicBezTo>
                  <a:lnTo>
                    <a:pt x="1199" y="512"/>
                  </a:lnTo>
                  <a:close/>
                  <a:moveTo>
                    <a:pt x="1540" y="580"/>
                  </a:moveTo>
                  <a:cubicBezTo>
                    <a:pt x="1483" y="580"/>
                    <a:pt x="1438" y="534"/>
                    <a:pt x="1438" y="478"/>
                  </a:cubicBezTo>
                  <a:cubicBezTo>
                    <a:pt x="1438" y="421"/>
                    <a:pt x="1483" y="375"/>
                    <a:pt x="1540" y="375"/>
                  </a:cubicBezTo>
                  <a:cubicBezTo>
                    <a:pt x="1597" y="375"/>
                    <a:pt x="1642" y="421"/>
                    <a:pt x="1642" y="478"/>
                  </a:cubicBezTo>
                  <a:cubicBezTo>
                    <a:pt x="1642" y="534"/>
                    <a:pt x="1597" y="580"/>
                    <a:pt x="1540" y="580"/>
                  </a:cubicBezTo>
                  <a:close/>
                  <a:moveTo>
                    <a:pt x="1506" y="645"/>
                  </a:moveTo>
                  <a:cubicBezTo>
                    <a:pt x="1528" y="650"/>
                    <a:pt x="1552" y="650"/>
                    <a:pt x="1574" y="645"/>
                  </a:cubicBezTo>
                  <a:cubicBezTo>
                    <a:pt x="1574" y="853"/>
                    <a:pt x="1574" y="853"/>
                    <a:pt x="1574" y="853"/>
                  </a:cubicBezTo>
                  <a:cubicBezTo>
                    <a:pt x="1506" y="853"/>
                    <a:pt x="1506" y="853"/>
                    <a:pt x="1506" y="853"/>
                  </a:cubicBezTo>
                  <a:lnTo>
                    <a:pt x="1506" y="645"/>
                  </a:lnTo>
                  <a:close/>
                  <a:moveTo>
                    <a:pt x="1096" y="922"/>
                  </a:moveTo>
                  <a:cubicBezTo>
                    <a:pt x="1984" y="922"/>
                    <a:pt x="1984" y="922"/>
                    <a:pt x="1984" y="922"/>
                  </a:cubicBezTo>
                  <a:cubicBezTo>
                    <a:pt x="1984" y="1058"/>
                    <a:pt x="1984" y="1058"/>
                    <a:pt x="1984" y="1058"/>
                  </a:cubicBezTo>
                  <a:cubicBezTo>
                    <a:pt x="1096" y="1058"/>
                    <a:pt x="1096" y="1058"/>
                    <a:pt x="1096" y="1058"/>
                  </a:cubicBezTo>
                  <a:lnTo>
                    <a:pt x="1096" y="9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endParaRPr lang="en-US"/>
            </a:p>
          </p:txBody>
        </p:sp>
        <p:sp>
          <p:nvSpPr>
            <p:cNvPr id="33" name="Freeform 32"/>
            <p:cNvSpPr>
              <a:spLocks/>
            </p:cNvSpPr>
            <p:nvPr/>
          </p:nvSpPr>
          <p:spPr bwMode="auto">
            <a:xfrm>
              <a:off x="6559550" y="1516063"/>
              <a:ext cx="204788" cy="239713"/>
            </a:xfrm>
            <a:custGeom>
              <a:avLst/>
              <a:gdLst>
                <a:gd name="T0" fmla="*/ 70 w 375"/>
                <a:gd name="T1" fmla="*/ 409 h 439"/>
                <a:gd name="T2" fmla="*/ 73 w 375"/>
                <a:gd name="T3" fmla="*/ 395 h 439"/>
                <a:gd name="T4" fmla="*/ 96 w 375"/>
                <a:gd name="T5" fmla="*/ 310 h 439"/>
                <a:gd name="T6" fmla="*/ 190 w 375"/>
                <a:gd name="T7" fmla="*/ 157 h 439"/>
                <a:gd name="T8" fmla="*/ 347 w 375"/>
                <a:gd name="T9" fmla="*/ 70 h 439"/>
                <a:gd name="T10" fmla="*/ 369 w 375"/>
                <a:gd name="T11" fmla="*/ 28 h 439"/>
                <a:gd name="T12" fmla="*/ 327 w 375"/>
                <a:gd name="T13" fmla="*/ 5 h 439"/>
                <a:gd name="T14" fmla="*/ 140 w 375"/>
                <a:gd name="T15" fmla="*/ 110 h 439"/>
                <a:gd name="T16" fmla="*/ 32 w 375"/>
                <a:gd name="T17" fmla="*/ 287 h 439"/>
                <a:gd name="T18" fmla="*/ 7 w 375"/>
                <a:gd name="T19" fmla="*/ 379 h 439"/>
                <a:gd name="T20" fmla="*/ 3 w 375"/>
                <a:gd name="T21" fmla="*/ 394 h 439"/>
                <a:gd name="T22" fmla="*/ 13 w 375"/>
                <a:gd name="T23" fmla="*/ 427 h 439"/>
                <a:gd name="T24" fmla="*/ 47 w 375"/>
                <a:gd name="T25" fmla="*/ 435 h 439"/>
                <a:gd name="T26" fmla="*/ 70 w 375"/>
                <a:gd name="T27" fmla="*/ 409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 h="439">
                  <a:moveTo>
                    <a:pt x="70" y="409"/>
                  </a:moveTo>
                  <a:cubicBezTo>
                    <a:pt x="73" y="395"/>
                    <a:pt x="73" y="395"/>
                    <a:pt x="73" y="395"/>
                  </a:cubicBezTo>
                  <a:cubicBezTo>
                    <a:pt x="79" y="366"/>
                    <a:pt x="87" y="338"/>
                    <a:pt x="96" y="310"/>
                  </a:cubicBezTo>
                  <a:cubicBezTo>
                    <a:pt x="117" y="253"/>
                    <a:pt x="149" y="201"/>
                    <a:pt x="190" y="157"/>
                  </a:cubicBezTo>
                  <a:cubicBezTo>
                    <a:pt x="234" y="115"/>
                    <a:pt x="288" y="85"/>
                    <a:pt x="347" y="70"/>
                  </a:cubicBezTo>
                  <a:cubicBezTo>
                    <a:pt x="365" y="65"/>
                    <a:pt x="375" y="46"/>
                    <a:pt x="369" y="28"/>
                  </a:cubicBezTo>
                  <a:cubicBezTo>
                    <a:pt x="364" y="10"/>
                    <a:pt x="345" y="0"/>
                    <a:pt x="327" y="5"/>
                  </a:cubicBezTo>
                  <a:cubicBezTo>
                    <a:pt x="257" y="23"/>
                    <a:pt x="192" y="59"/>
                    <a:pt x="140" y="110"/>
                  </a:cubicBezTo>
                  <a:cubicBezTo>
                    <a:pt x="93" y="161"/>
                    <a:pt x="56" y="221"/>
                    <a:pt x="32" y="287"/>
                  </a:cubicBezTo>
                  <a:cubicBezTo>
                    <a:pt x="22" y="317"/>
                    <a:pt x="13" y="348"/>
                    <a:pt x="7" y="379"/>
                  </a:cubicBezTo>
                  <a:cubicBezTo>
                    <a:pt x="3" y="394"/>
                    <a:pt x="3" y="394"/>
                    <a:pt x="3" y="394"/>
                  </a:cubicBezTo>
                  <a:cubicBezTo>
                    <a:pt x="0" y="406"/>
                    <a:pt x="4" y="419"/>
                    <a:pt x="13" y="427"/>
                  </a:cubicBezTo>
                  <a:cubicBezTo>
                    <a:pt x="22" y="436"/>
                    <a:pt x="35" y="439"/>
                    <a:pt x="47" y="435"/>
                  </a:cubicBezTo>
                  <a:cubicBezTo>
                    <a:pt x="59" y="431"/>
                    <a:pt x="67" y="422"/>
                    <a:pt x="70" y="4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endParaRPr lang="en-US"/>
            </a:p>
          </p:txBody>
        </p:sp>
        <p:sp>
          <p:nvSpPr>
            <p:cNvPr id="34" name="Oval 33"/>
            <p:cNvSpPr>
              <a:spLocks noChangeArrowheads="1"/>
            </p:cNvSpPr>
            <p:nvPr/>
          </p:nvSpPr>
          <p:spPr bwMode="auto">
            <a:xfrm>
              <a:off x="6538913" y="1781175"/>
              <a:ext cx="36513" cy="365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endParaRPr lang="en-US"/>
            </a:p>
          </p:txBody>
        </p:sp>
      </p:grpSp>
      <p:grpSp>
        <p:nvGrpSpPr>
          <p:cNvPr id="35" name="Group 34"/>
          <p:cNvGrpSpPr>
            <a:grpSpLocks noChangeAspect="1"/>
          </p:cNvGrpSpPr>
          <p:nvPr/>
        </p:nvGrpSpPr>
        <p:grpSpPr>
          <a:xfrm>
            <a:off x="5248342" y="4838700"/>
            <a:ext cx="640675" cy="640080"/>
            <a:chOff x="7767638" y="5099050"/>
            <a:chExt cx="1706563" cy="1704976"/>
          </a:xfrm>
          <a:solidFill>
            <a:srgbClr val="F4F2F2"/>
          </a:solidFill>
        </p:grpSpPr>
        <p:sp>
          <p:nvSpPr>
            <p:cNvPr id="36" name="Freeform 35"/>
            <p:cNvSpPr>
              <a:spLocks noEditPoints="1"/>
            </p:cNvSpPr>
            <p:nvPr/>
          </p:nvSpPr>
          <p:spPr bwMode="auto">
            <a:xfrm>
              <a:off x="7767638" y="5099050"/>
              <a:ext cx="1706563" cy="825500"/>
            </a:xfrm>
            <a:custGeom>
              <a:avLst/>
              <a:gdLst>
                <a:gd name="T0" fmla="*/ 2003 w 2048"/>
                <a:gd name="T1" fmla="*/ 346 h 991"/>
                <a:gd name="T2" fmla="*/ 1047 w 2048"/>
                <a:gd name="T3" fmla="*/ 5 h 991"/>
                <a:gd name="T4" fmla="*/ 1001 w 2048"/>
                <a:gd name="T5" fmla="*/ 5 h 991"/>
                <a:gd name="T6" fmla="*/ 45 w 2048"/>
                <a:gd name="T7" fmla="*/ 346 h 991"/>
                <a:gd name="T8" fmla="*/ 0 w 2048"/>
                <a:gd name="T9" fmla="*/ 411 h 991"/>
                <a:gd name="T10" fmla="*/ 45 w 2048"/>
                <a:gd name="T11" fmla="*/ 475 h 991"/>
                <a:gd name="T12" fmla="*/ 512 w 2048"/>
                <a:gd name="T13" fmla="*/ 642 h 991"/>
                <a:gd name="T14" fmla="*/ 512 w 2048"/>
                <a:gd name="T15" fmla="*/ 854 h 991"/>
                <a:gd name="T16" fmla="*/ 1024 w 2048"/>
                <a:gd name="T17" fmla="*/ 991 h 991"/>
                <a:gd name="T18" fmla="*/ 1536 w 2048"/>
                <a:gd name="T19" fmla="*/ 854 h 991"/>
                <a:gd name="T20" fmla="*/ 1536 w 2048"/>
                <a:gd name="T21" fmla="*/ 642 h 991"/>
                <a:gd name="T22" fmla="*/ 1638 w 2048"/>
                <a:gd name="T23" fmla="*/ 605 h 991"/>
                <a:gd name="T24" fmla="*/ 1638 w 2048"/>
                <a:gd name="T25" fmla="*/ 684 h 991"/>
                <a:gd name="T26" fmla="*/ 1707 w 2048"/>
                <a:gd name="T27" fmla="*/ 752 h 991"/>
                <a:gd name="T28" fmla="*/ 1775 w 2048"/>
                <a:gd name="T29" fmla="*/ 752 h 991"/>
                <a:gd name="T30" fmla="*/ 1843 w 2048"/>
                <a:gd name="T31" fmla="*/ 684 h 991"/>
                <a:gd name="T32" fmla="*/ 1843 w 2048"/>
                <a:gd name="T33" fmla="*/ 581 h 991"/>
                <a:gd name="T34" fmla="*/ 1832 w 2048"/>
                <a:gd name="T35" fmla="*/ 536 h 991"/>
                <a:gd name="T36" fmla="*/ 2003 w 2048"/>
                <a:gd name="T37" fmla="*/ 475 h 991"/>
                <a:gd name="T38" fmla="*/ 2048 w 2048"/>
                <a:gd name="T39" fmla="*/ 411 h 991"/>
                <a:gd name="T40" fmla="*/ 2003 w 2048"/>
                <a:gd name="T41" fmla="*/ 346 h 991"/>
                <a:gd name="T42" fmla="*/ 1468 w 2048"/>
                <a:gd name="T43" fmla="*/ 779 h 991"/>
                <a:gd name="T44" fmla="*/ 1024 w 2048"/>
                <a:gd name="T45" fmla="*/ 718 h 991"/>
                <a:gd name="T46" fmla="*/ 580 w 2048"/>
                <a:gd name="T47" fmla="*/ 779 h 991"/>
                <a:gd name="T48" fmla="*/ 580 w 2048"/>
                <a:gd name="T49" fmla="*/ 482 h 991"/>
                <a:gd name="T50" fmla="*/ 1024 w 2048"/>
                <a:gd name="T51" fmla="*/ 411 h 991"/>
                <a:gd name="T52" fmla="*/ 1468 w 2048"/>
                <a:gd name="T53" fmla="*/ 482 h 991"/>
                <a:gd name="T54" fmla="*/ 1468 w 2048"/>
                <a:gd name="T55" fmla="*/ 779 h 991"/>
                <a:gd name="T56" fmla="*/ 1024 w 2048"/>
                <a:gd name="T57" fmla="*/ 923 h 991"/>
                <a:gd name="T58" fmla="*/ 583 w 2048"/>
                <a:gd name="T59" fmla="*/ 854 h 991"/>
                <a:gd name="T60" fmla="*/ 1024 w 2048"/>
                <a:gd name="T61" fmla="*/ 786 h 991"/>
                <a:gd name="T62" fmla="*/ 1465 w 2048"/>
                <a:gd name="T63" fmla="*/ 854 h 991"/>
                <a:gd name="T64" fmla="*/ 1024 w 2048"/>
                <a:gd name="T65" fmla="*/ 923 h 991"/>
                <a:gd name="T66" fmla="*/ 1654 w 2048"/>
                <a:gd name="T67" fmla="*/ 527 h 991"/>
                <a:gd name="T68" fmla="*/ 1536 w 2048"/>
                <a:gd name="T69" fmla="*/ 569 h 991"/>
                <a:gd name="T70" fmla="*/ 1536 w 2048"/>
                <a:gd name="T71" fmla="*/ 479 h 991"/>
                <a:gd name="T72" fmla="*/ 1024 w 2048"/>
                <a:gd name="T73" fmla="*/ 342 h 991"/>
                <a:gd name="T74" fmla="*/ 512 w 2048"/>
                <a:gd name="T75" fmla="*/ 479 h 991"/>
                <a:gd name="T76" fmla="*/ 512 w 2048"/>
                <a:gd name="T77" fmla="*/ 569 h 991"/>
                <a:gd name="T78" fmla="*/ 68 w 2048"/>
                <a:gd name="T79" fmla="*/ 411 h 991"/>
                <a:gd name="T80" fmla="*/ 1024 w 2048"/>
                <a:gd name="T81" fmla="*/ 69 h 991"/>
                <a:gd name="T82" fmla="*/ 1707 w 2048"/>
                <a:gd name="T83" fmla="*/ 313 h 991"/>
                <a:gd name="T84" fmla="*/ 1707 w 2048"/>
                <a:gd name="T85" fmla="*/ 485 h 991"/>
                <a:gd name="T86" fmla="*/ 1654 w 2048"/>
                <a:gd name="T87" fmla="*/ 527 h 991"/>
                <a:gd name="T88" fmla="*/ 1775 w 2048"/>
                <a:gd name="T89" fmla="*/ 684 h 991"/>
                <a:gd name="T90" fmla="*/ 1707 w 2048"/>
                <a:gd name="T91" fmla="*/ 684 h 991"/>
                <a:gd name="T92" fmla="*/ 1707 w 2048"/>
                <a:gd name="T93" fmla="*/ 581 h 991"/>
                <a:gd name="T94" fmla="*/ 1741 w 2048"/>
                <a:gd name="T95" fmla="*/ 547 h 991"/>
                <a:gd name="T96" fmla="*/ 1775 w 2048"/>
                <a:gd name="T97" fmla="*/ 581 h 991"/>
                <a:gd name="T98" fmla="*/ 1775 w 2048"/>
                <a:gd name="T99" fmla="*/ 684 h 991"/>
                <a:gd name="T100" fmla="*/ 1775 w 2048"/>
                <a:gd name="T101" fmla="*/ 484 h 991"/>
                <a:gd name="T102" fmla="*/ 1775 w 2048"/>
                <a:gd name="T103" fmla="*/ 337 h 991"/>
                <a:gd name="T104" fmla="*/ 1980 w 2048"/>
                <a:gd name="T105" fmla="*/ 411 h 991"/>
                <a:gd name="T106" fmla="*/ 1775 w 2048"/>
                <a:gd name="T107" fmla="*/ 484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48" h="991">
                  <a:moveTo>
                    <a:pt x="2003" y="346"/>
                  </a:moveTo>
                  <a:cubicBezTo>
                    <a:pt x="1047" y="5"/>
                    <a:pt x="1047" y="5"/>
                    <a:pt x="1047" y="5"/>
                  </a:cubicBezTo>
                  <a:cubicBezTo>
                    <a:pt x="1032" y="0"/>
                    <a:pt x="1016" y="0"/>
                    <a:pt x="1001" y="5"/>
                  </a:cubicBezTo>
                  <a:cubicBezTo>
                    <a:pt x="45" y="346"/>
                    <a:pt x="45" y="346"/>
                    <a:pt x="45" y="346"/>
                  </a:cubicBezTo>
                  <a:cubicBezTo>
                    <a:pt x="18" y="356"/>
                    <a:pt x="0" y="382"/>
                    <a:pt x="0" y="411"/>
                  </a:cubicBezTo>
                  <a:cubicBezTo>
                    <a:pt x="0" y="439"/>
                    <a:pt x="18" y="465"/>
                    <a:pt x="45" y="475"/>
                  </a:cubicBezTo>
                  <a:cubicBezTo>
                    <a:pt x="512" y="642"/>
                    <a:pt x="512" y="642"/>
                    <a:pt x="512" y="642"/>
                  </a:cubicBezTo>
                  <a:cubicBezTo>
                    <a:pt x="512" y="854"/>
                    <a:pt x="512" y="854"/>
                    <a:pt x="512" y="854"/>
                  </a:cubicBezTo>
                  <a:cubicBezTo>
                    <a:pt x="512" y="987"/>
                    <a:pt x="972" y="991"/>
                    <a:pt x="1024" y="991"/>
                  </a:cubicBezTo>
                  <a:cubicBezTo>
                    <a:pt x="1076" y="991"/>
                    <a:pt x="1536" y="987"/>
                    <a:pt x="1536" y="854"/>
                  </a:cubicBezTo>
                  <a:cubicBezTo>
                    <a:pt x="1536" y="642"/>
                    <a:pt x="1536" y="642"/>
                    <a:pt x="1536" y="642"/>
                  </a:cubicBezTo>
                  <a:cubicBezTo>
                    <a:pt x="1638" y="605"/>
                    <a:pt x="1638" y="605"/>
                    <a:pt x="1638" y="605"/>
                  </a:cubicBezTo>
                  <a:cubicBezTo>
                    <a:pt x="1638" y="684"/>
                    <a:pt x="1638" y="684"/>
                    <a:pt x="1638" y="684"/>
                  </a:cubicBezTo>
                  <a:cubicBezTo>
                    <a:pt x="1638" y="721"/>
                    <a:pt x="1669" y="752"/>
                    <a:pt x="1707" y="752"/>
                  </a:cubicBezTo>
                  <a:cubicBezTo>
                    <a:pt x="1775" y="752"/>
                    <a:pt x="1775" y="752"/>
                    <a:pt x="1775" y="752"/>
                  </a:cubicBezTo>
                  <a:cubicBezTo>
                    <a:pt x="1813" y="752"/>
                    <a:pt x="1843" y="721"/>
                    <a:pt x="1843" y="684"/>
                  </a:cubicBezTo>
                  <a:cubicBezTo>
                    <a:pt x="1843" y="581"/>
                    <a:pt x="1843" y="581"/>
                    <a:pt x="1843" y="581"/>
                  </a:cubicBezTo>
                  <a:cubicBezTo>
                    <a:pt x="1843" y="565"/>
                    <a:pt x="1839" y="550"/>
                    <a:pt x="1832" y="536"/>
                  </a:cubicBezTo>
                  <a:cubicBezTo>
                    <a:pt x="2003" y="475"/>
                    <a:pt x="2003" y="475"/>
                    <a:pt x="2003" y="475"/>
                  </a:cubicBezTo>
                  <a:cubicBezTo>
                    <a:pt x="2030" y="465"/>
                    <a:pt x="2048" y="439"/>
                    <a:pt x="2048" y="411"/>
                  </a:cubicBezTo>
                  <a:cubicBezTo>
                    <a:pt x="2048" y="382"/>
                    <a:pt x="2030" y="356"/>
                    <a:pt x="2003" y="346"/>
                  </a:cubicBezTo>
                  <a:close/>
                  <a:moveTo>
                    <a:pt x="1468" y="779"/>
                  </a:moveTo>
                  <a:cubicBezTo>
                    <a:pt x="1338" y="720"/>
                    <a:pt x="1064" y="718"/>
                    <a:pt x="1024" y="718"/>
                  </a:cubicBezTo>
                  <a:cubicBezTo>
                    <a:pt x="984" y="718"/>
                    <a:pt x="710" y="720"/>
                    <a:pt x="580" y="779"/>
                  </a:cubicBezTo>
                  <a:cubicBezTo>
                    <a:pt x="580" y="482"/>
                    <a:pt x="580" y="482"/>
                    <a:pt x="580" y="482"/>
                  </a:cubicBezTo>
                  <a:cubicBezTo>
                    <a:pt x="601" y="456"/>
                    <a:pt x="762" y="411"/>
                    <a:pt x="1024" y="411"/>
                  </a:cubicBezTo>
                  <a:cubicBezTo>
                    <a:pt x="1286" y="411"/>
                    <a:pt x="1447" y="456"/>
                    <a:pt x="1468" y="482"/>
                  </a:cubicBezTo>
                  <a:lnTo>
                    <a:pt x="1468" y="779"/>
                  </a:lnTo>
                  <a:close/>
                  <a:moveTo>
                    <a:pt x="1024" y="923"/>
                  </a:moveTo>
                  <a:cubicBezTo>
                    <a:pt x="771" y="923"/>
                    <a:pt x="613" y="881"/>
                    <a:pt x="583" y="854"/>
                  </a:cubicBezTo>
                  <a:cubicBezTo>
                    <a:pt x="613" y="828"/>
                    <a:pt x="771" y="786"/>
                    <a:pt x="1024" y="786"/>
                  </a:cubicBezTo>
                  <a:cubicBezTo>
                    <a:pt x="1277" y="786"/>
                    <a:pt x="1435" y="828"/>
                    <a:pt x="1465" y="854"/>
                  </a:cubicBezTo>
                  <a:cubicBezTo>
                    <a:pt x="1435" y="881"/>
                    <a:pt x="1277" y="923"/>
                    <a:pt x="1024" y="923"/>
                  </a:cubicBezTo>
                  <a:close/>
                  <a:moveTo>
                    <a:pt x="1654" y="527"/>
                  </a:moveTo>
                  <a:cubicBezTo>
                    <a:pt x="1536" y="569"/>
                    <a:pt x="1536" y="569"/>
                    <a:pt x="1536" y="569"/>
                  </a:cubicBezTo>
                  <a:cubicBezTo>
                    <a:pt x="1536" y="479"/>
                    <a:pt x="1536" y="479"/>
                    <a:pt x="1536" y="479"/>
                  </a:cubicBezTo>
                  <a:cubicBezTo>
                    <a:pt x="1536" y="346"/>
                    <a:pt x="1076" y="342"/>
                    <a:pt x="1024" y="342"/>
                  </a:cubicBezTo>
                  <a:cubicBezTo>
                    <a:pt x="972" y="342"/>
                    <a:pt x="512" y="346"/>
                    <a:pt x="512" y="479"/>
                  </a:cubicBezTo>
                  <a:cubicBezTo>
                    <a:pt x="512" y="569"/>
                    <a:pt x="512" y="569"/>
                    <a:pt x="512" y="569"/>
                  </a:cubicBezTo>
                  <a:cubicBezTo>
                    <a:pt x="68" y="411"/>
                    <a:pt x="68" y="411"/>
                    <a:pt x="68" y="411"/>
                  </a:cubicBezTo>
                  <a:cubicBezTo>
                    <a:pt x="1024" y="69"/>
                    <a:pt x="1024" y="69"/>
                    <a:pt x="1024" y="69"/>
                  </a:cubicBezTo>
                  <a:cubicBezTo>
                    <a:pt x="1707" y="313"/>
                    <a:pt x="1707" y="313"/>
                    <a:pt x="1707" y="313"/>
                  </a:cubicBezTo>
                  <a:cubicBezTo>
                    <a:pt x="1707" y="485"/>
                    <a:pt x="1707" y="485"/>
                    <a:pt x="1707" y="485"/>
                  </a:cubicBezTo>
                  <a:cubicBezTo>
                    <a:pt x="1685" y="493"/>
                    <a:pt x="1667" y="507"/>
                    <a:pt x="1654" y="527"/>
                  </a:cubicBezTo>
                  <a:close/>
                  <a:moveTo>
                    <a:pt x="1775" y="684"/>
                  </a:moveTo>
                  <a:cubicBezTo>
                    <a:pt x="1707" y="684"/>
                    <a:pt x="1707" y="684"/>
                    <a:pt x="1707" y="684"/>
                  </a:cubicBezTo>
                  <a:cubicBezTo>
                    <a:pt x="1707" y="581"/>
                    <a:pt x="1707" y="581"/>
                    <a:pt x="1707" y="581"/>
                  </a:cubicBezTo>
                  <a:cubicBezTo>
                    <a:pt x="1707" y="562"/>
                    <a:pt x="1722" y="547"/>
                    <a:pt x="1741" y="547"/>
                  </a:cubicBezTo>
                  <a:cubicBezTo>
                    <a:pt x="1760" y="547"/>
                    <a:pt x="1775" y="562"/>
                    <a:pt x="1775" y="581"/>
                  </a:cubicBezTo>
                  <a:lnTo>
                    <a:pt x="1775" y="684"/>
                  </a:lnTo>
                  <a:close/>
                  <a:moveTo>
                    <a:pt x="1775" y="484"/>
                  </a:moveTo>
                  <a:cubicBezTo>
                    <a:pt x="1775" y="337"/>
                    <a:pt x="1775" y="337"/>
                    <a:pt x="1775" y="337"/>
                  </a:cubicBezTo>
                  <a:cubicBezTo>
                    <a:pt x="1980" y="411"/>
                    <a:pt x="1980" y="411"/>
                    <a:pt x="1980" y="411"/>
                  </a:cubicBezTo>
                  <a:lnTo>
                    <a:pt x="1775" y="4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7" name="Freeform 36"/>
            <p:cNvSpPr>
              <a:spLocks noEditPoints="1"/>
            </p:cNvSpPr>
            <p:nvPr/>
          </p:nvSpPr>
          <p:spPr bwMode="auto">
            <a:xfrm>
              <a:off x="7767638" y="5980113"/>
              <a:ext cx="1706563" cy="823913"/>
            </a:xfrm>
            <a:custGeom>
              <a:avLst/>
              <a:gdLst>
                <a:gd name="T0" fmla="*/ 1939 w 2048"/>
                <a:gd name="T1" fmla="*/ 1 h 990"/>
                <a:gd name="T2" fmla="*/ 109 w 2048"/>
                <a:gd name="T3" fmla="*/ 1 h 990"/>
                <a:gd name="T4" fmla="*/ 0 w 2048"/>
                <a:gd name="T5" fmla="*/ 376 h 990"/>
                <a:gd name="T6" fmla="*/ 109 w 2048"/>
                <a:gd name="T7" fmla="*/ 750 h 990"/>
                <a:gd name="T8" fmla="*/ 745 w 2048"/>
                <a:gd name="T9" fmla="*/ 846 h 990"/>
                <a:gd name="T10" fmla="*/ 835 w 2048"/>
                <a:gd name="T11" fmla="*/ 934 h 990"/>
                <a:gd name="T12" fmla="*/ 873 w 2048"/>
                <a:gd name="T13" fmla="*/ 949 h 990"/>
                <a:gd name="T14" fmla="*/ 936 w 2048"/>
                <a:gd name="T15" fmla="*/ 990 h 990"/>
                <a:gd name="T16" fmla="*/ 1058 w 2048"/>
                <a:gd name="T17" fmla="*/ 805 h 990"/>
                <a:gd name="T18" fmla="*/ 1180 w 2048"/>
                <a:gd name="T19" fmla="*/ 990 h 990"/>
                <a:gd name="T20" fmla="*/ 1244 w 2048"/>
                <a:gd name="T21" fmla="*/ 949 h 990"/>
                <a:gd name="T22" fmla="*/ 1281 w 2048"/>
                <a:gd name="T23" fmla="*/ 934 h 990"/>
                <a:gd name="T24" fmla="*/ 1371 w 2048"/>
                <a:gd name="T25" fmla="*/ 846 h 990"/>
                <a:gd name="T26" fmla="*/ 1940 w 2048"/>
                <a:gd name="T27" fmla="*/ 751 h 990"/>
                <a:gd name="T28" fmla="*/ 2048 w 2048"/>
                <a:gd name="T29" fmla="*/ 376 h 990"/>
                <a:gd name="T30" fmla="*/ 1133 w 2048"/>
                <a:gd name="T31" fmla="*/ 136 h 990"/>
                <a:gd name="T32" fmla="*/ 920 w 2048"/>
                <a:gd name="T33" fmla="*/ 317 h 990"/>
                <a:gd name="T34" fmla="*/ 1024 w 2048"/>
                <a:gd name="T35" fmla="*/ 137 h 990"/>
                <a:gd name="T36" fmla="*/ 1058 w 2048"/>
                <a:gd name="T37" fmla="*/ 683 h 990"/>
                <a:gd name="T38" fmla="*/ 1058 w 2048"/>
                <a:gd name="T39" fmla="*/ 341 h 990"/>
                <a:gd name="T40" fmla="*/ 1058 w 2048"/>
                <a:gd name="T41" fmla="*/ 683 h 990"/>
                <a:gd name="T42" fmla="*/ 137 w 2048"/>
                <a:gd name="T43" fmla="*/ 376 h 990"/>
                <a:gd name="T44" fmla="*/ 68 w 2048"/>
                <a:gd name="T45" fmla="*/ 376 h 990"/>
                <a:gd name="T46" fmla="*/ 171 w 2048"/>
                <a:gd name="T47" fmla="*/ 672 h 990"/>
                <a:gd name="T48" fmla="*/ 171 w 2048"/>
                <a:gd name="T49" fmla="*/ 80 h 990"/>
                <a:gd name="T50" fmla="*/ 853 w 2048"/>
                <a:gd name="T51" fmla="*/ 376 h 990"/>
                <a:gd name="T52" fmla="*/ 842 w 2048"/>
                <a:gd name="T53" fmla="*/ 614 h 990"/>
                <a:gd name="T54" fmla="*/ 171 w 2048"/>
                <a:gd name="T55" fmla="*/ 672 h 990"/>
                <a:gd name="T56" fmla="*/ 911 w 2048"/>
                <a:gd name="T57" fmla="*/ 864 h 990"/>
                <a:gd name="T58" fmla="*/ 808 w 2048"/>
                <a:gd name="T59" fmla="*/ 872 h 990"/>
                <a:gd name="T60" fmla="*/ 1009 w 2048"/>
                <a:gd name="T61" fmla="*/ 746 h 990"/>
                <a:gd name="T62" fmla="*/ 1250 w 2048"/>
                <a:gd name="T63" fmla="*/ 847 h 990"/>
                <a:gd name="T64" fmla="*/ 1180 w 2048"/>
                <a:gd name="T65" fmla="*/ 921 h 990"/>
                <a:gd name="T66" fmla="*/ 1228 w 2048"/>
                <a:gd name="T67" fmla="*/ 680 h 990"/>
                <a:gd name="T68" fmla="*/ 1250 w 2048"/>
                <a:gd name="T69" fmla="*/ 847 h 990"/>
                <a:gd name="T70" fmla="*/ 1277 w 2048"/>
                <a:gd name="T71" fmla="*/ 620 h 990"/>
                <a:gd name="T72" fmla="*/ 1228 w 2048"/>
                <a:gd name="T73" fmla="*/ 345 h 990"/>
                <a:gd name="T74" fmla="*/ 1939 w 2048"/>
                <a:gd name="T75" fmla="*/ 70 h 990"/>
                <a:gd name="T76" fmla="*/ 1939 w 2048"/>
                <a:gd name="T77" fmla="*/ 681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48" h="990">
                  <a:moveTo>
                    <a:pt x="1946" y="0"/>
                  </a:moveTo>
                  <a:cubicBezTo>
                    <a:pt x="1944" y="0"/>
                    <a:pt x="1942" y="0"/>
                    <a:pt x="1939" y="1"/>
                  </a:cubicBezTo>
                  <a:cubicBezTo>
                    <a:pt x="1637" y="48"/>
                    <a:pt x="1330" y="70"/>
                    <a:pt x="1024" y="68"/>
                  </a:cubicBezTo>
                  <a:cubicBezTo>
                    <a:pt x="718" y="70"/>
                    <a:pt x="411" y="48"/>
                    <a:pt x="109" y="1"/>
                  </a:cubicBezTo>
                  <a:cubicBezTo>
                    <a:pt x="106" y="0"/>
                    <a:pt x="104" y="0"/>
                    <a:pt x="102" y="0"/>
                  </a:cubicBezTo>
                  <a:cubicBezTo>
                    <a:pt x="79" y="0"/>
                    <a:pt x="0" y="27"/>
                    <a:pt x="0" y="376"/>
                  </a:cubicBezTo>
                  <a:cubicBezTo>
                    <a:pt x="0" y="724"/>
                    <a:pt x="79" y="751"/>
                    <a:pt x="102" y="751"/>
                  </a:cubicBezTo>
                  <a:cubicBezTo>
                    <a:pt x="104" y="751"/>
                    <a:pt x="106" y="751"/>
                    <a:pt x="109" y="750"/>
                  </a:cubicBezTo>
                  <a:cubicBezTo>
                    <a:pt x="341" y="714"/>
                    <a:pt x="576" y="692"/>
                    <a:pt x="812" y="686"/>
                  </a:cubicBezTo>
                  <a:cubicBezTo>
                    <a:pt x="745" y="846"/>
                    <a:pt x="745" y="846"/>
                    <a:pt x="745" y="846"/>
                  </a:cubicBezTo>
                  <a:cubicBezTo>
                    <a:pt x="735" y="872"/>
                    <a:pt x="741" y="901"/>
                    <a:pt x="761" y="920"/>
                  </a:cubicBezTo>
                  <a:cubicBezTo>
                    <a:pt x="781" y="939"/>
                    <a:pt x="810" y="945"/>
                    <a:pt x="835" y="934"/>
                  </a:cubicBezTo>
                  <a:cubicBezTo>
                    <a:pt x="861" y="923"/>
                    <a:pt x="861" y="923"/>
                    <a:pt x="861" y="923"/>
                  </a:cubicBezTo>
                  <a:cubicBezTo>
                    <a:pt x="873" y="949"/>
                    <a:pt x="873" y="949"/>
                    <a:pt x="873" y="949"/>
                  </a:cubicBezTo>
                  <a:cubicBezTo>
                    <a:pt x="883" y="974"/>
                    <a:pt x="908" y="990"/>
                    <a:pt x="935" y="990"/>
                  </a:cubicBezTo>
                  <a:cubicBezTo>
                    <a:pt x="936" y="990"/>
                    <a:pt x="936" y="990"/>
                    <a:pt x="936" y="990"/>
                  </a:cubicBezTo>
                  <a:cubicBezTo>
                    <a:pt x="964" y="990"/>
                    <a:pt x="989" y="973"/>
                    <a:pt x="999" y="947"/>
                  </a:cubicBezTo>
                  <a:cubicBezTo>
                    <a:pt x="1058" y="805"/>
                    <a:pt x="1058" y="805"/>
                    <a:pt x="1058" y="805"/>
                  </a:cubicBezTo>
                  <a:cubicBezTo>
                    <a:pt x="1117" y="947"/>
                    <a:pt x="1117" y="947"/>
                    <a:pt x="1117" y="947"/>
                  </a:cubicBezTo>
                  <a:cubicBezTo>
                    <a:pt x="1127" y="973"/>
                    <a:pt x="1152" y="990"/>
                    <a:pt x="1180" y="990"/>
                  </a:cubicBezTo>
                  <a:cubicBezTo>
                    <a:pt x="1181" y="990"/>
                    <a:pt x="1181" y="990"/>
                    <a:pt x="1181" y="990"/>
                  </a:cubicBezTo>
                  <a:cubicBezTo>
                    <a:pt x="1208" y="990"/>
                    <a:pt x="1233" y="974"/>
                    <a:pt x="1244" y="949"/>
                  </a:cubicBezTo>
                  <a:cubicBezTo>
                    <a:pt x="1255" y="923"/>
                    <a:pt x="1255" y="923"/>
                    <a:pt x="1255" y="923"/>
                  </a:cubicBezTo>
                  <a:cubicBezTo>
                    <a:pt x="1281" y="934"/>
                    <a:pt x="1281" y="934"/>
                    <a:pt x="1281" y="934"/>
                  </a:cubicBezTo>
                  <a:cubicBezTo>
                    <a:pt x="1306" y="945"/>
                    <a:pt x="1336" y="940"/>
                    <a:pt x="1356" y="920"/>
                  </a:cubicBezTo>
                  <a:cubicBezTo>
                    <a:pt x="1375" y="901"/>
                    <a:pt x="1382" y="872"/>
                    <a:pt x="1371" y="846"/>
                  </a:cubicBezTo>
                  <a:cubicBezTo>
                    <a:pt x="1306" y="689"/>
                    <a:pt x="1306" y="689"/>
                    <a:pt x="1306" y="689"/>
                  </a:cubicBezTo>
                  <a:cubicBezTo>
                    <a:pt x="1518" y="697"/>
                    <a:pt x="1730" y="717"/>
                    <a:pt x="1940" y="751"/>
                  </a:cubicBezTo>
                  <a:cubicBezTo>
                    <a:pt x="1942" y="751"/>
                    <a:pt x="1944" y="751"/>
                    <a:pt x="1946" y="751"/>
                  </a:cubicBezTo>
                  <a:cubicBezTo>
                    <a:pt x="1969" y="751"/>
                    <a:pt x="2048" y="724"/>
                    <a:pt x="2048" y="376"/>
                  </a:cubicBezTo>
                  <a:cubicBezTo>
                    <a:pt x="2048" y="27"/>
                    <a:pt x="1969" y="0"/>
                    <a:pt x="1946" y="0"/>
                  </a:cubicBezTo>
                  <a:close/>
                  <a:moveTo>
                    <a:pt x="1133" y="136"/>
                  </a:moveTo>
                  <a:cubicBezTo>
                    <a:pt x="1147" y="188"/>
                    <a:pt x="1156" y="241"/>
                    <a:pt x="1158" y="295"/>
                  </a:cubicBezTo>
                  <a:cubicBezTo>
                    <a:pt x="1080" y="259"/>
                    <a:pt x="990" y="268"/>
                    <a:pt x="920" y="317"/>
                  </a:cubicBezTo>
                  <a:cubicBezTo>
                    <a:pt x="918" y="256"/>
                    <a:pt x="911" y="195"/>
                    <a:pt x="897" y="135"/>
                  </a:cubicBezTo>
                  <a:cubicBezTo>
                    <a:pt x="938" y="136"/>
                    <a:pt x="981" y="137"/>
                    <a:pt x="1024" y="137"/>
                  </a:cubicBezTo>
                  <a:cubicBezTo>
                    <a:pt x="1061" y="137"/>
                    <a:pt x="1098" y="136"/>
                    <a:pt x="1133" y="136"/>
                  </a:cubicBezTo>
                  <a:close/>
                  <a:moveTo>
                    <a:pt x="1058" y="683"/>
                  </a:moveTo>
                  <a:cubicBezTo>
                    <a:pt x="964" y="683"/>
                    <a:pt x="887" y="606"/>
                    <a:pt x="887" y="512"/>
                  </a:cubicBezTo>
                  <a:cubicBezTo>
                    <a:pt x="887" y="418"/>
                    <a:pt x="964" y="341"/>
                    <a:pt x="1058" y="341"/>
                  </a:cubicBezTo>
                  <a:cubicBezTo>
                    <a:pt x="1152" y="341"/>
                    <a:pt x="1229" y="418"/>
                    <a:pt x="1229" y="512"/>
                  </a:cubicBezTo>
                  <a:cubicBezTo>
                    <a:pt x="1229" y="606"/>
                    <a:pt x="1152" y="683"/>
                    <a:pt x="1058" y="683"/>
                  </a:cubicBezTo>
                  <a:close/>
                  <a:moveTo>
                    <a:pt x="102" y="85"/>
                  </a:moveTo>
                  <a:cubicBezTo>
                    <a:pt x="129" y="180"/>
                    <a:pt x="140" y="278"/>
                    <a:pt x="137" y="376"/>
                  </a:cubicBezTo>
                  <a:cubicBezTo>
                    <a:pt x="140" y="473"/>
                    <a:pt x="129" y="571"/>
                    <a:pt x="102" y="666"/>
                  </a:cubicBezTo>
                  <a:cubicBezTo>
                    <a:pt x="76" y="571"/>
                    <a:pt x="65" y="473"/>
                    <a:pt x="68" y="376"/>
                  </a:cubicBezTo>
                  <a:cubicBezTo>
                    <a:pt x="65" y="278"/>
                    <a:pt x="76" y="180"/>
                    <a:pt x="102" y="85"/>
                  </a:cubicBezTo>
                  <a:close/>
                  <a:moveTo>
                    <a:pt x="171" y="672"/>
                  </a:moveTo>
                  <a:cubicBezTo>
                    <a:pt x="190" y="617"/>
                    <a:pt x="205" y="527"/>
                    <a:pt x="205" y="376"/>
                  </a:cubicBezTo>
                  <a:cubicBezTo>
                    <a:pt x="205" y="224"/>
                    <a:pt x="190" y="134"/>
                    <a:pt x="171" y="80"/>
                  </a:cubicBezTo>
                  <a:cubicBezTo>
                    <a:pt x="388" y="110"/>
                    <a:pt x="607" y="128"/>
                    <a:pt x="825" y="134"/>
                  </a:cubicBezTo>
                  <a:cubicBezTo>
                    <a:pt x="846" y="213"/>
                    <a:pt x="855" y="294"/>
                    <a:pt x="853" y="376"/>
                  </a:cubicBezTo>
                  <a:cubicBezTo>
                    <a:pt x="853" y="381"/>
                    <a:pt x="853" y="385"/>
                    <a:pt x="853" y="390"/>
                  </a:cubicBezTo>
                  <a:cubicBezTo>
                    <a:pt x="812" y="458"/>
                    <a:pt x="808" y="542"/>
                    <a:pt x="842" y="614"/>
                  </a:cubicBezTo>
                  <a:cubicBezTo>
                    <a:pt x="841" y="617"/>
                    <a:pt x="841" y="617"/>
                    <a:pt x="841" y="617"/>
                  </a:cubicBezTo>
                  <a:cubicBezTo>
                    <a:pt x="617" y="623"/>
                    <a:pt x="393" y="641"/>
                    <a:pt x="171" y="672"/>
                  </a:cubicBezTo>
                  <a:close/>
                  <a:moveTo>
                    <a:pt x="935" y="922"/>
                  </a:moveTo>
                  <a:cubicBezTo>
                    <a:pt x="911" y="864"/>
                    <a:pt x="911" y="864"/>
                    <a:pt x="911" y="864"/>
                  </a:cubicBezTo>
                  <a:cubicBezTo>
                    <a:pt x="903" y="847"/>
                    <a:pt x="883" y="839"/>
                    <a:pt x="866" y="847"/>
                  </a:cubicBezTo>
                  <a:cubicBezTo>
                    <a:pt x="808" y="872"/>
                    <a:pt x="808" y="872"/>
                    <a:pt x="808" y="872"/>
                  </a:cubicBezTo>
                  <a:cubicBezTo>
                    <a:pt x="888" y="680"/>
                    <a:pt x="888" y="680"/>
                    <a:pt x="888" y="680"/>
                  </a:cubicBezTo>
                  <a:cubicBezTo>
                    <a:pt x="921" y="713"/>
                    <a:pt x="963" y="736"/>
                    <a:pt x="1009" y="746"/>
                  </a:cubicBezTo>
                  <a:lnTo>
                    <a:pt x="935" y="922"/>
                  </a:lnTo>
                  <a:close/>
                  <a:moveTo>
                    <a:pt x="1250" y="847"/>
                  </a:moveTo>
                  <a:cubicBezTo>
                    <a:pt x="1233" y="839"/>
                    <a:pt x="1213" y="847"/>
                    <a:pt x="1206" y="864"/>
                  </a:cubicBezTo>
                  <a:cubicBezTo>
                    <a:pt x="1180" y="921"/>
                    <a:pt x="1180" y="921"/>
                    <a:pt x="1180" y="921"/>
                  </a:cubicBezTo>
                  <a:cubicBezTo>
                    <a:pt x="1107" y="746"/>
                    <a:pt x="1107" y="746"/>
                    <a:pt x="1107" y="746"/>
                  </a:cubicBezTo>
                  <a:cubicBezTo>
                    <a:pt x="1153" y="736"/>
                    <a:pt x="1195" y="713"/>
                    <a:pt x="1228" y="680"/>
                  </a:cubicBezTo>
                  <a:cubicBezTo>
                    <a:pt x="1308" y="871"/>
                    <a:pt x="1308" y="871"/>
                    <a:pt x="1308" y="871"/>
                  </a:cubicBezTo>
                  <a:lnTo>
                    <a:pt x="1250" y="847"/>
                  </a:lnTo>
                  <a:close/>
                  <a:moveTo>
                    <a:pt x="1939" y="681"/>
                  </a:moveTo>
                  <a:cubicBezTo>
                    <a:pt x="1719" y="647"/>
                    <a:pt x="1498" y="627"/>
                    <a:pt x="1277" y="620"/>
                  </a:cubicBezTo>
                  <a:cubicBezTo>
                    <a:pt x="1274" y="614"/>
                    <a:pt x="1274" y="614"/>
                    <a:pt x="1274" y="614"/>
                  </a:cubicBezTo>
                  <a:cubicBezTo>
                    <a:pt x="1317" y="523"/>
                    <a:pt x="1299" y="416"/>
                    <a:pt x="1228" y="345"/>
                  </a:cubicBezTo>
                  <a:cubicBezTo>
                    <a:pt x="1228" y="274"/>
                    <a:pt x="1220" y="203"/>
                    <a:pt x="1204" y="134"/>
                  </a:cubicBezTo>
                  <a:cubicBezTo>
                    <a:pt x="1450" y="129"/>
                    <a:pt x="1695" y="107"/>
                    <a:pt x="1939" y="70"/>
                  </a:cubicBezTo>
                  <a:cubicBezTo>
                    <a:pt x="1955" y="97"/>
                    <a:pt x="1980" y="203"/>
                    <a:pt x="1980" y="376"/>
                  </a:cubicBezTo>
                  <a:cubicBezTo>
                    <a:pt x="1980" y="548"/>
                    <a:pt x="1954" y="654"/>
                    <a:pt x="1939" y="6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sp>
        <p:nvSpPr>
          <p:cNvPr id="38" name="Freeform 37">
            <a:extLst>
              <a:ext uri="{FF2B5EF4-FFF2-40B4-BE49-F238E27FC236}">
                <a16:creationId xmlns:a16="http://schemas.microsoft.com/office/drawing/2014/main" id="{C6195F27-3BC7-48A5-8A4F-A8A33974D0EE}"/>
              </a:ext>
            </a:extLst>
          </p:cNvPr>
          <p:cNvSpPr>
            <a:spLocks noEditPoints="1"/>
          </p:cNvSpPr>
          <p:nvPr/>
        </p:nvSpPr>
        <p:spPr bwMode="auto">
          <a:xfrm>
            <a:off x="15206934" y="4869657"/>
            <a:ext cx="542925" cy="547688"/>
          </a:xfrm>
          <a:custGeom>
            <a:avLst/>
            <a:gdLst>
              <a:gd name="T0" fmla="*/ 0 w 160"/>
              <a:gd name="T1" fmla="*/ 58 h 160"/>
              <a:gd name="T2" fmla="*/ 8 w 160"/>
              <a:gd name="T3" fmla="*/ 58 h 160"/>
              <a:gd name="T4" fmla="*/ 31 w 160"/>
              <a:gd name="T5" fmla="*/ 20 h 160"/>
              <a:gd name="T6" fmla="*/ 46 w 160"/>
              <a:gd name="T7" fmla="*/ 25 h 160"/>
              <a:gd name="T8" fmla="*/ 49 w 160"/>
              <a:gd name="T9" fmla="*/ 32 h 160"/>
              <a:gd name="T10" fmla="*/ 64 w 160"/>
              <a:gd name="T11" fmla="*/ 19 h 160"/>
              <a:gd name="T12" fmla="*/ 64 w 160"/>
              <a:gd name="T13" fmla="*/ 13 h 160"/>
              <a:gd name="T14" fmla="*/ 46 w 160"/>
              <a:gd name="T15" fmla="*/ 1 h 160"/>
              <a:gd name="T16" fmla="*/ 52 w 160"/>
              <a:gd name="T17" fmla="*/ 12 h 160"/>
              <a:gd name="T18" fmla="*/ 0 w 160"/>
              <a:gd name="T19" fmla="*/ 43 h 160"/>
              <a:gd name="T20" fmla="*/ 4 w 160"/>
              <a:gd name="T21" fmla="*/ 82 h 160"/>
              <a:gd name="T22" fmla="*/ 0 w 160"/>
              <a:gd name="T23" fmla="*/ 156 h 160"/>
              <a:gd name="T24" fmla="*/ 74 w 160"/>
              <a:gd name="T25" fmla="*/ 160 h 160"/>
              <a:gd name="T26" fmla="*/ 78 w 160"/>
              <a:gd name="T27" fmla="*/ 86 h 160"/>
              <a:gd name="T28" fmla="*/ 70 w 160"/>
              <a:gd name="T29" fmla="*/ 152 h 160"/>
              <a:gd name="T30" fmla="*/ 8 w 160"/>
              <a:gd name="T31" fmla="*/ 90 h 160"/>
              <a:gd name="T32" fmla="*/ 70 w 160"/>
              <a:gd name="T33" fmla="*/ 152 h 160"/>
              <a:gd name="T34" fmla="*/ 152 w 160"/>
              <a:gd name="T35" fmla="*/ 102 h 160"/>
              <a:gd name="T36" fmla="*/ 128 w 160"/>
              <a:gd name="T37" fmla="*/ 140 h 160"/>
              <a:gd name="T38" fmla="*/ 113 w 160"/>
              <a:gd name="T39" fmla="*/ 135 h 160"/>
              <a:gd name="T40" fmla="*/ 108 w 160"/>
              <a:gd name="T41" fmla="*/ 129 h 160"/>
              <a:gd name="T42" fmla="*/ 94 w 160"/>
              <a:gd name="T43" fmla="*/ 144 h 160"/>
              <a:gd name="T44" fmla="*/ 108 w 160"/>
              <a:gd name="T45" fmla="*/ 159 h 160"/>
              <a:gd name="T46" fmla="*/ 113 w 160"/>
              <a:gd name="T47" fmla="*/ 159 h 160"/>
              <a:gd name="T48" fmla="*/ 108 w 160"/>
              <a:gd name="T49" fmla="*/ 148 h 160"/>
              <a:gd name="T50" fmla="*/ 160 w 160"/>
              <a:gd name="T51" fmla="*/ 117 h 160"/>
              <a:gd name="T52" fmla="*/ 156 w 160"/>
              <a:gd name="T53" fmla="*/ 98 h 160"/>
              <a:gd name="T54" fmla="*/ 85 w 160"/>
              <a:gd name="T55" fmla="*/ 0 h 160"/>
              <a:gd name="T56" fmla="*/ 81 w 160"/>
              <a:gd name="T57" fmla="*/ 74 h 160"/>
              <a:gd name="T58" fmla="*/ 155 w 160"/>
              <a:gd name="T59" fmla="*/ 78 h 160"/>
              <a:gd name="T60" fmla="*/ 159 w 160"/>
              <a:gd name="T61" fmla="*/ 4 h 160"/>
              <a:gd name="T62" fmla="*/ 151 w 160"/>
              <a:gd name="T63" fmla="*/ 70 h 160"/>
              <a:gd name="T64" fmla="*/ 89 w 160"/>
              <a:gd name="T65" fmla="*/ 8 h 160"/>
              <a:gd name="T66" fmla="*/ 151 w 160"/>
              <a:gd name="T67" fmla="*/ 7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0" h="160">
                <a:moveTo>
                  <a:pt x="0" y="43"/>
                </a:moveTo>
                <a:cubicBezTo>
                  <a:pt x="0" y="58"/>
                  <a:pt x="0" y="58"/>
                  <a:pt x="0" y="58"/>
                </a:cubicBezTo>
                <a:cubicBezTo>
                  <a:pt x="0" y="60"/>
                  <a:pt x="2" y="62"/>
                  <a:pt x="4" y="62"/>
                </a:cubicBezTo>
                <a:cubicBezTo>
                  <a:pt x="6" y="62"/>
                  <a:pt x="8" y="60"/>
                  <a:pt x="8" y="58"/>
                </a:cubicBezTo>
                <a:cubicBezTo>
                  <a:pt x="8" y="43"/>
                  <a:pt x="8" y="43"/>
                  <a:pt x="8" y="43"/>
                </a:cubicBezTo>
                <a:cubicBezTo>
                  <a:pt x="8" y="31"/>
                  <a:pt x="18" y="20"/>
                  <a:pt x="31" y="20"/>
                </a:cubicBezTo>
                <a:cubicBezTo>
                  <a:pt x="52" y="20"/>
                  <a:pt x="52" y="20"/>
                  <a:pt x="52" y="20"/>
                </a:cubicBezTo>
                <a:cubicBezTo>
                  <a:pt x="46" y="25"/>
                  <a:pt x="46" y="25"/>
                  <a:pt x="46" y="25"/>
                </a:cubicBezTo>
                <a:cubicBezTo>
                  <a:pt x="45" y="27"/>
                  <a:pt x="45" y="30"/>
                  <a:pt x="46" y="31"/>
                </a:cubicBezTo>
                <a:cubicBezTo>
                  <a:pt x="47" y="32"/>
                  <a:pt x="48" y="32"/>
                  <a:pt x="49" y="32"/>
                </a:cubicBezTo>
                <a:cubicBezTo>
                  <a:pt x="50" y="32"/>
                  <a:pt x="51" y="32"/>
                  <a:pt x="52" y="31"/>
                </a:cubicBezTo>
                <a:cubicBezTo>
                  <a:pt x="64" y="19"/>
                  <a:pt x="64" y="19"/>
                  <a:pt x="64" y="19"/>
                </a:cubicBezTo>
                <a:cubicBezTo>
                  <a:pt x="65" y="18"/>
                  <a:pt x="65" y="17"/>
                  <a:pt x="65" y="16"/>
                </a:cubicBezTo>
                <a:cubicBezTo>
                  <a:pt x="65" y="15"/>
                  <a:pt x="65" y="14"/>
                  <a:pt x="64" y="13"/>
                </a:cubicBezTo>
                <a:cubicBezTo>
                  <a:pt x="52" y="1"/>
                  <a:pt x="52" y="1"/>
                  <a:pt x="52" y="1"/>
                </a:cubicBezTo>
                <a:cubicBezTo>
                  <a:pt x="50" y="0"/>
                  <a:pt x="48" y="0"/>
                  <a:pt x="46" y="1"/>
                </a:cubicBezTo>
                <a:cubicBezTo>
                  <a:pt x="45" y="3"/>
                  <a:pt x="45" y="5"/>
                  <a:pt x="46" y="7"/>
                </a:cubicBezTo>
                <a:cubicBezTo>
                  <a:pt x="52" y="12"/>
                  <a:pt x="52" y="12"/>
                  <a:pt x="52" y="12"/>
                </a:cubicBezTo>
                <a:cubicBezTo>
                  <a:pt x="31" y="12"/>
                  <a:pt x="31" y="12"/>
                  <a:pt x="31" y="12"/>
                </a:cubicBezTo>
                <a:cubicBezTo>
                  <a:pt x="14" y="12"/>
                  <a:pt x="0" y="26"/>
                  <a:pt x="0" y="43"/>
                </a:cubicBezTo>
                <a:close/>
                <a:moveTo>
                  <a:pt x="74" y="82"/>
                </a:moveTo>
                <a:cubicBezTo>
                  <a:pt x="4" y="82"/>
                  <a:pt x="4" y="82"/>
                  <a:pt x="4" y="82"/>
                </a:cubicBezTo>
                <a:cubicBezTo>
                  <a:pt x="2" y="82"/>
                  <a:pt x="0" y="84"/>
                  <a:pt x="0" y="86"/>
                </a:cubicBezTo>
                <a:cubicBezTo>
                  <a:pt x="0" y="156"/>
                  <a:pt x="0" y="156"/>
                  <a:pt x="0" y="156"/>
                </a:cubicBezTo>
                <a:cubicBezTo>
                  <a:pt x="0" y="158"/>
                  <a:pt x="2" y="160"/>
                  <a:pt x="4" y="160"/>
                </a:cubicBezTo>
                <a:cubicBezTo>
                  <a:pt x="74" y="160"/>
                  <a:pt x="74" y="160"/>
                  <a:pt x="74" y="160"/>
                </a:cubicBezTo>
                <a:cubicBezTo>
                  <a:pt x="77" y="160"/>
                  <a:pt x="78" y="158"/>
                  <a:pt x="78" y="156"/>
                </a:cubicBezTo>
                <a:cubicBezTo>
                  <a:pt x="78" y="86"/>
                  <a:pt x="78" y="86"/>
                  <a:pt x="78" y="86"/>
                </a:cubicBezTo>
                <a:cubicBezTo>
                  <a:pt x="78" y="84"/>
                  <a:pt x="76" y="82"/>
                  <a:pt x="74" y="82"/>
                </a:cubicBezTo>
                <a:close/>
                <a:moveTo>
                  <a:pt x="70" y="152"/>
                </a:moveTo>
                <a:cubicBezTo>
                  <a:pt x="8" y="152"/>
                  <a:pt x="8" y="152"/>
                  <a:pt x="8" y="152"/>
                </a:cubicBezTo>
                <a:cubicBezTo>
                  <a:pt x="8" y="90"/>
                  <a:pt x="8" y="90"/>
                  <a:pt x="8" y="90"/>
                </a:cubicBezTo>
                <a:cubicBezTo>
                  <a:pt x="70" y="90"/>
                  <a:pt x="70" y="90"/>
                  <a:pt x="70" y="90"/>
                </a:cubicBezTo>
                <a:cubicBezTo>
                  <a:pt x="70" y="152"/>
                  <a:pt x="70" y="152"/>
                  <a:pt x="70" y="152"/>
                </a:cubicBezTo>
                <a:close/>
                <a:moveTo>
                  <a:pt x="156" y="98"/>
                </a:moveTo>
                <a:cubicBezTo>
                  <a:pt x="153" y="98"/>
                  <a:pt x="152" y="100"/>
                  <a:pt x="152" y="102"/>
                </a:cubicBezTo>
                <a:cubicBezTo>
                  <a:pt x="152" y="117"/>
                  <a:pt x="152" y="117"/>
                  <a:pt x="152" y="117"/>
                </a:cubicBezTo>
                <a:cubicBezTo>
                  <a:pt x="152" y="129"/>
                  <a:pt x="141" y="140"/>
                  <a:pt x="128" y="140"/>
                </a:cubicBezTo>
                <a:cubicBezTo>
                  <a:pt x="108" y="140"/>
                  <a:pt x="108" y="140"/>
                  <a:pt x="108" y="140"/>
                </a:cubicBezTo>
                <a:cubicBezTo>
                  <a:pt x="113" y="135"/>
                  <a:pt x="113" y="135"/>
                  <a:pt x="113" y="135"/>
                </a:cubicBezTo>
                <a:cubicBezTo>
                  <a:pt x="115" y="133"/>
                  <a:pt x="115" y="130"/>
                  <a:pt x="113" y="129"/>
                </a:cubicBezTo>
                <a:cubicBezTo>
                  <a:pt x="112" y="127"/>
                  <a:pt x="109" y="127"/>
                  <a:pt x="108" y="129"/>
                </a:cubicBezTo>
                <a:cubicBezTo>
                  <a:pt x="96" y="141"/>
                  <a:pt x="96" y="141"/>
                  <a:pt x="96" y="141"/>
                </a:cubicBezTo>
                <a:cubicBezTo>
                  <a:pt x="95" y="142"/>
                  <a:pt x="94" y="143"/>
                  <a:pt x="94" y="144"/>
                </a:cubicBezTo>
                <a:cubicBezTo>
                  <a:pt x="94" y="145"/>
                  <a:pt x="95" y="146"/>
                  <a:pt x="96" y="147"/>
                </a:cubicBezTo>
                <a:cubicBezTo>
                  <a:pt x="108" y="159"/>
                  <a:pt x="108" y="159"/>
                  <a:pt x="108" y="159"/>
                </a:cubicBezTo>
                <a:cubicBezTo>
                  <a:pt x="109" y="160"/>
                  <a:pt x="110" y="160"/>
                  <a:pt x="111" y="160"/>
                </a:cubicBezTo>
                <a:cubicBezTo>
                  <a:pt x="112" y="160"/>
                  <a:pt x="113" y="160"/>
                  <a:pt x="113" y="159"/>
                </a:cubicBezTo>
                <a:cubicBezTo>
                  <a:pt x="115" y="157"/>
                  <a:pt x="115" y="155"/>
                  <a:pt x="113" y="153"/>
                </a:cubicBezTo>
                <a:cubicBezTo>
                  <a:pt x="108" y="148"/>
                  <a:pt x="108" y="148"/>
                  <a:pt x="108" y="148"/>
                </a:cubicBezTo>
                <a:cubicBezTo>
                  <a:pt x="128" y="148"/>
                  <a:pt x="128" y="148"/>
                  <a:pt x="128" y="148"/>
                </a:cubicBezTo>
                <a:cubicBezTo>
                  <a:pt x="146" y="148"/>
                  <a:pt x="160" y="134"/>
                  <a:pt x="160" y="117"/>
                </a:cubicBezTo>
                <a:cubicBezTo>
                  <a:pt x="160" y="102"/>
                  <a:pt x="160" y="102"/>
                  <a:pt x="160" y="102"/>
                </a:cubicBezTo>
                <a:cubicBezTo>
                  <a:pt x="160" y="100"/>
                  <a:pt x="158" y="98"/>
                  <a:pt x="156" y="98"/>
                </a:cubicBezTo>
                <a:close/>
                <a:moveTo>
                  <a:pt x="155" y="0"/>
                </a:moveTo>
                <a:cubicBezTo>
                  <a:pt x="85" y="0"/>
                  <a:pt x="85" y="0"/>
                  <a:pt x="85" y="0"/>
                </a:cubicBezTo>
                <a:cubicBezTo>
                  <a:pt x="83" y="0"/>
                  <a:pt x="81" y="2"/>
                  <a:pt x="81" y="4"/>
                </a:cubicBezTo>
                <a:cubicBezTo>
                  <a:pt x="81" y="74"/>
                  <a:pt x="81" y="74"/>
                  <a:pt x="81" y="74"/>
                </a:cubicBezTo>
                <a:cubicBezTo>
                  <a:pt x="81" y="76"/>
                  <a:pt x="83" y="78"/>
                  <a:pt x="85" y="78"/>
                </a:cubicBezTo>
                <a:cubicBezTo>
                  <a:pt x="155" y="78"/>
                  <a:pt x="155" y="78"/>
                  <a:pt x="155" y="78"/>
                </a:cubicBezTo>
                <a:cubicBezTo>
                  <a:pt x="158" y="78"/>
                  <a:pt x="159" y="76"/>
                  <a:pt x="159" y="74"/>
                </a:cubicBezTo>
                <a:cubicBezTo>
                  <a:pt x="159" y="4"/>
                  <a:pt x="159" y="4"/>
                  <a:pt x="159" y="4"/>
                </a:cubicBezTo>
                <a:cubicBezTo>
                  <a:pt x="159" y="2"/>
                  <a:pt x="158" y="0"/>
                  <a:pt x="155" y="0"/>
                </a:cubicBezTo>
                <a:close/>
                <a:moveTo>
                  <a:pt x="151" y="70"/>
                </a:moveTo>
                <a:cubicBezTo>
                  <a:pt x="89" y="70"/>
                  <a:pt x="89" y="70"/>
                  <a:pt x="89" y="70"/>
                </a:cubicBezTo>
                <a:cubicBezTo>
                  <a:pt x="89" y="8"/>
                  <a:pt x="89" y="8"/>
                  <a:pt x="89" y="8"/>
                </a:cubicBezTo>
                <a:cubicBezTo>
                  <a:pt x="151" y="8"/>
                  <a:pt x="151" y="8"/>
                  <a:pt x="151" y="8"/>
                </a:cubicBezTo>
                <a:lnTo>
                  <a:pt x="151" y="70"/>
                </a:lnTo>
                <a:close/>
              </a:path>
            </a:pathLst>
          </a:custGeom>
          <a:solidFill>
            <a:srgbClr val="F4F2F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9" name="Freeform 38"/>
          <p:cNvSpPr>
            <a:spLocks noChangeAspect="1" noEditPoints="1"/>
          </p:cNvSpPr>
          <p:nvPr/>
        </p:nvSpPr>
        <p:spPr bwMode="auto">
          <a:xfrm>
            <a:off x="8822225" y="4838700"/>
            <a:ext cx="529083" cy="640080"/>
          </a:xfrm>
          <a:custGeom>
            <a:avLst/>
            <a:gdLst>
              <a:gd name="T0" fmla="*/ 67 w 133"/>
              <a:gd name="T1" fmla="*/ 72 h 160"/>
              <a:gd name="T2" fmla="*/ 72 w 133"/>
              <a:gd name="T3" fmla="*/ 64 h 160"/>
              <a:gd name="T4" fmla="*/ 75 w 133"/>
              <a:gd name="T5" fmla="*/ 61 h 160"/>
              <a:gd name="T6" fmla="*/ 59 w 133"/>
              <a:gd name="T7" fmla="*/ 67 h 160"/>
              <a:gd name="T8" fmla="*/ 56 w 133"/>
              <a:gd name="T9" fmla="*/ 64 h 160"/>
              <a:gd name="T10" fmla="*/ 53 w 133"/>
              <a:gd name="T11" fmla="*/ 59 h 160"/>
              <a:gd name="T12" fmla="*/ 80 w 133"/>
              <a:gd name="T13" fmla="*/ 59 h 160"/>
              <a:gd name="T14" fmla="*/ 83 w 133"/>
              <a:gd name="T15" fmla="*/ 56 h 160"/>
              <a:gd name="T16" fmla="*/ 91 w 133"/>
              <a:gd name="T17" fmla="*/ 56 h 160"/>
              <a:gd name="T18" fmla="*/ 88 w 133"/>
              <a:gd name="T19" fmla="*/ 53 h 160"/>
              <a:gd name="T20" fmla="*/ 45 w 133"/>
              <a:gd name="T21" fmla="*/ 53 h 160"/>
              <a:gd name="T22" fmla="*/ 64 w 133"/>
              <a:gd name="T23" fmla="*/ 59 h 160"/>
              <a:gd name="T24" fmla="*/ 67 w 133"/>
              <a:gd name="T25" fmla="*/ 56 h 160"/>
              <a:gd name="T26" fmla="*/ 67 w 133"/>
              <a:gd name="T27" fmla="*/ 93 h 160"/>
              <a:gd name="T28" fmla="*/ 64 w 133"/>
              <a:gd name="T29" fmla="*/ 91 h 160"/>
              <a:gd name="T30" fmla="*/ 69 w 133"/>
              <a:gd name="T31" fmla="*/ 99 h 160"/>
              <a:gd name="T32" fmla="*/ 64 w 133"/>
              <a:gd name="T33" fmla="*/ 107 h 160"/>
              <a:gd name="T34" fmla="*/ 67 w 133"/>
              <a:gd name="T35" fmla="*/ 104 h 160"/>
              <a:gd name="T36" fmla="*/ 67 w 133"/>
              <a:gd name="T37" fmla="*/ 117 h 160"/>
              <a:gd name="T38" fmla="*/ 64 w 133"/>
              <a:gd name="T39" fmla="*/ 115 h 160"/>
              <a:gd name="T40" fmla="*/ 69 w 133"/>
              <a:gd name="T41" fmla="*/ 123 h 160"/>
              <a:gd name="T42" fmla="*/ 64 w 133"/>
              <a:gd name="T43" fmla="*/ 131 h 160"/>
              <a:gd name="T44" fmla="*/ 67 w 133"/>
              <a:gd name="T45" fmla="*/ 128 h 160"/>
              <a:gd name="T46" fmla="*/ 131 w 133"/>
              <a:gd name="T47" fmla="*/ 160 h 160"/>
              <a:gd name="T48" fmla="*/ 13 w 133"/>
              <a:gd name="T49" fmla="*/ 160 h 160"/>
              <a:gd name="T50" fmla="*/ 0 w 133"/>
              <a:gd name="T51" fmla="*/ 157 h 160"/>
              <a:gd name="T52" fmla="*/ 11 w 133"/>
              <a:gd name="T53" fmla="*/ 144 h 160"/>
              <a:gd name="T54" fmla="*/ 34 w 133"/>
              <a:gd name="T55" fmla="*/ 99 h 160"/>
              <a:gd name="T56" fmla="*/ 24 w 133"/>
              <a:gd name="T57" fmla="*/ 43 h 160"/>
              <a:gd name="T58" fmla="*/ 11 w 133"/>
              <a:gd name="T59" fmla="*/ 5 h 160"/>
              <a:gd name="T60" fmla="*/ 3 w 133"/>
              <a:gd name="T61" fmla="*/ 0 h 160"/>
              <a:gd name="T62" fmla="*/ 120 w 133"/>
              <a:gd name="T63" fmla="*/ 0 h 160"/>
              <a:gd name="T64" fmla="*/ 133 w 133"/>
              <a:gd name="T65" fmla="*/ 3 h 160"/>
              <a:gd name="T66" fmla="*/ 123 w 133"/>
              <a:gd name="T67" fmla="*/ 16 h 160"/>
              <a:gd name="T68" fmla="*/ 100 w 133"/>
              <a:gd name="T69" fmla="*/ 61 h 160"/>
              <a:gd name="T70" fmla="*/ 109 w 133"/>
              <a:gd name="T71" fmla="*/ 117 h 160"/>
              <a:gd name="T72" fmla="*/ 123 w 133"/>
              <a:gd name="T73" fmla="*/ 155 h 160"/>
              <a:gd name="T74" fmla="*/ 24 w 133"/>
              <a:gd name="T75" fmla="*/ 11 h 160"/>
              <a:gd name="T76" fmla="*/ 117 w 133"/>
              <a:gd name="T77" fmla="*/ 5 h 160"/>
              <a:gd name="T78" fmla="*/ 24 w 133"/>
              <a:gd name="T79" fmla="*/ 11 h 160"/>
              <a:gd name="T80" fmla="*/ 104 w 133"/>
              <a:gd name="T81" fmla="*/ 43 h 160"/>
              <a:gd name="T82" fmla="*/ 29 w 133"/>
              <a:gd name="T83" fmla="*/ 43 h 160"/>
              <a:gd name="T84" fmla="*/ 29 w 133"/>
              <a:gd name="T85" fmla="*/ 144 h 160"/>
              <a:gd name="T86" fmla="*/ 97 w 133"/>
              <a:gd name="T87" fmla="*/ 103 h 160"/>
              <a:gd name="T88" fmla="*/ 29 w 133"/>
              <a:gd name="T89" fmla="*/ 117 h 160"/>
              <a:gd name="T90" fmla="*/ 117 w 133"/>
              <a:gd name="T91" fmla="*/ 155 h 160"/>
              <a:gd name="T92" fmla="*/ 24 w 133"/>
              <a:gd name="T93" fmla="*/ 14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3" h="160">
                <a:moveTo>
                  <a:pt x="67" y="67"/>
                </a:moveTo>
                <a:cubicBezTo>
                  <a:pt x="68" y="67"/>
                  <a:pt x="69" y="68"/>
                  <a:pt x="69" y="69"/>
                </a:cubicBezTo>
                <a:cubicBezTo>
                  <a:pt x="69" y="71"/>
                  <a:pt x="68" y="72"/>
                  <a:pt x="67" y="72"/>
                </a:cubicBezTo>
                <a:cubicBezTo>
                  <a:pt x="65" y="72"/>
                  <a:pt x="64" y="71"/>
                  <a:pt x="64" y="69"/>
                </a:cubicBezTo>
                <a:cubicBezTo>
                  <a:pt x="64" y="68"/>
                  <a:pt x="65" y="67"/>
                  <a:pt x="67" y="67"/>
                </a:cubicBezTo>
                <a:close/>
                <a:moveTo>
                  <a:pt x="72" y="64"/>
                </a:moveTo>
                <a:cubicBezTo>
                  <a:pt x="72" y="65"/>
                  <a:pt x="73" y="67"/>
                  <a:pt x="75" y="67"/>
                </a:cubicBezTo>
                <a:cubicBezTo>
                  <a:pt x="76" y="67"/>
                  <a:pt x="77" y="65"/>
                  <a:pt x="77" y="64"/>
                </a:cubicBezTo>
                <a:cubicBezTo>
                  <a:pt x="77" y="63"/>
                  <a:pt x="76" y="61"/>
                  <a:pt x="75" y="61"/>
                </a:cubicBezTo>
                <a:cubicBezTo>
                  <a:pt x="73" y="61"/>
                  <a:pt x="72" y="63"/>
                  <a:pt x="72" y="64"/>
                </a:cubicBezTo>
                <a:close/>
                <a:moveTo>
                  <a:pt x="56" y="64"/>
                </a:moveTo>
                <a:cubicBezTo>
                  <a:pt x="56" y="65"/>
                  <a:pt x="57" y="67"/>
                  <a:pt x="59" y="67"/>
                </a:cubicBezTo>
                <a:cubicBezTo>
                  <a:pt x="60" y="67"/>
                  <a:pt x="61" y="65"/>
                  <a:pt x="61" y="64"/>
                </a:cubicBezTo>
                <a:cubicBezTo>
                  <a:pt x="61" y="63"/>
                  <a:pt x="60" y="61"/>
                  <a:pt x="59" y="61"/>
                </a:cubicBezTo>
                <a:cubicBezTo>
                  <a:pt x="57" y="61"/>
                  <a:pt x="56" y="63"/>
                  <a:pt x="56" y="64"/>
                </a:cubicBezTo>
                <a:close/>
                <a:moveTo>
                  <a:pt x="48" y="59"/>
                </a:moveTo>
                <a:cubicBezTo>
                  <a:pt x="48" y="60"/>
                  <a:pt x="49" y="61"/>
                  <a:pt x="51" y="61"/>
                </a:cubicBezTo>
                <a:cubicBezTo>
                  <a:pt x="52" y="61"/>
                  <a:pt x="53" y="60"/>
                  <a:pt x="53" y="59"/>
                </a:cubicBezTo>
                <a:cubicBezTo>
                  <a:pt x="53" y="57"/>
                  <a:pt x="52" y="56"/>
                  <a:pt x="51" y="56"/>
                </a:cubicBezTo>
                <a:cubicBezTo>
                  <a:pt x="49" y="56"/>
                  <a:pt x="48" y="57"/>
                  <a:pt x="48" y="59"/>
                </a:cubicBezTo>
                <a:close/>
                <a:moveTo>
                  <a:pt x="80" y="59"/>
                </a:moveTo>
                <a:cubicBezTo>
                  <a:pt x="80" y="60"/>
                  <a:pt x="81" y="61"/>
                  <a:pt x="83" y="61"/>
                </a:cubicBezTo>
                <a:cubicBezTo>
                  <a:pt x="84" y="61"/>
                  <a:pt x="85" y="60"/>
                  <a:pt x="85" y="59"/>
                </a:cubicBezTo>
                <a:cubicBezTo>
                  <a:pt x="85" y="57"/>
                  <a:pt x="84" y="56"/>
                  <a:pt x="83" y="56"/>
                </a:cubicBezTo>
                <a:cubicBezTo>
                  <a:pt x="81" y="56"/>
                  <a:pt x="80" y="57"/>
                  <a:pt x="80" y="59"/>
                </a:cubicBezTo>
                <a:close/>
                <a:moveTo>
                  <a:pt x="88" y="53"/>
                </a:moveTo>
                <a:cubicBezTo>
                  <a:pt x="88" y="55"/>
                  <a:pt x="89" y="56"/>
                  <a:pt x="91" y="56"/>
                </a:cubicBezTo>
                <a:cubicBezTo>
                  <a:pt x="92" y="56"/>
                  <a:pt x="93" y="55"/>
                  <a:pt x="93" y="53"/>
                </a:cubicBezTo>
                <a:cubicBezTo>
                  <a:pt x="93" y="52"/>
                  <a:pt x="92" y="51"/>
                  <a:pt x="91" y="51"/>
                </a:cubicBezTo>
                <a:cubicBezTo>
                  <a:pt x="89" y="51"/>
                  <a:pt x="88" y="52"/>
                  <a:pt x="88" y="53"/>
                </a:cubicBezTo>
                <a:close/>
                <a:moveTo>
                  <a:pt x="40" y="53"/>
                </a:moveTo>
                <a:cubicBezTo>
                  <a:pt x="40" y="55"/>
                  <a:pt x="41" y="56"/>
                  <a:pt x="43" y="56"/>
                </a:cubicBezTo>
                <a:cubicBezTo>
                  <a:pt x="44" y="56"/>
                  <a:pt x="45" y="55"/>
                  <a:pt x="45" y="53"/>
                </a:cubicBezTo>
                <a:cubicBezTo>
                  <a:pt x="45" y="52"/>
                  <a:pt x="44" y="51"/>
                  <a:pt x="43" y="51"/>
                </a:cubicBezTo>
                <a:cubicBezTo>
                  <a:pt x="41" y="51"/>
                  <a:pt x="40" y="52"/>
                  <a:pt x="40" y="53"/>
                </a:cubicBezTo>
                <a:close/>
                <a:moveTo>
                  <a:pt x="64" y="59"/>
                </a:moveTo>
                <a:cubicBezTo>
                  <a:pt x="64" y="60"/>
                  <a:pt x="65" y="61"/>
                  <a:pt x="67" y="61"/>
                </a:cubicBezTo>
                <a:cubicBezTo>
                  <a:pt x="68" y="61"/>
                  <a:pt x="69" y="60"/>
                  <a:pt x="69" y="59"/>
                </a:cubicBezTo>
                <a:cubicBezTo>
                  <a:pt x="69" y="57"/>
                  <a:pt x="68" y="56"/>
                  <a:pt x="67" y="56"/>
                </a:cubicBezTo>
                <a:cubicBezTo>
                  <a:pt x="65" y="56"/>
                  <a:pt x="64" y="57"/>
                  <a:pt x="64" y="59"/>
                </a:cubicBezTo>
                <a:close/>
                <a:moveTo>
                  <a:pt x="64" y="91"/>
                </a:moveTo>
                <a:cubicBezTo>
                  <a:pt x="64" y="92"/>
                  <a:pt x="65" y="93"/>
                  <a:pt x="67" y="93"/>
                </a:cubicBezTo>
                <a:cubicBezTo>
                  <a:pt x="68" y="93"/>
                  <a:pt x="69" y="92"/>
                  <a:pt x="69" y="91"/>
                </a:cubicBezTo>
                <a:cubicBezTo>
                  <a:pt x="69" y="89"/>
                  <a:pt x="68" y="88"/>
                  <a:pt x="67" y="88"/>
                </a:cubicBezTo>
                <a:cubicBezTo>
                  <a:pt x="65" y="88"/>
                  <a:pt x="64" y="89"/>
                  <a:pt x="64" y="91"/>
                </a:cubicBezTo>
                <a:close/>
                <a:moveTo>
                  <a:pt x="64" y="99"/>
                </a:moveTo>
                <a:cubicBezTo>
                  <a:pt x="64" y="100"/>
                  <a:pt x="65" y="101"/>
                  <a:pt x="67" y="101"/>
                </a:cubicBezTo>
                <a:cubicBezTo>
                  <a:pt x="68" y="101"/>
                  <a:pt x="69" y="100"/>
                  <a:pt x="69" y="99"/>
                </a:cubicBezTo>
                <a:cubicBezTo>
                  <a:pt x="69" y="97"/>
                  <a:pt x="68" y="96"/>
                  <a:pt x="67" y="96"/>
                </a:cubicBezTo>
                <a:cubicBezTo>
                  <a:pt x="65" y="96"/>
                  <a:pt x="64" y="97"/>
                  <a:pt x="64" y="99"/>
                </a:cubicBezTo>
                <a:close/>
                <a:moveTo>
                  <a:pt x="64" y="107"/>
                </a:moveTo>
                <a:cubicBezTo>
                  <a:pt x="64" y="108"/>
                  <a:pt x="65" y="109"/>
                  <a:pt x="67" y="109"/>
                </a:cubicBezTo>
                <a:cubicBezTo>
                  <a:pt x="68" y="109"/>
                  <a:pt x="69" y="108"/>
                  <a:pt x="69" y="107"/>
                </a:cubicBezTo>
                <a:cubicBezTo>
                  <a:pt x="69" y="105"/>
                  <a:pt x="68" y="104"/>
                  <a:pt x="67" y="104"/>
                </a:cubicBezTo>
                <a:cubicBezTo>
                  <a:pt x="65" y="104"/>
                  <a:pt x="64" y="105"/>
                  <a:pt x="64" y="107"/>
                </a:cubicBezTo>
                <a:close/>
                <a:moveTo>
                  <a:pt x="64" y="115"/>
                </a:moveTo>
                <a:cubicBezTo>
                  <a:pt x="64" y="116"/>
                  <a:pt x="65" y="117"/>
                  <a:pt x="67" y="117"/>
                </a:cubicBezTo>
                <a:cubicBezTo>
                  <a:pt x="68" y="117"/>
                  <a:pt x="69" y="116"/>
                  <a:pt x="69" y="115"/>
                </a:cubicBezTo>
                <a:cubicBezTo>
                  <a:pt x="69" y="113"/>
                  <a:pt x="68" y="112"/>
                  <a:pt x="67" y="112"/>
                </a:cubicBezTo>
                <a:cubicBezTo>
                  <a:pt x="65" y="112"/>
                  <a:pt x="64" y="113"/>
                  <a:pt x="64" y="115"/>
                </a:cubicBezTo>
                <a:close/>
                <a:moveTo>
                  <a:pt x="64" y="123"/>
                </a:moveTo>
                <a:cubicBezTo>
                  <a:pt x="64" y="124"/>
                  <a:pt x="65" y="125"/>
                  <a:pt x="67" y="125"/>
                </a:cubicBezTo>
                <a:cubicBezTo>
                  <a:pt x="68" y="125"/>
                  <a:pt x="69" y="124"/>
                  <a:pt x="69" y="123"/>
                </a:cubicBezTo>
                <a:cubicBezTo>
                  <a:pt x="69" y="121"/>
                  <a:pt x="68" y="120"/>
                  <a:pt x="67" y="120"/>
                </a:cubicBezTo>
                <a:cubicBezTo>
                  <a:pt x="65" y="120"/>
                  <a:pt x="64" y="121"/>
                  <a:pt x="64" y="123"/>
                </a:cubicBezTo>
                <a:close/>
                <a:moveTo>
                  <a:pt x="64" y="131"/>
                </a:moveTo>
                <a:cubicBezTo>
                  <a:pt x="64" y="132"/>
                  <a:pt x="65" y="133"/>
                  <a:pt x="67" y="133"/>
                </a:cubicBezTo>
                <a:cubicBezTo>
                  <a:pt x="68" y="133"/>
                  <a:pt x="69" y="132"/>
                  <a:pt x="69" y="131"/>
                </a:cubicBezTo>
                <a:cubicBezTo>
                  <a:pt x="69" y="129"/>
                  <a:pt x="68" y="128"/>
                  <a:pt x="67" y="128"/>
                </a:cubicBezTo>
                <a:cubicBezTo>
                  <a:pt x="65" y="128"/>
                  <a:pt x="64" y="129"/>
                  <a:pt x="64" y="131"/>
                </a:cubicBezTo>
                <a:close/>
                <a:moveTo>
                  <a:pt x="133" y="157"/>
                </a:moveTo>
                <a:cubicBezTo>
                  <a:pt x="133" y="159"/>
                  <a:pt x="132" y="160"/>
                  <a:pt x="131" y="160"/>
                </a:cubicBezTo>
                <a:cubicBezTo>
                  <a:pt x="123" y="160"/>
                  <a:pt x="123" y="160"/>
                  <a:pt x="123" y="160"/>
                </a:cubicBezTo>
                <a:cubicBezTo>
                  <a:pt x="120" y="160"/>
                  <a:pt x="120" y="160"/>
                  <a:pt x="120" y="160"/>
                </a:cubicBezTo>
                <a:cubicBezTo>
                  <a:pt x="13" y="160"/>
                  <a:pt x="13" y="160"/>
                  <a:pt x="13" y="160"/>
                </a:cubicBezTo>
                <a:cubicBezTo>
                  <a:pt x="11" y="160"/>
                  <a:pt x="11" y="160"/>
                  <a:pt x="11" y="160"/>
                </a:cubicBezTo>
                <a:cubicBezTo>
                  <a:pt x="3" y="160"/>
                  <a:pt x="3" y="160"/>
                  <a:pt x="3" y="160"/>
                </a:cubicBezTo>
                <a:cubicBezTo>
                  <a:pt x="1" y="160"/>
                  <a:pt x="0" y="159"/>
                  <a:pt x="0" y="157"/>
                </a:cubicBezTo>
                <a:cubicBezTo>
                  <a:pt x="0" y="156"/>
                  <a:pt x="1" y="155"/>
                  <a:pt x="3" y="155"/>
                </a:cubicBezTo>
                <a:cubicBezTo>
                  <a:pt x="11" y="155"/>
                  <a:pt x="11" y="155"/>
                  <a:pt x="11" y="155"/>
                </a:cubicBezTo>
                <a:cubicBezTo>
                  <a:pt x="11" y="144"/>
                  <a:pt x="11" y="144"/>
                  <a:pt x="11" y="144"/>
                </a:cubicBezTo>
                <a:cubicBezTo>
                  <a:pt x="24" y="144"/>
                  <a:pt x="24" y="144"/>
                  <a:pt x="24" y="144"/>
                </a:cubicBezTo>
                <a:cubicBezTo>
                  <a:pt x="24" y="117"/>
                  <a:pt x="24" y="117"/>
                  <a:pt x="24" y="117"/>
                </a:cubicBezTo>
                <a:cubicBezTo>
                  <a:pt x="24" y="110"/>
                  <a:pt x="28" y="103"/>
                  <a:pt x="34" y="99"/>
                </a:cubicBezTo>
                <a:cubicBezTo>
                  <a:pt x="62" y="80"/>
                  <a:pt x="62" y="80"/>
                  <a:pt x="62" y="80"/>
                </a:cubicBezTo>
                <a:cubicBezTo>
                  <a:pt x="34" y="61"/>
                  <a:pt x="34" y="61"/>
                  <a:pt x="34" y="61"/>
                </a:cubicBezTo>
                <a:cubicBezTo>
                  <a:pt x="28" y="57"/>
                  <a:pt x="24" y="50"/>
                  <a:pt x="24" y="43"/>
                </a:cubicBezTo>
                <a:cubicBezTo>
                  <a:pt x="24" y="16"/>
                  <a:pt x="24" y="16"/>
                  <a:pt x="24" y="16"/>
                </a:cubicBezTo>
                <a:cubicBezTo>
                  <a:pt x="11" y="16"/>
                  <a:pt x="11" y="16"/>
                  <a:pt x="11" y="16"/>
                </a:cubicBezTo>
                <a:cubicBezTo>
                  <a:pt x="11" y="5"/>
                  <a:pt x="11" y="5"/>
                  <a:pt x="11" y="5"/>
                </a:cubicBezTo>
                <a:cubicBezTo>
                  <a:pt x="3" y="5"/>
                  <a:pt x="3" y="5"/>
                  <a:pt x="3" y="5"/>
                </a:cubicBezTo>
                <a:cubicBezTo>
                  <a:pt x="1" y="5"/>
                  <a:pt x="0" y="4"/>
                  <a:pt x="0" y="3"/>
                </a:cubicBezTo>
                <a:cubicBezTo>
                  <a:pt x="0" y="1"/>
                  <a:pt x="1" y="0"/>
                  <a:pt x="3" y="0"/>
                </a:cubicBezTo>
                <a:cubicBezTo>
                  <a:pt x="11" y="0"/>
                  <a:pt x="11" y="0"/>
                  <a:pt x="11" y="0"/>
                </a:cubicBezTo>
                <a:cubicBezTo>
                  <a:pt x="13" y="0"/>
                  <a:pt x="13" y="0"/>
                  <a:pt x="13" y="0"/>
                </a:cubicBezTo>
                <a:cubicBezTo>
                  <a:pt x="120" y="0"/>
                  <a:pt x="120" y="0"/>
                  <a:pt x="120" y="0"/>
                </a:cubicBezTo>
                <a:cubicBezTo>
                  <a:pt x="123" y="0"/>
                  <a:pt x="123" y="0"/>
                  <a:pt x="123" y="0"/>
                </a:cubicBezTo>
                <a:cubicBezTo>
                  <a:pt x="131" y="0"/>
                  <a:pt x="131" y="0"/>
                  <a:pt x="131" y="0"/>
                </a:cubicBezTo>
                <a:cubicBezTo>
                  <a:pt x="132" y="0"/>
                  <a:pt x="133" y="1"/>
                  <a:pt x="133" y="3"/>
                </a:cubicBezTo>
                <a:cubicBezTo>
                  <a:pt x="133" y="4"/>
                  <a:pt x="132" y="5"/>
                  <a:pt x="131" y="5"/>
                </a:cubicBezTo>
                <a:cubicBezTo>
                  <a:pt x="123" y="5"/>
                  <a:pt x="123" y="5"/>
                  <a:pt x="123" y="5"/>
                </a:cubicBezTo>
                <a:cubicBezTo>
                  <a:pt x="123" y="16"/>
                  <a:pt x="123" y="16"/>
                  <a:pt x="123" y="16"/>
                </a:cubicBezTo>
                <a:cubicBezTo>
                  <a:pt x="109" y="16"/>
                  <a:pt x="109" y="16"/>
                  <a:pt x="109" y="16"/>
                </a:cubicBezTo>
                <a:cubicBezTo>
                  <a:pt x="109" y="43"/>
                  <a:pt x="109" y="43"/>
                  <a:pt x="109" y="43"/>
                </a:cubicBezTo>
                <a:cubicBezTo>
                  <a:pt x="109" y="50"/>
                  <a:pt x="106" y="57"/>
                  <a:pt x="100" y="61"/>
                </a:cubicBezTo>
                <a:cubicBezTo>
                  <a:pt x="71" y="80"/>
                  <a:pt x="71" y="80"/>
                  <a:pt x="71" y="80"/>
                </a:cubicBezTo>
                <a:cubicBezTo>
                  <a:pt x="100" y="99"/>
                  <a:pt x="100" y="99"/>
                  <a:pt x="100" y="99"/>
                </a:cubicBezTo>
                <a:cubicBezTo>
                  <a:pt x="106" y="103"/>
                  <a:pt x="109" y="110"/>
                  <a:pt x="109" y="117"/>
                </a:cubicBezTo>
                <a:cubicBezTo>
                  <a:pt x="109" y="144"/>
                  <a:pt x="109" y="144"/>
                  <a:pt x="109" y="144"/>
                </a:cubicBezTo>
                <a:cubicBezTo>
                  <a:pt x="123" y="144"/>
                  <a:pt x="123" y="144"/>
                  <a:pt x="123" y="144"/>
                </a:cubicBezTo>
                <a:cubicBezTo>
                  <a:pt x="123" y="155"/>
                  <a:pt x="123" y="155"/>
                  <a:pt x="123" y="155"/>
                </a:cubicBezTo>
                <a:cubicBezTo>
                  <a:pt x="131" y="155"/>
                  <a:pt x="131" y="155"/>
                  <a:pt x="131" y="155"/>
                </a:cubicBezTo>
                <a:cubicBezTo>
                  <a:pt x="132" y="155"/>
                  <a:pt x="133" y="156"/>
                  <a:pt x="133" y="157"/>
                </a:cubicBezTo>
                <a:close/>
                <a:moveTo>
                  <a:pt x="24" y="11"/>
                </a:moveTo>
                <a:cubicBezTo>
                  <a:pt x="109" y="11"/>
                  <a:pt x="109" y="11"/>
                  <a:pt x="109" y="11"/>
                </a:cubicBezTo>
                <a:cubicBezTo>
                  <a:pt x="117" y="11"/>
                  <a:pt x="117" y="11"/>
                  <a:pt x="117" y="11"/>
                </a:cubicBezTo>
                <a:cubicBezTo>
                  <a:pt x="117" y="5"/>
                  <a:pt x="117" y="5"/>
                  <a:pt x="117" y="5"/>
                </a:cubicBezTo>
                <a:cubicBezTo>
                  <a:pt x="16" y="5"/>
                  <a:pt x="16" y="5"/>
                  <a:pt x="16" y="5"/>
                </a:cubicBezTo>
                <a:cubicBezTo>
                  <a:pt x="16" y="11"/>
                  <a:pt x="16" y="11"/>
                  <a:pt x="16" y="11"/>
                </a:cubicBezTo>
                <a:lnTo>
                  <a:pt x="24" y="11"/>
                </a:lnTo>
                <a:close/>
                <a:moveTo>
                  <a:pt x="67" y="77"/>
                </a:moveTo>
                <a:cubicBezTo>
                  <a:pt x="97" y="57"/>
                  <a:pt x="97" y="57"/>
                  <a:pt x="97" y="57"/>
                </a:cubicBezTo>
                <a:cubicBezTo>
                  <a:pt x="101" y="54"/>
                  <a:pt x="104" y="49"/>
                  <a:pt x="104" y="43"/>
                </a:cubicBezTo>
                <a:cubicBezTo>
                  <a:pt x="104" y="16"/>
                  <a:pt x="104" y="16"/>
                  <a:pt x="104" y="16"/>
                </a:cubicBezTo>
                <a:cubicBezTo>
                  <a:pt x="29" y="16"/>
                  <a:pt x="29" y="16"/>
                  <a:pt x="29" y="16"/>
                </a:cubicBezTo>
                <a:cubicBezTo>
                  <a:pt x="29" y="43"/>
                  <a:pt x="29" y="43"/>
                  <a:pt x="29" y="43"/>
                </a:cubicBezTo>
                <a:cubicBezTo>
                  <a:pt x="29" y="49"/>
                  <a:pt x="32" y="54"/>
                  <a:pt x="37" y="57"/>
                </a:cubicBezTo>
                <a:lnTo>
                  <a:pt x="67" y="77"/>
                </a:lnTo>
                <a:close/>
                <a:moveTo>
                  <a:pt x="29" y="144"/>
                </a:moveTo>
                <a:cubicBezTo>
                  <a:pt x="104" y="144"/>
                  <a:pt x="104" y="144"/>
                  <a:pt x="104" y="144"/>
                </a:cubicBezTo>
                <a:cubicBezTo>
                  <a:pt x="104" y="117"/>
                  <a:pt x="104" y="117"/>
                  <a:pt x="104" y="117"/>
                </a:cubicBezTo>
                <a:cubicBezTo>
                  <a:pt x="104" y="111"/>
                  <a:pt x="101" y="106"/>
                  <a:pt x="97" y="103"/>
                </a:cubicBezTo>
                <a:cubicBezTo>
                  <a:pt x="67" y="83"/>
                  <a:pt x="67" y="83"/>
                  <a:pt x="67" y="83"/>
                </a:cubicBezTo>
                <a:cubicBezTo>
                  <a:pt x="37" y="103"/>
                  <a:pt x="37" y="103"/>
                  <a:pt x="37" y="103"/>
                </a:cubicBezTo>
                <a:cubicBezTo>
                  <a:pt x="32" y="106"/>
                  <a:pt x="29" y="111"/>
                  <a:pt x="29" y="117"/>
                </a:cubicBezTo>
                <a:lnTo>
                  <a:pt x="29" y="144"/>
                </a:lnTo>
                <a:close/>
                <a:moveTo>
                  <a:pt x="16" y="155"/>
                </a:moveTo>
                <a:cubicBezTo>
                  <a:pt x="117" y="155"/>
                  <a:pt x="117" y="155"/>
                  <a:pt x="117" y="155"/>
                </a:cubicBezTo>
                <a:cubicBezTo>
                  <a:pt x="117" y="149"/>
                  <a:pt x="117" y="149"/>
                  <a:pt x="117" y="149"/>
                </a:cubicBezTo>
                <a:cubicBezTo>
                  <a:pt x="109" y="149"/>
                  <a:pt x="109" y="149"/>
                  <a:pt x="109" y="149"/>
                </a:cubicBezTo>
                <a:cubicBezTo>
                  <a:pt x="24" y="149"/>
                  <a:pt x="24" y="149"/>
                  <a:pt x="24" y="149"/>
                </a:cubicBezTo>
                <a:cubicBezTo>
                  <a:pt x="16" y="149"/>
                  <a:pt x="16" y="149"/>
                  <a:pt x="16" y="149"/>
                </a:cubicBezTo>
                <a:lnTo>
                  <a:pt x="16" y="155"/>
                </a:lnTo>
                <a:close/>
              </a:path>
            </a:pathLst>
          </a:custGeom>
          <a:solidFill>
            <a:srgbClr val="F4F2F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0" name="Freeform 39"/>
          <p:cNvSpPr>
            <a:spLocks noChangeAspect="1" noEditPoints="1"/>
          </p:cNvSpPr>
          <p:nvPr/>
        </p:nvSpPr>
        <p:spPr bwMode="auto">
          <a:xfrm>
            <a:off x="12093366" y="4792980"/>
            <a:ext cx="558654" cy="731520"/>
          </a:xfrm>
          <a:custGeom>
            <a:avLst/>
            <a:gdLst>
              <a:gd name="T0" fmla="*/ 73 w 123"/>
              <a:gd name="T1" fmla="*/ 80 h 160"/>
              <a:gd name="T2" fmla="*/ 123 w 123"/>
              <a:gd name="T3" fmla="*/ 8 h 160"/>
              <a:gd name="T4" fmla="*/ 8 w 123"/>
              <a:gd name="T5" fmla="*/ 16 h 160"/>
              <a:gd name="T6" fmla="*/ 21 w 123"/>
              <a:gd name="T7" fmla="*/ 128 h 160"/>
              <a:gd name="T8" fmla="*/ 8 w 123"/>
              <a:gd name="T9" fmla="*/ 160 h 160"/>
              <a:gd name="T10" fmla="*/ 8 w 123"/>
              <a:gd name="T11" fmla="*/ 11 h 160"/>
              <a:gd name="T12" fmla="*/ 117 w 123"/>
              <a:gd name="T13" fmla="*/ 8 h 160"/>
              <a:gd name="T14" fmla="*/ 8 w 123"/>
              <a:gd name="T15" fmla="*/ 11 h 160"/>
              <a:gd name="T16" fmla="*/ 96 w 123"/>
              <a:gd name="T17" fmla="*/ 32 h 160"/>
              <a:gd name="T18" fmla="*/ 27 w 123"/>
              <a:gd name="T19" fmla="*/ 128 h 160"/>
              <a:gd name="T20" fmla="*/ 96 w 123"/>
              <a:gd name="T21" fmla="*/ 144 h 160"/>
              <a:gd name="T22" fmla="*/ 83 w 123"/>
              <a:gd name="T23" fmla="*/ 141 h 160"/>
              <a:gd name="T24" fmla="*/ 69 w 123"/>
              <a:gd name="T25" fmla="*/ 144 h 160"/>
              <a:gd name="T26" fmla="*/ 53 w 123"/>
              <a:gd name="T27" fmla="*/ 144 h 160"/>
              <a:gd name="T28" fmla="*/ 40 w 123"/>
              <a:gd name="T29" fmla="*/ 141 h 160"/>
              <a:gd name="T30" fmla="*/ 27 w 123"/>
              <a:gd name="T31" fmla="*/ 144 h 160"/>
              <a:gd name="T32" fmla="*/ 5 w 123"/>
              <a:gd name="T33" fmla="*/ 152 h 160"/>
              <a:gd name="T34" fmla="*/ 115 w 123"/>
              <a:gd name="T35" fmla="*/ 149 h 160"/>
              <a:gd name="T36" fmla="*/ 37 w 123"/>
              <a:gd name="T37" fmla="*/ 139 h 160"/>
              <a:gd name="T38" fmla="*/ 45 w 123"/>
              <a:gd name="T39" fmla="*/ 136 h 160"/>
              <a:gd name="T40" fmla="*/ 45 w 123"/>
              <a:gd name="T41" fmla="*/ 136 h 160"/>
              <a:gd name="T42" fmla="*/ 53 w 123"/>
              <a:gd name="T43" fmla="*/ 139 h 160"/>
              <a:gd name="T44" fmla="*/ 67 w 123"/>
              <a:gd name="T45" fmla="*/ 141 h 160"/>
              <a:gd name="T46" fmla="*/ 80 w 123"/>
              <a:gd name="T47" fmla="*/ 139 h 160"/>
              <a:gd name="T48" fmla="*/ 88 w 123"/>
              <a:gd name="T49" fmla="*/ 136 h 160"/>
              <a:gd name="T50" fmla="*/ 88 w 123"/>
              <a:gd name="T51" fmla="*/ 136 h 160"/>
              <a:gd name="T52" fmla="*/ 37 w 123"/>
              <a:gd name="T53" fmla="*/ 133 h 160"/>
              <a:gd name="T54" fmla="*/ 51 w 123"/>
              <a:gd name="T55" fmla="*/ 136 h 160"/>
              <a:gd name="T56" fmla="*/ 64 w 123"/>
              <a:gd name="T57" fmla="*/ 88 h 160"/>
              <a:gd name="T58" fmla="*/ 45 w 123"/>
              <a:gd name="T59" fmla="*/ 56 h 160"/>
              <a:gd name="T60" fmla="*/ 45 w 123"/>
              <a:gd name="T61" fmla="*/ 56 h 160"/>
              <a:gd name="T62" fmla="*/ 53 w 123"/>
              <a:gd name="T63" fmla="*/ 59 h 160"/>
              <a:gd name="T64" fmla="*/ 67 w 123"/>
              <a:gd name="T65" fmla="*/ 61 h 160"/>
              <a:gd name="T66" fmla="*/ 80 w 123"/>
              <a:gd name="T67" fmla="*/ 59 h 160"/>
              <a:gd name="T68" fmla="*/ 72 w 123"/>
              <a:gd name="T69" fmla="*/ 51 h 160"/>
              <a:gd name="T70" fmla="*/ 72 w 123"/>
              <a:gd name="T71" fmla="*/ 51 h 160"/>
              <a:gd name="T72" fmla="*/ 75 w 123"/>
              <a:gd name="T73" fmla="*/ 48 h 160"/>
              <a:gd name="T74" fmla="*/ 51 w 123"/>
              <a:gd name="T75" fmla="*/ 56 h 160"/>
              <a:gd name="T76" fmla="*/ 64 w 123"/>
              <a:gd name="T77" fmla="*/ 53 h 160"/>
              <a:gd name="T78" fmla="*/ 45 w 123"/>
              <a:gd name="T79" fmla="*/ 45 h 160"/>
              <a:gd name="T80" fmla="*/ 45 w 123"/>
              <a:gd name="T81" fmla="*/ 45 h 160"/>
              <a:gd name="T82" fmla="*/ 48 w 123"/>
              <a:gd name="T83" fmla="*/ 64 h 160"/>
              <a:gd name="T84" fmla="*/ 56 w 123"/>
              <a:gd name="T85" fmla="*/ 72 h 160"/>
              <a:gd name="T86" fmla="*/ 69 w 123"/>
              <a:gd name="T87" fmla="*/ 69 h 160"/>
              <a:gd name="T88" fmla="*/ 61 w 123"/>
              <a:gd name="T89" fmla="*/ 61 h 160"/>
              <a:gd name="T90" fmla="*/ 61 w 123"/>
              <a:gd name="T91" fmla="*/ 61 h 160"/>
              <a:gd name="T92" fmla="*/ 69 w 123"/>
              <a:gd name="T93" fmla="*/ 64 h 160"/>
              <a:gd name="T94" fmla="*/ 61 w 123"/>
              <a:gd name="T95" fmla="*/ 99 h 160"/>
              <a:gd name="T96" fmla="*/ 64 w 123"/>
              <a:gd name="T97" fmla="*/ 104 h 160"/>
              <a:gd name="T98" fmla="*/ 61 w 123"/>
              <a:gd name="T99" fmla="*/ 109 h 160"/>
              <a:gd name="T100" fmla="*/ 61 w 123"/>
              <a:gd name="T101" fmla="*/ 109 h 160"/>
              <a:gd name="T102" fmla="*/ 59 w 123"/>
              <a:gd name="T103" fmla="*/ 120 h 160"/>
              <a:gd name="T104" fmla="*/ 61 w 123"/>
              <a:gd name="T105" fmla="*/ 131 h 160"/>
              <a:gd name="T106" fmla="*/ 75 w 123"/>
              <a:gd name="T107" fmla="*/ 133 h 160"/>
              <a:gd name="T108" fmla="*/ 83 w 123"/>
              <a:gd name="T109" fmla="*/ 131 h 160"/>
              <a:gd name="T110" fmla="*/ 83 w 123"/>
              <a:gd name="T111" fmla="*/ 13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3" h="160">
                <a:moveTo>
                  <a:pt x="115" y="144"/>
                </a:moveTo>
                <a:cubicBezTo>
                  <a:pt x="101" y="144"/>
                  <a:pt x="101" y="144"/>
                  <a:pt x="101" y="144"/>
                </a:cubicBezTo>
                <a:cubicBezTo>
                  <a:pt x="101" y="128"/>
                  <a:pt x="101" y="128"/>
                  <a:pt x="101" y="128"/>
                </a:cubicBezTo>
                <a:cubicBezTo>
                  <a:pt x="101" y="108"/>
                  <a:pt x="90" y="89"/>
                  <a:pt x="73" y="80"/>
                </a:cubicBezTo>
                <a:cubicBezTo>
                  <a:pt x="90" y="71"/>
                  <a:pt x="101" y="52"/>
                  <a:pt x="101" y="32"/>
                </a:cubicBezTo>
                <a:cubicBezTo>
                  <a:pt x="101" y="16"/>
                  <a:pt x="101" y="16"/>
                  <a:pt x="101" y="16"/>
                </a:cubicBezTo>
                <a:cubicBezTo>
                  <a:pt x="115" y="16"/>
                  <a:pt x="115" y="16"/>
                  <a:pt x="115" y="16"/>
                </a:cubicBezTo>
                <a:cubicBezTo>
                  <a:pt x="119" y="16"/>
                  <a:pt x="123" y="12"/>
                  <a:pt x="123" y="8"/>
                </a:cubicBezTo>
                <a:cubicBezTo>
                  <a:pt x="123" y="4"/>
                  <a:pt x="119" y="0"/>
                  <a:pt x="115" y="0"/>
                </a:cubicBezTo>
                <a:cubicBezTo>
                  <a:pt x="8" y="0"/>
                  <a:pt x="8" y="0"/>
                  <a:pt x="8" y="0"/>
                </a:cubicBezTo>
                <a:cubicBezTo>
                  <a:pt x="4" y="0"/>
                  <a:pt x="0" y="4"/>
                  <a:pt x="0" y="8"/>
                </a:cubicBezTo>
                <a:cubicBezTo>
                  <a:pt x="0" y="12"/>
                  <a:pt x="4" y="16"/>
                  <a:pt x="8" y="16"/>
                </a:cubicBezTo>
                <a:cubicBezTo>
                  <a:pt x="21" y="16"/>
                  <a:pt x="21" y="16"/>
                  <a:pt x="21" y="16"/>
                </a:cubicBezTo>
                <a:cubicBezTo>
                  <a:pt x="21" y="32"/>
                  <a:pt x="21" y="32"/>
                  <a:pt x="21" y="32"/>
                </a:cubicBezTo>
                <a:cubicBezTo>
                  <a:pt x="21" y="52"/>
                  <a:pt x="32" y="71"/>
                  <a:pt x="50" y="80"/>
                </a:cubicBezTo>
                <a:cubicBezTo>
                  <a:pt x="32" y="89"/>
                  <a:pt x="21" y="108"/>
                  <a:pt x="21" y="128"/>
                </a:cubicBezTo>
                <a:cubicBezTo>
                  <a:pt x="21" y="144"/>
                  <a:pt x="21" y="144"/>
                  <a:pt x="21" y="144"/>
                </a:cubicBezTo>
                <a:cubicBezTo>
                  <a:pt x="8" y="144"/>
                  <a:pt x="8" y="144"/>
                  <a:pt x="8" y="144"/>
                </a:cubicBezTo>
                <a:cubicBezTo>
                  <a:pt x="4" y="144"/>
                  <a:pt x="0" y="148"/>
                  <a:pt x="0" y="152"/>
                </a:cubicBezTo>
                <a:cubicBezTo>
                  <a:pt x="0" y="156"/>
                  <a:pt x="4" y="160"/>
                  <a:pt x="8" y="160"/>
                </a:cubicBezTo>
                <a:cubicBezTo>
                  <a:pt x="115" y="160"/>
                  <a:pt x="115" y="160"/>
                  <a:pt x="115" y="160"/>
                </a:cubicBezTo>
                <a:cubicBezTo>
                  <a:pt x="119" y="160"/>
                  <a:pt x="123" y="156"/>
                  <a:pt x="123" y="152"/>
                </a:cubicBezTo>
                <a:cubicBezTo>
                  <a:pt x="123" y="148"/>
                  <a:pt x="119" y="144"/>
                  <a:pt x="115" y="144"/>
                </a:cubicBezTo>
                <a:close/>
                <a:moveTo>
                  <a:pt x="8" y="11"/>
                </a:moveTo>
                <a:cubicBezTo>
                  <a:pt x="7" y="11"/>
                  <a:pt x="5" y="9"/>
                  <a:pt x="5" y="8"/>
                </a:cubicBezTo>
                <a:cubicBezTo>
                  <a:pt x="5" y="7"/>
                  <a:pt x="7" y="5"/>
                  <a:pt x="8" y="5"/>
                </a:cubicBezTo>
                <a:cubicBezTo>
                  <a:pt x="115" y="5"/>
                  <a:pt x="115" y="5"/>
                  <a:pt x="115" y="5"/>
                </a:cubicBezTo>
                <a:cubicBezTo>
                  <a:pt x="116" y="5"/>
                  <a:pt x="117" y="7"/>
                  <a:pt x="117" y="8"/>
                </a:cubicBezTo>
                <a:cubicBezTo>
                  <a:pt x="117" y="9"/>
                  <a:pt x="116" y="11"/>
                  <a:pt x="115" y="11"/>
                </a:cubicBezTo>
                <a:cubicBezTo>
                  <a:pt x="101" y="11"/>
                  <a:pt x="101" y="11"/>
                  <a:pt x="101" y="11"/>
                </a:cubicBezTo>
                <a:cubicBezTo>
                  <a:pt x="21" y="11"/>
                  <a:pt x="21" y="11"/>
                  <a:pt x="21" y="11"/>
                </a:cubicBezTo>
                <a:lnTo>
                  <a:pt x="8" y="11"/>
                </a:lnTo>
                <a:close/>
                <a:moveTo>
                  <a:pt x="27" y="32"/>
                </a:moveTo>
                <a:cubicBezTo>
                  <a:pt x="27" y="16"/>
                  <a:pt x="27" y="16"/>
                  <a:pt x="27" y="16"/>
                </a:cubicBezTo>
                <a:cubicBezTo>
                  <a:pt x="96" y="16"/>
                  <a:pt x="96" y="16"/>
                  <a:pt x="96" y="16"/>
                </a:cubicBezTo>
                <a:cubicBezTo>
                  <a:pt x="96" y="32"/>
                  <a:pt x="96" y="32"/>
                  <a:pt x="96" y="32"/>
                </a:cubicBezTo>
                <a:cubicBezTo>
                  <a:pt x="96" y="52"/>
                  <a:pt x="84" y="70"/>
                  <a:pt x="66" y="77"/>
                </a:cubicBezTo>
                <a:cubicBezTo>
                  <a:pt x="57" y="77"/>
                  <a:pt x="57" y="77"/>
                  <a:pt x="57" y="77"/>
                </a:cubicBezTo>
                <a:cubicBezTo>
                  <a:pt x="38" y="70"/>
                  <a:pt x="27" y="52"/>
                  <a:pt x="27" y="32"/>
                </a:cubicBezTo>
                <a:close/>
                <a:moveTo>
                  <a:pt x="27" y="128"/>
                </a:moveTo>
                <a:cubicBezTo>
                  <a:pt x="27" y="108"/>
                  <a:pt x="38" y="90"/>
                  <a:pt x="57" y="83"/>
                </a:cubicBezTo>
                <a:cubicBezTo>
                  <a:pt x="66" y="83"/>
                  <a:pt x="66" y="83"/>
                  <a:pt x="66" y="83"/>
                </a:cubicBezTo>
                <a:cubicBezTo>
                  <a:pt x="84" y="90"/>
                  <a:pt x="96" y="108"/>
                  <a:pt x="96" y="128"/>
                </a:cubicBezTo>
                <a:cubicBezTo>
                  <a:pt x="96" y="144"/>
                  <a:pt x="96" y="144"/>
                  <a:pt x="96" y="144"/>
                </a:cubicBezTo>
                <a:cubicBezTo>
                  <a:pt x="96" y="143"/>
                  <a:pt x="95" y="141"/>
                  <a:pt x="93" y="141"/>
                </a:cubicBezTo>
                <a:cubicBezTo>
                  <a:pt x="92" y="141"/>
                  <a:pt x="91" y="143"/>
                  <a:pt x="91" y="144"/>
                </a:cubicBezTo>
                <a:cubicBezTo>
                  <a:pt x="85" y="144"/>
                  <a:pt x="85" y="144"/>
                  <a:pt x="85" y="144"/>
                </a:cubicBezTo>
                <a:cubicBezTo>
                  <a:pt x="85" y="143"/>
                  <a:pt x="84" y="141"/>
                  <a:pt x="83" y="141"/>
                </a:cubicBezTo>
                <a:cubicBezTo>
                  <a:pt x="81" y="141"/>
                  <a:pt x="80" y="143"/>
                  <a:pt x="80" y="144"/>
                </a:cubicBezTo>
                <a:cubicBezTo>
                  <a:pt x="75" y="144"/>
                  <a:pt x="75" y="144"/>
                  <a:pt x="75" y="144"/>
                </a:cubicBezTo>
                <a:cubicBezTo>
                  <a:pt x="75" y="143"/>
                  <a:pt x="73" y="141"/>
                  <a:pt x="72" y="141"/>
                </a:cubicBezTo>
                <a:cubicBezTo>
                  <a:pt x="71" y="141"/>
                  <a:pt x="69" y="143"/>
                  <a:pt x="69" y="144"/>
                </a:cubicBezTo>
                <a:cubicBezTo>
                  <a:pt x="64" y="144"/>
                  <a:pt x="64" y="144"/>
                  <a:pt x="64" y="144"/>
                </a:cubicBezTo>
                <a:cubicBezTo>
                  <a:pt x="64" y="143"/>
                  <a:pt x="63" y="141"/>
                  <a:pt x="61" y="141"/>
                </a:cubicBezTo>
                <a:cubicBezTo>
                  <a:pt x="60" y="141"/>
                  <a:pt x="59" y="143"/>
                  <a:pt x="59" y="144"/>
                </a:cubicBezTo>
                <a:cubicBezTo>
                  <a:pt x="53" y="144"/>
                  <a:pt x="53" y="144"/>
                  <a:pt x="53" y="144"/>
                </a:cubicBezTo>
                <a:cubicBezTo>
                  <a:pt x="53" y="143"/>
                  <a:pt x="52" y="141"/>
                  <a:pt x="51" y="141"/>
                </a:cubicBezTo>
                <a:cubicBezTo>
                  <a:pt x="49" y="141"/>
                  <a:pt x="48" y="143"/>
                  <a:pt x="48" y="144"/>
                </a:cubicBezTo>
                <a:cubicBezTo>
                  <a:pt x="43" y="144"/>
                  <a:pt x="43" y="144"/>
                  <a:pt x="43" y="144"/>
                </a:cubicBezTo>
                <a:cubicBezTo>
                  <a:pt x="43" y="143"/>
                  <a:pt x="41" y="141"/>
                  <a:pt x="40" y="141"/>
                </a:cubicBezTo>
                <a:cubicBezTo>
                  <a:pt x="39" y="141"/>
                  <a:pt x="37" y="143"/>
                  <a:pt x="37" y="144"/>
                </a:cubicBezTo>
                <a:cubicBezTo>
                  <a:pt x="32" y="144"/>
                  <a:pt x="32" y="144"/>
                  <a:pt x="32" y="144"/>
                </a:cubicBezTo>
                <a:cubicBezTo>
                  <a:pt x="32" y="143"/>
                  <a:pt x="31" y="141"/>
                  <a:pt x="29" y="141"/>
                </a:cubicBezTo>
                <a:cubicBezTo>
                  <a:pt x="28" y="141"/>
                  <a:pt x="27" y="143"/>
                  <a:pt x="27" y="144"/>
                </a:cubicBezTo>
                <a:lnTo>
                  <a:pt x="27" y="128"/>
                </a:lnTo>
                <a:close/>
                <a:moveTo>
                  <a:pt x="115" y="155"/>
                </a:moveTo>
                <a:cubicBezTo>
                  <a:pt x="8" y="155"/>
                  <a:pt x="8" y="155"/>
                  <a:pt x="8" y="155"/>
                </a:cubicBezTo>
                <a:cubicBezTo>
                  <a:pt x="7" y="155"/>
                  <a:pt x="5" y="153"/>
                  <a:pt x="5" y="152"/>
                </a:cubicBezTo>
                <a:cubicBezTo>
                  <a:pt x="5" y="151"/>
                  <a:pt x="7" y="149"/>
                  <a:pt x="8" y="149"/>
                </a:cubicBezTo>
                <a:cubicBezTo>
                  <a:pt x="21" y="149"/>
                  <a:pt x="21" y="149"/>
                  <a:pt x="21" y="149"/>
                </a:cubicBezTo>
                <a:cubicBezTo>
                  <a:pt x="101" y="149"/>
                  <a:pt x="101" y="149"/>
                  <a:pt x="101" y="149"/>
                </a:cubicBezTo>
                <a:cubicBezTo>
                  <a:pt x="115" y="149"/>
                  <a:pt x="115" y="149"/>
                  <a:pt x="115" y="149"/>
                </a:cubicBezTo>
                <a:cubicBezTo>
                  <a:pt x="116" y="149"/>
                  <a:pt x="117" y="151"/>
                  <a:pt x="117" y="152"/>
                </a:cubicBezTo>
                <a:cubicBezTo>
                  <a:pt x="117" y="153"/>
                  <a:pt x="116" y="155"/>
                  <a:pt x="115" y="155"/>
                </a:cubicBezTo>
                <a:close/>
                <a:moveTo>
                  <a:pt x="35" y="136"/>
                </a:moveTo>
                <a:cubicBezTo>
                  <a:pt x="36" y="136"/>
                  <a:pt x="37" y="137"/>
                  <a:pt x="37" y="139"/>
                </a:cubicBezTo>
                <a:cubicBezTo>
                  <a:pt x="37" y="140"/>
                  <a:pt x="36" y="141"/>
                  <a:pt x="35" y="141"/>
                </a:cubicBezTo>
                <a:cubicBezTo>
                  <a:pt x="33" y="141"/>
                  <a:pt x="32" y="140"/>
                  <a:pt x="32" y="139"/>
                </a:cubicBezTo>
                <a:cubicBezTo>
                  <a:pt x="32" y="137"/>
                  <a:pt x="33" y="136"/>
                  <a:pt x="35" y="136"/>
                </a:cubicBezTo>
                <a:close/>
                <a:moveTo>
                  <a:pt x="45" y="136"/>
                </a:moveTo>
                <a:cubicBezTo>
                  <a:pt x="47" y="136"/>
                  <a:pt x="48" y="137"/>
                  <a:pt x="48" y="139"/>
                </a:cubicBezTo>
                <a:cubicBezTo>
                  <a:pt x="48" y="140"/>
                  <a:pt x="47" y="141"/>
                  <a:pt x="45" y="141"/>
                </a:cubicBezTo>
                <a:cubicBezTo>
                  <a:pt x="44" y="141"/>
                  <a:pt x="43" y="140"/>
                  <a:pt x="43" y="139"/>
                </a:cubicBezTo>
                <a:cubicBezTo>
                  <a:pt x="43" y="137"/>
                  <a:pt x="44" y="136"/>
                  <a:pt x="45" y="136"/>
                </a:cubicBezTo>
                <a:close/>
                <a:moveTo>
                  <a:pt x="56" y="136"/>
                </a:moveTo>
                <a:cubicBezTo>
                  <a:pt x="57" y="136"/>
                  <a:pt x="59" y="137"/>
                  <a:pt x="59" y="139"/>
                </a:cubicBezTo>
                <a:cubicBezTo>
                  <a:pt x="59" y="140"/>
                  <a:pt x="57" y="141"/>
                  <a:pt x="56" y="141"/>
                </a:cubicBezTo>
                <a:cubicBezTo>
                  <a:pt x="55" y="141"/>
                  <a:pt x="53" y="140"/>
                  <a:pt x="53" y="139"/>
                </a:cubicBezTo>
                <a:cubicBezTo>
                  <a:pt x="53" y="137"/>
                  <a:pt x="55" y="136"/>
                  <a:pt x="56" y="136"/>
                </a:cubicBezTo>
                <a:close/>
                <a:moveTo>
                  <a:pt x="67" y="136"/>
                </a:moveTo>
                <a:cubicBezTo>
                  <a:pt x="68" y="136"/>
                  <a:pt x="69" y="137"/>
                  <a:pt x="69" y="139"/>
                </a:cubicBezTo>
                <a:cubicBezTo>
                  <a:pt x="69" y="140"/>
                  <a:pt x="68" y="141"/>
                  <a:pt x="67" y="141"/>
                </a:cubicBezTo>
                <a:cubicBezTo>
                  <a:pt x="65" y="141"/>
                  <a:pt x="64" y="140"/>
                  <a:pt x="64" y="139"/>
                </a:cubicBezTo>
                <a:cubicBezTo>
                  <a:pt x="64" y="137"/>
                  <a:pt x="65" y="136"/>
                  <a:pt x="67" y="136"/>
                </a:cubicBezTo>
                <a:close/>
                <a:moveTo>
                  <a:pt x="77" y="136"/>
                </a:moveTo>
                <a:cubicBezTo>
                  <a:pt x="79" y="136"/>
                  <a:pt x="80" y="137"/>
                  <a:pt x="80" y="139"/>
                </a:cubicBezTo>
                <a:cubicBezTo>
                  <a:pt x="80" y="140"/>
                  <a:pt x="79" y="141"/>
                  <a:pt x="77" y="141"/>
                </a:cubicBezTo>
                <a:cubicBezTo>
                  <a:pt x="76" y="141"/>
                  <a:pt x="75" y="140"/>
                  <a:pt x="75" y="139"/>
                </a:cubicBezTo>
                <a:cubicBezTo>
                  <a:pt x="75" y="137"/>
                  <a:pt x="76" y="136"/>
                  <a:pt x="77" y="136"/>
                </a:cubicBezTo>
                <a:close/>
                <a:moveTo>
                  <a:pt x="88" y="136"/>
                </a:moveTo>
                <a:cubicBezTo>
                  <a:pt x="89" y="136"/>
                  <a:pt x="91" y="137"/>
                  <a:pt x="91" y="139"/>
                </a:cubicBezTo>
                <a:cubicBezTo>
                  <a:pt x="91" y="140"/>
                  <a:pt x="89" y="141"/>
                  <a:pt x="88" y="141"/>
                </a:cubicBezTo>
                <a:cubicBezTo>
                  <a:pt x="87" y="141"/>
                  <a:pt x="85" y="140"/>
                  <a:pt x="85" y="139"/>
                </a:cubicBezTo>
                <a:cubicBezTo>
                  <a:pt x="85" y="137"/>
                  <a:pt x="87" y="136"/>
                  <a:pt x="88" y="136"/>
                </a:cubicBezTo>
                <a:close/>
                <a:moveTo>
                  <a:pt x="40" y="131"/>
                </a:moveTo>
                <a:cubicBezTo>
                  <a:pt x="41" y="131"/>
                  <a:pt x="43" y="132"/>
                  <a:pt x="43" y="133"/>
                </a:cubicBezTo>
                <a:cubicBezTo>
                  <a:pt x="43" y="135"/>
                  <a:pt x="41" y="136"/>
                  <a:pt x="40" y="136"/>
                </a:cubicBezTo>
                <a:cubicBezTo>
                  <a:pt x="39" y="136"/>
                  <a:pt x="37" y="135"/>
                  <a:pt x="37" y="133"/>
                </a:cubicBezTo>
                <a:cubicBezTo>
                  <a:pt x="37" y="132"/>
                  <a:pt x="39" y="131"/>
                  <a:pt x="40" y="131"/>
                </a:cubicBezTo>
                <a:close/>
                <a:moveTo>
                  <a:pt x="51" y="131"/>
                </a:moveTo>
                <a:cubicBezTo>
                  <a:pt x="52" y="131"/>
                  <a:pt x="53" y="132"/>
                  <a:pt x="53" y="133"/>
                </a:cubicBezTo>
                <a:cubicBezTo>
                  <a:pt x="53" y="135"/>
                  <a:pt x="52" y="136"/>
                  <a:pt x="51" y="136"/>
                </a:cubicBezTo>
                <a:cubicBezTo>
                  <a:pt x="49" y="136"/>
                  <a:pt x="48" y="135"/>
                  <a:pt x="48" y="133"/>
                </a:cubicBezTo>
                <a:cubicBezTo>
                  <a:pt x="48" y="132"/>
                  <a:pt x="49" y="131"/>
                  <a:pt x="51" y="131"/>
                </a:cubicBezTo>
                <a:close/>
                <a:moveTo>
                  <a:pt x="61" y="85"/>
                </a:moveTo>
                <a:cubicBezTo>
                  <a:pt x="63" y="85"/>
                  <a:pt x="64" y="87"/>
                  <a:pt x="64" y="88"/>
                </a:cubicBezTo>
                <a:cubicBezTo>
                  <a:pt x="64" y="89"/>
                  <a:pt x="63" y="91"/>
                  <a:pt x="61" y="91"/>
                </a:cubicBezTo>
                <a:cubicBezTo>
                  <a:pt x="60" y="91"/>
                  <a:pt x="59" y="89"/>
                  <a:pt x="59" y="88"/>
                </a:cubicBezTo>
                <a:cubicBezTo>
                  <a:pt x="59" y="87"/>
                  <a:pt x="60" y="85"/>
                  <a:pt x="61" y="85"/>
                </a:cubicBezTo>
                <a:close/>
                <a:moveTo>
                  <a:pt x="45" y="56"/>
                </a:moveTo>
                <a:cubicBezTo>
                  <a:pt x="47" y="56"/>
                  <a:pt x="48" y="57"/>
                  <a:pt x="48" y="59"/>
                </a:cubicBezTo>
                <a:cubicBezTo>
                  <a:pt x="48" y="60"/>
                  <a:pt x="47" y="61"/>
                  <a:pt x="45" y="61"/>
                </a:cubicBezTo>
                <a:cubicBezTo>
                  <a:pt x="44" y="61"/>
                  <a:pt x="43" y="60"/>
                  <a:pt x="43" y="59"/>
                </a:cubicBezTo>
                <a:cubicBezTo>
                  <a:pt x="43" y="57"/>
                  <a:pt x="44" y="56"/>
                  <a:pt x="45" y="56"/>
                </a:cubicBezTo>
                <a:close/>
                <a:moveTo>
                  <a:pt x="56" y="56"/>
                </a:moveTo>
                <a:cubicBezTo>
                  <a:pt x="57" y="56"/>
                  <a:pt x="59" y="57"/>
                  <a:pt x="59" y="59"/>
                </a:cubicBezTo>
                <a:cubicBezTo>
                  <a:pt x="59" y="60"/>
                  <a:pt x="57" y="61"/>
                  <a:pt x="56" y="61"/>
                </a:cubicBezTo>
                <a:cubicBezTo>
                  <a:pt x="55" y="61"/>
                  <a:pt x="53" y="60"/>
                  <a:pt x="53" y="59"/>
                </a:cubicBezTo>
                <a:cubicBezTo>
                  <a:pt x="53" y="57"/>
                  <a:pt x="55" y="56"/>
                  <a:pt x="56" y="56"/>
                </a:cubicBezTo>
                <a:close/>
                <a:moveTo>
                  <a:pt x="67" y="56"/>
                </a:moveTo>
                <a:cubicBezTo>
                  <a:pt x="68" y="56"/>
                  <a:pt x="69" y="57"/>
                  <a:pt x="69" y="59"/>
                </a:cubicBezTo>
                <a:cubicBezTo>
                  <a:pt x="69" y="60"/>
                  <a:pt x="68" y="61"/>
                  <a:pt x="67" y="61"/>
                </a:cubicBezTo>
                <a:cubicBezTo>
                  <a:pt x="65" y="61"/>
                  <a:pt x="64" y="60"/>
                  <a:pt x="64" y="59"/>
                </a:cubicBezTo>
                <a:cubicBezTo>
                  <a:pt x="64" y="57"/>
                  <a:pt x="65" y="56"/>
                  <a:pt x="67" y="56"/>
                </a:cubicBezTo>
                <a:close/>
                <a:moveTo>
                  <a:pt x="77" y="56"/>
                </a:moveTo>
                <a:cubicBezTo>
                  <a:pt x="79" y="56"/>
                  <a:pt x="80" y="57"/>
                  <a:pt x="80" y="59"/>
                </a:cubicBezTo>
                <a:cubicBezTo>
                  <a:pt x="80" y="60"/>
                  <a:pt x="79" y="61"/>
                  <a:pt x="77" y="61"/>
                </a:cubicBezTo>
                <a:cubicBezTo>
                  <a:pt x="76" y="61"/>
                  <a:pt x="75" y="60"/>
                  <a:pt x="75" y="59"/>
                </a:cubicBezTo>
                <a:cubicBezTo>
                  <a:pt x="75" y="57"/>
                  <a:pt x="76" y="56"/>
                  <a:pt x="77" y="56"/>
                </a:cubicBezTo>
                <a:close/>
                <a:moveTo>
                  <a:pt x="72" y="51"/>
                </a:moveTo>
                <a:cubicBezTo>
                  <a:pt x="73" y="51"/>
                  <a:pt x="75" y="52"/>
                  <a:pt x="75" y="53"/>
                </a:cubicBezTo>
                <a:cubicBezTo>
                  <a:pt x="75" y="55"/>
                  <a:pt x="73" y="56"/>
                  <a:pt x="72" y="56"/>
                </a:cubicBezTo>
                <a:cubicBezTo>
                  <a:pt x="71" y="56"/>
                  <a:pt x="69" y="55"/>
                  <a:pt x="69" y="53"/>
                </a:cubicBezTo>
                <a:cubicBezTo>
                  <a:pt x="69" y="52"/>
                  <a:pt x="71" y="51"/>
                  <a:pt x="72" y="51"/>
                </a:cubicBezTo>
                <a:close/>
                <a:moveTo>
                  <a:pt x="77" y="45"/>
                </a:moveTo>
                <a:cubicBezTo>
                  <a:pt x="79" y="45"/>
                  <a:pt x="80" y="47"/>
                  <a:pt x="80" y="48"/>
                </a:cubicBezTo>
                <a:cubicBezTo>
                  <a:pt x="80" y="49"/>
                  <a:pt x="79" y="51"/>
                  <a:pt x="77" y="51"/>
                </a:cubicBezTo>
                <a:cubicBezTo>
                  <a:pt x="76" y="51"/>
                  <a:pt x="75" y="49"/>
                  <a:pt x="75" y="48"/>
                </a:cubicBezTo>
                <a:cubicBezTo>
                  <a:pt x="75" y="47"/>
                  <a:pt x="76" y="45"/>
                  <a:pt x="77" y="45"/>
                </a:cubicBezTo>
                <a:close/>
                <a:moveTo>
                  <a:pt x="51" y="51"/>
                </a:moveTo>
                <a:cubicBezTo>
                  <a:pt x="52" y="51"/>
                  <a:pt x="53" y="52"/>
                  <a:pt x="53" y="53"/>
                </a:cubicBezTo>
                <a:cubicBezTo>
                  <a:pt x="53" y="55"/>
                  <a:pt x="52" y="56"/>
                  <a:pt x="51" y="56"/>
                </a:cubicBezTo>
                <a:cubicBezTo>
                  <a:pt x="49" y="56"/>
                  <a:pt x="48" y="55"/>
                  <a:pt x="48" y="53"/>
                </a:cubicBezTo>
                <a:cubicBezTo>
                  <a:pt x="48" y="52"/>
                  <a:pt x="49" y="51"/>
                  <a:pt x="51" y="51"/>
                </a:cubicBezTo>
                <a:close/>
                <a:moveTo>
                  <a:pt x="61" y="51"/>
                </a:moveTo>
                <a:cubicBezTo>
                  <a:pt x="63" y="51"/>
                  <a:pt x="64" y="52"/>
                  <a:pt x="64" y="53"/>
                </a:cubicBezTo>
                <a:cubicBezTo>
                  <a:pt x="64" y="55"/>
                  <a:pt x="63" y="56"/>
                  <a:pt x="61" y="56"/>
                </a:cubicBezTo>
                <a:cubicBezTo>
                  <a:pt x="60" y="56"/>
                  <a:pt x="59" y="55"/>
                  <a:pt x="59" y="53"/>
                </a:cubicBezTo>
                <a:cubicBezTo>
                  <a:pt x="59" y="52"/>
                  <a:pt x="60" y="51"/>
                  <a:pt x="61" y="51"/>
                </a:cubicBezTo>
                <a:close/>
                <a:moveTo>
                  <a:pt x="45" y="45"/>
                </a:moveTo>
                <a:cubicBezTo>
                  <a:pt x="47" y="45"/>
                  <a:pt x="48" y="47"/>
                  <a:pt x="48" y="48"/>
                </a:cubicBezTo>
                <a:cubicBezTo>
                  <a:pt x="48" y="49"/>
                  <a:pt x="47" y="51"/>
                  <a:pt x="45" y="51"/>
                </a:cubicBezTo>
                <a:cubicBezTo>
                  <a:pt x="44" y="51"/>
                  <a:pt x="43" y="49"/>
                  <a:pt x="43" y="48"/>
                </a:cubicBezTo>
                <a:cubicBezTo>
                  <a:pt x="43" y="47"/>
                  <a:pt x="44" y="45"/>
                  <a:pt x="45" y="45"/>
                </a:cubicBezTo>
                <a:close/>
                <a:moveTo>
                  <a:pt x="51" y="61"/>
                </a:moveTo>
                <a:cubicBezTo>
                  <a:pt x="52" y="61"/>
                  <a:pt x="53" y="63"/>
                  <a:pt x="53" y="64"/>
                </a:cubicBezTo>
                <a:cubicBezTo>
                  <a:pt x="53" y="65"/>
                  <a:pt x="52" y="67"/>
                  <a:pt x="51" y="67"/>
                </a:cubicBezTo>
                <a:cubicBezTo>
                  <a:pt x="49" y="67"/>
                  <a:pt x="48" y="65"/>
                  <a:pt x="48" y="64"/>
                </a:cubicBezTo>
                <a:cubicBezTo>
                  <a:pt x="48" y="63"/>
                  <a:pt x="49" y="61"/>
                  <a:pt x="51" y="61"/>
                </a:cubicBezTo>
                <a:close/>
                <a:moveTo>
                  <a:pt x="56" y="67"/>
                </a:moveTo>
                <a:cubicBezTo>
                  <a:pt x="57" y="67"/>
                  <a:pt x="59" y="68"/>
                  <a:pt x="59" y="69"/>
                </a:cubicBezTo>
                <a:cubicBezTo>
                  <a:pt x="59" y="71"/>
                  <a:pt x="57" y="72"/>
                  <a:pt x="56" y="72"/>
                </a:cubicBezTo>
                <a:cubicBezTo>
                  <a:pt x="55" y="72"/>
                  <a:pt x="53" y="71"/>
                  <a:pt x="53" y="69"/>
                </a:cubicBezTo>
                <a:cubicBezTo>
                  <a:pt x="53" y="68"/>
                  <a:pt x="55" y="67"/>
                  <a:pt x="56" y="67"/>
                </a:cubicBezTo>
                <a:close/>
                <a:moveTo>
                  <a:pt x="67" y="67"/>
                </a:moveTo>
                <a:cubicBezTo>
                  <a:pt x="68" y="67"/>
                  <a:pt x="69" y="68"/>
                  <a:pt x="69" y="69"/>
                </a:cubicBezTo>
                <a:cubicBezTo>
                  <a:pt x="69" y="71"/>
                  <a:pt x="68" y="72"/>
                  <a:pt x="67" y="72"/>
                </a:cubicBezTo>
                <a:cubicBezTo>
                  <a:pt x="65" y="72"/>
                  <a:pt x="64" y="71"/>
                  <a:pt x="64" y="69"/>
                </a:cubicBezTo>
                <a:cubicBezTo>
                  <a:pt x="64" y="68"/>
                  <a:pt x="65" y="67"/>
                  <a:pt x="67" y="67"/>
                </a:cubicBezTo>
                <a:close/>
                <a:moveTo>
                  <a:pt x="61" y="61"/>
                </a:moveTo>
                <a:cubicBezTo>
                  <a:pt x="63" y="61"/>
                  <a:pt x="64" y="63"/>
                  <a:pt x="64" y="64"/>
                </a:cubicBezTo>
                <a:cubicBezTo>
                  <a:pt x="64" y="65"/>
                  <a:pt x="63" y="67"/>
                  <a:pt x="61" y="67"/>
                </a:cubicBezTo>
                <a:cubicBezTo>
                  <a:pt x="60" y="67"/>
                  <a:pt x="59" y="65"/>
                  <a:pt x="59" y="64"/>
                </a:cubicBezTo>
                <a:cubicBezTo>
                  <a:pt x="59" y="63"/>
                  <a:pt x="60" y="61"/>
                  <a:pt x="61" y="61"/>
                </a:cubicBezTo>
                <a:close/>
                <a:moveTo>
                  <a:pt x="72" y="61"/>
                </a:moveTo>
                <a:cubicBezTo>
                  <a:pt x="73" y="61"/>
                  <a:pt x="75" y="63"/>
                  <a:pt x="75" y="64"/>
                </a:cubicBezTo>
                <a:cubicBezTo>
                  <a:pt x="75" y="65"/>
                  <a:pt x="73" y="67"/>
                  <a:pt x="72" y="67"/>
                </a:cubicBezTo>
                <a:cubicBezTo>
                  <a:pt x="71" y="67"/>
                  <a:pt x="69" y="65"/>
                  <a:pt x="69" y="64"/>
                </a:cubicBezTo>
                <a:cubicBezTo>
                  <a:pt x="69" y="63"/>
                  <a:pt x="71" y="61"/>
                  <a:pt x="72" y="61"/>
                </a:cubicBezTo>
                <a:close/>
                <a:moveTo>
                  <a:pt x="61" y="93"/>
                </a:moveTo>
                <a:cubicBezTo>
                  <a:pt x="63" y="93"/>
                  <a:pt x="64" y="95"/>
                  <a:pt x="64" y="96"/>
                </a:cubicBezTo>
                <a:cubicBezTo>
                  <a:pt x="64" y="97"/>
                  <a:pt x="63" y="99"/>
                  <a:pt x="61" y="99"/>
                </a:cubicBezTo>
                <a:cubicBezTo>
                  <a:pt x="60" y="99"/>
                  <a:pt x="59" y="97"/>
                  <a:pt x="59" y="96"/>
                </a:cubicBezTo>
                <a:cubicBezTo>
                  <a:pt x="59" y="95"/>
                  <a:pt x="60" y="93"/>
                  <a:pt x="61" y="93"/>
                </a:cubicBezTo>
                <a:close/>
                <a:moveTo>
                  <a:pt x="61" y="101"/>
                </a:moveTo>
                <a:cubicBezTo>
                  <a:pt x="63" y="101"/>
                  <a:pt x="64" y="103"/>
                  <a:pt x="64" y="104"/>
                </a:cubicBezTo>
                <a:cubicBezTo>
                  <a:pt x="64" y="105"/>
                  <a:pt x="63" y="107"/>
                  <a:pt x="61" y="107"/>
                </a:cubicBezTo>
                <a:cubicBezTo>
                  <a:pt x="60" y="107"/>
                  <a:pt x="59" y="105"/>
                  <a:pt x="59" y="104"/>
                </a:cubicBezTo>
                <a:cubicBezTo>
                  <a:pt x="59" y="103"/>
                  <a:pt x="60" y="101"/>
                  <a:pt x="61" y="101"/>
                </a:cubicBezTo>
                <a:close/>
                <a:moveTo>
                  <a:pt x="61" y="109"/>
                </a:moveTo>
                <a:cubicBezTo>
                  <a:pt x="63" y="109"/>
                  <a:pt x="64" y="111"/>
                  <a:pt x="64" y="112"/>
                </a:cubicBezTo>
                <a:cubicBezTo>
                  <a:pt x="64" y="113"/>
                  <a:pt x="63" y="115"/>
                  <a:pt x="61" y="115"/>
                </a:cubicBezTo>
                <a:cubicBezTo>
                  <a:pt x="60" y="115"/>
                  <a:pt x="59" y="113"/>
                  <a:pt x="59" y="112"/>
                </a:cubicBezTo>
                <a:cubicBezTo>
                  <a:pt x="59" y="111"/>
                  <a:pt x="60" y="109"/>
                  <a:pt x="61" y="109"/>
                </a:cubicBezTo>
                <a:close/>
                <a:moveTo>
                  <a:pt x="61" y="117"/>
                </a:moveTo>
                <a:cubicBezTo>
                  <a:pt x="63" y="117"/>
                  <a:pt x="64" y="119"/>
                  <a:pt x="64" y="120"/>
                </a:cubicBezTo>
                <a:cubicBezTo>
                  <a:pt x="64" y="121"/>
                  <a:pt x="63" y="123"/>
                  <a:pt x="61" y="123"/>
                </a:cubicBezTo>
                <a:cubicBezTo>
                  <a:pt x="60" y="123"/>
                  <a:pt x="59" y="121"/>
                  <a:pt x="59" y="120"/>
                </a:cubicBezTo>
                <a:cubicBezTo>
                  <a:pt x="59" y="119"/>
                  <a:pt x="60" y="117"/>
                  <a:pt x="61" y="117"/>
                </a:cubicBezTo>
                <a:close/>
                <a:moveTo>
                  <a:pt x="61" y="125"/>
                </a:moveTo>
                <a:cubicBezTo>
                  <a:pt x="63" y="125"/>
                  <a:pt x="64" y="127"/>
                  <a:pt x="64" y="128"/>
                </a:cubicBezTo>
                <a:cubicBezTo>
                  <a:pt x="64" y="129"/>
                  <a:pt x="63" y="131"/>
                  <a:pt x="61" y="131"/>
                </a:cubicBezTo>
                <a:cubicBezTo>
                  <a:pt x="60" y="131"/>
                  <a:pt x="59" y="129"/>
                  <a:pt x="59" y="128"/>
                </a:cubicBezTo>
                <a:cubicBezTo>
                  <a:pt x="59" y="127"/>
                  <a:pt x="60" y="125"/>
                  <a:pt x="61" y="125"/>
                </a:cubicBezTo>
                <a:close/>
                <a:moveTo>
                  <a:pt x="72" y="131"/>
                </a:moveTo>
                <a:cubicBezTo>
                  <a:pt x="73" y="131"/>
                  <a:pt x="75" y="132"/>
                  <a:pt x="75" y="133"/>
                </a:cubicBezTo>
                <a:cubicBezTo>
                  <a:pt x="75" y="135"/>
                  <a:pt x="73" y="136"/>
                  <a:pt x="72" y="136"/>
                </a:cubicBezTo>
                <a:cubicBezTo>
                  <a:pt x="71" y="136"/>
                  <a:pt x="69" y="135"/>
                  <a:pt x="69" y="133"/>
                </a:cubicBezTo>
                <a:cubicBezTo>
                  <a:pt x="69" y="132"/>
                  <a:pt x="71" y="131"/>
                  <a:pt x="72" y="131"/>
                </a:cubicBezTo>
                <a:close/>
                <a:moveTo>
                  <a:pt x="83" y="131"/>
                </a:moveTo>
                <a:cubicBezTo>
                  <a:pt x="84" y="131"/>
                  <a:pt x="85" y="132"/>
                  <a:pt x="85" y="133"/>
                </a:cubicBezTo>
                <a:cubicBezTo>
                  <a:pt x="85" y="135"/>
                  <a:pt x="84" y="136"/>
                  <a:pt x="83" y="136"/>
                </a:cubicBezTo>
                <a:cubicBezTo>
                  <a:pt x="81" y="136"/>
                  <a:pt x="80" y="135"/>
                  <a:pt x="80" y="133"/>
                </a:cubicBezTo>
                <a:cubicBezTo>
                  <a:pt x="80" y="132"/>
                  <a:pt x="81" y="131"/>
                  <a:pt x="83" y="131"/>
                </a:cubicBezTo>
                <a:close/>
              </a:path>
            </a:pathLst>
          </a:custGeom>
          <a:solidFill>
            <a:srgbClr val="F4F2F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2867611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0"/>
                                  </p:stCondLst>
                                  <p:childTnLst>
                                    <p:animScale>
                                      <p:cBhvr>
                                        <p:cTn id="9" dur="500" fill="hold"/>
                                        <p:tgtEl>
                                          <p:spTgt spid="3"/>
                                        </p:tgtEl>
                                      </p:cBhvr>
                                      <p:by x="120000" y="120000"/>
                                    </p:animScale>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strVal val="#ppt_x"/>
                                          </p:val>
                                        </p:tav>
                                        <p:tav tm="100000">
                                          <p:val>
                                            <p:strVal val="#ppt_x"/>
                                          </p:val>
                                        </p:tav>
                                      </p:tavLst>
                                    </p:anim>
                                    <p:anim calcmode="lin" valueType="num">
                                      <p:cBhvr>
                                        <p:cTn id="19" dur="5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anim calcmode="lin" valueType="num">
                                      <p:cBhvr>
                                        <p:cTn id="23" dur="500" fill="hold"/>
                                        <p:tgtEl>
                                          <p:spTgt spid="16"/>
                                        </p:tgtEl>
                                        <p:attrNameLst>
                                          <p:attrName>ppt_x</p:attrName>
                                        </p:attrNameLst>
                                      </p:cBhvr>
                                      <p:tavLst>
                                        <p:tav tm="0">
                                          <p:val>
                                            <p:strVal val="#ppt_x"/>
                                          </p:val>
                                        </p:tav>
                                        <p:tav tm="100000">
                                          <p:val>
                                            <p:strVal val="#ppt_x"/>
                                          </p:val>
                                        </p:tav>
                                      </p:tavLst>
                                    </p:anim>
                                    <p:anim calcmode="lin" valueType="num">
                                      <p:cBhvr>
                                        <p:cTn id="24" dur="5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8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anim calcmode="lin" valueType="num">
                                      <p:cBhvr>
                                        <p:cTn id="28" dur="500" fill="hold"/>
                                        <p:tgtEl>
                                          <p:spTgt spid="17"/>
                                        </p:tgtEl>
                                        <p:attrNameLst>
                                          <p:attrName>ppt_x</p:attrName>
                                        </p:attrNameLst>
                                      </p:cBhvr>
                                      <p:tavLst>
                                        <p:tav tm="0">
                                          <p:val>
                                            <p:strVal val="#ppt_x"/>
                                          </p:val>
                                        </p:tav>
                                        <p:tav tm="100000">
                                          <p:val>
                                            <p:strVal val="#ppt_x"/>
                                          </p:val>
                                        </p:tav>
                                      </p:tavLst>
                                    </p:anim>
                                    <p:anim calcmode="lin" valueType="num">
                                      <p:cBhvr>
                                        <p:cTn id="29" dur="5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1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par>
                                <p:cTn id="35" presetID="1" presetClass="entr" presetSubtype="0" fill="hold" nodeType="withEffect">
                                  <p:stCondLst>
                                    <p:cond delay="20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nodeType="withEffect">
                                  <p:stCondLst>
                                    <p:cond delay="50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90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grpId="0" nodeType="withEffect">
                                  <p:stCondLst>
                                    <p:cond delay="120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grpId="0" nodeType="withEffect">
                                  <p:stCondLst>
                                    <p:cond delay="1500"/>
                                  </p:stCondLst>
                                  <p:childTnLst>
                                    <p:set>
                                      <p:cBhvr>
                                        <p:cTn id="4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p:bldP spid="15" grpId="0"/>
      <p:bldP spid="16" grpId="0"/>
      <p:bldP spid="17" grpId="0"/>
      <p:bldP spid="18" grpId="0"/>
      <p:bldP spid="38" grpId="0" animBg="1"/>
      <p:bldP spid="39" grpId="0" animBg="1"/>
      <p:bldP spid="4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ched Right Arrow 15">
            <a:extLst>
              <a:ext uri="{FF2B5EF4-FFF2-40B4-BE49-F238E27FC236}">
                <a16:creationId xmlns:a16="http://schemas.microsoft.com/office/drawing/2014/main" id="{43AA3B88-0A17-4F5D-91F1-37F0B6F29366}"/>
              </a:ext>
            </a:extLst>
          </p:cNvPr>
          <p:cNvSpPr/>
          <p:nvPr/>
        </p:nvSpPr>
        <p:spPr>
          <a:xfrm>
            <a:off x="0" y="4093775"/>
            <a:ext cx="17983200" cy="2051181"/>
          </a:xfrm>
          <a:prstGeom prst="notchedRightArrow">
            <a:avLst>
              <a:gd name="adj1" fmla="val 50000"/>
              <a:gd name="adj2" fmla="val 66098"/>
            </a:avLst>
          </a:prstGeom>
          <a:solidFill>
            <a:srgbClr val="0E3960"/>
          </a:solidFill>
          <a:ln>
            <a:noFill/>
          </a:ln>
          <a:effectLst>
            <a:outerShdw blurRad="38100" dist="127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700"/>
          </a:p>
        </p:txBody>
      </p:sp>
      <p:sp>
        <p:nvSpPr>
          <p:cNvPr id="30" name="Rectangle 29"/>
          <p:cNvSpPr/>
          <p:nvPr/>
        </p:nvSpPr>
        <p:spPr>
          <a:xfrm>
            <a:off x="466826" y="10553"/>
            <a:ext cx="9342526" cy="2228527"/>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E89227-54B0-458C-B702-0ECC65FFB39F}"/>
              </a:ext>
            </a:extLst>
          </p:cNvPr>
          <p:cNvSpPr>
            <a:spLocks noGrp="1"/>
          </p:cNvSpPr>
          <p:nvPr>
            <p:ph type="title"/>
          </p:nvPr>
        </p:nvSpPr>
        <p:spPr>
          <a:xfrm>
            <a:off x="1701744" y="190826"/>
            <a:ext cx="6863769" cy="2181021"/>
          </a:xfrm>
        </p:spPr>
        <p:txBody>
          <a:bodyPr/>
          <a:lstStyle/>
          <a:p>
            <a:r>
              <a:rPr lang="en-US" dirty="0">
                <a:latin typeface="Open Sans" panose="020B0604020202020204" charset="0"/>
                <a:ea typeface="Open Sans" panose="020B0604020202020204" charset="0"/>
                <a:cs typeface="Open Sans" panose="020B0604020202020204" charset="0"/>
              </a:rPr>
              <a:t>2. Track Relevant Talent Pools</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pic>
        <p:nvPicPr>
          <p:cNvPr id="19" name="Picture 18"/>
          <p:cNvPicPr>
            <a:picLocks noChangeAspect="1"/>
          </p:cNvPicPr>
          <p:nvPr/>
        </p:nvPicPr>
        <p:blipFill rotWithShape="1">
          <a:blip r:embed="rId3">
            <a:clrChange>
              <a:clrFrom>
                <a:srgbClr val="FFFFFF"/>
              </a:clrFrom>
              <a:clrTo>
                <a:srgbClr val="FFFFFF">
                  <a:alpha val="0"/>
                </a:srgbClr>
              </a:clrTo>
            </a:clrChange>
          </a:blip>
          <a:srcRect r="85971"/>
          <a:stretch/>
        </p:blipFill>
        <p:spPr>
          <a:xfrm>
            <a:off x="2514600" y="2893299"/>
            <a:ext cx="990600" cy="1793001"/>
          </a:xfrm>
          <a:prstGeom prst="rect">
            <a:avLst/>
          </a:prstGeom>
        </p:spPr>
      </p:pic>
      <p:pic>
        <p:nvPicPr>
          <p:cNvPr id="41" name="Picture 40"/>
          <p:cNvPicPr>
            <a:picLocks noChangeAspect="1"/>
          </p:cNvPicPr>
          <p:nvPr/>
        </p:nvPicPr>
        <p:blipFill rotWithShape="1">
          <a:blip r:embed="rId3">
            <a:clrChange>
              <a:clrFrom>
                <a:srgbClr val="FFFFFF"/>
              </a:clrFrom>
              <a:clrTo>
                <a:srgbClr val="FFFFFF">
                  <a:alpha val="0"/>
                </a:srgbClr>
              </a:clrTo>
            </a:clrChange>
          </a:blip>
          <a:srcRect l="12810" r="75179"/>
          <a:stretch/>
        </p:blipFill>
        <p:spPr>
          <a:xfrm>
            <a:off x="4468292" y="5713800"/>
            <a:ext cx="848072" cy="1793001"/>
          </a:xfrm>
          <a:prstGeom prst="rect">
            <a:avLst/>
          </a:prstGeom>
        </p:spPr>
      </p:pic>
      <p:pic>
        <p:nvPicPr>
          <p:cNvPr id="42" name="Picture 41"/>
          <p:cNvPicPr>
            <a:picLocks noChangeAspect="1"/>
          </p:cNvPicPr>
          <p:nvPr/>
        </p:nvPicPr>
        <p:blipFill rotWithShape="1">
          <a:blip r:embed="rId3">
            <a:clrChange>
              <a:clrFrom>
                <a:srgbClr val="FFFFFF"/>
              </a:clrFrom>
              <a:clrTo>
                <a:srgbClr val="FFFFFF">
                  <a:alpha val="0"/>
                </a:srgbClr>
              </a:clrTo>
            </a:clrChange>
          </a:blip>
          <a:srcRect l="24821" r="61150"/>
          <a:stretch/>
        </p:blipFill>
        <p:spPr>
          <a:xfrm>
            <a:off x="5882996" y="2893298"/>
            <a:ext cx="990600" cy="1793001"/>
          </a:xfrm>
          <a:prstGeom prst="rect">
            <a:avLst/>
          </a:prstGeom>
        </p:spPr>
      </p:pic>
      <p:pic>
        <p:nvPicPr>
          <p:cNvPr id="43" name="Picture 42"/>
          <p:cNvPicPr>
            <a:picLocks noChangeAspect="1"/>
          </p:cNvPicPr>
          <p:nvPr/>
        </p:nvPicPr>
        <p:blipFill rotWithShape="1">
          <a:blip r:embed="rId3">
            <a:clrChange>
              <a:clrFrom>
                <a:srgbClr val="FFFFFF"/>
              </a:clrFrom>
              <a:clrTo>
                <a:srgbClr val="FFFFFF">
                  <a:alpha val="0"/>
                </a:srgbClr>
              </a:clrTo>
            </a:clrChange>
          </a:blip>
          <a:srcRect l="38850" r="49279"/>
          <a:stretch/>
        </p:blipFill>
        <p:spPr>
          <a:xfrm>
            <a:off x="7551632" y="5600700"/>
            <a:ext cx="838200" cy="1793001"/>
          </a:xfrm>
          <a:prstGeom prst="rect">
            <a:avLst/>
          </a:prstGeom>
        </p:spPr>
      </p:pic>
      <p:pic>
        <p:nvPicPr>
          <p:cNvPr id="44" name="Picture 43"/>
          <p:cNvPicPr>
            <a:picLocks noChangeAspect="1"/>
          </p:cNvPicPr>
          <p:nvPr/>
        </p:nvPicPr>
        <p:blipFill rotWithShape="1">
          <a:blip r:embed="rId3">
            <a:clrChange>
              <a:clrFrom>
                <a:srgbClr val="FFFFFF"/>
              </a:clrFrom>
              <a:clrTo>
                <a:srgbClr val="FFFFFF">
                  <a:alpha val="0"/>
                </a:srgbClr>
              </a:clrTo>
            </a:clrChange>
          </a:blip>
          <a:srcRect l="50720" t="746" r="37409" b="-746"/>
          <a:stretch/>
        </p:blipFill>
        <p:spPr>
          <a:xfrm>
            <a:off x="9144000" y="2887505"/>
            <a:ext cx="838200" cy="1793001"/>
          </a:xfrm>
          <a:prstGeom prst="rect">
            <a:avLst/>
          </a:prstGeom>
        </p:spPr>
      </p:pic>
      <p:pic>
        <p:nvPicPr>
          <p:cNvPr id="45" name="Picture 44"/>
          <p:cNvPicPr>
            <a:picLocks noChangeAspect="1"/>
          </p:cNvPicPr>
          <p:nvPr/>
        </p:nvPicPr>
        <p:blipFill rotWithShape="1">
          <a:blip r:embed="rId3">
            <a:clrChange>
              <a:clrFrom>
                <a:srgbClr val="FFFFFF"/>
              </a:clrFrom>
              <a:clrTo>
                <a:srgbClr val="FFFFFF">
                  <a:alpha val="0"/>
                </a:srgbClr>
              </a:clrTo>
            </a:clrChange>
          </a:blip>
          <a:srcRect l="62588" r="25542"/>
          <a:stretch/>
        </p:blipFill>
        <p:spPr>
          <a:xfrm>
            <a:off x="10690966" y="5597573"/>
            <a:ext cx="838200" cy="1793001"/>
          </a:xfrm>
          <a:prstGeom prst="rect">
            <a:avLst/>
          </a:prstGeom>
        </p:spPr>
      </p:pic>
      <p:pic>
        <p:nvPicPr>
          <p:cNvPr id="46" name="Picture 45"/>
          <p:cNvPicPr>
            <a:picLocks noChangeAspect="1"/>
          </p:cNvPicPr>
          <p:nvPr/>
        </p:nvPicPr>
        <p:blipFill rotWithShape="1">
          <a:blip r:embed="rId3">
            <a:clrChange>
              <a:clrFrom>
                <a:srgbClr val="FFFFFF"/>
              </a:clrFrom>
              <a:clrTo>
                <a:srgbClr val="FFFFFF">
                  <a:alpha val="0"/>
                </a:srgbClr>
              </a:clrTo>
            </a:clrChange>
          </a:blip>
          <a:srcRect l="74462" r="13667"/>
          <a:stretch/>
        </p:blipFill>
        <p:spPr>
          <a:xfrm>
            <a:off x="12252604" y="2887505"/>
            <a:ext cx="838200" cy="1793001"/>
          </a:xfrm>
          <a:prstGeom prst="rect">
            <a:avLst/>
          </a:prstGeom>
        </p:spPr>
      </p:pic>
      <p:pic>
        <p:nvPicPr>
          <p:cNvPr id="47" name="Picture 46"/>
          <p:cNvPicPr>
            <a:picLocks noChangeAspect="1"/>
          </p:cNvPicPr>
          <p:nvPr/>
        </p:nvPicPr>
        <p:blipFill rotWithShape="1">
          <a:blip r:embed="rId3">
            <a:clrChange>
              <a:clrFrom>
                <a:srgbClr val="FFFFFF"/>
              </a:clrFrom>
              <a:clrTo>
                <a:srgbClr val="FFFFFF">
                  <a:alpha val="0"/>
                </a:srgbClr>
              </a:clrTo>
            </a:clrChange>
          </a:blip>
          <a:srcRect l="86332" r="-361"/>
          <a:stretch/>
        </p:blipFill>
        <p:spPr>
          <a:xfrm>
            <a:off x="13716000" y="5527030"/>
            <a:ext cx="990600" cy="1793001"/>
          </a:xfrm>
          <a:prstGeom prst="rect">
            <a:avLst/>
          </a:prstGeom>
        </p:spPr>
      </p:pic>
      <p:sp>
        <p:nvSpPr>
          <p:cNvPr id="48" name="Freeform 47">
            <a:extLst>
              <a:ext uri="{FF2B5EF4-FFF2-40B4-BE49-F238E27FC236}">
                <a16:creationId xmlns:a16="http://schemas.microsoft.com/office/drawing/2014/main" id="{7DA3AD46-79AA-43DC-BD3C-B4111770D186}"/>
              </a:ext>
            </a:extLst>
          </p:cNvPr>
          <p:cNvSpPr>
            <a:spLocks noChangeAspect="1" noEditPoints="1"/>
          </p:cNvSpPr>
          <p:nvPr/>
        </p:nvSpPr>
        <p:spPr bwMode="auto">
          <a:xfrm>
            <a:off x="1630467" y="2239080"/>
            <a:ext cx="3444665" cy="3474720"/>
          </a:xfrm>
          <a:custGeom>
            <a:avLst/>
            <a:gdLst>
              <a:gd name="T0" fmla="*/ 0 w 160"/>
              <a:gd name="T1" fmla="*/ 67 h 160"/>
              <a:gd name="T2" fmla="*/ 67 w 160"/>
              <a:gd name="T3" fmla="*/ 133 h 160"/>
              <a:gd name="T4" fmla="*/ 111 w 160"/>
              <a:gd name="T5" fmla="*/ 116 h 160"/>
              <a:gd name="T6" fmla="*/ 153 w 160"/>
              <a:gd name="T7" fmla="*/ 159 h 160"/>
              <a:gd name="T8" fmla="*/ 156 w 160"/>
              <a:gd name="T9" fmla="*/ 160 h 160"/>
              <a:gd name="T10" fmla="*/ 159 w 160"/>
              <a:gd name="T11" fmla="*/ 159 h 160"/>
              <a:gd name="T12" fmla="*/ 159 w 160"/>
              <a:gd name="T13" fmla="*/ 153 h 160"/>
              <a:gd name="T14" fmla="*/ 116 w 160"/>
              <a:gd name="T15" fmla="*/ 111 h 160"/>
              <a:gd name="T16" fmla="*/ 133 w 160"/>
              <a:gd name="T17" fmla="*/ 67 h 160"/>
              <a:gd name="T18" fmla="*/ 67 w 160"/>
              <a:gd name="T19" fmla="*/ 0 h 160"/>
              <a:gd name="T20" fmla="*/ 0 w 160"/>
              <a:gd name="T21" fmla="*/ 67 h 160"/>
              <a:gd name="T22" fmla="*/ 125 w 160"/>
              <a:gd name="T23" fmla="*/ 67 h 160"/>
              <a:gd name="T24" fmla="*/ 67 w 160"/>
              <a:gd name="T25" fmla="*/ 125 h 160"/>
              <a:gd name="T26" fmla="*/ 8 w 160"/>
              <a:gd name="T27" fmla="*/ 67 h 160"/>
              <a:gd name="T28" fmla="*/ 67 w 160"/>
              <a:gd name="T29" fmla="*/ 8 h 160"/>
              <a:gd name="T30" fmla="*/ 125 w 160"/>
              <a:gd name="T31" fmla="*/ 6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60">
                <a:moveTo>
                  <a:pt x="0" y="67"/>
                </a:moveTo>
                <a:cubicBezTo>
                  <a:pt x="0" y="103"/>
                  <a:pt x="30" y="133"/>
                  <a:pt x="67" y="133"/>
                </a:cubicBezTo>
                <a:cubicBezTo>
                  <a:pt x="83" y="133"/>
                  <a:pt x="99" y="127"/>
                  <a:pt x="111" y="116"/>
                </a:cubicBezTo>
                <a:cubicBezTo>
                  <a:pt x="153" y="159"/>
                  <a:pt x="153" y="159"/>
                  <a:pt x="153" y="159"/>
                </a:cubicBezTo>
                <a:cubicBezTo>
                  <a:pt x="154" y="160"/>
                  <a:pt x="155" y="160"/>
                  <a:pt x="156" y="160"/>
                </a:cubicBezTo>
                <a:cubicBezTo>
                  <a:pt x="157" y="160"/>
                  <a:pt x="158" y="160"/>
                  <a:pt x="159" y="159"/>
                </a:cubicBezTo>
                <a:cubicBezTo>
                  <a:pt x="160" y="157"/>
                  <a:pt x="160" y="155"/>
                  <a:pt x="159" y="153"/>
                </a:cubicBezTo>
                <a:cubicBezTo>
                  <a:pt x="116" y="111"/>
                  <a:pt x="116" y="111"/>
                  <a:pt x="116" y="111"/>
                </a:cubicBezTo>
                <a:cubicBezTo>
                  <a:pt x="127" y="99"/>
                  <a:pt x="133" y="84"/>
                  <a:pt x="133" y="67"/>
                </a:cubicBezTo>
                <a:cubicBezTo>
                  <a:pt x="133" y="30"/>
                  <a:pt x="103" y="0"/>
                  <a:pt x="67" y="0"/>
                </a:cubicBezTo>
                <a:cubicBezTo>
                  <a:pt x="30" y="0"/>
                  <a:pt x="0" y="30"/>
                  <a:pt x="0" y="67"/>
                </a:cubicBezTo>
                <a:close/>
                <a:moveTo>
                  <a:pt x="125" y="67"/>
                </a:moveTo>
                <a:cubicBezTo>
                  <a:pt x="125" y="99"/>
                  <a:pt x="99" y="125"/>
                  <a:pt x="67" y="125"/>
                </a:cubicBezTo>
                <a:cubicBezTo>
                  <a:pt x="34" y="125"/>
                  <a:pt x="8" y="99"/>
                  <a:pt x="8" y="67"/>
                </a:cubicBezTo>
                <a:cubicBezTo>
                  <a:pt x="8" y="34"/>
                  <a:pt x="34" y="8"/>
                  <a:pt x="67" y="8"/>
                </a:cubicBezTo>
                <a:cubicBezTo>
                  <a:pt x="99" y="8"/>
                  <a:pt x="125" y="34"/>
                  <a:pt x="125" y="6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125172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0"/>
                                  </p:stCondLst>
                                  <p:childTnLst>
                                    <p:animScale>
                                      <p:cBhvr>
                                        <p:cTn id="9" dur="500" fill="hold"/>
                                        <p:tgtEl>
                                          <p:spTgt spid="3"/>
                                        </p:tgtEl>
                                      </p:cBhvr>
                                      <p:by x="120000" y="120000"/>
                                    </p:animScale>
                                  </p:childTnLst>
                                </p:cTn>
                              </p:par>
                              <p:par>
                                <p:cTn id="10" presetID="1" presetClass="entr" presetSubtype="0" fill="hold" grpId="1" nodeType="withEffect">
                                  <p:stCondLst>
                                    <p:cond delay="0"/>
                                  </p:stCondLst>
                                  <p:childTnLst>
                                    <p:set>
                                      <p:cBhvr>
                                        <p:cTn id="11" dur="1" fill="hold">
                                          <p:stCondLst>
                                            <p:cond delay="0"/>
                                          </p:stCondLst>
                                        </p:cTn>
                                        <p:tgtEl>
                                          <p:spTgt spid="48"/>
                                        </p:tgtEl>
                                        <p:attrNameLst>
                                          <p:attrName>style.visibility</p:attrName>
                                        </p:attrNameLst>
                                      </p:cBhvr>
                                      <p:to>
                                        <p:strVal val="visible"/>
                                      </p:to>
                                    </p:set>
                                  </p:childTnLst>
                                </p:cTn>
                              </p:par>
                              <p:par>
                                <p:cTn id="12" presetID="38" presetClass="path" presetSubtype="0" fill="hold" grpId="0" nodeType="withEffect">
                                  <p:stCondLst>
                                    <p:cond delay="0"/>
                                  </p:stCondLst>
                                  <p:childTnLst>
                                    <p:animMotion origin="layout" path="M -3.33333E-6 -0.00077 C 0.02874 0.10355 0.05773 0.20833 0.08646 0.31358 C 0.11363 0.20833 0.14072 0.10355 0.16789 -0.00077 C 0.19679 0.10355 0.22587 0.20833 0.25495 0.31358 C 0.28386 0.20833 0.31294 0.10355 0.34202 -0.00077 C 0.36919 0.10355 0.39644 0.20833 0.42361 0.31358 L 0.51042 -0.00077 C 0.53759 0.10355 0.56493 0.20833 0.59193 0.31358 C 0.62101 0.20833 0.65009 0.10355 0.67917 -0.00077 " pathEditMode="relative" rAng="0" ptsTypes="AAAAAAAAA">
                                      <p:cBhvr>
                                        <p:cTn id="13" dur="15000" fill="hold"/>
                                        <p:tgtEl>
                                          <p:spTgt spid="48"/>
                                        </p:tgtEl>
                                        <p:attrNameLst>
                                          <p:attrName>ppt_x</p:attrName>
                                          <p:attrName>ppt_y</p:attrName>
                                        </p:attrNameLst>
                                      </p:cBhvr>
                                      <p:rCtr x="33958" y="15710"/>
                                    </p:animMotion>
                                  </p:childTnLst>
                                </p:cTn>
                              </p:par>
                              <p:par>
                                <p:cTn id="14" presetID="10" presetClass="entr" presetSubtype="0" fill="hold" nodeType="withEffect">
                                  <p:stCondLst>
                                    <p:cond delay="10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nodeType="withEffect">
                                  <p:stCondLst>
                                    <p:cond delay="150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par>
                                <p:cTn id="20" presetID="10" presetClass="entr" presetSubtype="0" fill="hold" nodeType="withEffect">
                                  <p:stCondLst>
                                    <p:cond delay="350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par>
                                <p:cTn id="23" presetID="10" presetClass="entr" presetSubtype="0" fill="hold" nodeType="withEffect">
                                  <p:stCondLst>
                                    <p:cond delay="50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nodeType="withEffect">
                                  <p:stCondLst>
                                    <p:cond delay="700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par>
                                <p:cTn id="29" presetID="10" presetClass="entr" presetSubtype="0" fill="hold" nodeType="withEffect">
                                  <p:stCondLst>
                                    <p:cond delay="900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0" presetClass="entr" presetSubtype="0" fill="hold" nodeType="withEffect">
                                  <p:stCondLst>
                                    <p:cond delay="110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par>
                                <p:cTn id="35" presetID="10" presetClass="entr" presetSubtype="0" fill="hold" nodeType="withEffect">
                                  <p:stCondLst>
                                    <p:cond delay="1300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8" grpId="0" animBg="1"/>
      <p:bldP spid="48" grpId="1"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94BF2EEE-DDEF-41FA-BE38-3F2170F13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53800" y="1492369"/>
            <a:ext cx="4688091" cy="8794631"/>
          </a:xfrm>
          <a:prstGeom prst="rect">
            <a:avLst/>
          </a:prstGeom>
        </p:spPr>
      </p:pic>
      <p:sp>
        <p:nvSpPr>
          <p:cNvPr id="16" name="TextBox 15">
            <a:extLst>
              <a:ext uri="{FF2B5EF4-FFF2-40B4-BE49-F238E27FC236}">
                <a16:creationId xmlns:a16="http://schemas.microsoft.com/office/drawing/2014/main" id="{9B855193-92DE-4C68-A8BD-B5C9C7BC045F}"/>
              </a:ext>
            </a:extLst>
          </p:cNvPr>
          <p:cNvSpPr txBox="1"/>
          <p:nvPr/>
        </p:nvSpPr>
        <p:spPr>
          <a:xfrm>
            <a:off x="3043236" y="4770145"/>
            <a:ext cx="3614739" cy="1742194"/>
          </a:xfrm>
          <a:prstGeom prst="rect">
            <a:avLst/>
          </a:prstGeom>
          <a:noFill/>
        </p:spPr>
        <p:txBody>
          <a:bodyPr wrap="square" lIns="0" tIns="54000" rIns="0" bIns="54000" rtlCol="0">
            <a:spAutoFit/>
          </a:bodyPr>
          <a:lstStyle/>
          <a:p>
            <a:pPr>
              <a:lnSpc>
                <a:spcPct val="130000"/>
              </a:lnSpc>
              <a:spcBef>
                <a:spcPts val="900"/>
              </a:spcBef>
            </a:pPr>
            <a:r>
              <a:rPr lang="en-US" sz="2800" dirty="0">
                <a:solidFill>
                  <a:schemeClr val="tx1">
                    <a:alpha val="70000"/>
                  </a:schemeClr>
                </a:solidFill>
                <a:latin typeface="Open Sans" panose="020B0604020202020204" charset="0"/>
                <a:ea typeface="Open Sans" panose="020B0604020202020204" charset="0"/>
                <a:cs typeface="Open Sans" panose="020B0604020202020204" charset="0"/>
              </a:rPr>
              <a:t>Based on your requirements, who will fit the bill? </a:t>
            </a:r>
          </a:p>
        </p:txBody>
      </p:sp>
      <p:sp>
        <p:nvSpPr>
          <p:cNvPr id="18" name="TextBox 17">
            <a:extLst>
              <a:ext uri="{FF2B5EF4-FFF2-40B4-BE49-F238E27FC236}">
                <a16:creationId xmlns:a16="http://schemas.microsoft.com/office/drawing/2014/main" id="{B03CBE7F-3976-466D-93EA-454176AAA6E9}"/>
              </a:ext>
            </a:extLst>
          </p:cNvPr>
          <p:cNvSpPr txBox="1"/>
          <p:nvPr/>
        </p:nvSpPr>
        <p:spPr>
          <a:xfrm>
            <a:off x="6952322" y="4770145"/>
            <a:ext cx="3614739" cy="2302347"/>
          </a:xfrm>
          <a:prstGeom prst="rect">
            <a:avLst/>
          </a:prstGeom>
          <a:noFill/>
        </p:spPr>
        <p:txBody>
          <a:bodyPr wrap="square" lIns="0" tIns="54000" rIns="0" bIns="54000" rtlCol="0">
            <a:spAutoFit/>
          </a:bodyPr>
          <a:lstStyle/>
          <a:p>
            <a:pPr>
              <a:lnSpc>
                <a:spcPct val="130000"/>
              </a:lnSpc>
              <a:spcBef>
                <a:spcPts val="900"/>
              </a:spcBef>
            </a:pPr>
            <a:r>
              <a:rPr lang="en-US" sz="2800" dirty="0">
                <a:latin typeface="Open Sans" panose="020B0604020202020204" charset="0"/>
                <a:ea typeface="Open Sans" panose="020B0604020202020204" charset="0"/>
                <a:cs typeface="Open Sans" panose="020B0604020202020204" charset="0"/>
              </a:rPr>
              <a:t>Where do they get their information? How can you reach them? </a:t>
            </a:r>
          </a:p>
        </p:txBody>
      </p:sp>
      <p:sp>
        <p:nvSpPr>
          <p:cNvPr id="19" name="TextBox 18">
            <a:extLst>
              <a:ext uri="{FF2B5EF4-FFF2-40B4-BE49-F238E27FC236}">
                <a16:creationId xmlns:a16="http://schemas.microsoft.com/office/drawing/2014/main" id="{390110B8-C836-42B5-8C30-FD4E9EF53E4F}"/>
              </a:ext>
            </a:extLst>
          </p:cNvPr>
          <p:cNvSpPr txBox="1"/>
          <p:nvPr/>
        </p:nvSpPr>
        <p:spPr>
          <a:xfrm>
            <a:off x="3043236" y="7193701"/>
            <a:ext cx="3614739" cy="1182041"/>
          </a:xfrm>
          <a:prstGeom prst="rect">
            <a:avLst/>
          </a:prstGeom>
          <a:noFill/>
        </p:spPr>
        <p:txBody>
          <a:bodyPr wrap="square" lIns="0" tIns="54000" rIns="0" bIns="54000" rtlCol="0">
            <a:spAutoFit/>
          </a:bodyPr>
          <a:lstStyle/>
          <a:p>
            <a:pPr>
              <a:lnSpc>
                <a:spcPct val="130000"/>
              </a:lnSpc>
              <a:spcBef>
                <a:spcPts val="900"/>
              </a:spcBef>
            </a:pPr>
            <a:r>
              <a:rPr lang="en-US" sz="2800" dirty="0">
                <a:latin typeface="Open Sans" panose="020B0604020202020204" charset="0"/>
                <a:ea typeface="Open Sans" panose="020B0604020202020204" charset="0"/>
                <a:cs typeface="Open Sans" panose="020B0604020202020204" charset="0"/>
              </a:rPr>
              <a:t>Don’t forget some target populations. </a:t>
            </a:r>
          </a:p>
        </p:txBody>
      </p:sp>
      <p:sp>
        <p:nvSpPr>
          <p:cNvPr id="20" name="TextBox 19">
            <a:extLst>
              <a:ext uri="{FF2B5EF4-FFF2-40B4-BE49-F238E27FC236}">
                <a16:creationId xmlns:a16="http://schemas.microsoft.com/office/drawing/2014/main" id="{E6F0C25C-A0D5-4296-8589-42677A1A3F7C}"/>
              </a:ext>
            </a:extLst>
          </p:cNvPr>
          <p:cNvSpPr txBox="1"/>
          <p:nvPr/>
        </p:nvSpPr>
        <p:spPr>
          <a:xfrm>
            <a:off x="11997625" y="4367031"/>
            <a:ext cx="3614739" cy="1335481"/>
          </a:xfrm>
          <a:prstGeom prst="rect">
            <a:avLst/>
          </a:prstGeom>
          <a:noFill/>
        </p:spPr>
        <p:txBody>
          <a:bodyPr wrap="square" lIns="0" tIns="54000" rIns="0" bIns="54000" rtlCol="0">
            <a:spAutoFit/>
          </a:bodyPr>
          <a:lstStyle/>
          <a:p>
            <a:pPr>
              <a:lnSpc>
                <a:spcPct val="130000"/>
              </a:lnSpc>
              <a:spcBef>
                <a:spcPts val="900"/>
              </a:spcBef>
            </a:pPr>
            <a:r>
              <a:rPr lang="en-US" sz="2100" dirty="0">
                <a:latin typeface="Open Sans" panose="020B0604020202020204" charset="0"/>
                <a:ea typeface="Open Sans" panose="020B0604020202020204" charset="0"/>
                <a:cs typeface="Open Sans" panose="020B0604020202020204" charset="0"/>
              </a:rPr>
              <a:t>People leaving the military have a host of skills including water treatment experience. </a:t>
            </a:r>
          </a:p>
        </p:txBody>
      </p:sp>
      <p:sp>
        <p:nvSpPr>
          <p:cNvPr id="9" name="Rectangle 8"/>
          <p:cNvSpPr/>
          <p:nvPr/>
        </p:nvSpPr>
        <p:spPr>
          <a:xfrm>
            <a:off x="0" y="1638300"/>
            <a:ext cx="9342526" cy="2361294"/>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FC351F-855D-4F25-88C3-BE4CFF676541}"/>
              </a:ext>
            </a:extLst>
          </p:cNvPr>
          <p:cNvSpPr>
            <a:spLocks noGrp="1"/>
          </p:cNvSpPr>
          <p:nvPr>
            <p:ph type="title"/>
          </p:nvPr>
        </p:nvSpPr>
        <p:spPr>
          <a:xfrm>
            <a:off x="1620881" y="1881563"/>
            <a:ext cx="6100764" cy="1874768"/>
          </a:xfrm>
        </p:spPr>
        <p:txBody>
          <a:bodyPr/>
          <a:lstStyle/>
          <a:p>
            <a:r>
              <a:rPr lang="en-US" dirty="0">
                <a:latin typeface="Open Sans" panose="020B0604020202020204" charset="0"/>
                <a:ea typeface="Open Sans" panose="020B0604020202020204" charset="0"/>
                <a:cs typeface="Open Sans" panose="020B0604020202020204" charset="0"/>
              </a:rPr>
              <a:t>Think like a Marketer</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grpSp>
        <p:nvGrpSpPr>
          <p:cNvPr id="3" name="Group 2"/>
          <p:cNvGrpSpPr/>
          <p:nvPr/>
        </p:nvGrpSpPr>
        <p:grpSpPr>
          <a:xfrm>
            <a:off x="11821986" y="6002884"/>
            <a:ext cx="1221400" cy="1221400"/>
            <a:chOff x="9956361" y="660163"/>
            <a:chExt cx="1221400" cy="1221400"/>
          </a:xfrm>
          <a:effectLst/>
        </p:grpSpPr>
        <p:pic>
          <p:nvPicPr>
            <p:cNvPr id="10" name="Picture 9"/>
            <p:cNvPicPr>
              <a:picLocks noChangeAspect="1"/>
            </p:cNvPicPr>
            <p:nvPr/>
          </p:nvPicPr>
          <p:blipFill>
            <a:blip r:embed="rId4"/>
            <a:stretch>
              <a:fillRect/>
            </a:stretch>
          </p:blipFill>
          <p:spPr>
            <a:xfrm>
              <a:off x="9956361" y="660163"/>
              <a:ext cx="1221400" cy="1221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p:cNvPicPr>
              <a:picLocks noChangeAspect="1"/>
            </p:cNvPicPr>
            <p:nvPr/>
          </p:nvPicPr>
          <p:blipFill>
            <a:blip r:embed="rId5"/>
            <a:stretch>
              <a:fillRect/>
            </a:stretch>
          </p:blipFill>
          <p:spPr>
            <a:xfrm>
              <a:off x="9982007" y="660163"/>
              <a:ext cx="1195754" cy="119575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pic>
        <p:nvPicPr>
          <p:cNvPr id="12" name="Picture 11"/>
          <p:cNvPicPr>
            <a:picLocks noChangeAspect="1"/>
          </p:cNvPicPr>
          <p:nvPr/>
        </p:nvPicPr>
        <p:blipFill>
          <a:blip r:embed="rId4"/>
          <a:stretch>
            <a:fillRect/>
          </a:stretch>
        </p:blipFill>
        <p:spPr>
          <a:xfrm>
            <a:off x="11821986" y="3013134"/>
            <a:ext cx="1221400" cy="1221400"/>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4" name="Rectangle 3"/>
          <p:cNvSpPr/>
          <p:nvPr/>
        </p:nvSpPr>
        <p:spPr>
          <a:xfrm>
            <a:off x="11821986" y="7300484"/>
            <a:ext cx="1360614" cy="814816"/>
          </a:xfrm>
          <a:prstGeom prst="rect">
            <a:avLst/>
          </a:prstGeom>
          <a:solidFill>
            <a:srgbClr val="F4F2F2"/>
          </a:solidFill>
          <a:ln>
            <a:solidFill>
              <a:srgbClr val="F4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4F2F2"/>
              </a:solidFill>
            </a:endParaRPr>
          </a:p>
        </p:txBody>
      </p:sp>
      <p:sp>
        <p:nvSpPr>
          <p:cNvPr id="14" name="TextBox 13">
            <a:extLst>
              <a:ext uri="{FF2B5EF4-FFF2-40B4-BE49-F238E27FC236}">
                <a16:creationId xmlns:a16="http://schemas.microsoft.com/office/drawing/2014/main" id="{E6F0C25C-A0D5-4296-8589-42677A1A3F7C}"/>
              </a:ext>
            </a:extLst>
          </p:cNvPr>
          <p:cNvSpPr txBox="1"/>
          <p:nvPr/>
        </p:nvSpPr>
        <p:spPr>
          <a:xfrm>
            <a:off x="11997625" y="7335878"/>
            <a:ext cx="3614739" cy="2594222"/>
          </a:xfrm>
          <a:prstGeom prst="rect">
            <a:avLst/>
          </a:prstGeom>
          <a:noFill/>
        </p:spPr>
        <p:txBody>
          <a:bodyPr wrap="square" lIns="0" tIns="54000" rIns="0" bIns="54000" rtlCol="0">
            <a:spAutoFit/>
          </a:bodyPr>
          <a:lstStyle/>
          <a:p>
            <a:pPr>
              <a:lnSpc>
                <a:spcPct val="130000"/>
              </a:lnSpc>
              <a:spcBef>
                <a:spcPts val="900"/>
              </a:spcBef>
            </a:pPr>
            <a:r>
              <a:rPr lang="en-US" sz="2100" dirty="0">
                <a:latin typeface="Open Sans" panose="020B0604020202020204" charset="0"/>
                <a:ea typeface="Open Sans" panose="020B0604020202020204" charset="0"/>
                <a:cs typeface="Open Sans" panose="020B0604020202020204" charset="0"/>
              </a:rPr>
              <a:t>People in the prison population are often certified as operators.  They leave with a valuable skill set and it offers them a second chance. </a:t>
            </a:r>
          </a:p>
        </p:txBody>
      </p:sp>
    </p:spTree>
    <p:extLst>
      <p:ext uri="{BB962C8B-B14F-4D97-AF65-F5344CB8AC3E}">
        <p14:creationId xmlns:p14="http://schemas.microsoft.com/office/powerpoint/2010/main" val="82884814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25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000" fill="hold"/>
                                        <p:tgtEl>
                                          <p:spTgt spid="18"/>
                                        </p:tgtEl>
                                        <p:attrNameLst>
                                          <p:attrName>ppt_x</p:attrName>
                                        </p:attrNameLst>
                                      </p:cBhvr>
                                      <p:tavLst>
                                        <p:tav tm="0">
                                          <p:val>
                                            <p:strVal val="#ppt_x"/>
                                          </p:val>
                                        </p:tav>
                                        <p:tav tm="100000">
                                          <p:val>
                                            <p:strVal val="#ppt_x"/>
                                          </p:val>
                                        </p:tav>
                                      </p:tavLst>
                                    </p:anim>
                                    <p:anim calcmode="lin" valueType="num">
                                      <p:cBhvr additive="base">
                                        <p:cTn id="12" dur="100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000" fill="hold"/>
                                        <p:tgtEl>
                                          <p:spTgt spid="19"/>
                                        </p:tgtEl>
                                        <p:attrNameLst>
                                          <p:attrName>ppt_x</p:attrName>
                                        </p:attrNameLst>
                                      </p:cBhvr>
                                      <p:tavLst>
                                        <p:tav tm="0">
                                          <p:val>
                                            <p:strVal val="#ppt_x"/>
                                          </p:val>
                                        </p:tav>
                                        <p:tav tm="100000">
                                          <p:val>
                                            <p:strVal val="#ppt_x"/>
                                          </p:val>
                                        </p:tav>
                                      </p:tavLst>
                                    </p:anim>
                                    <p:anim calcmode="lin" valueType="num">
                                      <p:cBhvr additive="base">
                                        <p:cTn id="16" dur="1000" fill="hold"/>
                                        <p:tgtEl>
                                          <p:spTgt spid="19"/>
                                        </p:tgtEl>
                                        <p:attrNameLst>
                                          <p:attrName>ppt_y</p:attrName>
                                        </p:attrNameLst>
                                      </p:cBhvr>
                                      <p:tavLst>
                                        <p:tav tm="0">
                                          <p:val>
                                            <p:strVal val="1+#ppt_h/2"/>
                                          </p:val>
                                        </p:tav>
                                        <p:tav tm="100000">
                                          <p:val>
                                            <p:strVal val="#ppt_y"/>
                                          </p:val>
                                        </p:tav>
                                      </p:tavLst>
                                    </p:anim>
                                  </p:childTnLst>
                                </p:cTn>
                              </p:par>
                              <p:par>
                                <p:cTn id="17" presetID="1" presetClass="entr" presetSubtype="0" fill="hold" nodeType="withEffect">
                                  <p:stCondLst>
                                    <p:cond delay="250"/>
                                  </p:stCondLst>
                                  <p:childTnLst>
                                    <p:set>
                                      <p:cBhvr>
                                        <p:cTn id="18" dur="1" fill="hold">
                                          <p:stCondLst>
                                            <p:cond delay="0"/>
                                          </p:stCondLst>
                                        </p:cTn>
                                        <p:tgtEl>
                                          <p:spTgt spid="21"/>
                                        </p:tgtEl>
                                        <p:attrNameLst>
                                          <p:attrName>style.visibility</p:attrName>
                                        </p:attrNameLst>
                                      </p:cBhvr>
                                      <p:to>
                                        <p:strVal val="visible"/>
                                      </p:to>
                                    </p:set>
                                  </p:childTnLst>
                                </p:cTn>
                              </p:par>
                              <p:par>
                                <p:cTn id="19" presetID="53" presetClass="entr" presetSubtype="16" fill="hold" nodeType="withEffect">
                                  <p:stCondLst>
                                    <p:cond delay="130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par>
                                <p:cTn id="24" presetID="53" presetClass="entr" presetSubtype="16" fill="hold" grpId="0" nodeType="withEffect">
                                  <p:stCondLst>
                                    <p:cond delay="180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53" presetClass="entr" presetSubtype="16" fill="hold" nodeType="withEffect">
                                  <p:stCondLst>
                                    <p:cond delay="210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par>
                                <p:cTn id="34" presetID="53" presetClass="entr" presetSubtype="16" fill="hold" grpId="0" nodeType="withEffect">
                                  <p:stCondLst>
                                    <p:cond delay="250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P spid="20" grpId="0"/>
      <p:bldP spid="14"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94BF2EEE-DDEF-41FA-BE38-3F2170F13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5800" y="552795"/>
            <a:ext cx="4688091" cy="9376181"/>
          </a:xfrm>
          <a:prstGeom prst="rect">
            <a:avLst/>
          </a:prstGeom>
        </p:spPr>
      </p:pic>
      <p:sp>
        <p:nvSpPr>
          <p:cNvPr id="9" name="Rectangle 8"/>
          <p:cNvSpPr/>
          <p:nvPr/>
        </p:nvSpPr>
        <p:spPr>
          <a:xfrm>
            <a:off x="3193" y="571499"/>
            <a:ext cx="5603567" cy="9376181"/>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FC351F-855D-4F25-88C3-BE4CFF676541}"/>
              </a:ext>
            </a:extLst>
          </p:cNvPr>
          <p:cNvSpPr>
            <a:spLocks noGrp="1"/>
          </p:cNvSpPr>
          <p:nvPr>
            <p:ph type="title"/>
          </p:nvPr>
        </p:nvSpPr>
        <p:spPr>
          <a:xfrm>
            <a:off x="214177" y="2184242"/>
            <a:ext cx="5181600" cy="5697362"/>
          </a:xfrm>
        </p:spPr>
        <p:txBody>
          <a:bodyPr>
            <a:noAutofit/>
          </a:bodyPr>
          <a:lstStyle/>
          <a:p>
            <a:r>
              <a:rPr lang="en-US" sz="6600" dirty="0">
                <a:latin typeface="Open Sans" panose="020B0604020202020204" charset="0"/>
                <a:ea typeface="Open Sans" panose="020B0604020202020204" charset="0"/>
                <a:cs typeface="Open Sans" panose="020B0604020202020204" charset="0"/>
              </a:rPr>
              <a:t>Where could you find interested candidates?</a:t>
            </a:r>
            <a:endParaRPr lang="en-US" sz="6600" dirty="0">
              <a:solidFill>
                <a:schemeClr val="accent1"/>
              </a:solidFill>
              <a:latin typeface="Open Sans" panose="020B0604020202020204" charset="0"/>
              <a:ea typeface="Open Sans" panose="020B0604020202020204" charset="0"/>
              <a:cs typeface="Open Sans" panose="020B0604020202020204" charset="0"/>
            </a:endParaRPr>
          </a:p>
        </p:txBody>
      </p:sp>
      <p:grpSp>
        <p:nvGrpSpPr>
          <p:cNvPr id="17" name="Group 16"/>
          <p:cNvGrpSpPr>
            <a:grpSpLocks noChangeAspect="1"/>
          </p:cNvGrpSpPr>
          <p:nvPr/>
        </p:nvGrpSpPr>
        <p:grpSpPr>
          <a:xfrm>
            <a:off x="11689895" y="1471803"/>
            <a:ext cx="640079" cy="640080"/>
            <a:chOff x="5081588" y="4386263"/>
            <a:chExt cx="528637" cy="528637"/>
          </a:xfrm>
        </p:grpSpPr>
        <p:sp>
          <p:nvSpPr>
            <p:cNvPr id="22" name="Rectangle 21"/>
            <p:cNvSpPr>
              <a:spLocks noChangeArrowheads="1"/>
            </p:cNvSpPr>
            <p:nvPr/>
          </p:nvSpPr>
          <p:spPr bwMode="auto">
            <a:xfrm>
              <a:off x="5081588" y="4551363"/>
              <a:ext cx="117475" cy="363537"/>
            </a:xfrm>
            <a:prstGeom prst="rect">
              <a:avLst/>
            </a:prstGeom>
            <a:solidFill>
              <a:srgbClr val="1976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 name="Freeform 22"/>
            <p:cNvSpPr>
              <a:spLocks/>
            </p:cNvSpPr>
            <p:nvPr/>
          </p:nvSpPr>
          <p:spPr bwMode="auto">
            <a:xfrm>
              <a:off x="5246688" y="4551363"/>
              <a:ext cx="363537" cy="363537"/>
            </a:xfrm>
            <a:custGeom>
              <a:avLst/>
              <a:gdLst>
                <a:gd name="T0" fmla="*/ 1065 w 1408"/>
                <a:gd name="T1" fmla="*/ 17 h 1408"/>
                <a:gd name="T2" fmla="*/ 1051 w 1408"/>
                <a:gd name="T3" fmla="*/ 12 h 1408"/>
                <a:gd name="T4" fmla="*/ 1032 w 1408"/>
                <a:gd name="T5" fmla="*/ 8 h 1408"/>
                <a:gd name="T6" fmla="*/ 950 w 1408"/>
                <a:gd name="T7" fmla="*/ 0 h 1408"/>
                <a:gd name="T8" fmla="*/ 950 w 1408"/>
                <a:gd name="T9" fmla="*/ 0 h 1408"/>
                <a:gd name="T10" fmla="*/ 950 w 1408"/>
                <a:gd name="T11" fmla="*/ 0 h 1408"/>
                <a:gd name="T12" fmla="*/ 458 w 1408"/>
                <a:gd name="T13" fmla="*/ 269 h 1408"/>
                <a:gd name="T14" fmla="*/ 458 w 1408"/>
                <a:gd name="T15" fmla="*/ 0 h 1408"/>
                <a:gd name="T16" fmla="*/ 0 w 1408"/>
                <a:gd name="T17" fmla="*/ 0 h 1408"/>
                <a:gd name="T18" fmla="*/ 0 w 1408"/>
                <a:gd name="T19" fmla="*/ 1408 h 1408"/>
                <a:gd name="T20" fmla="*/ 458 w 1408"/>
                <a:gd name="T21" fmla="*/ 1408 h 1408"/>
                <a:gd name="T22" fmla="*/ 458 w 1408"/>
                <a:gd name="T23" fmla="*/ 640 h 1408"/>
                <a:gd name="T24" fmla="*/ 950 w 1408"/>
                <a:gd name="T25" fmla="*/ 512 h 1408"/>
                <a:gd name="T26" fmla="*/ 950 w 1408"/>
                <a:gd name="T27" fmla="*/ 1408 h 1408"/>
                <a:gd name="T28" fmla="*/ 1408 w 1408"/>
                <a:gd name="T29" fmla="*/ 1408 h 1408"/>
                <a:gd name="T30" fmla="*/ 1408 w 1408"/>
                <a:gd name="T31" fmla="*/ 458 h 1408"/>
                <a:gd name="T32" fmla="*/ 1065 w 1408"/>
                <a:gd name="T33" fmla="*/ 17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08" h="1408">
                  <a:moveTo>
                    <a:pt x="1065" y="17"/>
                  </a:moveTo>
                  <a:cubicBezTo>
                    <a:pt x="1061" y="15"/>
                    <a:pt x="1056" y="13"/>
                    <a:pt x="1051" y="12"/>
                  </a:cubicBezTo>
                  <a:cubicBezTo>
                    <a:pt x="1045" y="10"/>
                    <a:pt x="1039" y="9"/>
                    <a:pt x="1032" y="8"/>
                  </a:cubicBezTo>
                  <a:cubicBezTo>
                    <a:pt x="1008" y="3"/>
                    <a:pt x="981" y="0"/>
                    <a:pt x="950" y="0"/>
                  </a:cubicBezTo>
                  <a:cubicBezTo>
                    <a:pt x="950" y="0"/>
                    <a:pt x="950" y="0"/>
                    <a:pt x="950" y="0"/>
                  </a:cubicBezTo>
                  <a:cubicBezTo>
                    <a:pt x="950" y="0"/>
                    <a:pt x="950" y="0"/>
                    <a:pt x="950" y="0"/>
                  </a:cubicBezTo>
                  <a:cubicBezTo>
                    <a:pt x="683" y="0"/>
                    <a:pt x="514" y="194"/>
                    <a:pt x="458" y="269"/>
                  </a:cubicBezTo>
                  <a:cubicBezTo>
                    <a:pt x="458" y="0"/>
                    <a:pt x="458" y="0"/>
                    <a:pt x="458" y="0"/>
                  </a:cubicBezTo>
                  <a:cubicBezTo>
                    <a:pt x="0" y="0"/>
                    <a:pt x="0" y="0"/>
                    <a:pt x="0" y="0"/>
                  </a:cubicBezTo>
                  <a:cubicBezTo>
                    <a:pt x="0" y="1408"/>
                    <a:pt x="0" y="1408"/>
                    <a:pt x="0" y="1408"/>
                  </a:cubicBezTo>
                  <a:cubicBezTo>
                    <a:pt x="458" y="1408"/>
                    <a:pt x="458" y="1408"/>
                    <a:pt x="458" y="1408"/>
                  </a:cubicBezTo>
                  <a:cubicBezTo>
                    <a:pt x="458" y="640"/>
                    <a:pt x="458" y="640"/>
                    <a:pt x="458" y="640"/>
                  </a:cubicBezTo>
                  <a:cubicBezTo>
                    <a:pt x="458" y="640"/>
                    <a:pt x="804" y="158"/>
                    <a:pt x="950" y="512"/>
                  </a:cubicBezTo>
                  <a:cubicBezTo>
                    <a:pt x="950" y="828"/>
                    <a:pt x="950" y="1408"/>
                    <a:pt x="950" y="1408"/>
                  </a:cubicBezTo>
                  <a:cubicBezTo>
                    <a:pt x="1408" y="1408"/>
                    <a:pt x="1408" y="1408"/>
                    <a:pt x="1408" y="1408"/>
                  </a:cubicBezTo>
                  <a:cubicBezTo>
                    <a:pt x="1408" y="458"/>
                    <a:pt x="1408" y="458"/>
                    <a:pt x="1408" y="458"/>
                  </a:cubicBezTo>
                  <a:cubicBezTo>
                    <a:pt x="1408" y="245"/>
                    <a:pt x="1262" y="68"/>
                    <a:pt x="1065" y="17"/>
                  </a:cubicBezTo>
                  <a:close/>
                </a:path>
              </a:pathLst>
            </a:custGeom>
            <a:solidFill>
              <a:srgbClr val="1976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 name="Oval 23"/>
            <p:cNvSpPr>
              <a:spLocks noChangeArrowheads="1"/>
            </p:cNvSpPr>
            <p:nvPr/>
          </p:nvSpPr>
          <p:spPr bwMode="auto">
            <a:xfrm>
              <a:off x="5081588" y="4386263"/>
              <a:ext cx="115887" cy="115887"/>
            </a:xfrm>
            <a:prstGeom prst="ellipse">
              <a:avLst/>
            </a:prstGeom>
            <a:solidFill>
              <a:srgbClr val="1976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nvGrpSpPr>
          <p:cNvPr id="25" name="Group 24"/>
          <p:cNvGrpSpPr>
            <a:grpSpLocks noChangeAspect="1"/>
          </p:cNvGrpSpPr>
          <p:nvPr/>
        </p:nvGrpSpPr>
        <p:grpSpPr>
          <a:xfrm>
            <a:off x="10384718" y="1471578"/>
            <a:ext cx="640079" cy="640080"/>
            <a:chOff x="10088563" y="5381625"/>
            <a:chExt cx="461962" cy="461963"/>
          </a:xfrm>
        </p:grpSpPr>
        <p:sp>
          <p:nvSpPr>
            <p:cNvPr id="26" name="Freeform 25"/>
            <p:cNvSpPr>
              <a:spLocks/>
            </p:cNvSpPr>
            <p:nvPr/>
          </p:nvSpPr>
          <p:spPr bwMode="auto">
            <a:xfrm>
              <a:off x="10088563" y="5381625"/>
              <a:ext cx="461962" cy="461963"/>
            </a:xfrm>
            <a:custGeom>
              <a:avLst/>
              <a:gdLst>
                <a:gd name="T0" fmla="*/ 1792 w 2048"/>
                <a:gd name="T1" fmla="*/ 0 h 2048"/>
                <a:gd name="T2" fmla="*/ 256 w 2048"/>
                <a:gd name="T3" fmla="*/ 0 h 2048"/>
                <a:gd name="T4" fmla="*/ 0 w 2048"/>
                <a:gd name="T5" fmla="*/ 256 h 2048"/>
                <a:gd name="T6" fmla="*/ 0 w 2048"/>
                <a:gd name="T7" fmla="*/ 1792 h 2048"/>
                <a:gd name="T8" fmla="*/ 256 w 2048"/>
                <a:gd name="T9" fmla="*/ 2048 h 2048"/>
                <a:gd name="T10" fmla="*/ 1792 w 2048"/>
                <a:gd name="T11" fmla="*/ 2048 h 2048"/>
                <a:gd name="T12" fmla="*/ 2048 w 2048"/>
                <a:gd name="T13" fmla="*/ 1792 h 2048"/>
                <a:gd name="T14" fmla="*/ 2048 w 2048"/>
                <a:gd name="T15" fmla="*/ 256 h 2048"/>
                <a:gd name="T16" fmla="*/ 1792 w 2048"/>
                <a:gd name="T17" fmla="*/ 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48" h="2048">
                  <a:moveTo>
                    <a:pt x="1792" y="0"/>
                  </a:moveTo>
                  <a:cubicBezTo>
                    <a:pt x="256" y="0"/>
                    <a:pt x="256" y="0"/>
                    <a:pt x="256" y="0"/>
                  </a:cubicBezTo>
                  <a:cubicBezTo>
                    <a:pt x="115" y="0"/>
                    <a:pt x="0" y="115"/>
                    <a:pt x="0" y="256"/>
                  </a:cubicBezTo>
                  <a:cubicBezTo>
                    <a:pt x="0" y="1792"/>
                    <a:pt x="0" y="1792"/>
                    <a:pt x="0" y="1792"/>
                  </a:cubicBezTo>
                  <a:cubicBezTo>
                    <a:pt x="0" y="1933"/>
                    <a:pt x="115" y="2048"/>
                    <a:pt x="256" y="2048"/>
                  </a:cubicBezTo>
                  <a:cubicBezTo>
                    <a:pt x="1792" y="2048"/>
                    <a:pt x="1792" y="2048"/>
                    <a:pt x="1792" y="2048"/>
                  </a:cubicBezTo>
                  <a:cubicBezTo>
                    <a:pt x="1933" y="2048"/>
                    <a:pt x="2048" y="1933"/>
                    <a:pt x="2048" y="1792"/>
                  </a:cubicBezTo>
                  <a:cubicBezTo>
                    <a:pt x="2048" y="256"/>
                    <a:pt x="2048" y="256"/>
                    <a:pt x="2048" y="256"/>
                  </a:cubicBezTo>
                  <a:cubicBezTo>
                    <a:pt x="2048" y="115"/>
                    <a:pt x="1933" y="0"/>
                    <a:pt x="1792" y="0"/>
                  </a:cubicBezTo>
                  <a:close/>
                </a:path>
              </a:pathLst>
            </a:custGeom>
            <a:solidFill>
              <a:srgbClr val="1976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7" name="Freeform 26"/>
            <p:cNvSpPr>
              <a:spLocks/>
            </p:cNvSpPr>
            <p:nvPr/>
          </p:nvSpPr>
          <p:spPr bwMode="auto">
            <a:xfrm>
              <a:off x="10261600" y="5468938"/>
              <a:ext cx="215900" cy="374650"/>
            </a:xfrm>
            <a:custGeom>
              <a:avLst/>
              <a:gdLst>
                <a:gd name="T0" fmla="*/ 960 w 960"/>
                <a:gd name="T1" fmla="*/ 640 h 1664"/>
                <a:gd name="T2" fmla="*/ 640 w 960"/>
                <a:gd name="T3" fmla="*/ 640 h 1664"/>
                <a:gd name="T4" fmla="*/ 640 w 960"/>
                <a:gd name="T5" fmla="*/ 384 h 1664"/>
                <a:gd name="T6" fmla="*/ 768 w 960"/>
                <a:gd name="T7" fmla="*/ 320 h 1664"/>
                <a:gd name="T8" fmla="*/ 896 w 960"/>
                <a:gd name="T9" fmla="*/ 320 h 1664"/>
                <a:gd name="T10" fmla="*/ 896 w 960"/>
                <a:gd name="T11" fmla="*/ 0 h 1664"/>
                <a:gd name="T12" fmla="*/ 640 w 960"/>
                <a:gd name="T13" fmla="*/ 0 h 1664"/>
                <a:gd name="T14" fmla="*/ 640 w 960"/>
                <a:gd name="T15" fmla="*/ 0 h 1664"/>
                <a:gd name="T16" fmla="*/ 256 w 960"/>
                <a:gd name="T17" fmla="*/ 384 h 1664"/>
                <a:gd name="T18" fmla="*/ 256 w 960"/>
                <a:gd name="T19" fmla="*/ 640 h 1664"/>
                <a:gd name="T20" fmla="*/ 0 w 960"/>
                <a:gd name="T21" fmla="*/ 640 h 1664"/>
                <a:gd name="T22" fmla="*/ 0 w 960"/>
                <a:gd name="T23" fmla="*/ 960 h 1664"/>
                <a:gd name="T24" fmla="*/ 256 w 960"/>
                <a:gd name="T25" fmla="*/ 960 h 1664"/>
                <a:gd name="T26" fmla="*/ 256 w 960"/>
                <a:gd name="T27" fmla="*/ 1664 h 1664"/>
                <a:gd name="T28" fmla="*/ 640 w 960"/>
                <a:gd name="T29" fmla="*/ 1664 h 1664"/>
                <a:gd name="T30" fmla="*/ 640 w 960"/>
                <a:gd name="T31" fmla="*/ 960 h 1664"/>
                <a:gd name="T32" fmla="*/ 832 w 960"/>
                <a:gd name="T33" fmla="*/ 960 h 1664"/>
                <a:gd name="T34" fmla="*/ 960 w 960"/>
                <a:gd name="T35" fmla="*/ 640 h 1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1664">
                  <a:moveTo>
                    <a:pt x="960" y="640"/>
                  </a:moveTo>
                  <a:cubicBezTo>
                    <a:pt x="640" y="640"/>
                    <a:pt x="640" y="640"/>
                    <a:pt x="640" y="640"/>
                  </a:cubicBezTo>
                  <a:cubicBezTo>
                    <a:pt x="640" y="384"/>
                    <a:pt x="640" y="384"/>
                    <a:pt x="640" y="384"/>
                  </a:cubicBezTo>
                  <a:cubicBezTo>
                    <a:pt x="640" y="313"/>
                    <a:pt x="697" y="320"/>
                    <a:pt x="768" y="320"/>
                  </a:cubicBezTo>
                  <a:cubicBezTo>
                    <a:pt x="896" y="320"/>
                    <a:pt x="896" y="320"/>
                    <a:pt x="896" y="320"/>
                  </a:cubicBezTo>
                  <a:cubicBezTo>
                    <a:pt x="896" y="0"/>
                    <a:pt x="896" y="0"/>
                    <a:pt x="896" y="0"/>
                  </a:cubicBezTo>
                  <a:cubicBezTo>
                    <a:pt x="640" y="0"/>
                    <a:pt x="640" y="0"/>
                    <a:pt x="640" y="0"/>
                  </a:cubicBezTo>
                  <a:cubicBezTo>
                    <a:pt x="640" y="0"/>
                    <a:pt x="640" y="0"/>
                    <a:pt x="640" y="0"/>
                  </a:cubicBezTo>
                  <a:cubicBezTo>
                    <a:pt x="428" y="0"/>
                    <a:pt x="256" y="172"/>
                    <a:pt x="256" y="384"/>
                  </a:cubicBezTo>
                  <a:cubicBezTo>
                    <a:pt x="256" y="640"/>
                    <a:pt x="256" y="640"/>
                    <a:pt x="256" y="640"/>
                  </a:cubicBezTo>
                  <a:cubicBezTo>
                    <a:pt x="0" y="640"/>
                    <a:pt x="0" y="640"/>
                    <a:pt x="0" y="640"/>
                  </a:cubicBezTo>
                  <a:cubicBezTo>
                    <a:pt x="0" y="960"/>
                    <a:pt x="0" y="960"/>
                    <a:pt x="0" y="960"/>
                  </a:cubicBezTo>
                  <a:cubicBezTo>
                    <a:pt x="256" y="960"/>
                    <a:pt x="256" y="960"/>
                    <a:pt x="256" y="960"/>
                  </a:cubicBezTo>
                  <a:cubicBezTo>
                    <a:pt x="256" y="1664"/>
                    <a:pt x="256" y="1664"/>
                    <a:pt x="256" y="1664"/>
                  </a:cubicBezTo>
                  <a:cubicBezTo>
                    <a:pt x="640" y="1664"/>
                    <a:pt x="640" y="1664"/>
                    <a:pt x="640" y="1664"/>
                  </a:cubicBezTo>
                  <a:cubicBezTo>
                    <a:pt x="640" y="960"/>
                    <a:pt x="640" y="960"/>
                    <a:pt x="640" y="960"/>
                  </a:cubicBezTo>
                  <a:cubicBezTo>
                    <a:pt x="832" y="960"/>
                    <a:pt x="832" y="960"/>
                    <a:pt x="832" y="960"/>
                  </a:cubicBezTo>
                  <a:lnTo>
                    <a:pt x="960" y="640"/>
                  </a:lnTo>
                  <a:close/>
                </a:path>
              </a:pathLst>
            </a:custGeom>
            <a:solidFill>
              <a:srgbClr val="FAFA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nvGrpSpPr>
          <p:cNvPr id="28" name="Group 27"/>
          <p:cNvGrpSpPr>
            <a:grpSpLocks noChangeAspect="1"/>
          </p:cNvGrpSpPr>
          <p:nvPr/>
        </p:nvGrpSpPr>
        <p:grpSpPr>
          <a:xfrm>
            <a:off x="10916004" y="2361723"/>
            <a:ext cx="814651" cy="640080"/>
            <a:chOff x="7962900" y="5419725"/>
            <a:chExt cx="800100" cy="628650"/>
          </a:xfrm>
          <a:solidFill>
            <a:srgbClr val="222222"/>
          </a:solidFill>
        </p:grpSpPr>
        <p:sp>
          <p:nvSpPr>
            <p:cNvPr id="29" name="Freeform 28"/>
            <p:cNvSpPr>
              <a:spLocks/>
            </p:cNvSpPr>
            <p:nvPr/>
          </p:nvSpPr>
          <p:spPr bwMode="auto">
            <a:xfrm>
              <a:off x="8108950" y="5553075"/>
              <a:ext cx="80963" cy="80963"/>
            </a:xfrm>
            <a:custGeom>
              <a:avLst/>
              <a:gdLst>
                <a:gd name="T0" fmla="*/ 4 w 24"/>
                <a:gd name="T1" fmla="*/ 24 h 24"/>
                <a:gd name="T2" fmla="*/ 7 w 24"/>
                <a:gd name="T3" fmla="*/ 23 h 24"/>
                <a:gd name="T4" fmla="*/ 23 w 24"/>
                <a:gd name="T5" fmla="*/ 7 h 24"/>
                <a:gd name="T6" fmla="*/ 23 w 24"/>
                <a:gd name="T7" fmla="*/ 1 h 24"/>
                <a:gd name="T8" fmla="*/ 17 w 24"/>
                <a:gd name="T9" fmla="*/ 1 h 24"/>
                <a:gd name="T10" fmla="*/ 1 w 24"/>
                <a:gd name="T11" fmla="*/ 17 h 24"/>
                <a:gd name="T12" fmla="*/ 1 w 24"/>
                <a:gd name="T13" fmla="*/ 23 h 24"/>
                <a:gd name="T14" fmla="*/ 4 w 24"/>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24">
                  <a:moveTo>
                    <a:pt x="4" y="24"/>
                  </a:moveTo>
                  <a:cubicBezTo>
                    <a:pt x="5" y="24"/>
                    <a:pt x="6" y="24"/>
                    <a:pt x="7" y="23"/>
                  </a:cubicBezTo>
                  <a:cubicBezTo>
                    <a:pt x="23" y="7"/>
                    <a:pt x="23" y="7"/>
                    <a:pt x="23" y="7"/>
                  </a:cubicBezTo>
                  <a:cubicBezTo>
                    <a:pt x="24" y="5"/>
                    <a:pt x="24" y="3"/>
                    <a:pt x="23" y="1"/>
                  </a:cubicBezTo>
                  <a:cubicBezTo>
                    <a:pt x="21" y="0"/>
                    <a:pt x="19" y="0"/>
                    <a:pt x="17" y="1"/>
                  </a:cubicBezTo>
                  <a:cubicBezTo>
                    <a:pt x="1" y="17"/>
                    <a:pt x="1" y="17"/>
                    <a:pt x="1" y="17"/>
                  </a:cubicBezTo>
                  <a:cubicBezTo>
                    <a:pt x="0" y="19"/>
                    <a:pt x="0" y="21"/>
                    <a:pt x="1" y="23"/>
                  </a:cubicBezTo>
                  <a:cubicBezTo>
                    <a:pt x="2" y="24"/>
                    <a:pt x="3" y="24"/>
                    <a:pt x="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0" name="Freeform 29"/>
            <p:cNvSpPr>
              <a:spLocks/>
            </p:cNvSpPr>
            <p:nvPr/>
          </p:nvSpPr>
          <p:spPr bwMode="auto">
            <a:xfrm>
              <a:off x="8108950" y="5646738"/>
              <a:ext cx="53975" cy="53975"/>
            </a:xfrm>
            <a:custGeom>
              <a:avLst/>
              <a:gdLst>
                <a:gd name="T0" fmla="*/ 4 w 16"/>
                <a:gd name="T1" fmla="*/ 16 h 16"/>
                <a:gd name="T2" fmla="*/ 7 w 16"/>
                <a:gd name="T3" fmla="*/ 15 h 16"/>
                <a:gd name="T4" fmla="*/ 15 w 16"/>
                <a:gd name="T5" fmla="*/ 7 h 16"/>
                <a:gd name="T6" fmla="*/ 15 w 16"/>
                <a:gd name="T7" fmla="*/ 1 h 16"/>
                <a:gd name="T8" fmla="*/ 9 w 16"/>
                <a:gd name="T9" fmla="*/ 1 h 16"/>
                <a:gd name="T10" fmla="*/ 1 w 16"/>
                <a:gd name="T11" fmla="*/ 9 h 16"/>
                <a:gd name="T12" fmla="*/ 1 w 16"/>
                <a:gd name="T13" fmla="*/ 15 h 16"/>
                <a:gd name="T14" fmla="*/ 4 w 16"/>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6">
                  <a:moveTo>
                    <a:pt x="4" y="16"/>
                  </a:moveTo>
                  <a:cubicBezTo>
                    <a:pt x="5" y="16"/>
                    <a:pt x="6" y="16"/>
                    <a:pt x="7" y="15"/>
                  </a:cubicBezTo>
                  <a:cubicBezTo>
                    <a:pt x="15" y="7"/>
                    <a:pt x="15" y="7"/>
                    <a:pt x="15" y="7"/>
                  </a:cubicBezTo>
                  <a:cubicBezTo>
                    <a:pt x="16" y="5"/>
                    <a:pt x="16" y="3"/>
                    <a:pt x="15" y="1"/>
                  </a:cubicBezTo>
                  <a:cubicBezTo>
                    <a:pt x="13" y="0"/>
                    <a:pt x="11" y="0"/>
                    <a:pt x="9" y="1"/>
                  </a:cubicBezTo>
                  <a:cubicBezTo>
                    <a:pt x="1" y="9"/>
                    <a:pt x="1" y="9"/>
                    <a:pt x="1" y="9"/>
                  </a:cubicBezTo>
                  <a:cubicBezTo>
                    <a:pt x="0" y="11"/>
                    <a:pt x="0" y="13"/>
                    <a:pt x="1" y="15"/>
                  </a:cubicBezTo>
                  <a:cubicBezTo>
                    <a:pt x="2" y="16"/>
                    <a:pt x="3" y="16"/>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1" name="Freeform 30"/>
            <p:cNvSpPr>
              <a:spLocks/>
            </p:cNvSpPr>
            <p:nvPr/>
          </p:nvSpPr>
          <p:spPr bwMode="auto">
            <a:xfrm>
              <a:off x="8162925" y="5619750"/>
              <a:ext cx="26988" cy="26988"/>
            </a:xfrm>
            <a:custGeom>
              <a:avLst/>
              <a:gdLst>
                <a:gd name="T0" fmla="*/ 1 w 8"/>
                <a:gd name="T1" fmla="*/ 1 h 8"/>
                <a:gd name="T2" fmla="*/ 0 w 8"/>
                <a:gd name="T3" fmla="*/ 4 h 8"/>
                <a:gd name="T4" fmla="*/ 1 w 8"/>
                <a:gd name="T5" fmla="*/ 7 h 8"/>
                <a:gd name="T6" fmla="*/ 4 w 8"/>
                <a:gd name="T7" fmla="*/ 8 h 8"/>
                <a:gd name="T8" fmla="*/ 7 w 8"/>
                <a:gd name="T9" fmla="*/ 7 h 8"/>
                <a:gd name="T10" fmla="*/ 8 w 8"/>
                <a:gd name="T11" fmla="*/ 4 h 8"/>
                <a:gd name="T12" fmla="*/ 7 w 8"/>
                <a:gd name="T13" fmla="*/ 1 h 8"/>
                <a:gd name="T14" fmla="*/ 1 w 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1" y="1"/>
                  </a:moveTo>
                  <a:cubicBezTo>
                    <a:pt x="0" y="2"/>
                    <a:pt x="0" y="3"/>
                    <a:pt x="0" y="4"/>
                  </a:cubicBezTo>
                  <a:cubicBezTo>
                    <a:pt x="0" y="5"/>
                    <a:pt x="0" y="6"/>
                    <a:pt x="1" y="7"/>
                  </a:cubicBezTo>
                  <a:cubicBezTo>
                    <a:pt x="2" y="8"/>
                    <a:pt x="3" y="8"/>
                    <a:pt x="4" y="8"/>
                  </a:cubicBezTo>
                  <a:cubicBezTo>
                    <a:pt x="5" y="8"/>
                    <a:pt x="6" y="8"/>
                    <a:pt x="7" y="7"/>
                  </a:cubicBezTo>
                  <a:cubicBezTo>
                    <a:pt x="8" y="6"/>
                    <a:pt x="8" y="5"/>
                    <a:pt x="8" y="4"/>
                  </a:cubicBezTo>
                  <a:cubicBezTo>
                    <a:pt x="8" y="3"/>
                    <a:pt x="8" y="2"/>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2" name="Freeform 31"/>
            <p:cNvSpPr>
              <a:spLocks/>
            </p:cNvSpPr>
            <p:nvPr/>
          </p:nvSpPr>
          <p:spPr bwMode="auto">
            <a:xfrm>
              <a:off x="8189913" y="5553075"/>
              <a:ext cx="66675" cy="66675"/>
            </a:xfrm>
            <a:custGeom>
              <a:avLst/>
              <a:gdLst>
                <a:gd name="T0" fmla="*/ 1 w 20"/>
                <a:gd name="T1" fmla="*/ 19 h 20"/>
                <a:gd name="T2" fmla="*/ 4 w 20"/>
                <a:gd name="T3" fmla="*/ 20 h 20"/>
                <a:gd name="T4" fmla="*/ 7 w 20"/>
                <a:gd name="T5" fmla="*/ 19 h 20"/>
                <a:gd name="T6" fmla="*/ 19 w 20"/>
                <a:gd name="T7" fmla="*/ 7 h 20"/>
                <a:gd name="T8" fmla="*/ 19 w 20"/>
                <a:gd name="T9" fmla="*/ 1 h 20"/>
                <a:gd name="T10" fmla="*/ 13 w 20"/>
                <a:gd name="T11" fmla="*/ 1 h 20"/>
                <a:gd name="T12" fmla="*/ 1 w 20"/>
                <a:gd name="T13" fmla="*/ 13 h 20"/>
                <a:gd name="T14" fmla="*/ 1 w 20"/>
                <a:gd name="T15" fmla="*/ 19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 y="19"/>
                  </a:moveTo>
                  <a:cubicBezTo>
                    <a:pt x="2" y="20"/>
                    <a:pt x="3" y="20"/>
                    <a:pt x="4" y="20"/>
                  </a:cubicBezTo>
                  <a:cubicBezTo>
                    <a:pt x="5" y="20"/>
                    <a:pt x="6" y="20"/>
                    <a:pt x="7" y="19"/>
                  </a:cubicBezTo>
                  <a:cubicBezTo>
                    <a:pt x="19" y="7"/>
                    <a:pt x="19" y="7"/>
                    <a:pt x="19" y="7"/>
                  </a:cubicBezTo>
                  <a:cubicBezTo>
                    <a:pt x="20" y="5"/>
                    <a:pt x="20" y="3"/>
                    <a:pt x="19" y="1"/>
                  </a:cubicBezTo>
                  <a:cubicBezTo>
                    <a:pt x="17" y="0"/>
                    <a:pt x="15" y="0"/>
                    <a:pt x="13" y="1"/>
                  </a:cubicBezTo>
                  <a:cubicBezTo>
                    <a:pt x="1" y="13"/>
                    <a:pt x="1" y="13"/>
                    <a:pt x="1" y="13"/>
                  </a:cubicBezTo>
                  <a:cubicBezTo>
                    <a:pt x="0" y="15"/>
                    <a:pt x="0" y="17"/>
                    <a:pt x="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3" name="Freeform 32"/>
            <p:cNvSpPr>
              <a:spLocks/>
            </p:cNvSpPr>
            <p:nvPr/>
          </p:nvSpPr>
          <p:spPr bwMode="auto">
            <a:xfrm>
              <a:off x="8108950" y="5619750"/>
              <a:ext cx="147638" cy="147638"/>
            </a:xfrm>
            <a:custGeom>
              <a:avLst/>
              <a:gdLst>
                <a:gd name="T0" fmla="*/ 4 w 44"/>
                <a:gd name="T1" fmla="*/ 44 h 44"/>
                <a:gd name="T2" fmla="*/ 7 w 44"/>
                <a:gd name="T3" fmla="*/ 43 h 44"/>
                <a:gd name="T4" fmla="*/ 43 w 44"/>
                <a:gd name="T5" fmla="*/ 7 h 44"/>
                <a:gd name="T6" fmla="*/ 43 w 44"/>
                <a:gd name="T7" fmla="*/ 1 h 44"/>
                <a:gd name="T8" fmla="*/ 37 w 44"/>
                <a:gd name="T9" fmla="*/ 1 h 44"/>
                <a:gd name="T10" fmla="*/ 1 w 44"/>
                <a:gd name="T11" fmla="*/ 37 h 44"/>
                <a:gd name="T12" fmla="*/ 1 w 44"/>
                <a:gd name="T13" fmla="*/ 43 h 44"/>
                <a:gd name="T14" fmla="*/ 4 w 44"/>
                <a:gd name="T15" fmla="*/ 44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4">
                  <a:moveTo>
                    <a:pt x="4" y="44"/>
                  </a:moveTo>
                  <a:cubicBezTo>
                    <a:pt x="5" y="44"/>
                    <a:pt x="6" y="44"/>
                    <a:pt x="7" y="43"/>
                  </a:cubicBezTo>
                  <a:cubicBezTo>
                    <a:pt x="43" y="7"/>
                    <a:pt x="43" y="7"/>
                    <a:pt x="43" y="7"/>
                  </a:cubicBezTo>
                  <a:cubicBezTo>
                    <a:pt x="44" y="5"/>
                    <a:pt x="44" y="3"/>
                    <a:pt x="43" y="1"/>
                  </a:cubicBezTo>
                  <a:cubicBezTo>
                    <a:pt x="41" y="0"/>
                    <a:pt x="39" y="0"/>
                    <a:pt x="37" y="1"/>
                  </a:cubicBezTo>
                  <a:cubicBezTo>
                    <a:pt x="1" y="37"/>
                    <a:pt x="1" y="37"/>
                    <a:pt x="1" y="37"/>
                  </a:cubicBezTo>
                  <a:cubicBezTo>
                    <a:pt x="0" y="39"/>
                    <a:pt x="0" y="41"/>
                    <a:pt x="1" y="43"/>
                  </a:cubicBezTo>
                  <a:cubicBezTo>
                    <a:pt x="2" y="44"/>
                    <a:pt x="3" y="44"/>
                    <a:pt x="4"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4" name="Freeform 33"/>
            <p:cNvSpPr>
              <a:spLocks/>
            </p:cNvSpPr>
            <p:nvPr/>
          </p:nvSpPr>
          <p:spPr bwMode="auto">
            <a:xfrm>
              <a:off x="8256588" y="5594350"/>
              <a:ext cx="26988" cy="25400"/>
            </a:xfrm>
            <a:custGeom>
              <a:avLst/>
              <a:gdLst>
                <a:gd name="T0" fmla="*/ 1 w 8"/>
                <a:gd name="T1" fmla="*/ 7 h 8"/>
                <a:gd name="T2" fmla="*/ 4 w 8"/>
                <a:gd name="T3" fmla="*/ 8 h 8"/>
                <a:gd name="T4" fmla="*/ 7 w 8"/>
                <a:gd name="T5" fmla="*/ 7 h 8"/>
                <a:gd name="T6" fmla="*/ 8 w 8"/>
                <a:gd name="T7" fmla="*/ 4 h 8"/>
                <a:gd name="T8" fmla="*/ 7 w 8"/>
                <a:gd name="T9" fmla="*/ 1 h 8"/>
                <a:gd name="T10" fmla="*/ 1 w 8"/>
                <a:gd name="T11" fmla="*/ 1 h 8"/>
                <a:gd name="T12" fmla="*/ 0 w 8"/>
                <a:gd name="T13" fmla="*/ 4 h 8"/>
                <a:gd name="T14" fmla="*/ 1 w 8"/>
                <a:gd name="T15" fmla="*/ 7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1" y="7"/>
                  </a:moveTo>
                  <a:cubicBezTo>
                    <a:pt x="2" y="8"/>
                    <a:pt x="3" y="8"/>
                    <a:pt x="4" y="8"/>
                  </a:cubicBezTo>
                  <a:cubicBezTo>
                    <a:pt x="5" y="8"/>
                    <a:pt x="6" y="8"/>
                    <a:pt x="7" y="7"/>
                  </a:cubicBezTo>
                  <a:cubicBezTo>
                    <a:pt x="8" y="6"/>
                    <a:pt x="8" y="5"/>
                    <a:pt x="8" y="4"/>
                  </a:cubicBezTo>
                  <a:cubicBezTo>
                    <a:pt x="8" y="3"/>
                    <a:pt x="8" y="2"/>
                    <a:pt x="7" y="1"/>
                  </a:cubicBezTo>
                  <a:cubicBezTo>
                    <a:pt x="5" y="0"/>
                    <a:pt x="3" y="0"/>
                    <a:pt x="1" y="1"/>
                  </a:cubicBezTo>
                  <a:cubicBezTo>
                    <a:pt x="0" y="2"/>
                    <a:pt x="0" y="3"/>
                    <a:pt x="0" y="4"/>
                  </a:cubicBezTo>
                  <a:cubicBezTo>
                    <a:pt x="0" y="5"/>
                    <a:pt x="0" y="6"/>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5" name="Freeform 34"/>
            <p:cNvSpPr>
              <a:spLocks/>
            </p:cNvSpPr>
            <p:nvPr/>
          </p:nvSpPr>
          <p:spPr bwMode="auto">
            <a:xfrm>
              <a:off x="8283575" y="5553075"/>
              <a:ext cx="39688" cy="41275"/>
            </a:xfrm>
            <a:custGeom>
              <a:avLst/>
              <a:gdLst>
                <a:gd name="T0" fmla="*/ 4 w 12"/>
                <a:gd name="T1" fmla="*/ 12 h 12"/>
                <a:gd name="T2" fmla="*/ 7 w 12"/>
                <a:gd name="T3" fmla="*/ 11 h 12"/>
                <a:gd name="T4" fmla="*/ 11 w 12"/>
                <a:gd name="T5" fmla="*/ 7 h 12"/>
                <a:gd name="T6" fmla="*/ 11 w 12"/>
                <a:gd name="T7" fmla="*/ 1 h 12"/>
                <a:gd name="T8" fmla="*/ 5 w 12"/>
                <a:gd name="T9" fmla="*/ 1 h 12"/>
                <a:gd name="T10" fmla="*/ 1 w 12"/>
                <a:gd name="T11" fmla="*/ 5 h 12"/>
                <a:gd name="T12" fmla="*/ 1 w 12"/>
                <a:gd name="T13" fmla="*/ 11 h 12"/>
                <a:gd name="T14" fmla="*/ 4 w 12"/>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4" y="12"/>
                  </a:moveTo>
                  <a:cubicBezTo>
                    <a:pt x="5" y="12"/>
                    <a:pt x="6" y="12"/>
                    <a:pt x="7" y="11"/>
                  </a:cubicBezTo>
                  <a:cubicBezTo>
                    <a:pt x="11" y="7"/>
                    <a:pt x="11" y="7"/>
                    <a:pt x="11" y="7"/>
                  </a:cubicBezTo>
                  <a:cubicBezTo>
                    <a:pt x="12" y="5"/>
                    <a:pt x="12" y="3"/>
                    <a:pt x="11" y="1"/>
                  </a:cubicBezTo>
                  <a:cubicBezTo>
                    <a:pt x="9" y="0"/>
                    <a:pt x="7" y="0"/>
                    <a:pt x="5" y="1"/>
                  </a:cubicBezTo>
                  <a:cubicBezTo>
                    <a:pt x="1" y="5"/>
                    <a:pt x="1" y="5"/>
                    <a:pt x="1" y="5"/>
                  </a:cubicBezTo>
                  <a:cubicBezTo>
                    <a:pt x="0" y="7"/>
                    <a:pt x="0" y="9"/>
                    <a:pt x="1" y="11"/>
                  </a:cubicBezTo>
                  <a:cubicBezTo>
                    <a:pt x="2" y="12"/>
                    <a:pt x="3" y="12"/>
                    <a:pt x="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6" name="Freeform 35"/>
            <p:cNvSpPr>
              <a:spLocks noEditPoints="1"/>
            </p:cNvSpPr>
            <p:nvPr/>
          </p:nvSpPr>
          <p:spPr bwMode="auto">
            <a:xfrm>
              <a:off x="8056563" y="5486400"/>
              <a:ext cx="612775" cy="374650"/>
            </a:xfrm>
            <a:custGeom>
              <a:avLst/>
              <a:gdLst>
                <a:gd name="T0" fmla="*/ 386 w 386"/>
                <a:gd name="T1" fmla="*/ 0 h 236"/>
                <a:gd name="T2" fmla="*/ 0 w 386"/>
                <a:gd name="T3" fmla="*/ 0 h 236"/>
                <a:gd name="T4" fmla="*/ 0 w 386"/>
                <a:gd name="T5" fmla="*/ 236 h 236"/>
                <a:gd name="T6" fmla="*/ 386 w 386"/>
                <a:gd name="T7" fmla="*/ 236 h 236"/>
                <a:gd name="T8" fmla="*/ 386 w 386"/>
                <a:gd name="T9" fmla="*/ 0 h 236"/>
                <a:gd name="T10" fmla="*/ 369 w 386"/>
                <a:gd name="T11" fmla="*/ 219 h 236"/>
                <a:gd name="T12" fmla="*/ 17 w 386"/>
                <a:gd name="T13" fmla="*/ 219 h 236"/>
                <a:gd name="T14" fmla="*/ 17 w 386"/>
                <a:gd name="T15" fmla="*/ 17 h 236"/>
                <a:gd name="T16" fmla="*/ 369 w 386"/>
                <a:gd name="T17" fmla="*/ 17 h 236"/>
                <a:gd name="T18" fmla="*/ 369 w 386"/>
                <a:gd name="T19" fmla="*/ 219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6" h="236">
                  <a:moveTo>
                    <a:pt x="386" y="0"/>
                  </a:moveTo>
                  <a:lnTo>
                    <a:pt x="0" y="0"/>
                  </a:lnTo>
                  <a:lnTo>
                    <a:pt x="0" y="236"/>
                  </a:lnTo>
                  <a:lnTo>
                    <a:pt x="386" y="236"/>
                  </a:lnTo>
                  <a:lnTo>
                    <a:pt x="386" y="0"/>
                  </a:lnTo>
                  <a:close/>
                  <a:moveTo>
                    <a:pt x="369" y="219"/>
                  </a:moveTo>
                  <a:lnTo>
                    <a:pt x="17" y="219"/>
                  </a:lnTo>
                  <a:lnTo>
                    <a:pt x="17" y="17"/>
                  </a:lnTo>
                  <a:lnTo>
                    <a:pt x="369" y="17"/>
                  </a:lnTo>
                  <a:lnTo>
                    <a:pt x="369" y="2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7" name="Freeform 36"/>
            <p:cNvSpPr>
              <a:spLocks noEditPoints="1"/>
            </p:cNvSpPr>
            <p:nvPr/>
          </p:nvSpPr>
          <p:spPr bwMode="auto">
            <a:xfrm>
              <a:off x="7962900" y="5419725"/>
              <a:ext cx="800100" cy="628650"/>
            </a:xfrm>
            <a:custGeom>
              <a:avLst/>
              <a:gdLst>
                <a:gd name="T0" fmla="*/ 233 w 240"/>
                <a:gd name="T1" fmla="*/ 160 h 188"/>
                <a:gd name="T2" fmla="*/ 200 w 240"/>
                <a:gd name="T3" fmla="*/ 160 h 188"/>
                <a:gd name="T4" fmla="*/ 200 w 240"/>
                <a:gd name="T5" fmla="*/ 156 h 188"/>
                <a:gd name="T6" fmla="*/ 232 w 240"/>
                <a:gd name="T7" fmla="*/ 156 h 188"/>
                <a:gd name="T8" fmla="*/ 232 w 240"/>
                <a:gd name="T9" fmla="*/ 0 h 188"/>
                <a:gd name="T10" fmla="*/ 8 w 240"/>
                <a:gd name="T11" fmla="*/ 0 h 188"/>
                <a:gd name="T12" fmla="*/ 8 w 240"/>
                <a:gd name="T13" fmla="*/ 156 h 188"/>
                <a:gd name="T14" fmla="*/ 40 w 240"/>
                <a:gd name="T15" fmla="*/ 156 h 188"/>
                <a:gd name="T16" fmla="*/ 40 w 240"/>
                <a:gd name="T17" fmla="*/ 160 h 188"/>
                <a:gd name="T18" fmla="*/ 7 w 240"/>
                <a:gd name="T19" fmla="*/ 160 h 188"/>
                <a:gd name="T20" fmla="*/ 0 w 240"/>
                <a:gd name="T21" fmla="*/ 167 h 188"/>
                <a:gd name="T22" fmla="*/ 0 w 240"/>
                <a:gd name="T23" fmla="*/ 181 h 188"/>
                <a:gd name="T24" fmla="*/ 7 w 240"/>
                <a:gd name="T25" fmla="*/ 188 h 188"/>
                <a:gd name="T26" fmla="*/ 233 w 240"/>
                <a:gd name="T27" fmla="*/ 188 h 188"/>
                <a:gd name="T28" fmla="*/ 240 w 240"/>
                <a:gd name="T29" fmla="*/ 181 h 188"/>
                <a:gd name="T30" fmla="*/ 240 w 240"/>
                <a:gd name="T31" fmla="*/ 167 h 188"/>
                <a:gd name="T32" fmla="*/ 233 w 240"/>
                <a:gd name="T33" fmla="*/ 160 h 188"/>
                <a:gd name="T34" fmla="*/ 16 w 240"/>
                <a:gd name="T35" fmla="*/ 148 h 188"/>
                <a:gd name="T36" fmla="*/ 16 w 240"/>
                <a:gd name="T37" fmla="*/ 8 h 188"/>
                <a:gd name="T38" fmla="*/ 224 w 240"/>
                <a:gd name="T39" fmla="*/ 8 h 188"/>
                <a:gd name="T40" fmla="*/ 224 w 240"/>
                <a:gd name="T41" fmla="*/ 148 h 188"/>
                <a:gd name="T42" fmla="*/ 200 w 240"/>
                <a:gd name="T43" fmla="*/ 148 h 188"/>
                <a:gd name="T44" fmla="*/ 40 w 240"/>
                <a:gd name="T45" fmla="*/ 148 h 188"/>
                <a:gd name="T46" fmla="*/ 16 w 240"/>
                <a:gd name="T47" fmla="*/ 148 h 188"/>
                <a:gd name="T48" fmla="*/ 192 w 240"/>
                <a:gd name="T49" fmla="*/ 156 h 188"/>
                <a:gd name="T50" fmla="*/ 192 w 240"/>
                <a:gd name="T51" fmla="*/ 160 h 188"/>
                <a:gd name="T52" fmla="*/ 48 w 240"/>
                <a:gd name="T53" fmla="*/ 160 h 188"/>
                <a:gd name="T54" fmla="*/ 48 w 240"/>
                <a:gd name="T55" fmla="*/ 156 h 188"/>
                <a:gd name="T56" fmla="*/ 192 w 240"/>
                <a:gd name="T57" fmla="*/ 156 h 188"/>
                <a:gd name="T58" fmla="*/ 232 w 240"/>
                <a:gd name="T59" fmla="*/ 180 h 188"/>
                <a:gd name="T60" fmla="*/ 8 w 240"/>
                <a:gd name="T61" fmla="*/ 180 h 188"/>
                <a:gd name="T62" fmla="*/ 8 w 240"/>
                <a:gd name="T63" fmla="*/ 168 h 188"/>
                <a:gd name="T64" fmla="*/ 40 w 240"/>
                <a:gd name="T65" fmla="*/ 168 h 188"/>
                <a:gd name="T66" fmla="*/ 200 w 240"/>
                <a:gd name="T67" fmla="*/ 168 h 188"/>
                <a:gd name="T68" fmla="*/ 232 w 240"/>
                <a:gd name="T69" fmla="*/ 168 h 188"/>
                <a:gd name="T70" fmla="*/ 232 w 240"/>
                <a:gd name="T71" fmla="*/ 18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0" h="188">
                  <a:moveTo>
                    <a:pt x="233" y="160"/>
                  </a:moveTo>
                  <a:cubicBezTo>
                    <a:pt x="200" y="160"/>
                    <a:pt x="200" y="160"/>
                    <a:pt x="200" y="160"/>
                  </a:cubicBezTo>
                  <a:cubicBezTo>
                    <a:pt x="200" y="156"/>
                    <a:pt x="200" y="156"/>
                    <a:pt x="200" y="156"/>
                  </a:cubicBezTo>
                  <a:cubicBezTo>
                    <a:pt x="232" y="156"/>
                    <a:pt x="232" y="156"/>
                    <a:pt x="232" y="156"/>
                  </a:cubicBezTo>
                  <a:cubicBezTo>
                    <a:pt x="232" y="0"/>
                    <a:pt x="232" y="0"/>
                    <a:pt x="232" y="0"/>
                  </a:cubicBezTo>
                  <a:cubicBezTo>
                    <a:pt x="8" y="0"/>
                    <a:pt x="8" y="0"/>
                    <a:pt x="8" y="0"/>
                  </a:cubicBezTo>
                  <a:cubicBezTo>
                    <a:pt x="8" y="156"/>
                    <a:pt x="8" y="156"/>
                    <a:pt x="8" y="156"/>
                  </a:cubicBezTo>
                  <a:cubicBezTo>
                    <a:pt x="40" y="156"/>
                    <a:pt x="40" y="156"/>
                    <a:pt x="40" y="156"/>
                  </a:cubicBezTo>
                  <a:cubicBezTo>
                    <a:pt x="40" y="160"/>
                    <a:pt x="40" y="160"/>
                    <a:pt x="40" y="160"/>
                  </a:cubicBezTo>
                  <a:cubicBezTo>
                    <a:pt x="7" y="160"/>
                    <a:pt x="7" y="160"/>
                    <a:pt x="7" y="160"/>
                  </a:cubicBezTo>
                  <a:cubicBezTo>
                    <a:pt x="3" y="160"/>
                    <a:pt x="0" y="163"/>
                    <a:pt x="0" y="167"/>
                  </a:cubicBezTo>
                  <a:cubicBezTo>
                    <a:pt x="0" y="181"/>
                    <a:pt x="0" y="181"/>
                    <a:pt x="0" y="181"/>
                  </a:cubicBezTo>
                  <a:cubicBezTo>
                    <a:pt x="0" y="185"/>
                    <a:pt x="3" y="188"/>
                    <a:pt x="7" y="188"/>
                  </a:cubicBezTo>
                  <a:cubicBezTo>
                    <a:pt x="233" y="188"/>
                    <a:pt x="233" y="188"/>
                    <a:pt x="233" y="188"/>
                  </a:cubicBezTo>
                  <a:cubicBezTo>
                    <a:pt x="237" y="188"/>
                    <a:pt x="240" y="185"/>
                    <a:pt x="240" y="181"/>
                  </a:cubicBezTo>
                  <a:cubicBezTo>
                    <a:pt x="240" y="167"/>
                    <a:pt x="240" y="167"/>
                    <a:pt x="240" y="167"/>
                  </a:cubicBezTo>
                  <a:cubicBezTo>
                    <a:pt x="240" y="163"/>
                    <a:pt x="237" y="160"/>
                    <a:pt x="233" y="160"/>
                  </a:cubicBezTo>
                  <a:close/>
                  <a:moveTo>
                    <a:pt x="16" y="148"/>
                  </a:moveTo>
                  <a:cubicBezTo>
                    <a:pt x="16" y="8"/>
                    <a:pt x="16" y="8"/>
                    <a:pt x="16" y="8"/>
                  </a:cubicBezTo>
                  <a:cubicBezTo>
                    <a:pt x="224" y="8"/>
                    <a:pt x="224" y="8"/>
                    <a:pt x="224" y="8"/>
                  </a:cubicBezTo>
                  <a:cubicBezTo>
                    <a:pt x="224" y="148"/>
                    <a:pt x="224" y="148"/>
                    <a:pt x="224" y="148"/>
                  </a:cubicBezTo>
                  <a:cubicBezTo>
                    <a:pt x="200" y="148"/>
                    <a:pt x="200" y="148"/>
                    <a:pt x="200" y="148"/>
                  </a:cubicBezTo>
                  <a:cubicBezTo>
                    <a:pt x="40" y="148"/>
                    <a:pt x="40" y="148"/>
                    <a:pt x="40" y="148"/>
                  </a:cubicBezTo>
                  <a:lnTo>
                    <a:pt x="16" y="148"/>
                  </a:lnTo>
                  <a:close/>
                  <a:moveTo>
                    <a:pt x="192" y="156"/>
                  </a:moveTo>
                  <a:cubicBezTo>
                    <a:pt x="192" y="160"/>
                    <a:pt x="192" y="160"/>
                    <a:pt x="192" y="160"/>
                  </a:cubicBezTo>
                  <a:cubicBezTo>
                    <a:pt x="48" y="160"/>
                    <a:pt x="48" y="160"/>
                    <a:pt x="48" y="160"/>
                  </a:cubicBezTo>
                  <a:cubicBezTo>
                    <a:pt x="48" y="156"/>
                    <a:pt x="48" y="156"/>
                    <a:pt x="48" y="156"/>
                  </a:cubicBezTo>
                  <a:lnTo>
                    <a:pt x="192" y="156"/>
                  </a:lnTo>
                  <a:close/>
                  <a:moveTo>
                    <a:pt x="232" y="180"/>
                  </a:moveTo>
                  <a:cubicBezTo>
                    <a:pt x="8" y="180"/>
                    <a:pt x="8" y="180"/>
                    <a:pt x="8" y="180"/>
                  </a:cubicBezTo>
                  <a:cubicBezTo>
                    <a:pt x="8" y="168"/>
                    <a:pt x="8" y="168"/>
                    <a:pt x="8" y="168"/>
                  </a:cubicBezTo>
                  <a:cubicBezTo>
                    <a:pt x="40" y="168"/>
                    <a:pt x="40" y="168"/>
                    <a:pt x="40" y="168"/>
                  </a:cubicBezTo>
                  <a:cubicBezTo>
                    <a:pt x="200" y="168"/>
                    <a:pt x="200" y="168"/>
                    <a:pt x="200" y="168"/>
                  </a:cubicBezTo>
                  <a:cubicBezTo>
                    <a:pt x="232" y="168"/>
                    <a:pt x="232" y="168"/>
                    <a:pt x="232" y="168"/>
                  </a:cubicBezTo>
                  <a:lnTo>
                    <a:pt x="232"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8" name="Freeform 37"/>
            <p:cNvSpPr>
              <a:spLocks/>
            </p:cNvSpPr>
            <p:nvPr/>
          </p:nvSpPr>
          <p:spPr bwMode="auto">
            <a:xfrm>
              <a:off x="8056563" y="5875338"/>
              <a:ext cx="93663" cy="25400"/>
            </a:xfrm>
            <a:custGeom>
              <a:avLst/>
              <a:gdLst>
                <a:gd name="T0" fmla="*/ 28 w 28"/>
                <a:gd name="T1" fmla="*/ 4 h 8"/>
                <a:gd name="T2" fmla="*/ 24 w 28"/>
                <a:gd name="T3" fmla="*/ 0 h 8"/>
                <a:gd name="T4" fmla="*/ 4 w 28"/>
                <a:gd name="T5" fmla="*/ 0 h 8"/>
                <a:gd name="T6" fmla="*/ 0 w 28"/>
                <a:gd name="T7" fmla="*/ 4 h 8"/>
                <a:gd name="T8" fmla="*/ 4 w 28"/>
                <a:gd name="T9" fmla="*/ 8 h 8"/>
                <a:gd name="T10" fmla="*/ 24 w 28"/>
                <a:gd name="T11" fmla="*/ 8 h 8"/>
                <a:gd name="T12" fmla="*/ 28 w 2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28" y="4"/>
                  </a:moveTo>
                  <a:cubicBezTo>
                    <a:pt x="28" y="2"/>
                    <a:pt x="26" y="0"/>
                    <a:pt x="24" y="0"/>
                  </a:cubicBezTo>
                  <a:cubicBezTo>
                    <a:pt x="4" y="0"/>
                    <a:pt x="4" y="0"/>
                    <a:pt x="4" y="0"/>
                  </a:cubicBezTo>
                  <a:cubicBezTo>
                    <a:pt x="2" y="0"/>
                    <a:pt x="0" y="2"/>
                    <a:pt x="0" y="4"/>
                  </a:cubicBezTo>
                  <a:cubicBezTo>
                    <a:pt x="0" y="6"/>
                    <a:pt x="2" y="8"/>
                    <a:pt x="4" y="8"/>
                  </a:cubicBezTo>
                  <a:cubicBezTo>
                    <a:pt x="24" y="8"/>
                    <a:pt x="24" y="8"/>
                    <a:pt x="24" y="8"/>
                  </a:cubicBezTo>
                  <a:cubicBezTo>
                    <a:pt x="26" y="8"/>
                    <a:pt x="28" y="6"/>
                    <a:pt x="2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9" name="Freeform 38"/>
            <p:cNvSpPr>
              <a:spLocks/>
            </p:cNvSpPr>
            <p:nvPr/>
          </p:nvSpPr>
          <p:spPr bwMode="auto">
            <a:xfrm>
              <a:off x="8642350" y="5875338"/>
              <a:ext cx="41275" cy="25400"/>
            </a:xfrm>
            <a:custGeom>
              <a:avLst/>
              <a:gdLst>
                <a:gd name="T0" fmla="*/ 4 w 12"/>
                <a:gd name="T1" fmla="*/ 0 h 8"/>
                <a:gd name="T2" fmla="*/ 0 w 12"/>
                <a:gd name="T3" fmla="*/ 4 h 8"/>
                <a:gd name="T4" fmla="*/ 4 w 12"/>
                <a:gd name="T5" fmla="*/ 8 h 8"/>
                <a:gd name="T6" fmla="*/ 8 w 12"/>
                <a:gd name="T7" fmla="*/ 8 h 8"/>
                <a:gd name="T8" fmla="*/ 12 w 12"/>
                <a:gd name="T9" fmla="*/ 4 h 8"/>
                <a:gd name="T10" fmla="*/ 8 w 12"/>
                <a:gd name="T11" fmla="*/ 0 h 8"/>
                <a:gd name="T12" fmla="*/ 4 w 1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2" h="8">
                  <a:moveTo>
                    <a:pt x="4" y="0"/>
                  </a:moveTo>
                  <a:cubicBezTo>
                    <a:pt x="2" y="0"/>
                    <a:pt x="0" y="2"/>
                    <a:pt x="0" y="4"/>
                  </a:cubicBezTo>
                  <a:cubicBezTo>
                    <a:pt x="0" y="6"/>
                    <a:pt x="2" y="8"/>
                    <a:pt x="4" y="8"/>
                  </a:cubicBezTo>
                  <a:cubicBezTo>
                    <a:pt x="8" y="8"/>
                    <a:pt x="8" y="8"/>
                    <a:pt x="8" y="8"/>
                  </a:cubicBezTo>
                  <a:cubicBezTo>
                    <a:pt x="10" y="8"/>
                    <a:pt x="12" y="6"/>
                    <a:pt x="12" y="4"/>
                  </a:cubicBezTo>
                  <a:cubicBezTo>
                    <a:pt x="12" y="2"/>
                    <a:pt x="10" y="0"/>
                    <a:pt x="8" y="0"/>
                  </a:cubicBez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0" name="Freeform 39"/>
            <p:cNvSpPr>
              <a:spLocks/>
            </p:cNvSpPr>
            <p:nvPr/>
          </p:nvSpPr>
          <p:spPr bwMode="auto">
            <a:xfrm>
              <a:off x="8589963" y="5875338"/>
              <a:ext cx="39688" cy="25400"/>
            </a:xfrm>
            <a:custGeom>
              <a:avLst/>
              <a:gdLst>
                <a:gd name="T0" fmla="*/ 8 w 12"/>
                <a:gd name="T1" fmla="*/ 0 h 8"/>
                <a:gd name="T2" fmla="*/ 4 w 12"/>
                <a:gd name="T3" fmla="*/ 0 h 8"/>
                <a:gd name="T4" fmla="*/ 0 w 12"/>
                <a:gd name="T5" fmla="*/ 4 h 8"/>
                <a:gd name="T6" fmla="*/ 4 w 12"/>
                <a:gd name="T7" fmla="*/ 8 h 8"/>
                <a:gd name="T8" fmla="*/ 8 w 12"/>
                <a:gd name="T9" fmla="*/ 8 h 8"/>
                <a:gd name="T10" fmla="*/ 12 w 12"/>
                <a:gd name="T11" fmla="*/ 4 h 8"/>
                <a:gd name="T12" fmla="*/ 8 w 1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2" h="8">
                  <a:moveTo>
                    <a:pt x="8" y="0"/>
                  </a:moveTo>
                  <a:cubicBezTo>
                    <a:pt x="4" y="0"/>
                    <a:pt x="4" y="0"/>
                    <a:pt x="4" y="0"/>
                  </a:cubicBezTo>
                  <a:cubicBezTo>
                    <a:pt x="2" y="0"/>
                    <a:pt x="0" y="2"/>
                    <a:pt x="0" y="4"/>
                  </a:cubicBezTo>
                  <a:cubicBezTo>
                    <a:pt x="0" y="6"/>
                    <a:pt x="2" y="8"/>
                    <a:pt x="4" y="8"/>
                  </a:cubicBezTo>
                  <a:cubicBezTo>
                    <a:pt x="8" y="8"/>
                    <a:pt x="8" y="8"/>
                    <a:pt x="8" y="8"/>
                  </a:cubicBezTo>
                  <a:cubicBezTo>
                    <a:pt x="10" y="8"/>
                    <a:pt x="12" y="6"/>
                    <a:pt x="12" y="4"/>
                  </a:cubicBezTo>
                  <a:cubicBezTo>
                    <a:pt x="12" y="2"/>
                    <a:pt x="10"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nvGrpSpPr>
          <p:cNvPr id="41" name="Group 40"/>
          <p:cNvGrpSpPr>
            <a:grpSpLocks noChangeAspect="1"/>
          </p:cNvGrpSpPr>
          <p:nvPr/>
        </p:nvGrpSpPr>
        <p:grpSpPr>
          <a:xfrm>
            <a:off x="9735529" y="2361723"/>
            <a:ext cx="393588" cy="640080"/>
            <a:chOff x="3146425" y="2290763"/>
            <a:chExt cx="458788" cy="746125"/>
          </a:xfrm>
          <a:solidFill>
            <a:srgbClr val="222222"/>
          </a:solidFill>
        </p:grpSpPr>
        <p:sp>
          <p:nvSpPr>
            <p:cNvPr id="42" name="Freeform 41"/>
            <p:cNvSpPr>
              <a:spLocks/>
            </p:cNvSpPr>
            <p:nvPr/>
          </p:nvSpPr>
          <p:spPr bwMode="auto">
            <a:xfrm>
              <a:off x="3240088" y="2424113"/>
              <a:ext cx="80963" cy="79375"/>
            </a:xfrm>
            <a:custGeom>
              <a:avLst/>
              <a:gdLst>
                <a:gd name="T0" fmla="*/ 4 w 24"/>
                <a:gd name="T1" fmla="*/ 24 h 24"/>
                <a:gd name="T2" fmla="*/ 7 w 24"/>
                <a:gd name="T3" fmla="*/ 23 h 24"/>
                <a:gd name="T4" fmla="*/ 23 w 24"/>
                <a:gd name="T5" fmla="*/ 7 h 24"/>
                <a:gd name="T6" fmla="*/ 23 w 24"/>
                <a:gd name="T7" fmla="*/ 1 h 24"/>
                <a:gd name="T8" fmla="*/ 17 w 24"/>
                <a:gd name="T9" fmla="*/ 1 h 24"/>
                <a:gd name="T10" fmla="*/ 1 w 24"/>
                <a:gd name="T11" fmla="*/ 17 h 24"/>
                <a:gd name="T12" fmla="*/ 1 w 24"/>
                <a:gd name="T13" fmla="*/ 23 h 24"/>
                <a:gd name="T14" fmla="*/ 4 w 24"/>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24">
                  <a:moveTo>
                    <a:pt x="4" y="24"/>
                  </a:moveTo>
                  <a:cubicBezTo>
                    <a:pt x="5" y="24"/>
                    <a:pt x="6" y="24"/>
                    <a:pt x="7" y="23"/>
                  </a:cubicBezTo>
                  <a:cubicBezTo>
                    <a:pt x="23" y="7"/>
                    <a:pt x="23" y="7"/>
                    <a:pt x="23" y="7"/>
                  </a:cubicBezTo>
                  <a:cubicBezTo>
                    <a:pt x="24" y="5"/>
                    <a:pt x="24" y="3"/>
                    <a:pt x="23" y="1"/>
                  </a:cubicBezTo>
                  <a:cubicBezTo>
                    <a:pt x="21" y="0"/>
                    <a:pt x="19" y="0"/>
                    <a:pt x="17" y="1"/>
                  </a:cubicBezTo>
                  <a:cubicBezTo>
                    <a:pt x="1" y="17"/>
                    <a:pt x="1" y="17"/>
                    <a:pt x="1" y="17"/>
                  </a:cubicBezTo>
                  <a:cubicBezTo>
                    <a:pt x="0" y="19"/>
                    <a:pt x="0" y="21"/>
                    <a:pt x="1" y="23"/>
                  </a:cubicBezTo>
                  <a:cubicBezTo>
                    <a:pt x="2" y="24"/>
                    <a:pt x="3" y="24"/>
                    <a:pt x="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3" name="Freeform 42"/>
            <p:cNvSpPr>
              <a:spLocks/>
            </p:cNvSpPr>
            <p:nvPr/>
          </p:nvSpPr>
          <p:spPr bwMode="auto">
            <a:xfrm>
              <a:off x="3240088" y="2517776"/>
              <a:ext cx="53975" cy="52388"/>
            </a:xfrm>
            <a:custGeom>
              <a:avLst/>
              <a:gdLst>
                <a:gd name="T0" fmla="*/ 4 w 16"/>
                <a:gd name="T1" fmla="*/ 16 h 16"/>
                <a:gd name="T2" fmla="*/ 7 w 16"/>
                <a:gd name="T3" fmla="*/ 15 h 16"/>
                <a:gd name="T4" fmla="*/ 15 w 16"/>
                <a:gd name="T5" fmla="*/ 7 h 16"/>
                <a:gd name="T6" fmla="*/ 15 w 16"/>
                <a:gd name="T7" fmla="*/ 1 h 16"/>
                <a:gd name="T8" fmla="*/ 9 w 16"/>
                <a:gd name="T9" fmla="*/ 1 h 16"/>
                <a:gd name="T10" fmla="*/ 1 w 16"/>
                <a:gd name="T11" fmla="*/ 9 h 16"/>
                <a:gd name="T12" fmla="*/ 1 w 16"/>
                <a:gd name="T13" fmla="*/ 15 h 16"/>
                <a:gd name="T14" fmla="*/ 4 w 16"/>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6">
                  <a:moveTo>
                    <a:pt x="4" y="16"/>
                  </a:moveTo>
                  <a:cubicBezTo>
                    <a:pt x="5" y="16"/>
                    <a:pt x="6" y="16"/>
                    <a:pt x="7" y="15"/>
                  </a:cubicBezTo>
                  <a:cubicBezTo>
                    <a:pt x="15" y="7"/>
                    <a:pt x="15" y="7"/>
                    <a:pt x="15" y="7"/>
                  </a:cubicBezTo>
                  <a:cubicBezTo>
                    <a:pt x="16" y="5"/>
                    <a:pt x="16" y="3"/>
                    <a:pt x="15" y="1"/>
                  </a:cubicBezTo>
                  <a:cubicBezTo>
                    <a:pt x="13" y="0"/>
                    <a:pt x="11" y="0"/>
                    <a:pt x="9" y="1"/>
                  </a:cubicBezTo>
                  <a:cubicBezTo>
                    <a:pt x="1" y="9"/>
                    <a:pt x="1" y="9"/>
                    <a:pt x="1" y="9"/>
                  </a:cubicBezTo>
                  <a:cubicBezTo>
                    <a:pt x="0" y="11"/>
                    <a:pt x="0" y="13"/>
                    <a:pt x="1" y="15"/>
                  </a:cubicBezTo>
                  <a:cubicBezTo>
                    <a:pt x="2" y="16"/>
                    <a:pt x="3" y="16"/>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4" name="Freeform 43"/>
            <p:cNvSpPr>
              <a:spLocks/>
            </p:cNvSpPr>
            <p:nvPr/>
          </p:nvSpPr>
          <p:spPr bwMode="auto">
            <a:xfrm>
              <a:off x="3294063" y="2490788"/>
              <a:ext cx="26988" cy="26988"/>
            </a:xfrm>
            <a:custGeom>
              <a:avLst/>
              <a:gdLst>
                <a:gd name="T0" fmla="*/ 1 w 8"/>
                <a:gd name="T1" fmla="*/ 1 h 8"/>
                <a:gd name="T2" fmla="*/ 0 w 8"/>
                <a:gd name="T3" fmla="*/ 4 h 8"/>
                <a:gd name="T4" fmla="*/ 1 w 8"/>
                <a:gd name="T5" fmla="*/ 7 h 8"/>
                <a:gd name="T6" fmla="*/ 4 w 8"/>
                <a:gd name="T7" fmla="*/ 8 h 8"/>
                <a:gd name="T8" fmla="*/ 7 w 8"/>
                <a:gd name="T9" fmla="*/ 7 h 8"/>
                <a:gd name="T10" fmla="*/ 8 w 8"/>
                <a:gd name="T11" fmla="*/ 4 h 8"/>
                <a:gd name="T12" fmla="*/ 7 w 8"/>
                <a:gd name="T13" fmla="*/ 1 h 8"/>
                <a:gd name="T14" fmla="*/ 1 w 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1" y="1"/>
                  </a:moveTo>
                  <a:cubicBezTo>
                    <a:pt x="0" y="2"/>
                    <a:pt x="0" y="3"/>
                    <a:pt x="0" y="4"/>
                  </a:cubicBezTo>
                  <a:cubicBezTo>
                    <a:pt x="0" y="5"/>
                    <a:pt x="0" y="6"/>
                    <a:pt x="1" y="7"/>
                  </a:cubicBezTo>
                  <a:cubicBezTo>
                    <a:pt x="2" y="8"/>
                    <a:pt x="3" y="8"/>
                    <a:pt x="4" y="8"/>
                  </a:cubicBezTo>
                  <a:cubicBezTo>
                    <a:pt x="5" y="8"/>
                    <a:pt x="6" y="8"/>
                    <a:pt x="7" y="7"/>
                  </a:cubicBezTo>
                  <a:cubicBezTo>
                    <a:pt x="8" y="6"/>
                    <a:pt x="8" y="5"/>
                    <a:pt x="8" y="4"/>
                  </a:cubicBezTo>
                  <a:cubicBezTo>
                    <a:pt x="8" y="3"/>
                    <a:pt x="8" y="2"/>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5" name="Freeform 44"/>
            <p:cNvSpPr>
              <a:spLocks/>
            </p:cNvSpPr>
            <p:nvPr/>
          </p:nvSpPr>
          <p:spPr bwMode="auto">
            <a:xfrm>
              <a:off x="3321050" y="2424113"/>
              <a:ext cx="68263" cy="66675"/>
            </a:xfrm>
            <a:custGeom>
              <a:avLst/>
              <a:gdLst>
                <a:gd name="T0" fmla="*/ 1 w 20"/>
                <a:gd name="T1" fmla="*/ 19 h 20"/>
                <a:gd name="T2" fmla="*/ 4 w 20"/>
                <a:gd name="T3" fmla="*/ 20 h 20"/>
                <a:gd name="T4" fmla="*/ 7 w 20"/>
                <a:gd name="T5" fmla="*/ 19 h 20"/>
                <a:gd name="T6" fmla="*/ 19 w 20"/>
                <a:gd name="T7" fmla="*/ 7 h 20"/>
                <a:gd name="T8" fmla="*/ 19 w 20"/>
                <a:gd name="T9" fmla="*/ 1 h 20"/>
                <a:gd name="T10" fmla="*/ 13 w 20"/>
                <a:gd name="T11" fmla="*/ 1 h 20"/>
                <a:gd name="T12" fmla="*/ 1 w 20"/>
                <a:gd name="T13" fmla="*/ 13 h 20"/>
                <a:gd name="T14" fmla="*/ 1 w 20"/>
                <a:gd name="T15" fmla="*/ 19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 y="19"/>
                  </a:moveTo>
                  <a:cubicBezTo>
                    <a:pt x="2" y="20"/>
                    <a:pt x="3" y="20"/>
                    <a:pt x="4" y="20"/>
                  </a:cubicBezTo>
                  <a:cubicBezTo>
                    <a:pt x="5" y="20"/>
                    <a:pt x="6" y="20"/>
                    <a:pt x="7" y="19"/>
                  </a:cubicBezTo>
                  <a:cubicBezTo>
                    <a:pt x="19" y="7"/>
                    <a:pt x="19" y="7"/>
                    <a:pt x="19" y="7"/>
                  </a:cubicBezTo>
                  <a:cubicBezTo>
                    <a:pt x="20" y="5"/>
                    <a:pt x="20" y="3"/>
                    <a:pt x="19" y="1"/>
                  </a:cubicBezTo>
                  <a:cubicBezTo>
                    <a:pt x="17" y="0"/>
                    <a:pt x="15" y="0"/>
                    <a:pt x="13" y="1"/>
                  </a:cubicBezTo>
                  <a:cubicBezTo>
                    <a:pt x="1" y="13"/>
                    <a:pt x="1" y="13"/>
                    <a:pt x="1" y="13"/>
                  </a:cubicBezTo>
                  <a:cubicBezTo>
                    <a:pt x="0" y="15"/>
                    <a:pt x="0" y="17"/>
                    <a:pt x="1"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6" name="Freeform 45"/>
            <p:cNvSpPr>
              <a:spLocks/>
            </p:cNvSpPr>
            <p:nvPr/>
          </p:nvSpPr>
          <p:spPr bwMode="auto">
            <a:xfrm>
              <a:off x="3240088" y="2490788"/>
              <a:ext cx="149225" cy="146050"/>
            </a:xfrm>
            <a:custGeom>
              <a:avLst/>
              <a:gdLst>
                <a:gd name="T0" fmla="*/ 37 w 44"/>
                <a:gd name="T1" fmla="*/ 1 h 44"/>
                <a:gd name="T2" fmla="*/ 1 w 44"/>
                <a:gd name="T3" fmla="*/ 37 h 44"/>
                <a:gd name="T4" fmla="*/ 1 w 44"/>
                <a:gd name="T5" fmla="*/ 43 h 44"/>
                <a:gd name="T6" fmla="*/ 4 w 44"/>
                <a:gd name="T7" fmla="*/ 44 h 44"/>
                <a:gd name="T8" fmla="*/ 7 w 44"/>
                <a:gd name="T9" fmla="*/ 43 h 44"/>
                <a:gd name="T10" fmla="*/ 43 w 44"/>
                <a:gd name="T11" fmla="*/ 7 h 44"/>
                <a:gd name="T12" fmla="*/ 43 w 44"/>
                <a:gd name="T13" fmla="*/ 1 h 44"/>
                <a:gd name="T14" fmla="*/ 37 w 44"/>
                <a:gd name="T15" fmla="*/ 1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4">
                  <a:moveTo>
                    <a:pt x="37" y="1"/>
                  </a:moveTo>
                  <a:cubicBezTo>
                    <a:pt x="1" y="37"/>
                    <a:pt x="1" y="37"/>
                    <a:pt x="1" y="37"/>
                  </a:cubicBezTo>
                  <a:cubicBezTo>
                    <a:pt x="0" y="39"/>
                    <a:pt x="0" y="41"/>
                    <a:pt x="1" y="43"/>
                  </a:cubicBezTo>
                  <a:cubicBezTo>
                    <a:pt x="2" y="44"/>
                    <a:pt x="3" y="44"/>
                    <a:pt x="4" y="44"/>
                  </a:cubicBezTo>
                  <a:cubicBezTo>
                    <a:pt x="5" y="44"/>
                    <a:pt x="6" y="44"/>
                    <a:pt x="7" y="43"/>
                  </a:cubicBezTo>
                  <a:cubicBezTo>
                    <a:pt x="43" y="7"/>
                    <a:pt x="43" y="7"/>
                    <a:pt x="43" y="7"/>
                  </a:cubicBezTo>
                  <a:cubicBezTo>
                    <a:pt x="44" y="5"/>
                    <a:pt x="44" y="3"/>
                    <a:pt x="43" y="1"/>
                  </a:cubicBezTo>
                  <a:cubicBezTo>
                    <a:pt x="41" y="0"/>
                    <a:pt x="39" y="0"/>
                    <a:pt x="3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7" name="Freeform 46"/>
            <p:cNvSpPr>
              <a:spLocks/>
            </p:cNvSpPr>
            <p:nvPr/>
          </p:nvSpPr>
          <p:spPr bwMode="auto">
            <a:xfrm>
              <a:off x="3389313" y="2463801"/>
              <a:ext cx="26988" cy="26988"/>
            </a:xfrm>
            <a:custGeom>
              <a:avLst/>
              <a:gdLst>
                <a:gd name="T0" fmla="*/ 1 w 8"/>
                <a:gd name="T1" fmla="*/ 1 h 8"/>
                <a:gd name="T2" fmla="*/ 0 w 8"/>
                <a:gd name="T3" fmla="*/ 4 h 8"/>
                <a:gd name="T4" fmla="*/ 1 w 8"/>
                <a:gd name="T5" fmla="*/ 7 h 8"/>
                <a:gd name="T6" fmla="*/ 4 w 8"/>
                <a:gd name="T7" fmla="*/ 8 h 8"/>
                <a:gd name="T8" fmla="*/ 7 w 8"/>
                <a:gd name="T9" fmla="*/ 7 h 8"/>
                <a:gd name="T10" fmla="*/ 8 w 8"/>
                <a:gd name="T11" fmla="*/ 4 h 8"/>
                <a:gd name="T12" fmla="*/ 7 w 8"/>
                <a:gd name="T13" fmla="*/ 1 h 8"/>
                <a:gd name="T14" fmla="*/ 1 w 8"/>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1" y="1"/>
                  </a:moveTo>
                  <a:cubicBezTo>
                    <a:pt x="0" y="2"/>
                    <a:pt x="0" y="3"/>
                    <a:pt x="0" y="4"/>
                  </a:cubicBezTo>
                  <a:cubicBezTo>
                    <a:pt x="0" y="5"/>
                    <a:pt x="0" y="6"/>
                    <a:pt x="1" y="7"/>
                  </a:cubicBezTo>
                  <a:cubicBezTo>
                    <a:pt x="2" y="8"/>
                    <a:pt x="3" y="8"/>
                    <a:pt x="4" y="8"/>
                  </a:cubicBezTo>
                  <a:cubicBezTo>
                    <a:pt x="5" y="8"/>
                    <a:pt x="6" y="8"/>
                    <a:pt x="7" y="7"/>
                  </a:cubicBezTo>
                  <a:cubicBezTo>
                    <a:pt x="8" y="6"/>
                    <a:pt x="8" y="5"/>
                    <a:pt x="8" y="4"/>
                  </a:cubicBezTo>
                  <a:cubicBezTo>
                    <a:pt x="8" y="3"/>
                    <a:pt x="8" y="2"/>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8" name="Freeform 47"/>
            <p:cNvSpPr>
              <a:spLocks/>
            </p:cNvSpPr>
            <p:nvPr/>
          </p:nvSpPr>
          <p:spPr bwMode="auto">
            <a:xfrm>
              <a:off x="3416300" y="2424113"/>
              <a:ext cx="39688" cy="39688"/>
            </a:xfrm>
            <a:custGeom>
              <a:avLst/>
              <a:gdLst>
                <a:gd name="T0" fmla="*/ 5 w 12"/>
                <a:gd name="T1" fmla="*/ 1 h 12"/>
                <a:gd name="T2" fmla="*/ 1 w 12"/>
                <a:gd name="T3" fmla="*/ 5 h 12"/>
                <a:gd name="T4" fmla="*/ 1 w 12"/>
                <a:gd name="T5" fmla="*/ 11 h 12"/>
                <a:gd name="T6" fmla="*/ 4 w 12"/>
                <a:gd name="T7" fmla="*/ 12 h 12"/>
                <a:gd name="T8" fmla="*/ 7 w 12"/>
                <a:gd name="T9" fmla="*/ 11 h 12"/>
                <a:gd name="T10" fmla="*/ 11 w 12"/>
                <a:gd name="T11" fmla="*/ 7 h 12"/>
                <a:gd name="T12" fmla="*/ 11 w 12"/>
                <a:gd name="T13" fmla="*/ 1 h 12"/>
                <a:gd name="T14" fmla="*/ 5 w 12"/>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5" y="1"/>
                  </a:moveTo>
                  <a:cubicBezTo>
                    <a:pt x="1" y="5"/>
                    <a:pt x="1" y="5"/>
                    <a:pt x="1" y="5"/>
                  </a:cubicBezTo>
                  <a:cubicBezTo>
                    <a:pt x="0" y="7"/>
                    <a:pt x="0" y="9"/>
                    <a:pt x="1" y="11"/>
                  </a:cubicBezTo>
                  <a:cubicBezTo>
                    <a:pt x="2" y="12"/>
                    <a:pt x="3" y="12"/>
                    <a:pt x="4" y="12"/>
                  </a:cubicBezTo>
                  <a:cubicBezTo>
                    <a:pt x="5" y="12"/>
                    <a:pt x="6" y="12"/>
                    <a:pt x="7" y="11"/>
                  </a:cubicBezTo>
                  <a:cubicBezTo>
                    <a:pt x="11" y="7"/>
                    <a:pt x="11" y="7"/>
                    <a:pt x="11" y="7"/>
                  </a:cubicBezTo>
                  <a:cubicBezTo>
                    <a:pt x="12" y="5"/>
                    <a:pt x="12" y="3"/>
                    <a:pt x="11" y="1"/>
                  </a:cubicBezTo>
                  <a:cubicBezTo>
                    <a:pt x="9" y="0"/>
                    <a:pt x="7"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9" name="Freeform 48"/>
            <p:cNvSpPr>
              <a:spLocks noEditPoints="1"/>
            </p:cNvSpPr>
            <p:nvPr/>
          </p:nvSpPr>
          <p:spPr bwMode="auto">
            <a:xfrm>
              <a:off x="3146425" y="2290763"/>
              <a:ext cx="458788" cy="746125"/>
            </a:xfrm>
            <a:custGeom>
              <a:avLst/>
              <a:gdLst>
                <a:gd name="T0" fmla="*/ 115 w 136"/>
                <a:gd name="T1" fmla="*/ 0 h 224"/>
                <a:gd name="T2" fmla="*/ 25 w 136"/>
                <a:gd name="T3" fmla="*/ 0 h 224"/>
                <a:gd name="T4" fmla="*/ 4 w 136"/>
                <a:gd name="T5" fmla="*/ 21 h 224"/>
                <a:gd name="T6" fmla="*/ 4 w 136"/>
                <a:gd name="T7" fmla="*/ 28 h 224"/>
                <a:gd name="T8" fmla="*/ 0 w 136"/>
                <a:gd name="T9" fmla="*/ 32 h 224"/>
                <a:gd name="T10" fmla="*/ 0 w 136"/>
                <a:gd name="T11" fmla="*/ 36 h 224"/>
                <a:gd name="T12" fmla="*/ 4 w 136"/>
                <a:gd name="T13" fmla="*/ 40 h 224"/>
                <a:gd name="T14" fmla="*/ 4 w 136"/>
                <a:gd name="T15" fmla="*/ 44 h 224"/>
                <a:gd name="T16" fmla="*/ 0 w 136"/>
                <a:gd name="T17" fmla="*/ 48 h 224"/>
                <a:gd name="T18" fmla="*/ 0 w 136"/>
                <a:gd name="T19" fmla="*/ 52 h 224"/>
                <a:gd name="T20" fmla="*/ 4 w 136"/>
                <a:gd name="T21" fmla="*/ 56 h 224"/>
                <a:gd name="T22" fmla="*/ 4 w 136"/>
                <a:gd name="T23" fmla="*/ 60 h 224"/>
                <a:gd name="T24" fmla="*/ 0 w 136"/>
                <a:gd name="T25" fmla="*/ 64 h 224"/>
                <a:gd name="T26" fmla="*/ 0 w 136"/>
                <a:gd name="T27" fmla="*/ 68 h 224"/>
                <a:gd name="T28" fmla="*/ 4 w 136"/>
                <a:gd name="T29" fmla="*/ 72 h 224"/>
                <a:gd name="T30" fmla="*/ 4 w 136"/>
                <a:gd name="T31" fmla="*/ 203 h 224"/>
                <a:gd name="T32" fmla="*/ 25 w 136"/>
                <a:gd name="T33" fmla="*/ 224 h 224"/>
                <a:gd name="T34" fmla="*/ 115 w 136"/>
                <a:gd name="T35" fmla="*/ 224 h 224"/>
                <a:gd name="T36" fmla="*/ 136 w 136"/>
                <a:gd name="T37" fmla="*/ 203 h 224"/>
                <a:gd name="T38" fmla="*/ 136 w 136"/>
                <a:gd name="T39" fmla="*/ 21 h 224"/>
                <a:gd name="T40" fmla="*/ 115 w 136"/>
                <a:gd name="T41" fmla="*/ 0 h 224"/>
                <a:gd name="T42" fmla="*/ 128 w 136"/>
                <a:gd name="T43" fmla="*/ 203 h 224"/>
                <a:gd name="T44" fmla="*/ 115 w 136"/>
                <a:gd name="T45" fmla="*/ 216 h 224"/>
                <a:gd name="T46" fmla="*/ 25 w 136"/>
                <a:gd name="T47" fmla="*/ 216 h 224"/>
                <a:gd name="T48" fmla="*/ 12 w 136"/>
                <a:gd name="T49" fmla="*/ 203 h 224"/>
                <a:gd name="T50" fmla="*/ 12 w 136"/>
                <a:gd name="T51" fmla="*/ 21 h 224"/>
                <a:gd name="T52" fmla="*/ 25 w 136"/>
                <a:gd name="T53" fmla="*/ 8 h 224"/>
                <a:gd name="T54" fmla="*/ 115 w 136"/>
                <a:gd name="T55" fmla="*/ 8 h 224"/>
                <a:gd name="T56" fmla="*/ 128 w 136"/>
                <a:gd name="T57" fmla="*/ 21 h 224"/>
                <a:gd name="T58" fmla="*/ 128 w 136"/>
                <a:gd name="T59" fmla="*/ 20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24">
                  <a:moveTo>
                    <a:pt x="115" y="0"/>
                  </a:moveTo>
                  <a:cubicBezTo>
                    <a:pt x="25" y="0"/>
                    <a:pt x="25" y="0"/>
                    <a:pt x="25" y="0"/>
                  </a:cubicBezTo>
                  <a:cubicBezTo>
                    <a:pt x="14" y="0"/>
                    <a:pt x="4" y="10"/>
                    <a:pt x="4" y="21"/>
                  </a:cubicBezTo>
                  <a:cubicBezTo>
                    <a:pt x="4" y="28"/>
                    <a:pt x="4" y="28"/>
                    <a:pt x="4" y="28"/>
                  </a:cubicBezTo>
                  <a:cubicBezTo>
                    <a:pt x="2" y="28"/>
                    <a:pt x="0" y="30"/>
                    <a:pt x="0" y="32"/>
                  </a:cubicBezTo>
                  <a:cubicBezTo>
                    <a:pt x="0" y="36"/>
                    <a:pt x="0" y="36"/>
                    <a:pt x="0" y="36"/>
                  </a:cubicBezTo>
                  <a:cubicBezTo>
                    <a:pt x="0" y="38"/>
                    <a:pt x="2" y="40"/>
                    <a:pt x="4" y="40"/>
                  </a:cubicBezTo>
                  <a:cubicBezTo>
                    <a:pt x="4" y="44"/>
                    <a:pt x="4" y="44"/>
                    <a:pt x="4" y="44"/>
                  </a:cubicBezTo>
                  <a:cubicBezTo>
                    <a:pt x="2" y="44"/>
                    <a:pt x="0" y="46"/>
                    <a:pt x="0" y="48"/>
                  </a:cubicBezTo>
                  <a:cubicBezTo>
                    <a:pt x="0" y="52"/>
                    <a:pt x="0" y="52"/>
                    <a:pt x="0" y="52"/>
                  </a:cubicBezTo>
                  <a:cubicBezTo>
                    <a:pt x="0" y="54"/>
                    <a:pt x="2" y="56"/>
                    <a:pt x="4" y="56"/>
                  </a:cubicBezTo>
                  <a:cubicBezTo>
                    <a:pt x="4" y="60"/>
                    <a:pt x="4" y="60"/>
                    <a:pt x="4" y="60"/>
                  </a:cubicBezTo>
                  <a:cubicBezTo>
                    <a:pt x="2" y="60"/>
                    <a:pt x="0" y="62"/>
                    <a:pt x="0" y="64"/>
                  </a:cubicBezTo>
                  <a:cubicBezTo>
                    <a:pt x="0" y="68"/>
                    <a:pt x="0" y="68"/>
                    <a:pt x="0" y="68"/>
                  </a:cubicBezTo>
                  <a:cubicBezTo>
                    <a:pt x="0" y="70"/>
                    <a:pt x="2" y="72"/>
                    <a:pt x="4" y="72"/>
                  </a:cubicBezTo>
                  <a:cubicBezTo>
                    <a:pt x="4" y="203"/>
                    <a:pt x="4" y="203"/>
                    <a:pt x="4" y="203"/>
                  </a:cubicBezTo>
                  <a:cubicBezTo>
                    <a:pt x="4" y="214"/>
                    <a:pt x="14" y="224"/>
                    <a:pt x="25" y="224"/>
                  </a:cubicBezTo>
                  <a:cubicBezTo>
                    <a:pt x="115" y="224"/>
                    <a:pt x="115" y="224"/>
                    <a:pt x="115" y="224"/>
                  </a:cubicBezTo>
                  <a:cubicBezTo>
                    <a:pt x="126" y="224"/>
                    <a:pt x="136" y="214"/>
                    <a:pt x="136" y="203"/>
                  </a:cubicBezTo>
                  <a:cubicBezTo>
                    <a:pt x="136" y="21"/>
                    <a:pt x="136" y="21"/>
                    <a:pt x="136" y="21"/>
                  </a:cubicBezTo>
                  <a:cubicBezTo>
                    <a:pt x="136" y="10"/>
                    <a:pt x="126" y="0"/>
                    <a:pt x="115" y="0"/>
                  </a:cubicBezTo>
                  <a:close/>
                  <a:moveTo>
                    <a:pt x="128" y="203"/>
                  </a:moveTo>
                  <a:cubicBezTo>
                    <a:pt x="128" y="210"/>
                    <a:pt x="122" y="216"/>
                    <a:pt x="115" y="216"/>
                  </a:cubicBezTo>
                  <a:cubicBezTo>
                    <a:pt x="25" y="216"/>
                    <a:pt x="25" y="216"/>
                    <a:pt x="25" y="216"/>
                  </a:cubicBezTo>
                  <a:cubicBezTo>
                    <a:pt x="18" y="216"/>
                    <a:pt x="12" y="210"/>
                    <a:pt x="12" y="203"/>
                  </a:cubicBezTo>
                  <a:cubicBezTo>
                    <a:pt x="12" y="21"/>
                    <a:pt x="12" y="21"/>
                    <a:pt x="12" y="21"/>
                  </a:cubicBezTo>
                  <a:cubicBezTo>
                    <a:pt x="12" y="14"/>
                    <a:pt x="18" y="8"/>
                    <a:pt x="25" y="8"/>
                  </a:cubicBezTo>
                  <a:cubicBezTo>
                    <a:pt x="115" y="8"/>
                    <a:pt x="115" y="8"/>
                    <a:pt x="115" y="8"/>
                  </a:cubicBezTo>
                  <a:cubicBezTo>
                    <a:pt x="122" y="8"/>
                    <a:pt x="128" y="14"/>
                    <a:pt x="128" y="21"/>
                  </a:cubicBezTo>
                  <a:lnTo>
                    <a:pt x="128"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0" name="Freeform 49"/>
            <p:cNvSpPr>
              <a:spLocks noEditPoints="1"/>
            </p:cNvSpPr>
            <p:nvPr/>
          </p:nvSpPr>
          <p:spPr bwMode="auto">
            <a:xfrm>
              <a:off x="3200400" y="2384426"/>
              <a:ext cx="363538" cy="533400"/>
            </a:xfrm>
            <a:custGeom>
              <a:avLst/>
              <a:gdLst>
                <a:gd name="T0" fmla="*/ 0 w 229"/>
                <a:gd name="T1" fmla="*/ 336 h 336"/>
                <a:gd name="T2" fmla="*/ 229 w 229"/>
                <a:gd name="T3" fmla="*/ 336 h 336"/>
                <a:gd name="T4" fmla="*/ 229 w 229"/>
                <a:gd name="T5" fmla="*/ 0 h 336"/>
                <a:gd name="T6" fmla="*/ 0 w 229"/>
                <a:gd name="T7" fmla="*/ 0 h 336"/>
                <a:gd name="T8" fmla="*/ 0 w 229"/>
                <a:gd name="T9" fmla="*/ 336 h 336"/>
                <a:gd name="T10" fmla="*/ 17 w 229"/>
                <a:gd name="T11" fmla="*/ 17 h 336"/>
                <a:gd name="T12" fmla="*/ 212 w 229"/>
                <a:gd name="T13" fmla="*/ 17 h 336"/>
                <a:gd name="T14" fmla="*/ 212 w 229"/>
                <a:gd name="T15" fmla="*/ 319 h 336"/>
                <a:gd name="T16" fmla="*/ 17 w 229"/>
                <a:gd name="T17" fmla="*/ 319 h 336"/>
                <a:gd name="T18" fmla="*/ 17 w 229"/>
                <a:gd name="T19" fmla="*/ 17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336">
                  <a:moveTo>
                    <a:pt x="0" y="336"/>
                  </a:moveTo>
                  <a:lnTo>
                    <a:pt x="229" y="336"/>
                  </a:lnTo>
                  <a:lnTo>
                    <a:pt x="229" y="0"/>
                  </a:lnTo>
                  <a:lnTo>
                    <a:pt x="0" y="0"/>
                  </a:lnTo>
                  <a:lnTo>
                    <a:pt x="0" y="336"/>
                  </a:lnTo>
                  <a:close/>
                  <a:moveTo>
                    <a:pt x="17" y="17"/>
                  </a:moveTo>
                  <a:lnTo>
                    <a:pt x="212" y="17"/>
                  </a:lnTo>
                  <a:lnTo>
                    <a:pt x="212" y="319"/>
                  </a:lnTo>
                  <a:lnTo>
                    <a:pt x="17" y="319"/>
                  </a:lnTo>
                  <a:lnTo>
                    <a:pt x="1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1" name="Freeform 50"/>
            <p:cNvSpPr>
              <a:spLocks/>
            </p:cNvSpPr>
            <p:nvPr/>
          </p:nvSpPr>
          <p:spPr bwMode="auto">
            <a:xfrm>
              <a:off x="3375025" y="2344738"/>
              <a:ext cx="68263" cy="26988"/>
            </a:xfrm>
            <a:custGeom>
              <a:avLst/>
              <a:gdLst>
                <a:gd name="T0" fmla="*/ 4 w 20"/>
                <a:gd name="T1" fmla="*/ 8 h 8"/>
                <a:gd name="T2" fmla="*/ 16 w 20"/>
                <a:gd name="T3" fmla="*/ 8 h 8"/>
                <a:gd name="T4" fmla="*/ 20 w 20"/>
                <a:gd name="T5" fmla="*/ 4 h 8"/>
                <a:gd name="T6" fmla="*/ 16 w 20"/>
                <a:gd name="T7" fmla="*/ 0 h 8"/>
                <a:gd name="T8" fmla="*/ 4 w 20"/>
                <a:gd name="T9" fmla="*/ 0 h 8"/>
                <a:gd name="T10" fmla="*/ 0 w 20"/>
                <a:gd name="T11" fmla="*/ 4 h 8"/>
                <a:gd name="T12" fmla="*/ 4 w 2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0" h="8">
                  <a:moveTo>
                    <a:pt x="4" y="8"/>
                  </a:moveTo>
                  <a:cubicBezTo>
                    <a:pt x="16" y="8"/>
                    <a:pt x="16" y="8"/>
                    <a:pt x="16" y="8"/>
                  </a:cubicBezTo>
                  <a:cubicBezTo>
                    <a:pt x="18" y="8"/>
                    <a:pt x="20" y="6"/>
                    <a:pt x="20" y="4"/>
                  </a:cubicBezTo>
                  <a:cubicBezTo>
                    <a:pt x="20" y="2"/>
                    <a:pt x="18" y="0"/>
                    <a:pt x="16"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2" name="Freeform 51"/>
            <p:cNvSpPr>
              <a:spLocks/>
            </p:cNvSpPr>
            <p:nvPr/>
          </p:nvSpPr>
          <p:spPr bwMode="auto">
            <a:xfrm>
              <a:off x="3321050" y="2344738"/>
              <a:ext cx="26988" cy="26988"/>
            </a:xfrm>
            <a:custGeom>
              <a:avLst/>
              <a:gdLst>
                <a:gd name="T0" fmla="*/ 4 w 8"/>
                <a:gd name="T1" fmla="*/ 8 h 8"/>
                <a:gd name="T2" fmla="*/ 7 w 8"/>
                <a:gd name="T3" fmla="*/ 7 h 8"/>
                <a:gd name="T4" fmla="*/ 8 w 8"/>
                <a:gd name="T5" fmla="*/ 4 h 8"/>
                <a:gd name="T6" fmla="*/ 7 w 8"/>
                <a:gd name="T7" fmla="*/ 1 h 8"/>
                <a:gd name="T8" fmla="*/ 1 w 8"/>
                <a:gd name="T9" fmla="*/ 1 h 8"/>
                <a:gd name="T10" fmla="*/ 0 w 8"/>
                <a:gd name="T11" fmla="*/ 4 h 8"/>
                <a:gd name="T12" fmla="*/ 1 w 8"/>
                <a:gd name="T13" fmla="*/ 7 h 8"/>
                <a:gd name="T14" fmla="*/ 4 w 8"/>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4" y="8"/>
                  </a:moveTo>
                  <a:cubicBezTo>
                    <a:pt x="5" y="8"/>
                    <a:pt x="6" y="8"/>
                    <a:pt x="7" y="7"/>
                  </a:cubicBezTo>
                  <a:cubicBezTo>
                    <a:pt x="8" y="6"/>
                    <a:pt x="8" y="5"/>
                    <a:pt x="8" y="4"/>
                  </a:cubicBezTo>
                  <a:cubicBezTo>
                    <a:pt x="8" y="3"/>
                    <a:pt x="8" y="2"/>
                    <a:pt x="7" y="1"/>
                  </a:cubicBezTo>
                  <a:cubicBezTo>
                    <a:pt x="5" y="0"/>
                    <a:pt x="3" y="0"/>
                    <a:pt x="1" y="1"/>
                  </a:cubicBezTo>
                  <a:cubicBezTo>
                    <a:pt x="0" y="2"/>
                    <a:pt x="0" y="3"/>
                    <a:pt x="0" y="4"/>
                  </a:cubicBezTo>
                  <a:cubicBezTo>
                    <a:pt x="0" y="5"/>
                    <a:pt x="0" y="6"/>
                    <a:pt x="1" y="7"/>
                  </a:cubicBezTo>
                  <a:cubicBezTo>
                    <a:pt x="2" y="8"/>
                    <a:pt x="3"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3" name="Oval 52"/>
            <p:cNvSpPr>
              <a:spLocks noChangeArrowheads="1"/>
            </p:cNvSpPr>
            <p:nvPr/>
          </p:nvSpPr>
          <p:spPr bwMode="auto">
            <a:xfrm>
              <a:off x="3348038" y="2930526"/>
              <a:ext cx="68263"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pic>
        <p:nvPicPr>
          <p:cNvPr id="4" name="Picture 3"/>
          <p:cNvPicPr>
            <a:picLocks noChangeAspect="1"/>
          </p:cNvPicPr>
          <p:nvPr/>
        </p:nvPicPr>
        <p:blipFill>
          <a:blip r:embed="rId4">
            <a:clrChange>
              <a:clrFrom>
                <a:srgbClr val="FFFFFF"/>
              </a:clrFrom>
              <a:clrTo>
                <a:srgbClr val="FFFFFF">
                  <a:alpha val="0"/>
                </a:srgbClr>
              </a:clrTo>
            </a:clrChange>
          </a:blip>
          <a:stretch>
            <a:fillRect/>
          </a:stretch>
        </p:blipFill>
        <p:spPr>
          <a:xfrm>
            <a:off x="8800237" y="3111699"/>
            <a:ext cx="3029975" cy="682811"/>
          </a:xfrm>
          <a:prstGeom prst="rect">
            <a:avLst/>
          </a:prstGeom>
        </p:spPr>
      </p:pic>
      <p:pic>
        <p:nvPicPr>
          <p:cNvPr id="54" name="Picture 53"/>
          <p:cNvPicPr>
            <a:picLocks noChangeAspect="1"/>
          </p:cNvPicPr>
          <p:nvPr/>
        </p:nvPicPr>
        <p:blipFill>
          <a:blip r:embed="rId5">
            <a:clrChange>
              <a:clrFrom>
                <a:srgbClr val="FFFFFF"/>
              </a:clrFrom>
              <a:clrTo>
                <a:srgbClr val="FFFFFF">
                  <a:alpha val="0"/>
                </a:srgbClr>
              </a:clrTo>
            </a:clrChange>
          </a:blip>
          <a:stretch>
            <a:fillRect/>
          </a:stretch>
        </p:blipFill>
        <p:spPr>
          <a:xfrm>
            <a:off x="9967051" y="3647636"/>
            <a:ext cx="2692434" cy="1425406"/>
          </a:xfrm>
          <a:prstGeom prst="rect">
            <a:avLst/>
          </a:prstGeom>
        </p:spPr>
      </p:pic>
      <p:pic>
        <p:nvPicPr>
          <p:cNvPr id="55" name="Picture 54"/>
          <p:cNvPicPr>
            <a:picLocks noChangeAspect="1"/>
          </p:cNvPicPr>
          <p:nvPr/>
        </p:nvPicPr>
        <p:blipFill>
          <a:blip r:embed="rId6">
            <a:clrChange>
              <a:clrFrom>
                <a:srgbClr val="FFFFFF"/>
              </a:clrFrom>
              <a:clrTo>
                <a:srgbClr val="FFFFFF">
                  <a:alpha val="0"/>
                </a:srgbClr>
              </a:clrTo>
            </a:clrChange>
          </a:blip>
          <a:stretch>
            <a:fillRect/>
          </a:stretch>
        </p:blipFill>
        <p:spPr>
          <a:xfrm>
            <a:off x="8620648" y="4952425"/>
            <a:ext cx="2933823" cy="503352"/>
          </a:xfrm>
          <a:prstGeom prst="rect">
            <a:avLst/>
          </a:prstGeom>
        </p:spPr>
      </p:pic>
      <p:pic>
        <p:nvPicPr>
          <p:cNvPr id="56" name="Picture 55"/>
          <p:cNvPicPr>
            <a:picLocks noChangeAspect="1"/>
          </p:cNvPicPr>
          <p:nvPr/>
        </p:nvPicPr>
        <p:blipFill>
          <a:blip r:embed="rId7"/>
          <a:stretch>
            <a:fillRect/>
          </a:stretch>
        </p:blipFill>
        <p:spPr>
          <a:xfrm>
            <a:off x="9247070" y="5625915"/>
            <a:ext cx="3353091" cy="871804"/>
          </a:xfrm>
          <a:prstGeom prst="rect">
            <a:avLst/>
          </a:prstGeom>
        </p:spPr>
      </p:pic>
      <p:pic>
        <p:nvPicPr>
          <p:cNvPr id="57" name="Picture 56"/>
          <p:cNvPicPr>
            <a:picLocks noChangeAspect="1"/>
          </p:cNvPicPr>
          <p:nvPr/>
        </p:nvPicPr>
        <p:blipFill>
          <a:blip r:embed="rId8">
            <a:clrChange>
              <a:clrFrom>
                <a:srgbClr val="FFFFFF"/>
              </a:clrFrom>
              <a:clrTo>
                <a:srgbClr val="FFFFFF">
                  <a:alpha val="0"/>
                </a:srgbClr>
              </a:clrTo>
            </a:clrChange>
          </a:blip>
          <a:stretch>
            <a:fillRect/>
          </a:stretch>
        </p:blipFill>
        <p:spPr>
          <a:xfrm>
            <a:off x="8730078" y="6722594"/>
            <a:ext cx="3029975" cy="999831"/>
          </a:xfrm>
          <a:prstGeom prst="rect">
            <a:avLst/>
          </a:prstGeom>
        </p:spPr>
      </p:pic>
      <p:pic>
        <p:nvPicPr>
          <p:cNvPr id="58" name="Picture 57"/>
          <p:cNvPicPr>
            <a:picLocks noChangeAspect="1"/>
          </p:cNvPicPr>
          <p:nvPr/>
        </p:nvPicPr>
        <p:blipFill>
          <a:blip r:embed="rId9">
            <a:clrChange>
              <a:clrFrom>
                <a:srgbClr val="FFFFFF"/>
              </a:clrFrom>
              <a:clrTo>
                <a:srgbClr val="FFFFFF">
                  <a:alpha val="0"/>
                </a:srgbClr>
              </a:clrTo>
            </a:clrChange>
          </a:blip>
          <a:stretch>
            <a:fillRect/>
          </a:stretch>
        </p:blipFill>
        <p:spPr>
          <a:xfrm>
            <a:off x="8628472" y="7847815"/>
            <a:ext cx="3991999" cy="640135"/>
          </a:xfrm>
          <a:prstGeom prst="rect">
            <a:avLst/>
          </a:prstGeom>
        </p:spPr>
      </p:pic>
      <p:pic>
        <p:nvPicPr>
          <p:cNvPr id="59" name="Picture 58"/>
          <p:cNvPicPr>
            <a:picLocks noChangeAspect="1"/>
          </p:cNvPicPr>
          <p:nvPr/>
        </p:nvPicPr>
        <p:blipFill>
          <a:blip r:embed="rId10">
            <a:clrChange>
              <a:clrFrom>
                <a:srgbClr val="FFFFFF"/>
              </a:clrFrom>
              <a:clrTo>
                <a:srgbClr val="FFFFFF">
                  <a:alpha val="0"/>
                </a:srgbClr>
              </a:clrTo>
            </a:clrChange>
          </a:blip>
          <a:stretch>
            <a:fillRect/>
          </a:stretch>
        </p:blipFill>
        <p:spPr>
          <a:xfrm>
            <a:off x="9183110" y="8723383"/>
            <a:ext cx="3045329" cy="818148"/>
          </a:xfrm>
          <a:prstGeom prst="rect">
            <a:avLst/>
          </a:prstGeom>
        </p:spPr>
      </p:pic>
      <p:pic>
        <p:nvPicPr>
          <p:cNvPr id="5" name="Picture 4">
            <a:extLst>
              <a:ext uri="{FF2B5EF4-FFF2-40B4-BE49-F238E27FC236}">
                <a16:creationId xmlns:a16="http://schemas.microsoft.com/office/drawing/2014/main" id="{9DFB2094-BA45-CAF1-94CB-F9B224521EB6}"/>
              </a:ext>
            </a:extLst>
          </p:cNvPr>
          <p:cNvPicPr>
            <a:picLocks noChangeAspect="1"/>
          </p:cNvPicPr>
          <p:nvPr/>
        </p:nvPicPr>
        <p:blipFill>
          <a:blip r:embed="rId11"/>
          <a:srcRect l="8441" t="8547" r="11729"/>
          <a:stretch/>
        </p:blipFill>
        <p:spPr>
          <a:xfrm>
            <a:off x="8990856" y="1352253"/>
            <a:ext cx="871330" cy="848769"/>
          </a:xfrm>
          <a:prstGeom prst="rect">
            <a:avLst/>
          </a:prstGeom>
        </p:spPr>
      </p:pic>
    </p:spTree>
    <p:extLst>
      <p:ext uri="{BB962C8B-B14F-4D97-AF65-F5344CB8AC3E}">
        <p14:creationId xmlns:p14="http://schemas.microsoft.com/office/powerpoint/2010/main" val="18481633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50"/>
                                  </p:stCondLst>
                                  <p:childTnLst>
                                    <p:set>
                                      <p:cBhvr>
                                        <p:cTn id="6" dur="1" fill="hold">
                                          <p:stCondLst>
                                            <p:cond delay="0"/>
                                          </p:stCondLst>
                                        </p:cTn>
                                        <p:tgtEl>
                                          <p:spTgt spid="21"/>
                                        </p:tgtEl>
                                        <p:attrNameLst>
                                          <p:attrName>style.visibility</p:attrName>
                                        </p:attrNameLst>
                                      </p:cBhvr>
                                      <p:to>
                                        <p:strVal val="visible"/>
                                      </p:to>
                                    </p:set>
                                  </p:childTnLst>
                                </p:cTn>
                              </p:par>
                              <p:par>
                                <p:cTn id="7" presetID="53" presetClass="entr" presetSubtype="16" fill="hold" nodeType="withEffect">
                                  <p:stCondLst>
                                    <p:cond delay="1000"/>
                                  </p:stCondLst>
                                  <p:childTnLst>
                                    <p:set>
                                      <p:cBhvr>
                                        <p:cTn id="8" dur="1" fill="hold">
                                          <p:stCondLst>
                                            <p:cond delay="0"/>
                                          </p:stCondLst>
                                        </p:cTn>
                                        <p:tgtEl>
                                          <p:spTgt spid="25"/>
                                        </p:tgtEl>
                                        <p:attrNameLst>
                                          <p:attrName>style.visibility</p:attrName>
                                        </p:attrNameLst>
                                      </p:cBhvr>
                                      <p:to>
                                        <p:strVal val="visible"/>
                                      </p:to>
                                    </p:set>
                                    <p:anim calcmode="lin" valueType="num">
                                      <p:cBhvr>
                                        <p:cTn id="9" dur="500" fill="hold"/>
                                        <p:tgtEl>
                                          <p:spTgt spid="25"/>
                                        </p:tgtEl>
                                        <p:attrNameLst>
                                          <p:attrName>ppt_w</p:attrName>
                                        </p:attrNameLst>
                                      </p:cBhvr>
                                      <p:tavLst>
                                        <p:tav tm="0">
                                          <p:val>
                                            <p:fltVal val="0"/>
                                          </p:val>
                                        </p:tav>
                                        <p:tav tm="100000">
                                          <p:val>
                                            <p:strVal val="#ppt_w"/>
                                          </p:val>
                                        </p:tav>
                                      </p:tavLst>
                                    </p:anim>
                                    <p:anim calcmode="lin" valueType="num">
                                      <p:cBhvr>
                                        <p:cTn id="10" dur="500" fill="hold"/>
                                        <p:tgtEl>
                                          <p:spTgt spid="25"/>
                                        </p:tgtEl>
                                        <p:attrNameLst>
                                          <p:attrName>ppt_h</p:attrName>
                                        </p:attrNameLst>
                                      </p:cBhvr>
                                      <p:tavLst>
                                        <p:tav tm="0">
                                          <p:val>
                                            <p:fltVal val="0"/>
                                          </p:val>
                                        </p:tav>
                                        <p:tav tm="100000">
                                          <p:val>
                                            <p:strVal val="#ppt_h"/>
                                          </p:val>
                                        </p:tav>
                                      </p:tavLst>
                                    </p:anim>
                                    <p:animEffect transition="in" filter="fade">
                                      <p:cBhvr>
                                        <p:cTn id="11" dur="500"/>
                                        <p:tgtEl>
                                          <p:spTgt spid="25"/>
                                        </p:tgtEl>
                                      </p:cBhvr>
                                    </p:animEffect>
                                  </p:childTnLst>
                                </p:cTn>
                              </p:par>
                              <p:par>
                                <p:cTn id="12" presetID="53" presetClass="entr" presetSubtype="16" fill="hold" nodeType="withEffect">
                                  <p:stCondLst>
                                    <p:cond delay="150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par>
                                <p:cTn id="17" presetID="53" presetClass="entr" presetSubtype="16" fill="hold" nodeType="withEffect">
                                  <p:stCondLst>
                                    <p:cond delay="200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par>
                                <p:cTn id="22" presetID="53" presetClass="entr" presetSubtype="16" fill="hold" nodeType="withEffect">
                                  <p:stCondLst>
                                    <p:cond delay="250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par>
                                <p:cTn id="27" presetID="53" presetClass="entr" presetSubtype="16" fill="hold" nodeType="withEffect">
                                  <p:stCondLst>
                                    <p:cond delay="300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par>
                                <p:cTn id="32" presetID="53" presetClass="entr" presetSubtype="16" fill="hold" nodeType="withEffect">
                                  <p:stCondLst>
                                    <p:cond delay="3500"/>
                                  </p:stCondLst>
                                  <p:childTnLst>
                                    <p:set>
                                      <p:cBhvr>
                                        <p:cTn id="33" dur="1" fill="hold">
                                          <p:stCondLst>
                                            <p:cond delay="0"/>
                                          </p:stCondLst>
                                        </p:cTn>
                                        <p:tgtEl>
                                          <p:spTgt spid="54"/>
                                        </p:tgtEl>
                                        <p:attrNameLst>
                                          <p:attrName>style.visibility</p:attrName>
                                        </p:attrNameLst>
                                      </p:cBhvr>
                                      <p:to>
                                        <p:strVal val="visible"/>
                                      </p:to>
                                    </p:set>
                                    <p:anim calcmode="lin" valueType="num">
                                      <p:cBhvr>
                                        <p:cTn id="34" dur="500" fill="hold"/>
                                        <p:tgtEl>
                                          <p:spTgt spid="54"/>
                                        </p:tgtEl>
                                        <p:attrNameLst>
                                          <p:attrName>ppt_w</p:attrName>
                                        </p:attrNameLst>
                                      </p:cBhvr>
                                      <p:tavLst>
                                        <p:tav tm="0">
                                          <p:val>
                                            <p:fltVal val="0"/>
                                          </p:val>
                                        </p:tav>
                                        <p:tav tm="100000">
                                          <p:val>
                                            <p:strVal val="#ppt_w"/>
                                          </p:val>
                                        </p:tav>
                                      </p:tavLst>
                                    </p:anim>
                                    <p:anim calcmode="lin" valueType="num">
                                      <p:cBhvr>
                                        <p:cTn id="35" dur="500" fill="hold"/>
                                        <p:tgtEl>
                                          <p:spTgt spid="54"/>
                                        </p:tgtEl>
                                        <p:attrNameLst>
                                          <p:attrName>ppt_h</p:attrName>
                                        </p:attrNameLst>
                                      </p:cBhvr>
                                      <p:tavLst>
                                        <p:tav tm="0">
                                          <p:val>
                                            <p:fltVal val="0"/>
                                          </p:val>
                                        </p:tav>
                                        <p:tav tm="100000">
                                          <p:val>
                                            <p:strVal val="#ppt_h"/>
                                          </p:val>
                                        </p:tav>
                                      </p:tavLst>
                                    </p:anim>
                                    <p:animEffect transition="in" filter="fade">
                                      <p:cBhvr>
                                        <p:cTn id="36" dur="500"/>
                                        <p:tgtEl>
                                          <p:spTgt spid="54"/>
                                        </p:tgtEl>
                                      </p:cBhvr>
                                    </p:animEffect>
                                  </p:childTnLst>
                                </p:cTn>
                              </p:par>
                              <p:par>
                                <p:cTn id="37" presetID="53" presetClass="entr" presetSubtype="16" fill="hold" nodeType="withEffect">
                                  <p:stCondLst>
                                    <p:cond delay="4000"/>
                                  </p:stCondLst>
                                  <p:childTnLst>
                                    <p:set>
                                      <p:cBhvr>
                                        <p:cTn id="38" dur="1" fill="hold">
                                          <p:stCondLst>
                                            <p:cond delay="0"/>
                                          </p:stCondLst>
                                        </p:cTn>
                                        <p:tgtEl>
                                          <p:spTgt spid="55"/>
                                        </p:tgtEl>
                                        <p:attrNameLst>
                                          <p:attrName>style.visibility</p:attrName>
                                        </p:attrNameLst>
                                      </p:cBhvr>
                                      <p:to>
                                        <p:strVal val="visible"/>
                                      </p:to>
                                    </p:set>
                                    <p:anim calcmode="lin" valueType="num">
                                      <p:cBhvr>
                                        <p:cTn id="39" dur="500" fill="hold"/>
                                        <p:tgtEl>
                                          <p:spTgt spid="55"/>
                                        </p:tgtEl>
                                        <p:attrNameLst>
                                          <p:attrName>ppt_w</p:attrName>
                                        </p:attrNameLst>
                                      </p:cBhvr>
                                      <p:tavLst>
                                        <p:tav tm="0">
                                          <p:val>
                                            <p:fltVal val="0"/>
                                          </p:val>
                                        </p:tav>
                                        <p:tav tm="100000">
                                          <p:val>
                                            <p:strVal val="#ppt_w"/>
                                          </p:val>
                                        </p:tav>
                                      </p:tavLst>
                                    </p:anim>
                                    <p:anim calcmode="lin" valueType="num">
                                      <p:cBhvr>
                                        <p:cTn id="40" dur="500" fill="hold"/>
                                        <p:tgtEl>
                                          <p:spTgt spid="55"/>
                                        </p:tgtEl>
                                        <p:attrNameLst>
                                          <p:attrName>ppt_h</p:attrName>
                                        </p:attrNameLst>
                                      </p:cBhvr>
                                      <p:tavLst>
                                        <p:tav tm="0">
                                          <p:val>
                                            <p:fltVal val="0"/>
                                          </p:val>
                                        </p:tav>
                                        <p:tav tm="100000">
                                          <p:val>
                                            <p:strVal val="#ppt_h"/>
                                          </p:val>
                                        </p:tav>
                                      </p:tavLst>
                                    </p:anim>
                                    <p:animEffect transition="in" filter="fade">
                                      <p:cBhvr>
                                        <p:cTn id="41" dur="500"/>
                                        <p:tgtEl>
                                          <p:spTgt spid="55"/>
                                        </p:tgtEl>
                                      </p:cBhvr>
                                    </p:animEffect>
                                  </p:childTnLst>
                                </p:cTn>
                              </p:par>
                              <p:par>
                                <p:cTn id="42" presetID="53" presetClass="entr" presetSubtype="16" fill="hold" nodeType="withEffect">
                                  <p:stCondLst>
                                    <p:cond delay="4500"/>
                                  </p:stCondLst>
                                  <p:childTnLst>
                                    <p:set>
                                      <p:cBhvr>
                                        <p:cTn id="43" dur="1" fill="hold">
                                          <p:stCondLst>
                                            <p:cond delay="0"/>
                                          </p:stCondLst>
                                        </p:cTn>
                                        <p:tgtEl>
                                          <p:spTgt spid="56"/>
                                        </p:tgtEl>
                                        <p:attrNameLst>
                                          <p:attrName>style.visibility</p:attrName>
                                        </p:attrNameLst>
                                      </p:cBhvr>
                                      <p:to>
                                        <p:strVal val="visible"/>
                                      </p:to>
                                    </p:set>
                                    <p:anim calcmode="lin" valueType="num">
                                      <p:cBhvr>
                                        <p:cTn id="44" dur="500" fill="hold"/>
                                        <p:tgtEl>
                                          <p:spTgt spid="56"/>
                                        </p:tgtEl>
                                        <p:attrNameLst>
                                          <p:attrName>ppt_w</p:attrName>
                                        </p:attrNameLst>
                                      </p:cBhvr>
                                      <p:tavLst>
                                        <p:tav tm="0">
                                          <p:val>
                                            <p:fltVal val="0"/>
                                          </p:val>
                                        </p:tav>
                                        <p:tav tm="100000">
                                          <p:val>
                                            <p:strVal val="#ppt_w"/>
                                          </p:val>
                                        </p:tav>
                                      </p:tavLst>
                                    </p:anim>
                                    <p:anim calcmode="lin" valueType="num">
                                      <p:cBhvr>
                                        <p:cTn id="45" dur="500" fill="hold"/>
                                        <p:tgtEl>
                                          <p:spTgt spid="56"/>
                                        </p:tgtEl>
                                        <p:attrNameLst>
                                          <p:attrName>ppt_h</p:attrName>
                                        </p:attrNameLst>
                                      </p:cBhvr>
                                      <p:tavLst>
                                        <p:tav tm="0">
                                          <p:val>
                                            <p:fltVal val="0"/>
                                          </p:val>
                                        </p:tav>
                                        <p:tav tm="100000">
                                          <p:val>
                                            <p:strVal val="#ppt_h"/>
                                          </p:val>
                                        </p:tav>
                                      </p:tavLst>
                                    </p:anim>
                                    <p:animEffect transition="in" filter="fade">
                                      <p:cBhvr>
                                        <p:cTn id="46" dur="500"/>
                                        <p:tgtEl>
                                          <p:spTgt spid="56"/>
                                        </p:tgtEl>
                                      </p:cBhvr>
                                    </p:animEffect>
                                  </p:childTnLst>
                                </p:cTn>
                              </p:par>
                              <p:par>
                                <p:cTn id="47" presetID="53" presetClass="entr" presetSubtype="16" fill="hold" nodeType="withEffect">
                                  <p:stCondLst>
                                    <p:cond delay="5500"/>
                                  </p:stCondLst>
                                  <p:childTnLst>
                                    <p:set>
                                      <p:cBhvr>
                                        <p:cTn id="48" dur="1" fill="hold">
                                          <p:stCondLst>
                                            <p:cond delay="0"/>
                                          </p:stCondLst>
                                        </p:cTn>
                                        <p:tgtEl>
                                          <p:spTgt spid="57"/>
                                        </p:tgtEl>
                                        <p:attrNameLst>
                                          <p:attrName>style.visibility</p:attrName>
                                        </p:attrNameLst>
                                      </p:cBhvr>
                                      <p:to>
                                        <p:strVal val="visible"/>
                                      </p:to>
                                    </p:set>
                                    <p:anim calcmode="lin" valueType="num">
                                      <p:cBhvr>
                                        <p:cTn id="49" dur="500" fill="hold"/>
                                        <p:tgtEl>
                                          <p:spTgt spid="57"/>
                                        </p:tgtEl>
                                        <p:attrNameLst>
                                          <p:attrName>ppt_w</p:attrName>
                                        </p:attrNameLst>
                                      </p:cBhvr>
                                      <p:tavLst>
                                        <p:tav tm="0">
                                          <p:val>
                                            <p:fltVal val="0"/>
                                          </p:val>
                                        </p:tav>
                                        <p:tav tm="100000">
                                          <p:val>
                                            <p:strVal val="#ppt_w"/>
                                          </p:val>
                                        </p:tav>
                                      </p:tavLst>
                                    </p:anim>
                                    <p:anim calcmode="lin" valueType="num">
                                      <p:cBhvr>
                                        <p:cTn id="50" dur="500" fill="hold"/>
                                        <p:tgtEl>
                                          <p:spTgt spid="57"/>
                                        </p:tgtEl>
                                        <p:attrNameLst>
                                          <p:attrName>ppt_h</p:attrName>
                                        </p:attrNameLst>
                                      </p:cBhvr>
                                      <p:tavLst>
                                        <p:tav tm="0">
                                          <p:val>
                                            <p:fltVal val="0"/>
                                          </p:val>
                                        </p:tav>
                                        <p:tav tm="100000">
                                          <p:val>
                                            <p:strVal val="#ppt_h"/>
                                          </p:val>
                                        </p:tav>
                                      </p:tavLst>
                                    </p:anim>
                                    <p:animEffect transition="in" filter="fade">
                                      <p:cBhvr>
                                        <p:cTn id="51" dur="500"/>
                                        <p:tgtEl>
                                          <p:spTgt spid="57"/>
                                        </p:tgtEl>
                                      </p:cBhvr>
                                    </p:animEffect>
                                  </p:childTnLst>
                                </p:cTn>
                              </p:par>
                              <p:par>
                                <p:cTn id="52" presetID="53" presetClass="entr" presetSubtype="16" fill="hold" nodeType="withEffect">
                                  <p:stCondLst>
                                    <p:cond delay="6000"/>
                                  </p:stCondLst>
                                  <p:childTnLst>
                                    <p:set>
                                      <p:cBhvr>
                                        <p:cTn id="53" dur="1" fill="hold">
                                          <p:stCondLst>
                                            <p:cond delay="0"/>
                                          </p:stCondLst>
                                        </p:cTn>
                                        <p:tgtEl>
                                          <p:spTgt spid="58"/>
                                        </p:tgtEl>
                                        <p:attrNameLst>
                                          <p:attrName>style.visibility</p:attrName>
                                        </p:attrNameLst>
                                      </p:cBhvr>
                                      <p:to>
                                        <p:strVal val="visible"/>
                                      </p:to>
                                    </p:set>
                                    <p:anim calcmode="lin" valueType="num">
                                      <p:cBhvr>
                                        <p:cTn id="54" dur="500" fill="hold"/>
                                        <p:tgtEl>
                                          <p:spTgt spid="58"/>
                                        </p:tgtEl>
                                        <p:attrNameLst>
                                          <p:attrName>ppt_w</p:attrName>
                                        </p:attrNameLst>
                                      </p:cBhvr>
                                      <p:tavLst>
                                        <p:tav tm="0">
                                          <p:val>
                                            <p:fltVal val="0"/>
                                          </p:val>
                                        </p:tav>
                                        <p:tav tm="100000">
                                          <p:val>
                                            <p:strVal val="#ppt_w"/>
                                          </p:val>
                                        </p:tav>
                                      </p:tavLst>
                                    </p:anim>
                                    <p:anim calcmode="lin" valueType="num">
                                      <p:cBhvr>
                                        <p:cTn id="55" dur="500" fill="hold"/>
                                        <p:tgtEl>
                                          <p:spTgt spid="58"/>
                                        </p:tgtEl>
                                        <p:attrNameLst>
                                          <p:attrName>ppt_h</p:attrName>
                                        </p:attrNameLst>
                                      </p:cBhvr>
                                      <p:tavLst>
                                        <p:tav tm="0">
                                          <p:val>
                                            <p:fltVal val="0"/>
                                          </p:val>
                                        </p:tav>
                                        <p:tav tm="100000">
                                          <p:val>
                                            <p:strVal val="#ppt_h"/>
                                          </p:val>
                                        </p:tav>
                                      </p:tavLst>
                                    </p:anim>
                                    <p:animEffect transition="in" filter="fade">
                                      <p:cBhvr>
                                        <p:cTn id="56" dur="500"/>
                                        <p:tgtEl>
                                          <p:spTgt spid="58"/>
                                        </p:tgtEl>
                                      </p:cBhvr>
                                    </p:animEffect>
                                  </p:childTnLst>
                                </p:cTn>
                              </p:par>
                              <p:par>
                                <p:cTn id="57" presetID="53" presetClass="entr" presetSubtype="16" fill="hold" nodeType="withEffect">
                                  <p:stCondLst>
                                    <p:cond delay="6500"/>
                                  </p:stCondLst>
                                  <p:childTnLst>
                                    <p:set>
                                      <p:cBhvr>
                                        <p:cTn id="58" dur="1" fill="hold">
                                          <p:stCondLst>
                                            <p:cond delay="0"/>
                                          </p:stCondLst>
                                        </p:cTn>
                                        <p:tgtEl>
                                          <p:spTgt spid="59"/>
                                        </p:tgtEl>
                                        <p:attrNameLst>
                                          <p:attrName>style.visibility</p:attrName>
                                        </p:attrNameLst>
                                      </p:cBhvr>
                                      <p:to>
                                        <p:strVal val="visible"/>
                                      </p:to>
                                    </p:set>
                                    <p:anim calcmode="lin" valueType="num">
                                      <p:cBhvr>
                                        <p:cTn id="59" dur="500" fill="hold"/>
                                        <p:tgtEl>
                                          <p:spTgt spid="59"/>
                                        </p:tgtEl>
                                        <p:attrNameLst>
                                          <p:attrName>ppt_w</p:attrName>
                                        </p:attrNameLst>
                                      </p:cBhvr>
                                      <p:tavLst>
                                        <p:tav tm="0">
                                          <p:val>
                                            <p:fltVal val="0"/>
                                          </p:val>
                                        </p:tav>
                                        <p:tav tm="100000">
                                          <p:val>
                                            <p:strVal val="#ppt_w"/>
                                          </p:val>
                                        </p:tav>
                                      </p:tavLst>
                                    </p:anim>
                                    <p:anim calcmode="lin" valueType="num">
                                      <p:cBhvr>
                                        <p:cTn id="60" dur="500" fill="hold"/>
                                        <p:tgtEl>
                                          <p:spTgt spid="59"/>
                                        </p:tgtEl>
                                        <p:attrNameLst>
                                          <p:attrName>ppt_h</p:attrName>
                                        </p:attrNameLst>
                                      </p:cBhvr>
                                      <p:tavLst>
                                        <p:tav tm="0">
                                          <p:val>
                                            <p:fltVal val="0"/>
                                          </p:val>
                                        </p:tav>
                                        <p:tav tm="100000">
                                          <p:val>
                                            <p:strVal val="#ppt_h"/>
                                          </p:val>
                                        </p:tav>
                                      </p:tavLst>
                                    </p:anim>
                                    <p:animEffect transition="in" filter="fade">
                                      <p:cBhvr>
                                        <p:cTn id="6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AECC1DC-65E4-4C40-909F-8E27E7F554AE}"/>
              </a:ext>
            </a:extLst>
          </p:cNvPr>
          <p:cNvSpPr txBox="1"/>
          <p:nvPr/>
        </p:nvSpPr>
        <p:spPr>
          <a:xfrm>
            <a:off x="832853" y="4113642"/>
            <a:ext cx="3760442" cy="1488535"/>
          </a:xfrm>
          <a:prstGeom prst="rect">
            <a:avLst/>
          </a:prstGeom>
          <a:noFill/>
        </p:spPr>
        <p:txBody>
          <a:bodyPr wrap="square" lIns="0" tIns="54000" rIns="324000" bIns="54000" rtlCol="0" anchor="ctr">
            <a:spAutoFit/>
          </a:bodyPr>
          <a:lstStyle/>
          <a:p>
            <a:pPr>
              <a:lnSpc>
                <a:spcPct val="130000"/>
              </a:lnSpc>
              <a:spcBef>
                <a:spcPts val="900"/>
              </a:spcBef>
            </a:pPr>
            <a:r>
              <a:rPr lang="en-US" sz="3600" dirty="0">
                <a:latin typeface="Open Sans" panose="020B0604020202020204" charset="0"/>
                <a:ea typeface="Open Sans" panose="020B0604020202020204" charset="0"/>
                <a:cs typeface="Open Sans" panose="020B0604020202020204" charset="0"/>
              </a:rPr>
              <a:t>Set salaries to keep top talent.</a:t>
            </a:r>
          </a:p>
        </p:txBody>
      </p:sp>
      <p:graphicFrame>
        <p:nvGraphicFramePr>
          <p:cNvPr id="10" name="Chart 9"/>
          <p:cNvGraphicFramePr/>
          <p:nvPr>
            <p:extLst>
              <p:ext uri="{D42A27DB-BD31-4B8C-83A1-F6EECF244321}">
                <p14:modId xmlns:p14="http://schemas.microsoft.com/office/powerpoint/2010/main" val="2511786512"/>
              </p:ext>
            </p:extLst>
          </p:nvPr>
        </p:nvGraphicFramePr>
        <p:xfrm>
          <a:off x="5486400" y="1562100"/>
          <a:ext cx="12192000" cy="81280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0" y="-167250"/>
            <a:ext cx="5486400" cy="3710550"/>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BE89227-54B0-458C-B702-0ECC65FFB39F}"/>
              </a:ext>
            </a:extLst>
          </p:cNvPr>
          <p:cNvSpPr>
            <a:spLocks noGrp="1"/>
          </p:cNvSpPr>
          <p:nvPr>
            <p:ph type="title"/>
          </p:nvPr>
        </p:nvSpPr>
        <p:spPr>
          <a:xfrm>
            <a:off x="1" y="-167250"/>
            <a:ext cx="5486400" cy="3710550"/>
          </a:xfrm>
        </p:spPr>
        <p:txBody>
          <a:bodyPr/>
          <a:lstStyle/>
          <a:p>
            <a:r>
              <a:rPr lang="en-US" dirty="0">
                <a:latin typeface="Open Sans" panose="020B0604020202020204" charset="0"/>
                <a:ea typeface="Open Sans" panose="020B0604020202020204" charset="0"/>
                <a:cs typeface="Open Sans" panose="020B0604020202020204" charset="0"/>
              </a:rPr>
              <a:t>3. Develop and Retain Talent</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sp>
        <p:nvSpPr>
          <p:cNvPr id="12" name="Rectangle 11"/>
          <p:cNvSpPr/>
          <p:nvPr/>
        </p:nvSpPr>
        <p:spPr>
          <a:xfrm>
            <a:off x="832853" y="6172519"/>
            <a:ext cx="3757277" cy="1754326"/>
          </a:xfrm>
          <a:prstGeom prst="rect">
            <a:avLst/>
          </a:prstGeom>
          <a:noFill/>
        </p:spPr>
        <p:txBody>
          <a:bodyPr wrap="square">
            <a:spAutoFit/>
          </a:bodyPr>
          <a:lstStyle/>
          <a:p>
            <a:r>
              <a:rPr lang="en-US" sz="3600" dirty="0">
                <a:latin typeface="Open Sans" panose="020B0604020202020204" charset="0"/>
                <a:ea typeface="Open Sans" panose="020B0604020202020204" charset="0"/>
                <a:cs typeface="Open Sans" panose="020B0604020202020204" charset="0"/>
              </a:rPr>
              <a:t>Make a plan for their career path.</a:t>
            </a:r>
          </a:p>
        </p:txBody>
      </p:sp>
    </p:spTree>
    <p:extLst>
      <p:ext uri="{BB962C8B-B14F-4D97-AF65-F5344CB8AC3E}">
        <p14:creationId xmlns:p14="http://schemas.microsoft.com/office/powerpoint/2010/main" val="20716558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4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10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10" grpId="0">
        <p:bldAsOne/>
      </p:bldGraphic>
      <p:bldP spid="1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Rectangle 62"/>
          <p:cNvSpPr/>
          <p:nvPr/>
        </p:nvSpPr>
        <p:spPr>
          <a:xfrm>
            <a:off x="5638801" y="1333500"/>
            <a:ext cx="11010898" cy="7848600"/>
          </a:xfrm>
          <a:prstGeom prst="rect">
            <a:avLst/>
          </a:prstGeom>
          <a:solidFill>
            <a:srgbClr val="A6CCD9"/>
          </a:solidFill>
          <a:ln>
            <a:no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E3960"/>
              </a:solidFill>
            </a:endParaRPr>
          </a:p>
        </p:txBody>
      </p:sp>
      <p:pic>
        <p:nvPicPr>
          <p:cNvPr id="7" name="Content Placeholder 3"/>
          <p:cNvPicPr>
            <a:picLocks noChangeAspect="1"/>
          </p:cNvPicPr>
          <p:nvPr/>
        </p:nvPicPr>
        <p:blipFill rotWithShape="1">
          <a:blip r:embed="rId3"/>
          <a:srcRect l="1321" t="25076" r="33577" b="4174"/>
          <a:stretch/>
        </p:blipFill>
        <p:spPr>
          <a:xfrm>
            <a:off x="5410200" y="571500"/>
            <a:ext cx="10668001" cy="7924800"/>
          </a:xfrm>
          <a:prstGeom prst="rect">
            <a:avLst/>
          </a:prstGeom>
        </p:spPr>
      </p:pic>
      <p:sp>
        <p:nvSpPr>
          <p:cNvPr id="27" name="Freeform 26"/>
          <p:cNvSpPr/>
          <p:nvPr/>
        </p:nvSpPr>
        <p:spPr>
          <a:xfrm flipH="1">
            <a:off x="1326346" y="6057900"/>
            <a:ext cx="2797811" cy="835674"/>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a:solidFill>
            <a:srgbClr val="D9FFFF"/>
          </a:solidFill>
          <a:ln>
            <a:solidFill>
              <a:srgbClr val="888E8E"/>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dirty="0">
                <a:latin typeface="Open Sans" panose="020B0604020202020204" charset="0"/>
                <a:ea typeface="Open Sans" panose="020B0604020202020204" charset="0"/>
                <a:cs typeface="Open Sans" panose="020B0604020202020204" charset="0"/>
              </a:rPr>
              <a:t>Annual: $26,700 - $47,320</a:t>
            </a:r>
          </a:p>
          <a:p>
            <a:pPr lvl="0" defTabSz="266700">
              <a:lnSpc>
                <a:spcPct val="90000"/>
              </a:lnSpc>
              <a:spcBef>
                <a:spcPct val="0"/>
              </a:spcBef>
              <a:spcAft>
                <a:spcPct val="35000"/>
              </a:spcAft>
            </a:pPr>
            <a:r>
              <a:rPr lang="en-US" dirty="0">
                <a:latin typeface="Open Sans" panose="020B0604020202020204" charset="0"/>
                <a:ea typeface="Open Sans" panose="020B0604020202020204" charset="0"/>
                <a:cs typeface="Open Sans" panose="020B0604020202020204" charset="0"/>
              </a:rPr>
              <a:t>Hourly: $12.84 - $22.75</a:t>
            </a:r>
          </a:p>
        </p:txBody>
      </p:sp>
      <p:sp>
        <p:nvSpPr>
          <p:cNvPr id="28" name="Freeform 27"/>
          <p:cNvSpPr/>
          <p:nvPr/>
        </p:nvSpPr>
        <p:spPr>
          <a:xfrm flipH="1">
            <a:off x="1326346" y="4925457"/>
            <a:ext cx="2797811" cy="882731"/>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a:solidFill>
            <a:srgbClr val="A6CCD9"/>
          </a:solidFill>
          <a:ln>
            <a:solidFill>
              <a:srgbClr val="888E8E"/>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dirty="0">
                <a:latin typeface="Open Sans" panose="020B0604020202020204" charset="0"/>
                <a:ea typeface="Open Sans" panose="020B0604020202020204" charset="0"/>
                <a:cs typeface="Open Sans" panose="020B0604020202020204" charset="0"/>
              </a:rPr>
              <a:t>Annual: $47,390 - $53,560</a:t>
            </a:r>
          </a:p>
          <a:p>
            <a:pPr lvl="0" defTabSz="266700">
              <a:lnSpc>
                <a:spcPct val="90000"/>
              </a:lnSpc>
              <a:spcBef>
                <a:spcPct val="0"/>
              </a:spcBef>
              <a:spcAft>
                <a:spcPct val="35000"/>
              </a:spcAft>
            </a:pPr>
            <a:r>
              <a:rPr lang="en-US" dirty="0">
                <a:latin typeface="Open Sans" panose="020B0604020202020204" charset="0"/>
                <a:ea typeface="Open Sans" panose="020B0604020202020204" charset="0"/>
                <a:cs typeface="Open Sans" panose="020B0604020202020204" charset="0"/>
              </a:rPr>
              <a:t>Hourly: $22.78 - $25.75</a:t>
            </a:r>
          </a:p>
        </p:txBody>
      </p:sp>
      <p:sp>
        <p:nvSpPr>
          <p:cNvPr id="29" name="Freeform 28"/>
          <p:cNvSpPr/>
          <p:nvPr/>
        </p:nvSpPr>
        <p:spPr>
          <a:xfrm flipH="1">
            <a:off x="1326346" y="3793013"/>
            <a:ext cx="2797811" cy="882731"/>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a:solidFill>
            <a:srgbClr val="7399B3"/>
          </a:solidFill>
          <a:ln>
            <a:solidFill>
              <a:srgbClr val="888E8E"/>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spcFirstLastPara="0" vert="horz" wrap="square" lIns="22860" tIns="0" rIns="22860" bIns="0" numCol="1" spcCol="1270" anchor="ctr" anchorCtr="0">
            <a:noAutofit/>
          </a:bodyPr>
          <a:lstStyle/>
          <a:p>
            <a:pPr defTabSz="266700">
              <a:lnSpc>
                <a:spcPct val="90000"/>
              </a:lnSpc>
              <a:spcBef>
                <a:spcPct val="0"/>
              </a:spcBef>
              <a:spcAft>
                <a:spcPct val="35000"/>
              </a:spcAft>
            </a:pPr>
            <a:r>
              <a:rPr lang="en-US" dirty="0">
                <a:latin typeface="Open Sans" panose="020B0604020202020204" charset="0"/>
                <a:ea typeface="Open Sans" panose="020B0604020202020204" charset="0"/>
                <a:cs typeface="Open Sans" panose="020B0604020202020204" charset="0"/>
              </a:rPr>
              <a:t>Annual: $53,570 - $57,100</a:t>
            </a:r>
          </a:p>
          <a:p>
            <a:pPr lvl="0" defTabSz="266700">
              <a:lnSpc>
                <a:spcPct val="90000"/>
              </a:lnSpc>
              <a:spcBef>
                <a:spcPct val="0"/>
              </a:spcBef>
              <a:spcAft>
                <a:spcPct val="35000"/>
              </a:spcAft>
            </a:pPr>
            <a:r>
              <a:rPr lang="en-US" dirty="0">
                <a:latin typeface="Open Sans" panose="020B0604020202020204" charset="0"/>
                <a:ea typeface="Open Sans" panose="020B0604020202020204" charset="0"/>
                <a:cs typeface="Open Sans" panose="020B0604020202020204" charset="0"/>
              </a:rPr>
              <a:t>Hourly: $25,75 - $27.45</a:t>
            </a:r>
          </a:p>
        </p:txBody>
      </p:sp>
      <p:sp>
        <p:nvSpPr>
          <p:cNvPr id="31" name="Freeform 30"/>
          <p:cNvSpPr/>
          <p:nvPr/>
        </p:nvSpPr>
        <p:spPr>
          <a:xfrm flipH="1">
            <a:off x="1326346" y="2669856"/>
            <a:ext cx="2797811" cy="873444"/>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a:solidFill>
            <a:srgbClr val="59809F"/>
          </a:solidFill>
          <a:ln>
            <a:solidFill>
              <a:srgbClr val="888E8E"/>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spcFirstLastPara="0" vert="horz" wrap="square" lIns="22860" tIns="0" rIns="22860" bIns="0" numCol="1" spcCol="1270" anchor="ctr" anchorCtr="0">
            <a:noAutofit/>
          </a:bodyPr>
          <a:lstStyle/>
          <a:p>
            <a:pPr defTabSz="266700">
              <a:lnSpc>
                <a:spcPct val="90000"/>
              </a:lnSpc>
              <a:spcBef>
                <a:spcPct val="0"/>
              </a:spcBef>
              <a:spcAft>
                <a:spcPct val="35000"/>
              </a:spcAft>
            </a:pPr>
            <a:r>
              <a:rPr lang="en-US" dirty="0">
                <a:latin typeface="Open Sans" panose="020B0604020202020204" charset="0"/>
                <a:ea typeface="Open Sans" panose="020B0604020202020204" charset="0"/>
                <a:cs typeface="Open Sans" panose="020B0604020202020204" charset="0"/>
              </a:rPr>
              <a:t>Annual: $57,510 - $77,890</a:t>
            </a:r>
          </a:p>
          <a:p>
            <a:pPr lvl="0" defTabSz="266700">
              <a:lnSpc>
                <a:spcPct val="90000"/>
              </a:lnSpc>
              <a:spcBef>
                <a:spcPct val="0"/>
              </a:spcBef>
              <a:spcAft>
                <a:spcPct val="35000"/>
              </a:spcAft>
            </a:pPr>
            <a:r>
              <a:rPr lang="en-US" dirty="0">
                <a:latin typeface="Open Sans" panose="020B0604020202020204" charset="0"/>
                <a:ea typeface="Open Sans" panose="020B0604020202020204" charset="0"/>
                <a:cs typeface="Open Sans" panose="020B0604020202020204" charset="0"/>
              </a:rPr>
              <a:t>Hourly: $27.64 - $37.45</a:t>
            </a:r>
          </a:p>
        </p:txBody>
      </p:sp>
      <p:sp>
        <p:nvSpPr>
          <p:cNvPr id="8" name="Freeform 7"/>
          <p:cNvSpPr/>
          <p:nvPr/>
        </p:nvSpPr>
        <p:spPr>
          <a:xfrm flipH="1">
            <a:off x="1326345" y="7143286"/>
            <a:ext cx="2797811" cy="1124414"/>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a:solidFill>
            <a:srgbClr val="7EA9DE"/>
          </a:solidFill>
          <a:ln>
            <a:solidFill>
              <a:srgbClr val="888E8E"/>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dirty="0">
                <a:latin typeface="Open Sans" panose="020B0604020202020204" charset="0"/>
                <a:ea typeface="Open Sans" panose="020B0604020202020204" charset="0"/>
                <a:cs typeface="Open Sans" panose="020B0604020202020204" charset="0"/>
              </a:rPr>
              <a:t>National Average: </a:t>
            </a:r>
          </a:p>
          <a:p>
            <a:pPr lvl="0" defTabSz="266700">
              <a:lnSpc>
                <a:spcPct val="90000"/>
              </a:lnSpc>
              <a:spcBef>
                <a:spcPct val="0"/>
              </a:spcBef>
              <a:spcAft>
                <a:spcPct val="35000"/>
              </a:spcAft>
            </a:pPr>
            <a:r>
              <a:rPr lang="en-US" dirty="0">
                <a:latin typeface="Open Sans" panose="020B0604020202020204" charset="0"/>
                <a:ea typeface="Open Sans" panose="020B0604020202020204" charset="0"/>
                <a:cs typeface="Open Sans" panose="020B0604020202020204" charset="0"/>
              </a:rPr>
              <a:t>Annual: $55,690</a:t>
            </a:r>
          </a:p>
          <a:p>
            <a:pPr lvl="0" defTabSz="266700">
              <a:lnSpc>
                <a:spcPct val="90000"/>
              </a:lnSpc>
              <a:spcBef>
                <a:spcPct val="0"/>
              </a:spcBef>
              <a:spcAft>
                <a:spcPct val="35000"/>
              </a:spcAft>
            </a:pPr>
            <a:r>
              <a:rPr lang="en-US" dirty="0">
                <a:latin typeface="Open Sans" panose="020B0604020202020204" charset="0"/>
                <a:ea typeface="Open Sans" panose="020B0604020202020204" charset="0"/>
                <a:cs typeface="Open Sans" panose="020B0604020202020204" charset="0"/>
              </a:rPr>
              <a:t>Hourly: $26.78</a:t>
            </a:r>
          </a:p>
        </p:txBody>
      </p:sp>
      <p:sp>
        <p:nvSpPr>
          <p:cNvPr id="9" name="Freeform 8"/>
          <p:cNvSpPr/>
          <p:nvPr/>
        </p:nvSpPr>
        <p:spPr>
          <a:xfrm flipH="1">
            <a:off x="1348116" y="8478384"/>
            <a:ext cx="2797811" cy="1124414"/>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a:solidFill>
            <a:srgbClr val="7EA9DE"/>
          </a:solidFill>
          <a:ln>
            <a:solidFill>
              <a:srgbClr val="888E8E"/>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dirty="0">
                <a:latin typeface="Open Sans" panose="020B0604020202020204" charset="0"/>
                <a:ea typeface="Open Sans" panose="020B0604020202020204" charset="0"/>
                <a:cs typeface="Open Sans" panose="020B0604020202020204" charset="0"/>
              </a:rPr>
              <a:t>National Median: </a:t>
            </a:r>
          </a:p>
          <a:p>
            <a:pPr lvl="0" defTabSz="266700">
              <a:lnSpc>
                <a:spcPct val="90000"/>
              </a:lnSpc>
              <a:spcBef>
                <a:spcPct val="0"/>
              </a:spcBef>
              <a:spcAft>
                <a:spcPct val="35000"/>
              </a:spcAft>
            </a:pPr>
            <a:r>
              <a:rPr lang="en-US" dirty="0">
                <a:latin typeface="Open Sans" panose="020B0604020202020204" charset="0"/>
                <a:ea typeface="Open Sans" panose="020B0604020202020204" charset="0"/>
                <a:cs typeface="Open Sans" panose="020B0604020202020204" charset="0"/>
              </a:rPr>
              <a:t>Annual: $51,600</a:t>
            </a:r>
          </a:p>
          <a:p>
            <a:pPr lvl="0" defTabSz="266700">
              <a:lnSpc>
                <a:spcPct val="90000"/>
              </a:lnSpc>
              <a:spcBef>
                <a:spcPct val="0"/>
              </a:spcBef>
              <a:spcAft>
                <a:spcPct val="35000"/>
              </a:spcAft>
            </a:pPr>
            <a:r>
              <a:rPr lang="en-US" dirty="0">
                <a:latin typeface="Open Sans" panose="020B0604020202020204" charset="0"/>
                <a:ea typeface="Open Sans" panose="020B0604020202020204" charset="0"/>
                <a:cs typeface="Open Sans" panose="020B0604020202020204" charset="0"/>
              </a:rPr>
              <a:t>Hourly: $24.81</a:t>
            </a:r>
          </a:p>
        </p:txBody>
      </p:sp>
    </p:spTree>
    <p:extLst>
      <p:ext uri="{BB962C8B-B14F-4D97-AF65-F5344CB8AC3E}">
        <p14:creationId xmlns:p14="http://schemas.microsoft.com/office/powerpoint/2010/main" val="198423443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a:extLst>
            <a:ext uri="{FF2B5EF4-FFF2-40B4-BE49-F238E27FC236}">
              <a16:creationId xmlns:a16="http://schemas.microsoft.com/office/drawing/2014/main" id="{0CAB57D3-1B91-8578-852F-2EA922114607}"/>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FE2AC2FF-5CEF-F699-27D2-DAD33CA43319}"/>
              </a:ext>
            </a:extLst>
          </p:cNvPr>
          <p:cNvSpPr/>
          <p:nvPr/>
        </p:nvSpPr>
        <p:spPr>
          <a:xfrm>
            <a:off x="7398974" y="899387"/>
            <a:ext cx="9772764" cy="8649587"/>
          </a:xfrm>
          <a:prstGeom prst="rect">
            <a:avLst/>
          </a:prstGeom>
          <a:solidFill>
            <a:srgbClr val="A6CCD9"/>
          </a:solidFill>
          <a:ln>
            <a:no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E3960"/>
              </a:solidFill>
            </a:endParaRPr>
          </a:p>
        </p:txBody>
      </p:sp>
      <p:sp>
        <p:nvSpPr>
          <p:cNvPr id="6" name="Freeform 5">
            <a:extLst>
              <a:ext uri="{FF2B5EF4-FFF2-40B4-BE49-F238E27FC236}">
                <a16:creationId xmlns:a16="http://schemas.microsoft.com/office/drawing/2014/main" id="{A4D44BA9-8599-1A77-439A-FD98F2C3B246}"/>
              </a:ext>
            </a:extLst>
          </p:cNvPr>
          <p:cNvSpPr/>
          <p:nvPr/>
        </p:nvSpPr>
        <p:spPr>
          <a:xfrm flipH="1">
            <a:off x="838200" y="6362700"/>
            <a:ext cx="3319724" cy="1828800"/>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a:ln>
            <a:solidFill>
              <a:srgbClr val="AFEEEE"/>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sz="2400" dirty="0">
                <a:latin typeface="Open Sans" panose="020B0604020202020204" charset="0"/>
                <a:ea typeface="Open Sans" panose="020B0604020202020204" charset="0"/>
                <a:cs typeface="Open Sans" panose="020B0604020202020204" charset="0"/>
              </a:rPr>
              <a:t> Kentucky Mean Wage:</a:t>
            </a:r>
          </a:p>
          <a:p>
            <a:pPr lvl="0" defTabSz="266700">
              <a:lnSpc>
                <a:spcPct val="90000"/>
              </a:lnSpc>
              <a:spcBef>
                <a:spcPct val="0"/>
              </a:spcBef>
              <a:spcAft>
                <a:spcPct val="35000"/>
              </a:spcAft>
            </a:pPr>
            <a:r>
              <a:rPr lang="en-US" sz="2400" dirty="0">
                <a:latin typeface="Open Sans" panose="020B0604020202020204" charset="0"/>
                <a:ea typeface="Open Sans" panose="020B0604020202020204" charset="0"/>
                <a:cs typeface="Open Sans" panose="020B0604020202020204" charset="0"/>
              </a:rPr>
              <a:t>	 Annual: $48.910</a:t>
            </a:r>
          </a:p>
          <a:p>
            <a:pPr lvl="0" defTabSz="266700">
              <a:lnSpc>
                <a:spcPct val="90000"/>
              </a:lnSpc>
              <a:spcBef>
                <a:spcPct val="0"/>
              </a:spcBef>
              <a:spcAft>
                <a:spcPct val="35000"/>
              </a:spcAft>
            </a:pPr>
            <a:r>
              <a:rPr lang="en-US" sz="2400" dirty="0">
                <a:latin typeface="Open Sans" panose="020B0604020202020204" charset="0"/>
                <a:ea typeface="Open Sans" panose="020B0604020202020204" charset="0"/>
                <a:cs typeface="Open Sans" panose="020B0604020202020204" charset="0"/>
              </a:rPr>
              <a:t>	 Hourly: $23.98</a:t>
            </a:r>
          </a:p>
        </p:txBody>
      </p:sp>
      <p:sp>
        <p:nvSpPr>
          <p:cNvPr id="8" name="Freeform 7">
            <a:extLst>
              <a:ext uri="{FF2B5EF4-FFF2-40B4-BE49-F238E27FC236}">
                <a16:creationId xmlns:a16="http://schemas.microsoft.com/office/drawing/2014/main" id="{22ACC2DD-4E89-6CDD-E6FD-E63A96CE4D26}"/>
              </a:ext>
            </a:extLst>
          </p:cNvPr>
          <p:cNvSpPr/>
          <p:nvPr/>
        </p:nvSpPr>
        <p:spPr>
          <a:xfrm flipH="1">
            <a:off x="838200" y="2327321"/>
            <a:ext cx="3319724" cy="1828800"/>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a:ln>
            <a:solidFill>
              <a:srgbClr val="AFEEEE"/>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sz="2400" dirty="0">
                <a:latin typeface="Open Sans" panose="020B0604020202020204" charset="0"/>
                <a:ea typeface="Open Sans" panose="020B0604020202020204" charset="0"/>
                <a:cs typeface="Open Sans" panose="020B0604020202020204" charset="0"/>
              </a:rPr>
              <a:t> National Mean Wage:</a:t>
            </a:r>
          </a:p>
          <a:p>
            <a:pPr lvl="0" defTabSz="266700">
              <a:lnSpc>
                <a:spcPct val="90000"/>
              </a:lnSpc>
              <a:spcBef>
                <a:spcPct val="0"/>
              </a:spcBef>
              <a:spcAft>
                <a:spcPct val="35000"/>
              </a:spcAft>
            </a:pPr>
            <a:r>
              <a:rPr lang="en-US" sz="2400" dirty="0">
                <a:latin typeface="Open Sans" panose="020B0604020202020204" charset="0"/>
                <a:ea typeface="Open Sans" panose="020B0604020202020204" charset="0"/>
                <a:cs typeface="Open Sans" panose="020B0604020202020204" charset="0"/>
              </a:rPr>
              <a:t>	 Annual: $60,620</a:t>
            </a:r>
          </a:p>
          <a:p>
            <a:pPr lvl="0" defTabSz="266700">
              <a:lnSpc>
                <a:spcPct val="90000"/>
              </a:lnSpc>
              <a:spcBef>
                <a:spcPct val="0"/>
              </a:spcBef>
              <a:spcAft>
                <a:spcPct val="35000"/>
              </a:spcAft>
            </a:pPr>
            <a:r>
              <a:rPr lang="en-US" sz="2400" dirty="0">
                <a:latin typeface="Open Sans" panose="020B0604020202020204" charset="0"/>
                <a:ea typeface="Open Sans" panose="020B0604020202020204" charset="0"/>
                <a:cs typeface="Open Sans" panose="020B0604020202020204" charset="0"/>
              </a:rPr>
              <a:t>	 Hourly: $29.15</a:t>
            </a:r>
          </a:p>
        </p:txBody>
      </p:sp>
      <p:pic>
        <p:nvPicPr>
          <p:cNvPr id="7" name="Picture 6" descr="Diagram, map">
            <a:extLst>
              <a:ext uri="{FF2B5EF4-FFF2-40B4-BE49-F238E27FC236}">
                <a16:creationId xmlns:a16="http://schemas.microsoft.com/office/drawing/2014/main" id="{561F9B64-6EC5-C2ED-8648-573605E6E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600" y="1163321"/>
            <a:ext cx="9086963" cy="8385654"/>
          </a:xfrm>
          <a:prstGeom prst="rect">
            <a:avLst/>
          </a:prstGeom>
        </p:spPr>
      </p:pic>
    </p:spTree>
    <p:extLst>
      <p:ext uri="{BB962C8B-B14F-4D97-AF65-F5344CB8AC3E}">
        <p14:creationId xmlns:p14="http://schemas.microsoft.com/office/powerpoint/2010/main" val="38713459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sp>
        <p:nvSpPr>
          <p:cNvPr id="16" name="Rectangle 15"/>
          <p:cNvSpPr/>
          <p:nvPr/>
        </p:nvSpPr>
        <p:spPr>
          <a:xfrm>
            <a:off x="7398974" y="899387"/>
            <a:ext cx="9772764" cy="8649587"/>
          </a:xfrm>
          <a:prstGeom prst="rect">
            <a:avLst/>
          </a:prstGeom>
          <a:solidFill>
            <a:srgbClr val="A6CCD9"/>
          </a:solidFill>
          <a:ln>
            <a:no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E3960"/>
              </a:solidFill>
            </a:endParaRPr>
          </a:p>
        </p:txBody>
      </p:sp>
      <p:sp>
        <p:nvSpPr>
          <p:cNvPr id="6" name="Freeform 5"/>
          <p:cNvSpPr/>
          <p:nvPr/>
        </p:nvSpPr>
        <p:spPr>
          <a:xfrm flipH="1">
            <a:off x="685799" y="5201320"/>
            <a:ext cx="3500739" cy="2057400"/>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a:ln>
            <a:solidFill>
              <a:srgbClr val="AFEEEE"/>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sz="2400" dirty="0">
                <a:latin typeface="Open Sans" panose="020B0604020202020204" charset="0"/>
                <a:ea typeface="Open Sans" panose="020B0604020202020204" charset="0"/>
                <a:cs typeface="Open Sans" panose="020B0604020202020204" charset="0"/>
              </a:rPr>
              <a:t> Kentucky Mean Wage:</a:t>
            </a:r>
          </a:p>
          <a:p>
            <a:pPr lvl="0" defTabSz="266700">
              <a:lnSpc>
                <a:spcPct val="90000"/>
              </a:lnSpc>
              <a:spcBef>
                <a:spcPct val="0"/>
              </a:spcBef>
              <a:spcAft>
                <a:spcPct val="35000"/>
              </a:spcAft>
            </a:pPr>
            <a:r>
              <a:rPr lang="en-US" sz="2400" dirty="0">
                <a:latin typeface="Open Sans" panose="020B0604020202020204" charset="0"/>
                <a:ea typeface="Open Sans" panose="020B0604020202020204" charset="0"/>
                <a:cs typeface="Open Sans" panose="020B0604020202020204" charset="0"/>
              </a:rPr>
              <a:t>	 Annual: $37,010</a:t>
            </a:r>
          </a:p>
          <a:p>
            <a:pPr lvl="0" defTabSz="266700">
              <a:lnSpc>
                <a:spcPct val="90000"/>
              </a:lnSpc>
              <a:spcBef>
                <a:spcPct val="0"/>
              </a:spcBef>
              <a:spcAft>
                <a:spcPct val="35000"/>
              </a:spcAft>
            </a:pPr>
            <a:r>
              <a:rPr lang="en-US" sz="2400" dirty="0">
                <a:latin typeface="Open Sans" panose="020B0604020202020204" charset="0"/>
                <a:ea typeface="Open Sans" panose="020B0604020202020204" charset="0"/>
                <a:cs typeface="Open Sans" panose="020B0604020202020204" charset="0"/>
              </a:rPr>
              <a:t>	 Hourly: $17.79</a:t>
            </a:r>
          </a:p>
        </p:txBody>
      </p:sp>
      <p:sp>
        <p:nvSpPr>
          <p:cNvPr id="8" name="Freeform 7"/>
          <p:cNvSpPr/>
          <p:nvPr/>
        </p:nvSpPr>
        <p:spPr>
          <a:xfrm flipH="1">
            <a:off x="685799" y="2400300"/>
            <a:ext cx="3500740" cy="2057400"/>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a:ln>
            <a:solidFill>
              <a:srgbClr val="AFEEEE"/>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sz="2400" dirty="0">
                <a:latin typeface="Open Sans" panose="020B0604020202020204" charset="0"/>
                <a:ea typeface="Open Sans" panose="020B0604020202020204" charset="0"/>
                <a:cs typeface="Open Sans" panose="020B0604020202020204" charset="0"/>
              </a:rPr>
              <a:t> National Mean Wage:</a:t>
            </a:r>
          </a:p>
          <a:p>
            <a:pPr lvl="0" defTabSz="266700">
              <a:lnSpc>
                <a:spcPct val="90000"/>
              </a:lnSpc>
              <a:spcBef>
                <a:spcPct val="0"/>
              </a:spcBef>
              <a:spcAft>
                <a:spcPct val="35000"/>
              </a:spcAft>
            </a:pPr>
            <a:r>
              <a:rPr lang="en-US" sz="2400" dirty="0">
                <a:latin typeface="Open Sans" panose="020B0604020202020204" charset="0"/>
                <a:ea typeface="Open Sans" panose="020B0604020202020204" charset="0"/>
                <a:cs typeface="Open Sans" panose="020B0604020202020204" charset="0"/>
              </a:rPr>
              <a:t>	 Annual: $55,690</a:t>
            </a:r>
          </a:p>
          <a:p>
            <a:pPr lvl="0" defTabSz="266700">
              <a:lnSpc>
                <a:spcPct val="90000"/>
              </a:lnSpc>
              <a:spcBef>
                <a:spcPct val="0"/>
              </a:spcBef>
              <a:spcAft>
                <a:spcPct val="35000"/>
              </a:spcAft>
            </a:pPr>
            <a:r>
              <a:rPr lang="en-US" sz="2400" dirty="0">
                <a:latin typeface="Open Sans" panose="020B0604020202020204" charset="0"/>
                <a:ea typeface="Open Sans" panose="020B0604020202020204" charset="0"/>
                <a:cs typeface="Open Sans" panose="020B0604020202020204" charset="0"/>
              </a:rPr>
              <a:t>	 Hourly: $26.78</a:t>
            </a:r>
          </a:p>
        </p:txBody>
      </p:sp>
      <p:pic>
        <p:nvPicPr>
          <p:cNvPr id="2" name="Picture 1"/>
          <p:cNvPicPr>
            <a:picLocks noChangeAspect="1"/>
          </p:cNvPicPr>
          <p:nvPr/>
        </p:nvPicPr>
        <p:blipFill>
          <a:blip r:embed="rId3"/>
          <a:stretch>
            <a:fillRect/>
          </a:stretch>
        </p:blipFill>
        <p:spPr>
          <a:xfrm>
            <a:off x="5638800" y="1238276"/>
            <a:ext cx="11021893" cy="8310698"/>
          </a:xfrm>
          <a:prstGeom prst="rect">
            <a:avLst/>
          </a:prstGeom>
        </p:spPr>
      </p:pic>
    </p:spTree>
    <p:extLst>
      <p:ext uri="{BB962C8B-B14F-4D97-AF65-F5344CB8AC3E}">
        <p14:creationId xmlns:p14="http://schemas.microsoft.com/office/powerpoint/2010/main" val="228716521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6F369-B11B-DBB1-7112-643D865826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251EC-AB3F-0DEE-2C9A-2637B1209A15}"/>
              </a:ext>
            </a:extLst>
          </p:cNvPr>
          <p:cNvSpPr>
            <a:spLocks noGrp="1"/>
          </p:cNvSpPr>
          <p:nvPr>
            <p:ph type="title"/>
          </p:nvPr>
        </p:nvSpPr>
        <p:spPr/>
        <p:txBody>
          <a:bodyPr/>
          <a:lstStyle/>
          <a:p>
            <a:r>
              <a:rPr lang="en-US" dirty="0"/>
              <a:t>BLS Labor Force Operator Statistics</a:t>
            </a:r>
          </a:p>
        </p:txBody>
      </p:sp>
      <p:sp>
        <p:nvSpPr>
          <p:cNvPr id="7" name="Content Placeholder 6">
            <a:extLst>
              <a:ext uri="{FF2B5EF4-FFF2-40B4-BE49-F238E27FC236}">
                <a16:creationId xmlns:a16="http://schemas.microsoft.com/office/drawing/2014/main" id="{F86B7E3C-4C2B-AC36-E7F9-2717F99A98B4}"/>
              </a:ext>
            </a:extLst>
          </p:cNvPr>
          <p:cNvSpPr>
            <a:spLocks noGrp="1"/>
          </p:cNvSpPr>
          <p:nvPr>
            <p:ph idx="1"/>
          </p:nvPr>
        </p:nvSpPr>
        <p:spPr>
          <a:xfrm>
            <a:off x="1257301" y="2761685"/>
            <a:ext cx="3543299" cy="3601015"/>
          </a:xfrm>
        </p:spPr>
        <p:txBody>
          <a:bodyPr>
            <a:normAutofit/>
          </a:bodyPr>
          <a:lstStyle/>
          <a:p>
            <a:r>
              <a:rPr lang="en-US" dirty="0"/>
              <a:t>The green color map shows the approximate number of operators per state. </a:t>
            </a:r>
          </a:p>
        </p:txBody>
      </p:sp>
      <p:pic>
        <p:nvPicPr>
          <p:cNvPr id="8" name="Picture 7" descr="A picture containing map&#10;&#10;AI-generated content may be incorrect.">
            <a:extLst>
              <a:ext uri="{FF2B5EF4-FFF2-40B4-BE49-F238E27FC236}">
                <a16:creationId xmlns:a16="http://schemas.microsoft.com/office/drawing/2014/main" id="{DF6EE120-0962-7628-05F9-B7219FFBC14A}"/>
              </a:ext>
            </a:extLst>
          </p:cNvPr>
          <p:cNvPicPr>
            <a:picLocks noChangeAspect="1"/>
          </p:cNvPicPr>
          <p:nvPr/>
        </p:nvPicPr>
        <p:blipFill rotWithShape="1">
          <a:blip r:embed="rId2"/>
          <a:srcRect t="1190"/>
          <a:stretch/>
        </p:blipFill>
        <p:spPr bwMode="auto">
          <a:xfrm>
            <a:off x="5181600" y="1229614"/>
            <a:ext cx="8673885" cy="86729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282744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05B59-C443-BC20-AB51-0934A25BCA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3C1309-636D-32AC-3DF3-5CAEBDBAF61F}"/>
              </a:ext>
            </a:extLst>
          </p:cNvPr>
          <p:cNvSpPr>
            <a:spLocks noGrp="1"/>
          </p:cNvSpPr>
          <p:nvPr>
            <p:ph type="title"/>
          </p:nvPr>
        </p:nvSpPr>
        <p:spPr/>
        <p:txBody>
          <a:bodyPr/>
          <a:lstStyle/>
          <a:p>
            <a:r>
              <a:rPr lang="en-US" dirty="0"/>
              <a:t>BLS Labor Force Operator Statistics</a:t>
            </a:r>
          </a:p>
        </p:txBody>
      </p:sp>
      <p:sp>
        <p:nvSpPr>
          <p:cNvPr id="7" name="Content Placeholder 6">
            <a:extLst>
              <a:ext uri="{FF2B5EF4-FFF2-40B4-BE49-F238E27FC236}">
                <a16:creationId xmlns:a16="http://schemas.microsoft.com/office/drawing/2014/main" id="{864EA0EC-1885-22E1-1D59-325AA7835F85}"/>
              </a:ext>
            </a:extLst>
          </p:cNvPr>
          <p:cNvSpPr>
            <a:spLocks noGrp="1"/>
          </p:cNvSpPr>
          <p:nvPr>
            <p:ph idx="1"/>
          </p:nvPr>
        </p:nvSpPr>
        <p:spPr>
          <a:xfrm>
            <a:off x="1257301" y="2761685"/>
            <a:ext cx="3619499" cy="6560546"/>
          </a:xfrm>
        </p:spPr>
        <p:txBody>
          <a:bodyPr>
            <a:normAutofit/>
          </a:bodyPr>
          <a:lstStyle/>
          <a:p>
            <a:r>
              <a:rPr lang="en-US" dirty="0"/>
              <a:t>The red map shows the location quotient. Greater than 1 indicates a higher concentration of operators than the national average</a:t>
            </a:r>
          </a:p>
          <a:p>
            <a:pPr marL="0" indent="0">
              <a:buNone/>
            </a:pPr>
            <a:endParaRPr lang="en-US" dirty="0"/>
          </a:p>
        </p:txBody>
      </p:sp>
      <p:pic>
        <p:nvPicPr>
          <p:cNvPr id="3" name="Picture 2" descr="Map&#10;&#10;AI-generated content may be incorrect.">
            <a:extLst>
              <a:ext uri="{FF2B5EF4-FFF2-40B4-BE49-F238E27FC236}">
                <a16:creationId xmlns:a16="http://schemas.microsoft.com/office/drawing/2014/main" id="{A169E28C-C79A-AF49-FC08-538D892A1A87}"/>
              </a:ext>
            </a:extLst>
          </p:cNvPr>
          <p:cNvPicPr>
            <a:picLocks noChangeAspect="1"/>
          </p:cNvPicPr>
          <p:nvPr/>
        </p:nvPicPr>
        <p:blipFill>
          <a:blip r:embed="rId2"/>
          <a:stretch>
            <a:fillRect/>
          </a:stretch>
        </p:blipFill>
        <p:spPr>
          <a:xfrm>
            <a:off x="5562600" y="1294644"/>
            <a:ext cx="8229600" cy="8844182"/>
          </a:xfrm>
          <a:prstGeom prst="rect">
            <a:avLst/>
          </a:prstGeom>
        </p:spPr>
      </p:pic>
    </p:spTree>
    <p:extLst>
      <p:ext uri="{BB962C8B-B14F-4D97-AF65-F5344CB8AC3E}">
        <p14:creationId xmlns:p14="http://schemas.microsoft.com/office/powerpoint/2010/main" val="15776943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p:cNvSpPr/>
          <p:nvPr/>
        </p:nvSpPr>
        <p:spPr>
          <a:xfrm>
            <a:off x="558886" y="3209483"/>
            <a:ext cx="4329980" cy="3792337"/>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itle 1"/>
          <p:cNvSpPr txBox="1">
            <a:spLocks/>
          </p:cNvSpPr>
          <p:nvPr/>
        </p:nvSpPr>
        <p:spPr>
          <a:xfrm>
            <a:off x="547365" y="4279508"/>
            <a:ext cx="4189101" cy="1652286"/>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latin typeface="Open Sans" panose="020B0604020202020204" charset="0"/>
                <a:ea typeface="Open Sans" panose="020B0604020202020204" charset="0"/>
                <a:cs typeface="Open Sans" panose="020B0604020202020204" charset="0"/>
              </a:rPr>
              <a:t>4. Forecast Succession Planning Impact</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grpSp>
        <p:nvGrpSpPr>
          <p:cNvPr id="4" name="Group 3"/>
          <p:cNvGrpSpPr/>
          <p:nvPr/>
        </p:nvGrpSpPr>
        <p:grpSpPr>
          <a:xfrm>
            <a:off x="5262921" y="1761683"/>
            <a:ext cx="12573000" cy="6600911"/>
            <a:chOff x="2771694" y="1933280"/>
            <a:chExt cx="5727929" cy="3466708"/>
          </a:xfrm>
        </p:grpSpPr>
        <p:sp>
          <p:nvSpPr>
            <p:cNvPr id="68" name="Arc 67">
              <a:extLst>
                <a:ext uri="{FF2B5EF4-FFF2-40B4-BE49-F238E27FC236}">
                  <a16:creationId xmlns:a16="http://schemas.microsoft.com/office/drawing/2014/main" id="{681D6194-707E-4EB8-AC18-3EFD083447DA}"/>
                </a:ext>
              </a:extLst>
            </p:cNvPr>
            <p:cNvSpPr/>
            <p:nvPr/>
          </p:nvSpPr>
          <p:spPr>
            <a:xfrm>
              <a:off x="2773730" y="1937325"/>
              <a:ext cx="1908354" cy="1908354"/>
            </a:xfrm>
            <a:prstGeom prst="arc">
              <a:avLst>
                <a:gd name="adj1" fmla="val 10765527"/>
                <a:gd name="adj2" fmla="val 0"/>
              </a:avLst>
            </a:prstGeom>
            <a:ln w="57150" cap="rnd">
              <a:solidFill>
                <a:schemeClr val="accent1"/>
              </a:solidFill>
              <a:prstDash val="sysDot"/>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00"/>
            </a:p>
          </p:txBody>
        </p:sp>
        <p:cxnSp>
          <p:nvCxnSpPr>
            <p:cNvPr id="69" name="Straight Connector 68">
              <a:extLst>
                <a:ext uri="{FF2B5EF4-FFF2-40B4-BE49-F238E27FC236}">
                  <a16:creationId xmlns:a16="http://schemas.microsoft.com/office/drawing/2014/main" id="{DAB19E07-368C-4BAD-8E69-56D3653616FB}"/>
                </a:ext>
              </a:extLst>
            </p:cNvPr>
            <p:cNvCxnSpPr>
              <a:cxnSpLocks/>
              <a:stCxn id="68" idx="2"/>
              <a:endCxn id="70" idx="2"/>
            </p:cNvCxnSpPr>
            <p:nvPr/>
          </p:nvCxnSpPr>
          <p:spPr>
            <a:xfrm>
              <a:off x="4682084" y="2891502"/>
              <a:ext cx="831" cy="1554309"/>
            </a:xfrm>
            <a:prstGeom prst="line">
              <a:avLst/>
            </a:prstGeom>
            <a:ln w="57150" cap="rnd">
              <a:gradFill>
                <a:gsLst>
                  <a:gs pos="0">
                    <a:schemeClr val="accent1"/>
                  </a:gs>
                  <a:gs pos="100000">
                    <a:schemeClr val="accent2"/>
                  </a:gs>
                </a:gsLst>
                <a:lin ang="5400000" scaled="1"/>
              </a:gradFill>
              <a:prstDash val="sysDot"/>
            </a:ln>
          </p:spPr>
          <p:style>
            <a:lnRef idx="1">
              <a:schemeClr val="accent1"/>
            </a:lnRef>
            <a:fillRef idx="0">
              <a:schemeClr val="accent1"/>
            </a:fillRef>
            <a:effectRef idx="0">
              <a:schemeClr val="accent1"/>
            </a:effectRef>
            <a:fontRef idx="minor">
              <a:schemeClr val="tx1"/>
            </a:fontRef>
          </p:style>
        </p:cxnSp>
        <p:sp>
          <p:nvSpPr>
            <p:cNvPr id="70" name="Arc 69">
              <a:extLst>
                <a:ext uri="{FF2B5EF4-FFF2-40B4-BE49-F238E27FC236}">
                  <a16:creationId xmlns:a16="http://schemas.microsoft.com/office/drawing/2014/main" id="{98991056-147A-46DB-84C3-D1A573F4EA5A}"/>
                </a:ext>
              </a:extLst>
            </p:cNvPr>
            <p:cNvSpPr/>
            <p:nvPr/>
          </p:nvSpPr>
          <p:spPr>
            <a:xfrm flipH="1" flipV="1">
              <a:off x="4682915" y="3491634"/>
              <a:ext cx="1908354" cy="1908354"/>
            </a:xfrm>
            <a:prstGeom prst="arc">
              <a:avLst>
                <a:gd name="adj1" fmla="val 10792910"/>
                <a:gd name="adj2" fmla="val 0"/>
              </a:avLst>
            </a:prstGeom>
            <a:ln w="57150" cap="rnd">
              <a:solidFill>
                <a:schemeClr val="accent2"/>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00"/>
            </a:p>
          </p:txBody>
        </p:sp>
        <p:cxnSp>
          <p:nvCxnSpPr>
            <p:cNvPr id="71" name="Straight Connector 70">
              <a:extLst>
                <a:ext uri="{FF2B5EF4-FFF2-40B4-BE49-F238E27FC236}">
                  <a16:creationId xmlns:a16="http://schemas.microsoft.com/office/drawing/2014/main" id="{2DD37060-5125-4BF2-AB40-2C25EDCF65CB}"/>
                </a:ext>
              </a:extLst>
            </p:cNvPr>
            <p:cNvCxnSpPr>
              <a:cxnSpLocks/>
              <a:stCxn id="72" idx="0"/>
              <a:endCxn id="70" idx="0"/>
            </p:cNvCxnSpPr>
            <p:nvPr/>
          </p:nvCxnSpPr>
          <p:spPr>
            <a:xfrm flipH="1">
              <a:off x="6591267" y="2889425"/>
              <a:ext cx="4" cy="1554418"/>
            </a:xfrm>
            <a:prstGeom prst="line">
              <a:avLst/>
            </a:prstGeom>
            <a:ln w="57150" cap="rnd">
              <a:gradFill flip="none" rotWithShape="1">
                <a:gsLst>
                  <a:gs pos="0">
                    <a:schemeClr val="accent3"/>
                  </a:gs>
                  <a:gs pos="100000">
                    <a:schemeClr val="accent2"/>
                  </a:gs>
                </a:gsLst>
                <a:lin ang="5400000" scaled="1"/>
                <a:tileRect/>
              </a:gradFill>
              <a:prstDash val="sysDot"/>
            </a:ln>
          </p:spPr>
          <p:style>
            <a:lnRef idx="1">
              <a:schemeClr val="accent1"/>
            </a:lnRef>
            <a:fillRef idx="0">
              <a:schemeClr val="accent1"/>
            </a:fillRef>
            <a:effectRef idx="0">
              <a:schemeClr val="accent1"/>
            </a:effectRef>
            <a:fontRef idx="minor">
              <a:schemeClr val="tx1"/>
            </a:fontRef>
          </p:style>
        </p:cxnSp>
        <p:sp>
          <p:nvSpPr>
            <p:cNvPr id="72" name="Arc 71">
              <a:extLst>
                <a:ext uri="{FF2B5EF4-FFF2-40B4-BE49-F238E27FC236}">
                  <a16:creationId xmlns:a16="http://schemas.microsoft.com/office/drawing/2014/main" id="{EE1009FB-431B-4D82-AD7F-9B933E4A4AC0}"/>
                </a:ext>
              </a:extLst>
            </p:cNvPr>
            <p:cNvSpPr/>
            <p:nvPr/>
          </p:nvSpPr>
          <p:spPr>
            <a:xfrm rot="10800000" flipH="1" flipV="1">
              <a:off x="6591269" y="1933280"/>
              <a:ext cx="1908354" cy="1908354"/>
            </a:xfrm>
            <a:prstGeom prst="arc">
              <a:avLst>
                <a:gd name="adj1" fmla="val 10792910"/>
                <a:gd name="adj2" fmla="val 0"/>
              </a:avLst>
            </a:prstGeom>
            <a:ln w="57150" cap="rnd">
              <a:solidFill>
                <a:schemeClr val="accent3"/>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700"/>
            </a:p>
          </p:txBody>
        </p:sp>
        <p:cxnSp>
          <p:nvCxnSpPr>
            <p:cNvPr id="75" name="Straight Connector 74">
              <a:extLst>
                <a:ext uri="{FF2B5EF4-FFF2-40B4-BE49-F238E27FC236}">
                  <a16:creationId xmlns:a16="http://schemas.microsoft.com/office/drawing/2014/main" id="{EE9B2F76-48E8-4942-AF8F-5E5796E70840}"/>
                </a:ext>
              </a:extLst>
            </p:cNvPr>
            <p:cNvCxnSpPr>
              <a:cxnSpLocks/>
            </p:cNvCxnSpPr>
            <p:nvPr/>
          </p:nvCxnSpPr>
          <p:spPr>
            <a:xfrm flipH="1" flipV="1">
              <a:off x="8497585" y="2895597"/>
              <a:ext cx="2038" cy="1554418"/>
            </a:xfrm>
            <a:prstGeom prst="line">
              <a:avLst/>
            </a:prstGeom>
            <a:ln w="57150" cap="rnd">
              <a:solidFill>
                <a:schemeClr val="accent3">
                  <a:lumMod val="75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AB19E07-368C-4BAD-8E69-56D3653616FB}"/>
                </a:ext>
              </a:extLst>
            </p:cNvPr>
            <p:cNvCxnSpPr>
              <a:cxnSpLocks/>
            </p:cNvCxnSpPr>
            <p:nvPr/>
          </p:nvCxnSpPr>
          <p:spPr>
            <a:xfrm>
              <a:off x="2771694" y="2891502"/>
              <a:ext cx="831" cy="1554309"/>
            </a:xfrm>
            <a:prstGeom prst="line">
              <a:avLst/>
            </a:prstGeom>
            <a:ln w="57150" cap="rnd">
              <a:solidFill>
                <a:schemeClr val="accent1"/>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5638800" y="2171700"/>
            <a:ext cx="3486121" cy="6172847"/>
            <a:chOff x="5638800" y="2171700"/>
            <a:chExt cx="3486121" cy="6172847"/>
          </a:xfrm>
        </p:grpSpPr>
        <p:sp>
          <p:nvSpPr>
            <p:cNvPr id="31" name="Rounded Rectangle 30"/>
            <p:cNvSpPr/>
            <p:nvPr/>
          </p:nvSpPr>
          <p:spPr>
            <a:xfrm>
              <a:off x="5638800" y="2171700"/>
              <a:ext cx="3486121" cy="6172847"/>
            </a:xfrm>
            <a:prstGeom prst="roundRect">
              <a:avLst>
                <a:gd name="adj" fmla="val 50000"/>
              </a:avLst>
            </a:prstGeom>
            <a:solidFill>
              <a:srgbClr val="0E3960"/>
            </a:solidFill>
            <a:ln>
              <a:noFill/>
            </a:ln>
            <a:effectLst>
              <a:outerShdw blurRad="762000" dist="2540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0" rIns="0" bIns="0" rtlCol="0" anchor="ctr" anchorCtr="0">
              <a:noAutofit/>
            </a:bodyPr>
            <a:lstStyle/>
            <a:p>
              <a:pPr algn="ctr">
                <a:lnSpc>
                  <a:spcPct val="130000"/>
                </a:lnSpc>
                <a:spcBef>
                  <a:spcPts val="1500"/>
                </a:spcBef>
              </a:pPr>
              <a:r>
                <a:rPr lang="en-US" sz="2800" dirty="0">
                  <a:solidFill>
                    <a:srgbClr val="FFFFFF">
                      <a:alpha val="70000"/>
                    </a:srgbClr>
                  </a:solidFill>
                  <a:latin typeface="Open Sans" panose="020B0604020202020204" charset="0"/>
                  <a:ea typeface="Open Sans" panose="020B0604020202020204" charset="0"/>
                  <a:cs typeface="Open Sans" panose="020B0604020202020204" charset="0"/>
                </a:rPr>
                <a:t>Are you prepared if someone leaves? </a:t>
              </a:r>
            </a:p>
          </p:txBody>
        </p:sp>
        <p:grpSp>
          <p:nvGrpSpPr>
            <p:cNvPr id="62" name="Group 61"/>
            <p:cNvGrpSpPr>
              <a:grpSpLocks noChangeAspect="1"/>
            </p:cNvGrpSpPr>
            <p:nvPr/>
          </p:nvGrpSpPr>
          <p:grpSpPr>
            <a:xfrm>
              <a:off x="6878242" y="3075598"/>
              <a:ext cx="1007236" cy="1005840"/>
              <a:chOff x="7945438" y="2098675"/>
              <a:chExt cx="2289174" cy="2286000"/>
            </a:xfrm>
            <a:solidFill>
              <a:srgbClr val="D4D4D4"/>
            </a:solidFill>
          </p:grpSpPr>
          <p:sp>
            <p:nvSpPr>
              <p:cNvPr id="63" name="Freeform 62"/>
              <p:cNvSpPr>
                <a:spLocks noEditPoints="1"/>
              </p:cNvSpPr>
              <p:nvPr/>
            </p:nvSpPr>
            <p:spPr bwMode="auto">
              <a:xfrm>
                <a:off x="8556625" y="3127375"/>
                <a:ext cx="1068387" cy="1257300"/>
              </a:xfrm>
              <a:custGeom>
                <a:avLst/>
                <a:gdLst>
                  <a:gd name="T0" fmla="*/ 731 w 956"/>
                  <a:gd name="T1" fmla="*/ 774 h 1126"/>
                  <a:gd name="T2" fmla="*/ 653 w 956"/>
                  <a:gd name="T3" fmla="*/ 727 h 1126"/>
                  <a:gd name="T4" fmla="*/ 710 w 956"/>
                  <a:gd name="T5" fmla="*/ 550 h 1126"/>
                  <a:gd name="T6" fmla="*/ 723 w 956"/>
                  <a:gd name="T7" fmla="*/ 527 h 1126"/>
                  <a:gd name="T8" fmla="*/ 754 w 956"/>
                  <a:gd name="T9" fmla="*/ 377 h 1126"/>
                  <a:gd name="T10" fmla="*/ 738 w 956"/>
                  <a:gd name="T11" fmla="*/ 320 h 1126"/>
                  <a:gd name="T12" fmla="*/ 734 w 956"/>
                  <a:gd name="T13" fmla="*/ 197 h 1126"/>
                  <a:gd name="T14" fmla="*/ 418 w 956"/>
                  <a:gd name="T15" fmla="*/ 0 h 1126"/>
                  <a:gd name="T16" fmla="*/ 222 w 956"/>
                  <a:gd name="T17" fmla="*/ 301 h 1126"/>
                  <a:gd name="T18" fmla="*/ 213 w 956"/>
                  <a:gd name="T19" fmla="*/ 328 h 1126"/>
                  <a:gd name="T20" fmla="*/ 202 w 956"/>
                  <a:gd name="T21" fmla="*/ 450 h 1126"/>
                  <a:gd name="T22" fmla="*/ 234 w 956"/>
                  <a:gd name="T23" fmla="*/ 528 h 1126"/>
                  <a:gd name="T24" fmla="*/ 303 w 956"/>
                  <a:gd name="T25" fmla="*/ 676 h 1126"/>
                  <a:gd name="T26" fmla="*/ 224 w 956"/>
                  <a:gd name="T27" fmla="*/ 774 h 1126"/>
                  <a:gd name="T28" fmla="*/ 85 w 956"/>
                  <a:gd name="T29" fmla="*/ 858 h 1126"/>
                  <a:gd name="T30" fmla="*/ 0 w 956"/>
                  <a:gd name="T31" fmla="*/ 1092 h 1126"/>
                  <a:gd name="T32" fmla="*/ 34 w 956"/>
                  <a:gd name="T33" fmla="*/ 1126 h 1126"/>
                  <a:gd name="T34" fmla="*/ 946 w 956"/>
                  <a:gd name="T35" fmla="*/ 1116 h 1126"/>
                  <a:gd name="T36" fmla="*/ 956 w 956"/>
                  <a:gd name="T37" fmla="*/ 1010 h 1126"/>
                  <a:gd name="T38" fmla="*/ 283 w 956"/>
                  <a:gd name="T39" fmla="*/ 481 h 1126"/>
                  <a:gd name="T40" fmla="*/ 270 w 956"/>
                  <a:gd name="T41" fmla="*/ 450 h 1126"/>
                  <a:gd name="T42" fmla="*/ 275 w 956"/>
                  <a:gd name="T43" fmla="*/ 358 h 1126"/>
                  <a:gd name="T44" fmla="*/ 290 w 956"/>
                  <a:gd name="T45" fmla="*/ 301 h 1126"/>
                  <a:gd name="T46" fmla="*/ 418 w 956"/>
                  <a:gd name="T47" fmla="*/ 68 h 1126"/>
                  <a:gd name="T48" fmla="*/ 666 w 956"/>
                  <a:gd name="T49" fmla="*/ 197 h 1126"/>
                  <a:gd name="T50" fmla="*/ 677 w 956"/>
                  <a:gd name="T51" fmla="*/ 350 h 1126"/>
                  <a:gd name="T52" fmla="*/ 686 w 956"/>
                  <a:gd name="T53" fmla="*/ 377 h 1126"/>
                  <a:gd name="T54" fmla="*/ 674 w 956"/>
                  <a:gd name="T55" fmla="*/ 480 h 1126"/>
                  <a:gd name="T56" fmla="*/ 643 w 956"/>
                  <a:gd name="T57" fmla="*/ 537 h 1126"/>
                  <a:gd name="T58" fmla="*/ 595 w 956"/>
                  <a:gd name="T59" fmla="*/ 640 h 1126"/>
                  <a:gd name="T60" fmla="*/ 585 w 956"/>
                  <a:gd name="T61" fmla="*/ 726 h 1126"/>
                  <a:gd name="T62" fmla="*/ 371 w 956"/>
                  <a:gd name="T63" fmla="*/ 727 h 1126"/>
                  <a:gd name="T64" fmla="*/ 361 w 956"/>
                  <a:gd name="T65" fmla="*/ 639 h 1126"/>
                  <a:gd name="T66" fmla="*/ 283 w 956"/>
                  <a:gd name="T67" fmla="*/ 481 h 1126"/>
                  <a:gd name="T68" fmla="*/ 492 w 956"/>
                  <a:gd name="T69" fmla="*/ 921 h 1126"/>
                  <a:gd name="T70" fmla="*/ 441 w 956"/>
                  <a:gd name="T71" fmla="*/ 893 h 1126"/>
                  <a:gd name="T72" fmla="*/ 511 w 956"/>
                  <a:gd name="T73" fmla="*/ 893 h 1126"/>
                  <a:gd name="T74" fmla="*/ 68 w 956"/>
                  <a:gd name="T75" fmla="*/ 1058 h 1126"/>
                  <a:gd name="T76" fmla="*/ 121 w 956"/>
                  <a:gd name="T77" fmla="*/ 917 h 1126"/>
                  <a:gd name="T78" fmla="*/ 305 w 956"/>
                  <a:gd name="T79" fmla="*/ 899 h 1126"/>
                  <a:gd name="T80" fmla="*/ 378 w 956"/>
                  <a:gd name="T81" fmla="*/ 921 h 1126"/>
                  <a:gd name="T82" fmla="*/ 352 w 956"/>
                  <a:gd name="T83" fmla="*/ 1058 h 1126"/>
                  <a:gd name="T84" fmla="*/ 382 w 956"/>
                  <a:gd name="T85" fmla="*/ 851 h 1126"/>
                  <a:gd name="T86" fmla="*/ 300 w 956"/>
                  <a:gd name="T87" fmla="*/ 808 h 1126"/>
                  <a:gd name="T88" fmla="*/ 416 w 956"/>
                  <a:gd name="T89" fmla="*/ 823 h 1126"/>
                  <a:gd name="T90" fmla="*/ 429 w 956"/>
                  <a:gd name="T91" fmla="*/ 1058 h 1126"/>
                  <a:gd name="T92" fmla="*/ 489 w 956"/>
                  <a:gd name="T93" fmla="*/ 989 h 1126"/>
                  <a:gd name="T94" fmla="*/ 429 w 956"/>
                  <a:gd name="T95" fmla="*/ 1058 h 1126"/>
                  <a:gd name="T96" fmla="*/ 654 w 956"/>
                  <a:gd name="T97" fmla="*/ 807 h 1126"/>
                  <a:gd name="T98" fmla="*/ 569 w 956"/>
                  <a:gd name="T99" fmla="*/ 850 h 1126"/>
                  <a:gd name="T100" fmla="*/ 536 w 956"/>
                  <a:gd name="T101" fmla="*/ 823 h 1126"/>
                  <a:gd name="T102" fmla="*/ 888 w 956"/>
                  <a:gd name="T103" fmla="*/ 1058 h 1126"/>
                  <a:gd name="T104" fmla="*/ 549 w 956"/>
                  <a:gd name="T105" fmla="*/ 958 h 1126"/>
                  <a:gd name="T106" fmla="*/ 583 w 956"/>
                  <a:gd name="T107" fmla="*/ 921 h 1126"/>
                  <a:gd name="T108" fmla="*/ 716 w 956"/>
                  <a:gd name="T109" fmla="*/ 845 h 1126"/>
                  <a:gd name="T110" fmla="*/ 888 w 956"/>
                  <a:gd name="T111" fmla="*/ 1010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6" h="1126">
                    <a:moveTo>
                      <a:pt x="871" y="858"/>
                    </a:moveTo>
                    <a:cubicBezTo>
                      <a:pt x="731" y="774"/>
                      <a:pt x="731" y="774"/>
                      <a:pt x="731" y="774"/>
                    </a:cubicBezTo>
                    <a:cubicBezTo>
                      <a:pt x="730" y="773"/>
                      <a:pt x="730" y="773"/>
                      <a:pt x="730" y="773"/>
                    </a:cubicBezTo>
                    <a:cubicBezTo>
                      <a:pt x="653" y="727"/>
                      <a:pt x="653" y="727"/>
                      <a:pt x="653" y="727"/>
                    </a:cubicBezTo>
                    <a:cubicBezTo>
                      <a:pt x="653" y="676"/>
                      <a:pt x="653" y="676"/>
                      <a:pt x="653" y="676"/>
                    </a:cubicBezTo>
                    <a:cubicBezTo>
                      <a:pt x="681" y="638"/>
                      <a:pt x="700" y="596"/>
                      <a:pt x="710" y="550"/>
                    </a:cubicBezTo>
                    <a:cubicBezTo>
                      <a:pt x="712" y="542"/>
                      <a:pt x="716" y="534"/>
                      <a:pt x="722" y="528"/>
                    </a:cubicBezTo>
                    <a:cubicBezTo>
                      <a:pt x="722" y="528"/>
                      <a:pt x="723" y="527"/>
                      <a:pt x="723" y="527"/>
                    </a:cubicBezTo>
                    <a:cubicBezTo>
                      <a:pt x="743" y="506"/>
                      <a:pt x="754" y="478"/>
                      <a:pt x="754" y="450"/>
                    </a:cubicBezTo>
                    <a:cubicBezTo>
                      <a:pt x="754" y="377"/>
                      <a:pt x="754" y="377"/>
                      <a:pt x="754" y="377"/>
                    </a:cubicBezTo>
                    <a:cubicBezTo>
                      <a:pt x="754" y="360"/>
                      <a:pt x="750" y="343"/>
                      <a:pt x="743" y="328"/>
                    </a:cubicBezTo>
                    <a:cubicBezTo>
                      <a:pt x="738" y="320"/>
                      <a:pt x="738" y="320"/>
                      <a:pt x="738" y="320"/>
                    </a:cubicBezTo>
                    <a:cubicBezTo>
                      <a:pt x="736" y="314"/>
                      <a:pt x="734" y="307"/>
                      <a:pt x="734" y="301"/>
                    </a:cubicBezTo>
                    <a:cubicBezTo>
                      <a:pt x="734" y="197"/>
                      <a:pt x="734" y="197"/>
                      <a:pt x="734" y="197"/>
                    </a:cubicBezTo>
                    <a:cubicBezTo>
                      <a:pt x="734" y="88"/>
                      <a:pt x="647" y="0"/>
                      <a:pt x="539" y="0"/>
                    </a:cubicBezTo>
                    <a:cubicBezTo>
                      <a:pt x="418" y="0"/>
                      <a:pt x="418" y="0"/>
                      <a:pt x="418" y="0"/>
                    </a:cubicBezTo>
                    <a:cubicBezTo>
                      <a:pt x="309" y="0"/>
                      <a:pt x="222" y="88"/>
                      <a:pt x="222" y="197"/>
                    </a:cubicBezTo>
                    <a:cubicBezTo>
                      <a:pt x="222" y="301"/>
                      <a:pt x="222" y="301"/>
                      <a:pt x="222" y="301"/>
                    </a:cubicBezTo>
                    <a:cubicBezTo>
                      <a:pt x="222" y="307"/>
                      <a:pt x="220" y="314"/>
                      <a:pt x="218" y="320"/>
                    </a:cubicBezTo>
                    <a:cubicBezTo>
                      <a:pt x="213" y="328"/>
                      <a:pt x="213" y="328"/>
                      <a:pt x="213" y="328"/>
                    </a:cubicBezTo>
                    <a:cubicBezTo>
                      <a:pt x="206" y="343"/>
                      <a:pt x="202" y="360"/>
                      <a:pt x="202" y="377"/>
                    </a:cubicBezTo>
                    <a:cubicBezTo>
                      <a:pt x="202" y="450"/>
                      <a:pt x="202" y="450"/>
                      <a:pt x="202" y="450"/>
                    </a:cubicBezTo>
                    <a:cubicBezTo>
                      <a:pt x="202" y="478"/>
                      <a:pt x="213" y="506"/>
                      <a:pt x="233" y="527"/>
                    </a:cubicBezTo>
                    <a:cubicBezTo>
                      <a:pt x="233" y="527"/>
                      <a:pt x="234" y="528"/>
                      <a:pt x="234" y="528"/>
                    </a:cubicBezTo>
                    <a:cubicBezTo>
                      <a:pt x="240" y="534"/>
                      <a:pt x="244" y="542"/>
                      <a:pt x="246" y="550"/>
                    </a:cubicBezTo>
                    <a:cubicBezTo>
                      <a:pt x="256" y="596"/>
                      <a:pt x="275" y="638"/>
                      <a:pt x="303" y="676"/>
                    </a:cubicBezTo>
                    <a:cubicBezTo>
                      <a:pt x="303" y="727"/>
                      <a:pt x="303" y="727"/>
                      <a:pt x="303" y="727"/>
                    </a:cubicBezTo>
                    <a:cubicBezTo>
                      <a:pt x="224" y="774"/>
                      <a:pt x="224" y="774"/>
                      <a:pt x="224" y="774"/>
                    </a:cubicBezTo>
                    <a:cubicBezTo>
                      <a:pt x="223" y="775"/>
                      <a:pt x="223" y="775"/>
                      <a:pt x="223" y="775"/>
                    </a:cubicBezTo>
                    <a:cubicBezTo>
                      <a:pt x="85" y="858"/>
                      <a:pt x="85" y="858"/>
                      <a:pt x="85" y="858"/>
                    </a:cubicBezTo>
                    <a:cubicBezTo>
                      <a:pt x="32" y="891"/>
                      <a:pt x="0" y="948"/>
                      <a:pt x="0" y="1010"/>
                    </a:cubicBezTo>
                    <a:cubicBezTo>
                      <a:pt x="0" y="1092"/>
                      <a:pt x="0" y="1092"/>
                      <a:pt x="0" y="1092"/>
                    </a:cubicBezTo>
                    <a:cubicBezTo>
                      <a:pt x="0" y="1101"/>
                      <a:pt x="4" y="1110"/>
                      <a:pt x="10" y="1116"/>
                    </a:cubicBezTo>
                    <a:cubicBezTo>
                      <a:pt x="17" y="1122"/>
                      <a:pt x="25" y="1126"/>
                      <a:pt x="34" y="1126"/>
                    </a:cubicBezTo>
                    <a:cubicBezTo>
                      <a:pt x="922" y="1126"/>
                      <a:pt x="922" y="1126"/>
                      <a:pt x="922" y="1126"/>
                    </a:cubicBezTo>
                    <a:cubicBezTo>
                      <a:pt x="931" y="1126"/>
                      <a:pt x="939" y="1122"/>
                      <a:pt x="946" y="1116"/>
                    </a:cubicBezTo>
                    <a:cubicBezTo>
                      <a:pt x="952" y="1110"/>
                      <a:pt x="956" y="1101"/>
                      <a:pt x="956" y="1092"/>
                    </a:cubicBezTo>
                    <a:cubicBezTo>
                      <a:pt x="956" y="1010"/>
                      <a:pt x="956" y="1010"/>
                      <a:pt x="956" y="1010"/>
                    </a:cubicBezTo>
                    <a:cubicBezTo>
                      <a:pt x="956" y="948"/>
                      <a:pt x="924" y="891"/>
                      <a:pt x="871" y="858"/>
                    </a:cubicBezTo>
                    <a:close/>
                    <a:moveTo>
                      <a:pt x="283" y="481"/>
                    </a:moveTo>
                    <a:cubicBezTo>
                      <a:pt x="283" y="480"/>
                      <a:pt x="283" y="480"/>
                      <a:pt x="282" y="480"/>
                    </a:cubicBezTo>
                    <a:cubicBezTo>
                      <a:pt x="275" y="472"/>
                      <a:pt x="270" y="461"/>
                      <a:pt x="270" y="450"/>
                    </a:cubicBezTo>
                    <a:cubicBezTo>
                      <a:pt x="270" y="377"/>
                      <a:pt x="270" y="377"/>
                      <a:pt x="270" y="377"/>
                    </a:cubicBezTo>
                    <a:cubicBezTo>
                      <a:pt x="270" y="371"/>
                      <a:pt x="272" y="364"/>
                      <a:pt x="275" y="358"/>
                    </a:cubicBezTo>
                    <a:cubicBezTo>
                      <a:pt x="279" y="350"/>
                      <a:pt x="279" y="350"/>
                      <a:pt x="279" y="350"/>
                    </a:cubicBezTo>
                    <a:cubicBezTo>
                      <a:pt x="286" y="335"/>
                      <a:pt x="290" y="318"/>
                      <a:pt x="290" y="301"/>
                    </a:cubicBezTo>
                    <a:cubicBezTo>
                      <a:pt x="290" y="197"/>
                      <a:pt x="290" y="197"/>
                      <a:pt x="290" y="197"/>
                    </a:cubicBezTo>
                    <a:cubicBezTo>
                      <a:pt x="290" y="126"/>
                      <a:pt x="347" y="68"/>
                      <a:pt x="418" y="68"/>
                    </a:cubicBezTo>
                    <a:cubicBezTo>
                      <a:pt x="539" y="68"/>
                      <a:pt x="539" y="68"/>
                      <a:pt x="539" y="68"/>
                    </a:cubicBezTo>
                    <a:cubicBezTo>
                      <a:pt x="609" y="68"/>
                      <a:pt x="666" y="126"/>
                      <a:pt x="666" y="197"/>
                    </a:cubicBezTo>
                    <a:cubicBezTo>
                      <a:pt x="666" y="301"/>
                      <a:pt x="666" y="301"/>
                      <a:pt x="666" y="301"/>
                    </a:cubicBezTo>
                    <a:cubicBezTo>
                      <a:pt x="666" y="318"/>
                      <a:pt x="670" y="335"/>
                      <a:pt x="677" y="350"/>
                    </a:cubicBezTo>
                    <a:cubicBezTo>
                      <a:pt x="681" y="358"/>
                      <a:pt x="681" y="358"/>
                      <a:pt x="681" y="358"/>
                    </a:cubicBezTo>
                    <a:cubicBezTo>
                      <a:pt x="684" y="364"/>
                      <a:pt x="686" y="371"/>
                      <a:pt x="686" y="377"/>
                    </a:cubicBezTo>
                    <a:cubicBezTo>
                      <a:pt x="686" y="450"/>
                      <a:pt x="686" y="450"/>
                      <a:pt x="686" y="450"/>
                    </a:cubicBezTo>
                    <a:cubicBezTo>
                      <a:pt x="686" y="461"/>
                      <a:pt x="681" y="472"/>
                      <a:pt x="674" y="480"/>
                    </a:cubicBezTo>
                    <a:cubicBezTo>
                      <a:pt x="673" y="481"/>
                      <a:pt x="673" y="481"/>
                      <a:pt x="673" y="481"/>
                    </a:cubicBezTo>
                    <a:cubicBezTo>
                      <a:pt x="658" y="496"/>
                      <a:pt x="648" y="516"/>
                      <a:pt x="643" y="537"/>
                    </a:cubicBezTo>
                    <a:cubicBezTo>
                      <a:pt x="643" y="537"/>
                      <a:pt x="643" y="537"/>
                      <a:pt x="643" y="537"/>
                    </a:cubicBezTo>
                    <a:cubicBezTo>
                      <a:pt x="635" y="574"/>
                      <a:pt x="618" y="609"/>
                      <a:pt x="595" y="640"/>
                    </a:cubicBezTo>
                    <a:cubicBezTo>
                      <a:pt x="589" y="649"/>
                      <a:pt x="585" y="660"/>
                      <a:pt x="585" y="671"/>
                    </a:cubicBezTo>
                    <a:cubicBezTo>
                      <a:pt x="585" y="726"/>
                      <a:pt x="585" y="726"/>
                      <a:pt x="585" y="726"/>
                    </a:cubicBezTo>
                    <a:cubicBezTo>
                      <a:pt x="476" y="775"/>
                      <a:pt x="476" y="775"/>
                      <a:pt x="476" y="775"/>
                    </a:cubicBezTo>
                    <a:cubicBezTo>
                      <a:pt x="371" y="727"/>
                      <a:pt x="371" y="727"/>
                      <a:pt x="371" y="727"/>
                    </a:cubicBezTo>
                    <a:cubicBezTo>
                      <a:pt x="371" y="671"/>
                      <a:pt x="371" y="671"/>
                      <a:pt x="371" y="671"/>
                    </a:cubicBezTo>
                    <a:cubicBezTo>
                      <a:pt x="371" y="660"/>
                      <a:pt x="367" y="649"/>
                      <a:pt x="361" y="639"/>
                    </a:cubicBezTo>
                    <a:cubicBezTo>
                      <a:pt x="338" y="609"/>
                      <a:pt x="321" y="574"/>
                      <a:pt x="313" y="537"/>
                    </a:cubicBezTo>
                    <a:cubicBezTo>
                      <a:pt x="308" y="516"/>
                      <a:pt x="298" y="496"/>
                      <a:pt x="283" y="481"/>
                    </a:cubicBezTo>
                    <a:close/>
                    <a:moveTo>
                      <a:pt x="511" y="893"/>
                    </a:moveTo>
                    <a:cubicBezTo>
                      <a:pt x="492" y="921"/>
                      <a:pt x="492" y="921"/>
                      <a:pt x="492" y="921"/>
                    </a:cubicBezTo>
                    <a:cubicBezTo>
                      <a:pt x="460" y="921"/>
                      <a:pt x="460" y="921"/>
                      <a:pt x="460" y="921"/>
                    </a:cubicBezTo>
                    <a:cubicBezTo>
                      <a:pt x="441" y="893"/>
                      <a:pt x="441" y="893"/>
                      <a:pt x="441" y="893"/>
                    </a:cubicBezTo>
                    <a:cubicBezTo>
                      <a:pt x="476" y="860"/>
                      <a:pt x="476" y="860"/>
                      <a:pt x="476" y="860"/>
                    </a:cubicBezTo>
                    <a:lnTo>
                      <a:pt x="511" y="893"/>
                    </a:lnTo>
                    <a:close/>
                    <a:moveTo>
                      <a:pt x="352" y="1058"/>
                    </a:moveTo>
                    <a:cubicBezTo>
                      <a:pt x="68" y="1058"/>
                      <a:pt x="68" y="1058"/>
                      <a:pt x="68" y="1058"/>
                    </a:cubicBezTo>
                    <a:cubicBezTo>
                      <a:pt x="68" y="1010"/>
                      <a:pt x="68" y="1010"/>
                      <a:pt x="68" y="1010"/>
                    </a:cubicBezTo>
                    <a:cubicBezTo>
                      <a:pt x="68" y="972"/>
                      <a:pt x="88" y="937"/>
                      <a:pt x="121" y="917"/>
                    </a:cubicBezTo>
                    <a:cubicBezTo>
                      <a:pt x="237" y="846"/>
                      <a:pt x="237" y="846"/>
                      <a:pt x="237" y="846"/>
                    </a:cubicBezTo>
                    <a:cubicBezTo>
                      <a:pt x="305" y="899"/>
                      <a:pt x="305" y="899"/>
                      <a:pt x="305" y="899"/>
                    </a:cubicBezTo>
                    <a:cubicBezTo>
                      <a:pt x="323" y="913"/>
                      <a:pt x="346" y="921"/>
                      <a:pt x="369" y="921"/>
                    </a:cubicBezTo>
                    <a:cubicBezTo>
                      <a:pt x="372" y="921"/>
                      <a:pt x="375" y="921"/>
                      <a:pt x="378" y="921"/>
                    </a:cubicBezTo>
                    <a:cubicBezTo>
                      <a:pt x="402" y="958"/>
                      <a:pt x="402" y="958"/>
                      <a:pt x="402" y="958"/>
                    </a:cubicBezTo>
                    <a:lnTo>
                      <a:pt x="352" y="1058"/>
                    </a:lnTo>
                    <a:close/>
                    <a:moveTo>
                      <a:pt x="394" y="844"/>
                    </a:moveTo>
                    <a:cubicBezTo>
                      <a:pt x="391" y="847"/>
                      <a:pt x="386" y="849"/>
                      <a:pt x="382" y="851"/>
                    </a:cubicBezTo>
                    <a:cubicBezTo>
                      <a:pt x="370" y="855"/>
                      <a:pt x="357" y="853"/>
                      <a:pt x="347" y="845"/>
                    </a:cubicBezTo>
                    <a:cubicBezTo>
                      <a:pt x="300" y="808"/>
                      <a:pt x="300" y="808"/>
                      <a:pt x="300" y="808"/>
                    </a:cubicBezTo>
                    <a:cubicBezTo>
                      <a:pt x="337" y="786"/>
                      <a:pt x="337" y="786"/>
                      <a:pt x="337" y="786"/>
                    </a:cubicBezTo>
                    <a:cubicBezTo>
                      <a:pt x="416" y="823"/>
                      <a:pt x="416" y="823"/>
                      <a:pt x="416" y="823"/>
                    </a:cubicBezTo>
                    <a:lnTo>
                      <a:pt x="394" y="844"/>
                    </a:lnTo>
                    <a:close/>
                    <a:moveTo>
                      <a:pt x="429" y="1058"/>
                    </a:moveTo>
                    <a:cubicBezTo>
                      <a:pt x="463" y="989"/>
                      <a:pt x="463" y="989"/>
                      <a:pt x="463" y="989"/>
                    </a:cubicBezTo>
                    <a:cubicBezTo>
                      <a:pt x="489" y="989"/>
                      <a:pt x="489" y="989"/>
                      <a:pt x="489" y="989"/>
                    </a:cubicBezTo>
                    <a:cubicBezTo>
                      <a:pt x="523" y="1058"/>
                      <a:pt x="523" y="1058"/>
                      <a:pt x="523" y="1058"/>
                    </a:cubicBezTo>
                    <a:lnTo>
                      <a:pt x="429" y="1058"/>
                    </a:lnTo>
                    <a:close/>
                    <a:moveTo>
                      <a:pt x="619" y="786"/>
                    </a:moveTo>
                    <a:cubicBezTo>
                      <a:pt x="654" y="807"/>
                      <a:pt x="654" y="807"/>
                      <a:pt x="654" y="807"/>
                    </a:cubicBezTo>
                    <a:cubicBezTo>
                      <a:pt x="605" y="845"/>
                      <a:pt x="605" y="845"/>
                      <a:pt x="605" y="845"/>
                    </a:cubicBezTo>
                    <a:cubicBezTo>
                      <a:pt x="595" y="853"/>
                      <a:pt x="581" y="855"/>
                      <a:pt x="569" y="850"/>
                    </a:cubicBezTo>
                    <a:cubicBezTo>
                      <a:pt x="565" y="849"/>
                      <a:pt x="561" y="847"/>
                      <a:pt x="558" y="844"/>
                    </a:cubicBezTo>
                    <a:cubicBezTo>
                      <a:pt x="536" y="823"/>
                      <a:pt x="536" y="823"/>
                      <a:pt x="536" y="823"/>
                    </a:cubicBezTo>
                    <a:lnTo>
                      <a:pt x="619" y="786"/>
                    </a:lnTo>
                    <a:close/>
                    <a:moveTo>
                      <a:pt x="888" y="1058"/>
                    </a:moveTo>
                    <a:cubicBezTo>
                      <a:pt x="599" y="1058"/>
                      <a:pt x="599" y="1058"/>
                      <a:pt x="599" y="1058"/>
                    </a:cubicBezTo>
                    <a:cubicBezTo>
                      <a:pt x="549" y="958"/>
                      <a:pt x="549" y="958"/>
                      <a:pt x="549" y="958"/>
                    </a:cubicBezTo>
                    <a:cubicBezTo>
                      <a:pt x="574" y="920"/>
                      <a:pt x="574" y="920"/>
                      <a:pt x="574" y="920"/>
                    </a:cubicBezTo>
                    <a:cubicBezTo>
                      <a:pt x="577" y="921"/>
                      <a:pt x="580" y="921"/>
                      <a:pt x="583" y="921"/>
                    </a:cubicBezTo>
                    <a:cubicBezTo>
                      <a:pt x="606" y="921"/>
                      <a:pt x="629" y="913"/>
                      <a:pt x="647" y="899"/>
                    </a:cubicBezTo>
                    <a:cubicBezTo>
                      <a:pt x="716" y="845"/>
                      <a:pt x="716" y="845"/>
                      <a:pt x="716" y="845"/>
                    </a:cubicBezTo>
                    <a:cubicBezTo>
                      <a:pt x="835" y="917"/>
                      <a:pt x="835" y="917"/>
                      <a:pt x="835" y="917"/>
                    </a:cubicBezTo>
                    <a:cubicBezTo>
                      <a:pt x="868" y="937"/>
                      <a:pt x="888" y="972"/>
                      <a:pt x="888" y="1010"/>
                    </a:cubicBezTo>
                    <a:cubicBezTo>
                      <a:pt x="888" y="1058"/>
                      <a:pt x="888" y="1058"/>
                      <a:pt x="888" y="10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4" name="Freeform 63"/>
              <p:cNvSpPr>
                <a:spLocks noEditPoints="1"/>
              </p:cNvSpPr>
              <p:nvPr/>
            </p:nvSpPr>
            <p:spPr bwMode="auto">
              <a:xfrm>
                <a:off x="8670925" y="2098675"/>
                <a:ext cx="838200" cy="838200"/>
              </a:xfrm>
              <a:custGeom>
                <a:avLst/>
                <a:gdLst>
                  <a:gd name="T0" fmla="*/ 375 w 750"/>
                  <a:gd name="T1" fmla="*/ 751 h 751"/>
                  <a:gd name="T2" fmla="*/ 750 w 750"/>
                  <a:gd name="T3" fmla="*/ 375 h 751"/>
                  <a:gd name="T4" fmla="*/ 375 w 750"/>
                  <a:gd name="T5" fmla="*/ 0 h 751"/>
                  <a:gd name="T6" fmla="*/ 0 w 750"/>
                  <a:gd name="T7" fmla="*/ 375 h 751"/>
                  <a:gd name="T8" fmla="*/ 375 w 750"/>
                  <a:gd name="T9" fmla="*/ 751 h 751"/>
                  <a:gd name="T10" fmla="*/ 375 w 750"/>
                  <a:gd name="T11" fmla="*/ 68 h 751"/>
                  <a:gd name="T12" fmla="*/ 682 w 750"/>
                  <a:gd name="T13" fmla="*/ 375 h 751"/>
                  <a:gd name="T14" fmla="*/ 375 w 750"/>
                  <a:gd name="T15" fmla="*/ 683 h 751"/>
                  <a:gd name="T16" fmla="*/ 68 w 750"/>
                  <a:gd name="T17" fmla="*/ 375 h 751"/>
                  <a:gd name="T18" fmla="*/ 375 w 750"/>
                  <a:gd name="T19" fmla="*/ 6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0" h="751">
                    <a:moveTo>
                      <a:pt x="375" y="751"/>
                    </a:moveTo>
                    <a:cubicBezTo>
                      <a:pt x="582" y="751"/>
                      <a:pt x="750" y="583"/>
                      <a:pt x="750" y="375"/>
                    </a:cubicBezTo>
                    <a:cubicBezTo>
                      <a:pt x="750" y="168"/>
                      <a:pt x="582" y="0"/>
                      <a:pt x="375" y="0"/>
                    </a:cubicBezTo>
                    <a:cubicBezTo>
                      <a:pt x="168" y="0"/>
                      <a:pt x="0" y="168"/>
                      <a:pt x="0" y="375"/>
                    </a:cubicBezTo>
                    <a:cubicBezTo>
                      <a:pt x="0" y="583"/>
                      <a:pt x="168" y="751"/>
                      <a:pt x="375" y="751"/>
                    </a:cubicBezTo>
                    <a:close/>
                    <a:moveTo>
                      <a:pt x="375" y="68"/>
                    </a:moveTo>
                    <a:cubicBezTo>
                      <a:pt x="545" y="68"/>
                      <a:pt x="682" y="206"/>
                      <a:pt x="682" y="375"/>
                    </a:cubicBezTo>
                    <a:cubicBezTo>
                      <a:pt x="682" y="545"/>
                      <a:pt x="545" y="682"/>
                      <a:pt x="375" y="683"/>
                    </a:cubicBezTo>
                    <a:cubicBezTo>
                      <a:pt x="205" y="683"/>
                      <a:pt x="68" y="545"/>
                      <a:pt x="68" y="375"/>
                    </a:cubicBezTo>
                    <a:cubicBezTo>
                      <a:pt x="68" y="206"/>
                      <a:pt x="205" y="68"/>
                      <a:pt x="375"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5" name="Freeform 64"/>
              <p:cNvSpPr>
                <a:spLocks noEditPoints="1"/>
              </p:cNvSpPr>
              <p:nvPr/>
            </p:nvSpPr>
            <p:spPr bwMode="auto">
              <a:xfrm>
                <a:off x="7945438" y="2670175"/>
                <a:ext cx="839787" cy="838200"/>
              </a:xfrm>
              <a:custGeom>
                <a:avLst/>
                <a:gdLst>
                  <a:gd name="T0" fmla="*/ 751 w 751"/>
                  <a:gd name="T1" fmla="*/ 375 h 751"/>
                  <a:gd name="T2" fmla="*/ 375 w 751"/>
                  <a:gd name="T3" fmla="*/ 0 h 751"/>
                  <a:gd name="T4" fmla="*/ 0 w 751"/>
                  <a:gd name="T5" fmla="*/ 375 h 751"/>
                  <a:gd name="T6" fmla="*/ 375 w 751"/>
                  <a:gd name="T7" fmla="*/ 751 h 751"/>
                  <a:gd name="T8" fmla="*/ 751 w 751"/>
                  <a:gd name="T9" fmla="*/ 375 h 751"/>
                  <a:gd name="T10" fmla="*/ 375 w 751"/>
                  <a:gd name="T11" fmla="*/ 683 h 751"/>
                  <a:gd name="T12" fmla="*/ 68 w 751"/>
                  <a:gd name="T13" fmla="*/ 375 h 751"/>
                  <a:gd name="T14" fmla="*/ 375 w 751"/>
                  <a:gd name="T15" fmla="*/ 68 h 751"/>
                  <a:gd name="T16" fmla="*/ 683 w 751"/>
                  <a:gd name="T17" fmla="*/ 375 h 751"/>
                  <a:gd name="T18" fmla="*/ 375 w 751"/>
                  <a:gd name="T19" fmla="*/ 683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1" h="751">
                    <a:moveTo>
                      <a:pt x="751" y="375"/>
                    </a:moveTo>
                    <a:cubicBezTo>
                      <a:pt x="751" y="168"/>
                      <a:pt x="583" y="0"/>
                      <a:pt x="375" y="0"/>
                    </a:cubicBezTo>
                    <a:cubicBezTo>
                      <a:pt x="168" y="0"/>
                      <a:pt x="0" y="168"/>
                      <a:pt x="0" y="375"/>
                    </a:cubicBezTo>
                    <a:cubicBezTo>
                      <a:pt x="0" y="583"/>
                      <a:pt x="168" y="751"/>
                      <a:pt x="375" y="751"/>
                    </a:cubicBezTo>
                    <a:cubicBezTo>
                      <a:pt x="583" y="751"/>
                      <a:pt x="751" y="583"/>
                      <a:pt x="751" y="375"/>
                    </a:cubicBezTo>
                    <a:close/>
                    <a:moveTo>
                      <a:pt x="375" y="683"/>
                    </a:moveTo>
                    <a:cubicBezTo>
                      <a:pt x="206" y="683"/>
                      <a:pt x="68" y="545"/>
                      <a:pt x="68" y="375"/>
                    </a:cubicBezTo>
                    <a:cubicBezTo>
                      <a:pt x="68" y="206"/>
                      <a:pt x="206" y="68"/>
                      <a:pt x="375" y="68"/>
                    </a:cubicBezTo>
                    <a:cubicBezTo>
                      <a:pt x="545" y="68"/>
                      <a:pt x="683" y="206"/>
                      <a:pt x="683" y="375"/>
                    </a:cubicBezTo>
                    <a:cubicBezTo>
                      <a:pt x="683" y="545"/>
                      <a:pt x="545" y="683"/>
                      <a:pt x="375" y="6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6" name="Freeform 65"/>
              <p:cNvSpPr>
                <a:spLocks noEditPoints="1"/>
              </p:cNvSpPr>
              <p:nvPr/>
            </p:nvSpPr>
            <p:spPr bwMode="auto">
              <a:xfrm>
                <a:off x="9394825" y="2670175"/>
                <a:ext cx="839787" cy="838200"/>
              </a:xfrm>
              <a:custGeom>
                <a:avLst/>
                <a:gdLst>
                  <a:gd name="T0" fmla="*/ 376 w 751"/>
                  <a:gd name="T1" fmla="*/ 0 h 751"/>
                  <a:gd name="T2" fmla="*/ 0 w 751"/>
                  <a:gd name="T3" fmla="*/ 375 h 751"/>
                  <a:gd name="T4" fmla="*/ 376 w 751"/>
                  <a:gd name="T5" fmla="*/ 751 h 751"/>
                  <a:gd name="T6" fmla="*/ 751 w 751"/>
                  <a:gd name="T7" fmla="*/ 375 h 751"/>
                  <a:gd name="T8" fmla="*/ 376 w 751"/>
                  <a:gd name="T9" fmla="*/ 0 h 751"/>
                  <a:gd name="T10" fmla="*/ 376 w 751"/>
                  <a:gd name="T11" fmla="*/ 683 h 751"/>
                  <a:gd name="T12" fmla="*/ 68 w 751"/>
                  <a:gd name="T13" fmla="*/ 375 h 751"/>
                  <a:gd name="T14" fmla="*/ 376 w 751"/>
                  <a:gd name="T15" fmla="*/ 68 h 751"/>
                  <a:gd name="T16" fmla="*/ 683 w 751"/>
                  <a:gd name="T17" fmla="*/ 375 h 751"/>
                  <a:gd name="T18" fmla="*/ 376 w 751"/>
                  <a:gd name="T19" fmla="*/ 683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1" h="751">
                    <a:moveTo>
                      <a:pt x="376" y="0"/>
                    </a:moveTo>
                    <a:cubicBezTo>
                      <a:pt x="168" y="0"/>
                      <a:pt x="0" y="168"/>
                      <a:pt x="0" y="375"/>
                    </a:cubicBezTo>
                    <a:cubicBezTo>
                      <a:pt x="0" y="583"/>
                      <a:pt x="168" y="751"/>
                      <a:pt x="376" y="751"/>
                    </a:cubicBezTo>
                    <a:cubicBezTo>
                      <a:pt x="583" y="751"/>
                      <a:pt x="751" y="583"/>
                      <a:pt x="751" y="375"/>
                    </a:cubicBezTo>
                    <a:cubicBezTo>
                      <a:pt x="751" y="168"/>
                      <a:pt x="583" y="0"/>
                      <a:pt x="376" y="0"/>
                    </a:cubicBezTo>
                    <a:close/>
                    <a:moveTo>
                      <a:pt x="376" y="683"/>
                    </a:moveTo>
                    <a:cubicBezTo>
                      <a:pt x="206" y="683"/>
                      <a:pt x="68" y="545"/>
                      <a:pt x="68" y="375"/>
                    </a:cubicBezTo>
                    <a:cubicBezTo>
                      <a:pt x="68" y="206"/>
                      <a:pt x="206" y="68"/>
                      <a:pt x="376" y="68"/>
                    </a:cubicBezTo>
                    <a:cubicBezTo>
                      <a:pt x="545" y="68"/>
                      <a:pt x="683" y="206"/>
                      <a:pt x="683" y="375"/>
                    </a:cubicBezTo>
                    <a:cubicBezTo>
                      <a:pt x="683" y="545"/>
                      <a:pt x="545" y="682"/>
                      <a:pt x="376" y="6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67" name="Freeform 66"/>
              <p:cNvSpPr>
                <a:spLocks noEditPoints="1"/>
              </p:cNvSpPr>
              <p:nvPr/>
            </p:nvSpPr>
            <p:spPr bwMode="auto">
              <a:xfrm>
                <a:off x="8823325" y="2251075"/>
                <a:ext cx="533400" cy="533400"/>
              </a:xfrm>
              <a:custGeom>
                <a:avLst/>
                <a:gdLst>
                  <a:gd name="T0" fmla="*/ 239 w 478"/>
                  <a:gd name="T1" fmla="*/ 477 h 477"/>
                  <a:gd name="T2" fmla="*/ 478 w 478"/>
                  <a:gd name="T3" fmla="*/ 238 h 477"/>
                  <a:gd name="T4" fmla="*/ 239 w 478"/>
                  <a:gd name="T5" fmla="*/ 0 h 477"/>
                  <a:gd name="T6" fmla="*/ 0 w 478"/>
                  <a:gd name="T7" fmla="*/ 238 h 477"/>
                  <a:gd name="T8" fmla="*/ 239 w 478"/>
                  <a:gd name="T9" fmla="*/ 477 h 477"/>
                  <a:gd name="T10" fmla="*/ 239 w 478"/>
                  <a:gd name="T11" fmla="*/ 68 h 477"/>
                  <a:gd name="T12" fmla="*/ 410 w 478"/>
                  <a:gd name="T13" fmla="*/ 238 h 477"/>
                  <a:gd name="T14" fmla="*/ 239 w 478"/>
                  <a:gd name="T15" fmla="*/ 409 h 477"/>
                  <a:gd name="T16" fmla="*/ 68 w 478"/>
                  <a:gd name="T17" fmla="*/ 238 h 477"/>
                  <a:gd name="T18" fmla="*/ 239 w 478"/>
                  <a:gd name="T19" fmla="*/ 68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8" h="477">
                    <a:moveTo>
                      <a:pt x="239" y="477"/>
                    </a:moveTo>
                    <a:cubicBezTo>
                      <a:pt x="371" y="477"/>
                      <a:pt x="478" y="370"/>
                      <a:pt x="478" y="238"/>
                    </a:cubicBezTo>
                    <a:cubicBezTo>
                      <a:pt x="478" y="107"/>
                      <a:pt x="371" y="0"/>
                      <a:pt x="239" y="0"/>
                    </a:cubicBezTo>
                    <a:cubicBezTo>
                      <a:pt x="107" y="0"/>
                      <a:pt x="0" y="107"/>
                      <a:pt x="0" y="238"/>
                    </a:cubicBezTo>
                    <a:cubicBezTo>
                      <a:pt x="0" y="370"/>
                      <a:pt x="107" y="477"/>
                      <a:pt x="239" y="477"/>
                    </a:cubicBezTo>
                    <a:close/>
                    <a:moveTo>
                      <a:pt x="239" y="68"/>
                    </a:moveTo>
                    <a:cubicBezTo>
                      <a:pt x="333" y="68"/>
                      <a:pt x="410" y="144"/>
                      <a:pt x="410" y="238"/>
                    </a:cubicBezTo>
                    <a:cubicBezTo>
                      <a:pt x="410" y="333"/>
                      <a:pt x="333" y="409"/>
                      <a:pt x="239" y="409"/>
                    </a:cubicBezTo>
                    <a:cubicBezTo>
                      <a:pt x="145" y="409"/>
                      <a:pt x="68" y="333"/>
                      <a:pt x="68" y="238"/>
                    </a:cubicBezTo>
                    <a:cubicBezTo>
                      <a:pt x="68" y="144"/>
                      <a:pt x="145" y="68"/>
                      <a:pt x="239"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6" name="Freeform 75"/>
              <p:cNvSpPr>
                <a:spLocks noEditPoints="1"/>
              </p:cNvSpPr>
              <p:nvPr/>
            </p:nvSpPr>
            <p:spPr bwMode="auto">
              <a:xfrm>
                <a:off x="8975725" y="2403475"/>
                <a:ext cx="228600" cy="228600"/>
              </a:xfrm>
              <a:custGeom>
                <a:avLst/>
                <a:gdLst>
                  <a:gd name="T0" fmla="*/ 102 w 204"/>
                  <a:gd name="T1" fmla="*/ 205 h 205"/>
                  <a:gd name="T2" fmla="*/ 204 w 204"/>
                  <a:gd name="T3" fmla="*/ 102 h 205"/>
                  <a:gd name="T4" fmla="*/ 102 w 204"/>
                  <a:gd name="T5" fmla="*/ 0 h 205"/>
                  <a:gd name="T6" fmla="*/ 0 w 204"/>
                  <a:gd name="T7" fmla="*/ 102 h 205"/>
                  <a:gd name="T8" fmla="*/ 102 w 204"/>
                  <a:gd name="T9" fmla="*/ 205 h 205"/>
                  <a:gd name="T10" fmla="*/ 102 w 204"/>
                  <a:gd name="T11" fmla="*/ 68 h 205"/>
                  <a:gd name="T12" fmla="*/ 136 w 204"/>
                  <a:gd name="T13" fmla="*/ 102 h 205"/>
                  <a:gd name="T14" fmla="*/ 102 w 204"/>
                  <a:gd name="T15" fmla="*/ 137 h 205"/>
                  <a:gd name="T16" fmla="*/ 68 w 204"/>
                  <a:gd name="T17" fmla="*/ 102 h 205"/>
                  <a:gd name="T18" fmla="*/ 102 w 204"/>
                  <a:gd name="T19" fmla="*/ 6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05">
                    <a:moveTo>
                      <a:pt x="102" y="205"/>
                    </a:moveTo>
                    <a:cubicBezTo>
                      <a:pt x="159" y="205"/>
                      <a:pt x="204" y="159"/>
                      <a:pt x="204" y="102"/>
                    </a:cubicBezTo>
                    <a:cubicBezTo>
                      <a:pt x="204" y="46"/>
                      <a:pt x="159" y="0"/>
                      <a:pt x="102" y="0"/>
                    </a:cubicBezTo>
                    <a:cubicBezTo>
                      <a:pt x="45" y="0"/>
                      <a:pt x="0" y="46"/>
                      <a:pt x="0" y="102"/>
                    </a:cubicBezTo>
                    <a:cubicBezTo>
                      <a:pt x="0" y="159"/>
                      <a:pt x="45" y="205"/>
                      <a:pt x="102" y="205"/>
                    </a:cubicBezTo>
                    <a:close/>
                    <a:moveTo>
                      <a:pt x="102" y="68"/>
                    </a:moveTo>
                    <a:cubicBezTo>
                      <a:pt x="121" y="68"/>
                      <a:pt x="136" y="84"/>
                      <a:pt x="136" y="102"/>
                    </a:cubicBezTo>
                    <a:cubicBezTo>
                      <a:pt x="136" y="121"/>
                      <a:pt x="121" y="137"/>
                      <a:pt x="102" y="137"/>
                    </a:cubicBezTo>
                    <a:cubicBezTo>
                      <a:pt x="83" y="137"/>
                      <a:pt x="68" y="121"/>
                      <a:pt x="68" y="102"/>
                    </a:cubicBezTo>
                    <a:cubicBezTo>
                      <a:pt x="68" y="84"/>
                      <a:pt x="83" y="68"/>
                      <a:pt x="102"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7" name="Freeform 76"/>
              <p:cNvSpPr>
                <a:spLocks/>
              </p:cNvSpPr>
              <p:nvPr/>
            </p:nvSpPr>
            <p:spPr bwMode="auto">
              <a:xfrm>
                <a:off x="8242300" y="2822575"/>
                <a:ext cx="246062" cy="533400"/>
              </a:xfrm>
              <a:custGeom>
                <a:avLst/>
                <a:gdLst>
                  <a:gd name="T0" fmla="*/ 109 w 219"/>
                  <a:gd name="T1" fmla="*/ 204 h 477"/>
                  <a:gd name="T2" fmla="*/ 75 w 219"/>
                  <a:gd name="T3" fmla="*/ 170 h 477"/>
                  <a:gd name="T4" fmla="*/ 109 w 219"/>
                  <a:gd name="T5" fmla="*/ 136 h 477"/>
                  <a:gd name="T6" fmla="*/ 178 w 219"/>
                  <a:gd name="T7" fmla="*/ 136 h 477"/>
                  <a:gd name="T8" fmla="*/ 212 w 219"/>
                  <a:gd name="T9" fmla="*/ 102 h 477"/>
                  <a:gd name="T10" fmla="*/ 178 w 219"/>
                  <a:gd name="T11" fmla="*/ 68 h 477"/>
                  <a:gd name="T12" fmla="*/ 144 w 219"/>
                  <a:gd name="T13" fmla="*/ 68 h 477"/>
                  <a:gd name="T14" fmla="*/ 144 w 219"/>
                  <a:gd name="T15" fmla="*/ 34 h 477"/>
                  <a:gd name="T16" fmla="*/ 109 w 219"/>
                  <a:gd name="T17" fmla="*/ 0 h 477"/>
                  <a:gd name="T18" fmla="*/ 75 w 219"/>
                  <a:gd name="T19" fmla="*/ 34 h 477"/>
                  <a:gd name="T20" fmla="*/ 75 w 219"/>
                  <a:gd name="T21" fmla="*/ 74 h 477"/>
                  <a:gd name="T22" fmla="*/ 9 w 219"/>
                  <a:gd name="T23" fmla="*/ 188 h 477"/>
                  <a:gd name="T24" fmla="*/ 109 w 219"/>
                  <a:gd name="T25" fmla="*/ 273 h 477"/>
                  <a:gd name="T26" fmla="*/ 144 w 219"/>
                  <a:gd name="T27" fmla="*/ 307 h 477"/>
                  <a:gd name="T28" fmla="*/ 109 w 219"/>
                  <a:gd name="T29" fmla="*/ 341 h 477"/>
                  <a:gd name="T30" fmla="*/ 41 w 219"/>
                  <a:gd name="T31" fmla="*/ 341 h 477"/>
                  <a:gd name="T32" fmla="*/ 7 w 219"/>
                  <a:gd name="T33" fmla="*/ 375 h 477"/>
                  <a:gd name="T34" fmla="*/ 41 w 219"/>
                  <a:gd name="T35" fmla="*/ 409 h 477"/>
                  <a:gd name="T36" fmla="*/ 75 w 219"/>
                  <a:gd name="T37" fmla="*/ 409 h 477"/>
                  <a:gd name="T38" fmla="*/ 75 w 219"/>
                  <a:gd name="T39" fmla="*/ 443 h 477"/>
                  <a:gd name="T40" fmla="*/ 109 w 219"/>
                  <a:gd name="T41" fmla="*/ 477 h 477"/>
                  <a:gd name="T42" fmla="*/ 144 w 219"/>
                  <a:gd name="T43" fmla="*/ 443 h 477"/>
                  <a:gd name="T44" fmla="*/ 144 w 219"/>
                  <a:gd name="T45" fmla="*/ 403 h 477"/>
                  <a:gd name="T46" fmla="*/ 210 w 219"/>
                  <a:gd name="T47" fmla="*/ 289 h 477"/>
                  <a:gd name="T48" fmla="*/ 109 w 219"/>
                  <a:gd name="T49" fmla="*/ 204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9" h="477">
                    <a:moveTo>
                      <a:pt x="109" y="204"/>
                    </a:moveTo>
                    <a:cubicBezTo>
                      <a:pt x="91" y="204"/>
                      <a:pt x="75" y="189"/>
                      <a:pt x="75" y="170"/>
                    </a:cubicBezTo>
                    <a:cubicBezTo>
                      <a:pt x="75" y="151"/>
                      <a:pt x="91" y="136"/>
                      <a:pt x="109" y="136"/>
                    </a:cubicBezTo>
                    <a:cubicBezTo>
                      <a:pt x="178" y="136"/>
                      <a:pt x="178" y="136"/>
                      <a:pt x="178" y="136"/>
                    </a:cubicBezTo>
                    <a:cubicBezTo>
                      <a:pt x="197" y="136"/>
                      <a:pt x="212" y="121"/>
                      <a:pt x="212" y="102"/>
                    </a:cubicBezTo>
                    <a:cubicBezTo>
                      <a:pt x="212" y="83"/>
                      <a:pt x="197" y="68"/>
                      <a:pt x="178" y="68"/>
                    </a:cubicBezTo>
                    <a:cubicBezTo>
                      <a:pt x="144" y="68"/>
                      <a:pt x="144" y="68"/>
                      <a:pt x="144" y="68"/>
                    </a:cubicBezTo>
                    <a:cubicBezTo>
                      <a:pt x="144" y="34"/>
                      <a:pt x="144" y="34"/>
                      <a:pt x="144" y="34"/>
                    </a:cubicBezTo>
                    <a:cubicBezTo>
                      <a:pt x="144" y="15"/>
                      <a:pt x="128" y="0"/>
                      <a:pt x="109" y="0"/>
                    </a:cubicBezTo>
                    <a:cubicBezTo>
                      <a:pt x="91" y="0"/>
                      <a:pt x="75" y="15"/>
                      <a:pt x="75" y="34"/>
                    </a:cubicBezTo>
                    <a:cubicBezTo>
                      <a:pt x="75" y="74"/>
                      <a:pt x="75" y="74"/>
                      <a:pt x="75" y="74"/>
                    </a:cubicBezTo>
                    <a:cubicBezTo>
                      <a:pt x="28" y="91"/>
                      <a:pt x="0" y="139"/>
                      <a:pt x="9" y="188"/>
                    </a:cubicBezTo>
                    <a:cubicBezTo>
                      <a:pt x="17" y="237"/>
                      <a:pt x="60" y="273"/>
                      <a:pt x="109" y="273"/>
                    </a:cubicBezTo>
                    <a:cubicBezTo>
                      <a:pt x="128" y="273"/>
                      <a:pt x="144" y="288"/>
                      <a:pt x="144" y="307"/>
                    </a:cubicBezTo>
                    <a:cubicBezTo>
                      <a:pt x="144" y="326"/>
                      <a:pt x="128" y="341"/>
                      <a:pt x="109" y="341"/>
                    </a:cubicBezTo>
                    <a:cubicBezTo>
                      <a:pt x="41" y="341"/>
                      <a:pt x="41" y="341"/>
                      <a:pt x="41" y="341"/>
                    </a:cubicBezTo>
                    <a:cubicBezTo>
                      <a:pt x="22" y="341"/>
                      <a:pt x="7" y="356"/>
                      <a:pt x="7" y="375"/>
                    </a:cubicBezTo>
                    <a:cubicBezTo>
                      <a:pt x="7" y="394"/>
                      <a:pt x="22" y="409"/>
                      <a:pt x="41" y="409"/>
                    </a:cubicBezTo>
                    <a:cubicBezTo>
                      <a:pt x="75" y="409"/>
                      <a:pt x="75" y="409"/>
                      <a:pt x="75" y="409"/>
                    </a:cubicBezTo>
                    <a:cubicBezTo>
                      <a:pt x="75" y="443"/>
                      <a:pt x="75" y="443"/>
                      <a:pt x="75" y="443"/>
                    </a:cubicBezTo>
                    <a:cubicBezTo>
                      <a:pt x="75" y="462"/>
                      <a:pt x="91" y="477"/>
                      <a:pt x="109" y="477"/>
                    </a:cubicBezTo>
                    <a:cubicBezTo>
                      <a:pt x="128" y="477"/>
                      <a:pt x="144" y="462"/>
                      <a:pt x="144" y="443"/>
                    </a:cubicBezTo>
                    <a:cubicBezTo>
                      <a:pt x="144" y="403"/>
                      <a:pt x="144" y="403"/>
                      <a:pt x="144" y="403"/>
                    </a:cubicBezTo>
                    <a:cubicBezTo>
                      <a:pt x="191" y="386"/>
                      <a:pt x="219" y="338"/>
                      <a:pt x="210" y="289"/>
                    </a:cubicBezTo>
                    <a:cubicBezTo>
                      <a:pt x="202" y="240"/>
                      <a:pt x="159" y="204"/>
                      <a:pt x="109" y="2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78" name="Freeform 77"/>
              <p:cNvSpPr>
                <a:spLocks/>
              </p:cNvSpPr>
              <p:nvPr/>
            </p:nvSpPr>
            <p:spPr bwMode="auto">
              <a:xfrm>
                <a:off x="9583738" y="2936875"/>
                <a:ext cx="460375" cy="304800"/>
              </a:xfrm>
              <a:custGeom>
                <a:avLst/>
                <a:gdLst>
                  <a:gd name="T0" fmla="*/ 409 w 411"/>
                  <a:gd name="T1" fmla="*/ 23 h 273"/>
                  <a:gd name="T2" fmla="*/ 408 w 411"/>
                  <a:gd name="T3" fmla="*/ 20 h 273"/>
                  <a:gd name="T4" fmla="*/ 408 w 411"/>
                  <a:gd name="T5" fmla="*/ 20 h 273"/>
                  <a:gd name="T6" fmla="*/ 402 w 411"/>
                  <a:gd name="T7" fmla="*/ 11 h 273"/>
                  <a:gd name="T8" fmla="*/ 400 w 411"/>
                  <a:gd name="T9" fmla="*/ 9 h 273"/>
                  <a:gd name="T10" fmla="*/ 377 w 411"/>
                  <a:gd name="T11" fmla="*/ 0 h 273"/>
                  <a:gd name="T12" fmla="*/ 309 w 411"/>
                  <a:gd name="T13" fmla="*/ 0 h 273"/>
                  <a:gd name="T14" fmla="*/ 275 w 411"/>
                  <a:gd name="T15" fmla="*/ 32 h 273"/>
                  <a:gd name="T16" fmla="*/ 305 w 411"/>
                  <a:gd name="T17" fmla="*/ 68 h 273"/>
                  <a:gd name="T18" fmla="*/ 208 w 411"/>
                  <a:gd name="T19" fmla="*/ 184 h 273"/>
                  <a:gd name="T20" fmla="*/ 131 w 411"/>
                  <a:gd name="T21" fmla="*/ 82 h 273"/>
                  <a:gd name="T22" fmla="*/ 103 w 411"/>
                  <a:gd name="T23" fmla="*/ 68 h 273"/>
                  <a:gd name="T24" fmla="*/ 76 w 411"/>
                  <a:gd name="T25" fmla="*/ 83 h 273"/>
                  <a:gd name="T26" fmla="*/ 7 w 411"/>
                  <a:gd name="T27" fmla="*/ 186 h 273"/>
                  <a:gd name="T28" fmla="*/ 5 w 411"/>
                  <a:gd name="T29" fmla="*/ 220 h 273"/>
                  <a:gd name="T30" fmla="*/ 34 w 411"/>
                  <a:gd name="T31" fmla="*/ 239 h 273"/>
                  <a:gd name="T32" fmla="*/ 64 w 411"/>
                  <a:gd name="T33" fmla="*/ 224 h 273"/>
                  <a:gd name="T34" fmla="*/ 106 w 411"/>
                  <a:gd name="T35" fmla="*/ 161 h 273"/>
                  <a:gd name="T36" fmla="*/ 179 w 411"/>
                  <a:gd name="T37" fmla="*/ 259 h 273"/>
                  <a:gd name="T38" fmla="*/ 206 w 411"/>
                  <a:gd name="T39" fmla="*/ 273 h 273"/>
                  <a:gd name="T40" fmla="*/ 207 w 411"/>
                  <a:gd name="T41" fmla="*/ 273 h 273"/>
                  <a:gd name="T42" fmla="*/ 233 w 411"/>
                  <a:gd name="T43" fmla="*/ 261 h 273"/>
                  <a:gd name="T44" fmla="*/ 349 w 411"/>
                  <a:gd name="T45" fmla="*/ 121 h 273"/>
                  <a:gd name="T46" fmla="*/ 377 w 411"/>
                  <a:gd name="T47" fmla="*/ 136 h 273"/>
                  <a:gd name="T48" fmla="*/ 401 w 411"/>
                  <a:gd name="T49" fmla="*/ 126 h 273"/>
                  <a:gd name="T50" fmla="*/ 411 w 411"/>
                  <a:gd name="T51" fmla="*/ 102 h 273"/>
                  <a:gd name="T52" fmla="*/ 411 w 411"/>
                  <a:gd name="T53" fmla="*/ 34 h 273"/>
                  <a:gd name="T54" fmla="*/ 411 w 411"/>
                  <a:gd name="T55" fmla="*/ 32 h 273"/>
                  <a:gd name="T56" fmla="*/ 409 w 411"/>
                  <a:gd name="T5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1" h="273">
                    <a:moveTo>
                      <a:pt x="409" y="23"/>
                    </a:moveTo>
                    <a:cubicBezTo>
                      <a:pt x="409" y="22"/>
                      <a:pt x="409" y="21"/>
                      <a:pt x="408" y="20"/>
                    </a:cubicBezTo>
                    <a:cubicBezTo>
                      <a:pt x="408" y="20"/>
                      <a:pt x="408" y="20"/>
                      <a:pt x="408" y="20"/>
                    </a:cubicBezTo>
                    <a:cubicBezTo>
                      <a:pt x="407" y="16"/>
                      <a:pt x="404" y="13"/>
                      <a:pt x="402" y="11"/>
                    </a:cubicBezTo>
                    <a:cubicBezTo>
                      <a:pt x="401" y="10"/>
                      <a:pt x="400" y="9"/>
                      <a:pt x="400" y="9"/>
                    </a:cubicBezTo>
                    <a:cubicBezTo>
                      <a:pt x="393" y="3"/>
                      <a:pt x="385" y="0"/>
                      <a:pt x="377" y="0"/>
                    </a:cubicBezTo>
                    <a:cubicBezTo>
                      <a:pt x="309" y="0"/>
                      <a:pt x="309" y="0"/>
                      <a:pt x="309" y="0"/>
                    </a:cubicBezTo>
                    <a:cubicBezTo>
                      <a:pt x="291" y="0"/>
                      <a:pt x="276" y="14"/>
                      <a:pt x="275" y="32"/>
                    </a:cubicBezTo>
                    <a:cubicBezTo>
                      <a:pt x="274" y="50"/>
                      <a:pt x="287" y="66"/>
                      <a:pt x="305" y="68"/>
                    </a:cubicBezTo>
                    <a:cubicBezTo>
                      <a:pt x="208" y="184"/>
                      <a:pt x="208" y="184"/>
                      <a:pt x="208" y="184"/>
                    </a:cubicBezTo>
                    <a:cubicBezTo>
                      <a:pt x="131" y="82"/>
                      <a:pt x="131" y="82"/>
                      <a:pt x="131" y="82"/>
                    </a:cubicBezTo>
                    <a:cubicBezTo>
                      <a:pt x="125" y="73"/>
                      <a:pt x="114" y="68"/>
                      <a:pt x="103" y="68"/>
                    </a:cubicBezTo>
                    <a:cubicBezTo>
                      <a:pt x="92" y="69"/>
                      <a:pt x="82" y="74"/>
                      <a:pt x="76" y="83"/>
                    </a:cubicBezTo>
                    <a:cubicBezTo>
                      <a:pt x="7" y="186"/>
                      <a:pt x="7" y="186"/>
                      <a:pt x="7" y="186"/>
                    </a:cubicBezTo>
                    <a:cubicBezTo>
                      <a:pt x="1" y="196"/>
                      <a:pt x="0" y="209"/>
                      <a:pt x="5" y="220"/>
                    </a:cubicBezTo>
                    <a:cubicBezTo>
                      <a:pt x="10" y="231"/>
                      <a:pt x="21" y="238"/>
                      <a:pt x="34" y="239"/>
                    </a:cubicBezTo>
                    <a:cubicBezTo>
                      <a:pt x="46" y="240"/>
                      <a:pt x="58" y="234"/>
                      <a:pt x="64" y="224"/>
                    </a:cubicBezTo>
                    <a:cubicBezTo>
                      <a:pt x="106" y="161"/>
                      <a:pt x="106" y="161"/>
                      <a:pt x="106" y="161"/>
                    </a:cubicBezTo>
                    <a:cubicBezTo>
                      <a:pt x="179" y="259"/>
                      <a:pt x="179" y="259"/>
                      <a:pt x="179" y="259"/>
                    </a:cubicBezTo>
                    <a:cubicBezTo>
                      <a:pt x="185" y="268"/>
                      <a:pt x="195" y="273"/>
                      <a:pt x="206" y="273"/>
                    </a:cubicBezTo>
                    <a:cubicBezTo>
                      <a:pt x="207" y="273"/>
                      <a:pt x="207" y="273"/>
                      <a:pt x="207" y="273"/>
                    </a:cubicBezTo>
                    <a:cubicBezTo>
                      <a:pt x="217" y="273"/>
                      <a:pt x="226" y="268"/>
                      <a:pt x="233" y="261"/>
                    </a:cubicBezTo>
                    <a:cubicBezTo>
                      <a:pt x="349" y="121"/>
                      <a:pt x="349" y="121"/>
                      <a:pt x="349" y="121"/>
                    </a:cubicBezTo>
                    <a:cubicBezTo>
                      <a:pt x="355" y="130"/>
                      <a:pt x="366" y="136"/>
                      <a:pt x="377" y="136"/>
                    </a:cubicBezTo>
                    <a:cubicBezTo>
                      <a:pt x="386" y="136"/>
                      <a:pt x="395" y="133"/>
                      <a:pt x="401" y="126"/>
                    </a:cubicBezTo>
                    <a:cubicBezTo>
                      <a:pt x="408" y="120"/>
                      <a:pt x="411" y="111"/>
                      <a:pt x="411" y="102"/>
                    </a:cubicBezTo>
                    <a:cubicBezTo>
                      <a:pt x="411" y="34"/>
                      <a:pt x="411" y="34"/>
                      <a:pt x="411" y="34"/>
                    </a:cubicBezTo>
                    <a:cubicBezTo>
                      <a:pt x="411" y="33"/>
                      <a:pt x="411" y="33"/>
                      <a:pt x="411" y="32"/>
                    </a:cubicBezTo>
                    <a:cubicBezTo>
                      <a:pt x="411" y="29"/>
                      <a:pt x="410" y="26"/>
                      <a:pt x="409"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5" name="Group 4"/>
          <p:cNvGrpSpPr/>
          <p:nvPr/>
        </p:nvGrpSpPr>
        <p:grpSpPr>
          <a:xfrm>
            <a:off x="9797675" y="1769385"/>
            <a:ext cx="3483864" cy="6172200"/>
            <a:chOff x="9797675" y="1769385"/>
            <a:chExt cx="3483864" cy="6172200"/>
          </a:xfrm>
        </p:grpSpPr>
        <p:sp>
          <p:nvSpPr>
            <p:cNvPr id="3" name="Rounded Rectangle 2"/>
            <p:cNvSpPr/>
            <p:nvPr/>
          </p:nvSpPr>
          <p:spPr>
            <a:xfrm>
              <a:off x="9797675" y="1769385"/>
              <a:ext cx="3483864" cy="6172200"/>
            </a:xfrm>
            <a:prstGeom prst="roundRect">
              <a:avLst>
                <a:gd name="adj" fmla="val 50000"/>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411480" rIns="0" bIns="0" rtlCol="0" anchor="t" anchorCtr="0">
              <a:noAutofit/>
            </a:bodyPr>
            <a:lstStyle/>
            <a:p>
              <a:pPr algn="ctr">
                <a:lnSpc>
                  <a:spcPct val="130000"/>
                </a:lnSpc>
                <a:spcBef>
                  <a:spcPts val="1500"/>
                </a:spcBef>
              </a:pPr>
              <a:r>
                <a:rPr lang="en-US" sz="2800" dirty="0">
                  <a:solidFill>
                    <a:schemeClr val="tx1">
                      <a:alpha val="70000"/>
                    </a:schemeClr>
                  </a:solidFill>
                  <a:latin typeface="Open Sans" panose="020B0604020202020204" charset="0"/>
                  <a:ea typeface="Open Sans" panose="020B0604020202020204" charset="0"/>
                  <a:cs typeface="Open Sans" panose="020B0604020202020204" charset="0"/>
                </a:rPr>
                <a:t>Do you know when your staff are eligible to retire?</a:t>
              </a:r>
            </a:p>
          </p:txBody>
        </p:sp>
        <p:grpSp>
          <p:nvGrpSpPr>
            <p:cNvPr id="80" name="Group 79"/>
            <p:cNvGrpSpPr>
              <a:grpSpLocks noChangeAspect="1"/>
            </p:cNvGrpSpPr>
            <p:nvPr/>
          </p:nvGrpSpPr>
          <p:grpSpPr>
            <a:xfrm>
              <a:off x="11035928" y="6210300"/>
              <a:ext cx="1007357" cy="1005840"/>
              <a:chOff x="3995738" y="4233863"/>
              <a:chExt cx="1062037" cy="1060450"/>
            </a:xfrm>
            <a:solidFill>
              <a:srgbClr val="222222"/>
            </a:solidFill>
          </p:grpSpPr>
          <p:sp>
            <p:nvSpPr>
              <p:cNvPr id="81" name="Freeform 80"/>
              <p:cNvSpPr>
                <a:spLocks noEditPoints="1"/>
              </p:cNvSpPr>
              <p:nvPr/>
            </p:nvSpPr>
            <p:spPr bwMode="auto">
              <a:xfrm>
                <a:off x="4403725" y="4605338"/>
                <a:ext cx="246062" cy="317500"/>
              </a:xfrm>
              <a:custGeom>
                <a:avLst/>
                <a:gdLst>
                  <a:gd name="T0" fmla="*/ 349 w 477"/>
                  <a:gd name="T1" fmla="*/ 300 h 615"/>
                  <a:gd name="T2" fmla="*/ 399 w 477"/>
                  <a:gd name="T3" fmla="*/ 111 h 615"/>
                  <a:gd name="T4" fmla="*/ 239 w 477"/>
                  <a:gd name="T5" fmla="*/ 0 h 615"/>
                  <a:gd name="T6" fmla="*/ 78 w 477"/>
                  <a:gd name="T7" fmla="*/ 111 h 615"/>
                  <a:gd name="T8" fmla="*/ 128 w 477"/>
                  <a:gd name="T9" fmla="*/ 300 h 615"/>
                  <a:gd name="T10" fmla="*/ 0 w 477"/>
                  <a:gd name="T11" fmla="*/ 503 h 615"/>
                  <a:gd name="T12" fmla="*/ 0 w 477"/>
                  <a:gd name="T13" fmla="*/ 581 h 615"/>
                  <a:gd name="T14" fmla="*/ 10 w 477"/>
                  <a:gd name="T15" fmla="*/ 605 h 615"/>
                  <a:gd name="T16" fmla="*/ 34 w 477"/>
                  <a:gd name="T17" fmla="*/ 615 h 615"/>
                  <a:gd name="T18" fmla="*/ 443 w 477"/>
                  <a:gd name="T19" fmla="*/ 615 h 615"/>
                  <a:gd name="T20" fmla="*/ 467 w 477"/>
                  <a:gd name="T21" fmla="*/ 605 h 615"/>
                  <a:gd name="T22" fmla="*/ 477 w 477"/>
                  <a:gd name="T23" fmla="*/ 581 h 615"/>
                  <a:gd name="T24" fmla="*/ 477 w 477"/>
                  <a:gd name="T25" fmla="*/ 503 h 615"/>
                  <a:gd name="T26" fmla="*/ 349 w 477"/>
                  <a:gd name="T27" fmla="*/ 300 h 615"/>
                  <a:gd name="T28" fmla="*/ 239 w 477"/>
                  <a:gd name="T29" fmla="*/ 69 h 615"/>
                  <a:gd name="T30" fmla="*/ 341 w 477"/>
                  <a:gd name="T31" fmla="*/ 171 h 615"/>
                  <a:gd name="T32" fmla="*/ 239 w 477"/>
                  <a:gd name="T33" fmla="*/ 274 h 615"/>
                  <a:gd name="T34" fmla="*/ 136 w 477"/>
                  <a:gd name="T35" fmla="*/ 171 h 615"/>
                  <a:gd name="T36" fmla="*/ 239 w 477"/>
                  <a:gd name="T37" fmla="*/ 69 h 615"/>
                  <a:gd name="T38" fmla="*/ 409 w 477"/>
                  <a:gd name="T39" fmla="*/ 547 h 615"/>
                  <a:gd name="T40" fmla="*/ 68 w 477"/>
                  <a:gd name="T41" fmla="*/ 547 h 615"/>
                  <a:gd name="T42" fmla="*/ 68 w 477"/>
                  <a:gd name="T43" fmla="*/ 503 h 615"/>
                  <a:gd name="T44" fmla="*/ 239 w 477"/>
                  <a:gd name="T45" fmla="*/ 342 h 615"/>
                  <a:gd name="T46" fmla="*/ 409 w 477"/>
                  <a:gd name="T47" fmla="*/ 503 h 615"/>
                  <a:gd name="T48" fmla="*/ 409 w 477"/>
                  <a:gd name="T49" fmla="*/ 547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7" h="615">
                    <a:moveTo>
                      <a:pt x="349" y="300"/>
                    </a:moveTo>
                    <a:cubicBezTo>
                      <a:pt x="404" y="254"/>
                      <a:pt x="423" y="178"/>
                      <a:pt x="399" y="111"/>
                    </a:cubicBezTo>
                    <a:cubicBezTo>
                      <a:pt x="374" y="44"/>
                      <a:pt x="310" y="0"/>
                      <a:pt x="239" y="0"/>
                    </a:cubicBezTo>
                    <a:cubicBezTo>
                      <a:pt x="167" y="0"/>
                      <a:pt x="103" y="44"/>
                      <a:pt x="78" y="111"/>
                    </a:cubicBezTo>
                    <a:cubicBezTo>
                      <a:pt x="54" y="178"/>
                      <a:pt x="73" y="254"/>
                      <a:pt x="128" y="300"/>
                    </a:cubicBezTo>
                    <a:cubicBezTo>
                      <a:pt x="50" y="338"/>
                      <a:pt x="0" y="417"/>
                      <a:pt x="0" y="503"/>
                    </a:cubicBezTo>
                    <a:cubicBezTo>
                      <a:pt x="0" y="581"/>
                      <a:pt x="0" y="581"/>
                      <a:pt x="0" y="581"/>
                    </a:cubicBezTo>
                    <a:cubicBezTo>
                      <a:pt x="0" y="590"/>
                      <a:pt x="3" y="599"/>
                      <a:pt x="10" y="605"/>
                    </a:cubicBezTo>
                    <a:cubicBezTo>
                      <a:pt x="16" y="612"/>
                      <a:pt x="25" y="615"/>
                      <a:pt x="34" y="615"/>
                    </a:cubicBezTo>
                    <a:cubicBezTo>
                      <a:pt x="443" y="615"/>
                      <a:pt x="443" y="615"/>
                      <a:pt x="443" y="615"/>
                    </a:cubicBezTo>
                    <a:cubicBezTo>
                      <a:pt x="452" y="615"/>
                      <a:pt x="461" y="612"/>
                      <a:pt x="467" y="605"/>
                    </a:cubicBezTo>
                    <a:cubicBezTo>
                      <a:pt x="474" y="599"/>
                      <a:pt x="477" y="590"/>
                      <a:pt x="477" y="581"/>
                    </a:cubicBezTo>
                    <a:cubicBezTo>
                      <a:pt x="477" y="503"/>
                      <a:pt x="477" y="503"/>
                      <a:pt x="477" y="503"/>
                    </a:cubicBezTo>
                    <a:cubicBezTo>
                      <a:pt x="477" y="417"/>
                      <a:pt x="427" y="338"/>
                      <a:pt x="349" y="300"/>
                    </a:cubicBezTo>
                    <a:close/>
                    <a:moveTo>
                      <a:pt x="239" y="69"/>
                    </a:moveTo>
                    <a:cubicBezTo>
                      <a:pt x="295" y="69"/>
                      <a:pt x="341" y="115"/>
                      <a:pt x="341" y="171"/>
                    </a:cubicBezTo>
                    <a:cubicBezTo>
                      <a:pt x="341" y="228"/>
                      <a:pt x="295" y="274"/>
                      <a:pt x="239" y="274"/>
                    </a:cubicBezTo>
                    <a:cubicBezTo>
                      <a:pt x="182" y="274"/>
                      <a:pt x="136" y="228"/>
                      <a:pt x="136" y="171"/>
                    </a:cubicBezTo>
                    <a:cubicBezTo>
                      <a:pt x="136" y="115"/>
                      <a:pt x="182" y="69"/>
                      <a:pt x="239" y="69"/>
                    </a:cubicBezTo>
                    <a:close/>
                    <a:moveTo>
                      <a:pt x="409" y="547"/>
                    </a:moveTo>
                    <a:cubicBezTo>
                      <a:pt x="68" y="547"/>
                      <a:pt x="68" y="547"/>
                      <a:pt x="68" y="547"/>
                    </a:cubicBezTo>
                    <a:cubicBezTo>
                      <a:pt x="68" y="503"/>
                      <a:pt x="68" y="503"/>
                      <a:pt x="68" y="503"/>
                    </a:cubicBezTo>
                    <a:cubicBezTo>
                      <a:pt x="73" y="413"/>
                      <a:pt x="148" y="342"/>
                      <a:pt x="239" y="342"/>
                    </a:cubicBezTo>
                    <a:cubicBezTo>
                      <a:pt x="329" y="342"/>
                      <a:pt x="404" y="413"/>
                      <a:pt x="409" y="503"/>
                    </a:cubicBezTo>
                    <a:cubicBezTo>
                      <a:pt x="409" y="547"/>
                      <a:pt x="409" y="547"/>
                      <a:pt x="409" y="5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2" name="Freeform 81"/>
              <p:cNvSpPr>
                <a:spLocks noEditPoints="1"/>
              </p:cNvSpPr>
              <p:nvPr/>
            </p:nvSpPr>
            <p:spPr bwMode="auto">
              <a:xfrm>
                <a:off x="4810125" y="4976813"/>
                <a:ext cx="247650" cy="317500"/>
              </a:xfrm>
              <a:custGeom>
                <a:avLst/>
                <a:gdLst>
                  <a:gd name="T0" fmla="*/ 349 w 478"/>
                  <a:gd name="T1" fmla="*/ 300 h 615"/>
                  <a:gd name="T2" fmla="*/ 399 w 478"/>
                  <a:gd name="T3" fmla="*/ 111 h 615"/>
                  <a:gd name="T4" fmla="*/ 239 w 478"/>
                  <a:gd name="T5" fmla="*/ 0 h 615"/>
                  <a:gd name="T6" fmla="*/ 78 w 478"/>
                  <a:gd name="T7" fmla="*/ 111 h 615"/>
                  <a:gd name="T8" fmla="*/ 128 w 478"/>
                  <a:gd name="T9" fmla="*/ 300 h 615"/>
                  <a:gd name="T10" fmla="*/ 0 w 478"/>
                  <a:gd name="T11" fmla="*/ 503 h 615"/>
                  <a:gd name="T12" fmla="*/ 0 w 478"/>
                  <a:gd name="T13" fmla="*/ 581 h 615"/>
                  <a:gd name="T14" fmla="*/ 10 w 478"/>
                  <a:gd name="T15" fmla="*/ 605 h 615"/>
                  <a:gd name="T16" fmla="*/ 34 w 478"/>
                  <a:gd name="T17" fmla="*/ 615 h 615"/>
                  <a:gd name="T18" fmla="*/ 443 w 478"/>
                  <a:gd name="T19" fmla="*/ 615 h 615"/>
                  <a:gd name="T20" fmla="*/ 468 w 478"/>
                  <a:gd name="T21" fmla="*/ 605 h 615"/>
                  <a:gd name="T22" fmla="*/ 478 w 478"/>
                  <a:gd name="T23" fmla="*/ 581 h 615"/>
                  <a:gd name="T24" fmla="*/ 478 w 478"/>
                  <a:gd name="T25" fmla="*/ 503 h 615"/>
                  <a:gd name="T26" fmla="*/ 349 w 478"/>
                  <a:gd name="T27" fmla="*/ 300 h 615"/>
                  <a:gd name="T28" fmla="*/ 199 w 478"/>
                  <a:gd name="T29" fmla="*/ 77 h 615"/>
                  <a:gd name="T30" fmla="*/ 311 w 478"/>
                  <a:gd name="T31" fmla="*/ 99 h 615"/>
                  <a:gd name="T32" fmla="*/ 333 w 478"/>
                  <a:gd name="T33" fmla="*/ 210 h 615"/>
                  <a:gd name="T34" fmla="*/ 239 w 478"/>
                  <a:gd name="T35" fmla="*/ 274 h 615"/>
                  <a:gd name="T36" fmla="*/ 136 w 478"/>
                  <a:gd name="T37" fmla="*/ 171 h 615"/>
                  <a:gd name="T38" fmla="*/ 199 w 478"/>
                  <a:gd name="T39" fmla="*/ 77 h 615"/>
                  <a:gd name="T40" fmla="*/ 409 w 478"/>
                  <a:gd name="T41" fmla="*/ 547 h 615"/>
                  <a:gd name="T42" fmla="*/ 68 w 478"/>
                  <a:gd name="T43" fmla="*/ 547 h 615"/>
                  <a:gd name="T44" fmla="*/ 68 w 478"/>
                  <a:gd name="T45" fmla="*/ 503 h 615"/>
                  <a:gd name="T46" fmla="*/ 239 w 478"/>
                  <a:gd name="T47" fmla="*/ 342 h 615"/>
                  <a:gd name="T48" fmla="*/ 409 w 478"/>
                  <a:gd name="T49" fmla="*/ 503 h 615"/>
                  <a:gd name="T50" fmla="*/ 409 w 478"/>
                  <a:gd name="T51" fmla="*/ 547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8" h="615">
                    <a:moveTo>
                      <a:pt x="349" y="300"/>
                    </a:moveTo>
                    <a:cubicBezTo>
                      <a:pt x="404" y="254"/>
                      <a:pt x="423" y="178"/>
                      <a:pt x="399" y="111"/>
                    </a:cubicBezTo>
                    <a:cubicBezTo>
                      <a:pt x="374" y="44"/>
                      <a:pt x="310" y="0"/>
                      <a:pt x="239" y="0"/>
                    </a:cubicBezTo>
                    <a:cubicBezTo>
                      <a:pt x="167" y="0"/>
                      <a:pt x="103" y="44"/>
                      <a:pt x="78" y="111"/>
                    </a:cubicBezTo>
                    <a:cubicBezTo>
                      <a:pt x="54" y="178"/>
                      <a:pt x="73" y="254"/>
                      <a:pt x="128" y="300"/>
                    </a:cubicBezTo>
                    <a:cubicBezTo>
                      <a:pt x="50" y="338"/>
                      <a:pt x="1" y="416"/>
                      <a:pt x="0" y="503"/>
                    </a:cubicBezTo>
                    <a:cubicBezTo>
                      <a:pt x="0" y="581"/>
                      <a:pt x="0" y="581"/>
                      <a:pt x="0" y="581"/>
                    </a:cubicBezTo>
                    <a:cubicBezTo>
                      <a:pt x="0" y="590"/>
                      <a:pt x="3" y="599"/>
                      <a:pt x="10" y="605"/>
                    </a:cubicBezTo>
                    <a:cubicBezTo>
                      <a:pt x="16" y="611"/>
                      <a:pt x="25" y="615"/>
                      <a:pt x="34" y="615"/>
                    </a:cubicBezTo>
                    <a:cubicBezTo>
                      <a:pt x="443" y="615"/>
                      <a:pt x="443" y="615"/>
                      <a:pt x="443" y="615"/>
                    </a:cubicBezTo>
                    <a:cubicBezTo>
                      <a:pt x="452" y="615"/>
                      <a:pt x="461" y="611"/>
                      <a:pt x="468" y="605"/>
                    </a:cubicBezTo>
                    <a:cubicBezTo>
                      <a:pt x="474" y="599"/>
                      <a:pt x="478" y="590"/>
                      <a:pt x="478" y="581"/>
                    </a:cubicBezTo>
                    <a:cubicBezTo>
                      <a:pt x="478" y="503"/>
                      <a:pt x="478" y="503"/>
                      <a:pt x="478" y="503"/>
                    </a:cubicBezTo>
                    <a:cubicBezTo>
                      <a:pt x="477" y="416"/>
                      <a:pt x="427" y="338"/>
                      <a:pt x="349" y="300"/>
                    </a:cubicBezTo>
                    <a:close/>
                    <a:moveTo>
                      <a:pt x="199" y="77"/>
                    </a:moveTo>
                    <a:cubicBezTo>
                      <a:pt x="238" y="61"/>
                      <a:pt x="282" y="70"/>
                      <a:pt x="311" y="99"/>
                    </a:cubicBezTo>
                    <a:cubicBezTo>
                      <a:pt x="340" y="128"/>
                      <a:pt x="349" y="172"/>
                      <a:pt x="333" y="210"/>
                    </a:cubicBezTo>
                    <a:cubicBezTo>
                      <a:pt x="317" y="249"/>
                      <a:pt x="280" y="274"/>
                      <a:pt x="239" y="274"/>
                    </a:cubicBezTo>
                    <a:cubicBezTo>
                      <a:pt x="182" y="274"/>
                      <a:pt x="136" y="228"/>
                      <a:pt x="136" y="171"/>
                    </a:cubicBezTo>
                    <a:cubicBezTo>
                      <a:pt x="136" y="130"/>
                      <a:pt x="161" y="93"/>
                      <a:pt x="199" y="77"/>
                    </a:cubicBezTo>
                    <a:close/>
                    <a:moveTo>
                      <a:pt x="409" y="547"/>
                    </a:moveTo>
                    <a:cubicBezTo>
                      <a:pt x="68" y="547"/>
                      <a:pt x="68" y="547"/>
                      <a:pt x="68" y="547"/>
                    </a:cubicBezTo>
                    <a:cubicBezTo>
                      <a:pt x="68" y="503"/>
                      <a:pt x="68" y="503"/>
                      <a:pt x="68" y="503"/>
                    </a:cubicBezTo>
                    <a:cubicBezTo>
                      <a:pt x="73" y="412"/>
                      <a:pt x="148" y="342"/>
                      <a:pt x="239" y="342"/>
                    </a:cubicBezTo>
                    <a:cubicBezTo>
                      <a:pt x="329" y="342"/>
                      <a:pt x="404" y="412"/>
                      <a:pt x="409" y="503"/>
                    </a:cubicBezTo>
                    <a:cubicBezTo>
                      <a:pt x="409" y="547"/>
                      <a:pt x="409" y="547"/>
                      <a:pt x="409" y="5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3" name="Freeform 82"/>
              <p:cNvSpPr>
                <a:spLocks noEditPoints="1"/>
              </p:cNvSpPr>
              <p:nvPr/>
            </p:nvSpPr>
            <p:spPr bwMode="auto">
              <a:xfrm>
                <a:off x="3995738" y="4976813"/>
                <a:ext cx="247650" cy="317500"/>
              </a:xfrm>
              <a:custGeom>
                <a:avLst/>
                <a:gdLst>
                  <a:gd name="T0" fmla="*/ 349 w 477"/>
                  <a:gd name="T1" fmla="*/ 300 h 615"/>
                  <a:gd name="T2" fmla="*/ 399 w 477"/>
                  <a:gd name="T3" fmla="*/ 111 h 615"/>
                  <a:gd name="T4" fmla="*/ 238 w 477"/>
                  <a:gd name="T5" fmla="*/ 0 h 615"/>
                  <a:gd name="T6" fmla="*/ 78 w 477"/>
                  <a:gd name="T7" fmla="*/ 111 h 615"/>
                  <a:gd name="T8" fmla="*/ 128 w 477"/>
                  <a:gd name="T9" fmla="*/ 300 h 615"/>
                  <a:gd name="T10" fmla="*/ 0 w 477"/>
                  <a:gd name="T11" fmla="*/ 503 h 615"/>
                  <a:gd name="T12" fmla="*/ 0 w 477"/>
                  <a:gd name="T13" fmla="*/ 581 h 615"/>
                  <a:gd name="T14" fmla="*/ 10 w 477"/>
                  <a:gd name="T15" fmla="*/ 605 h 615"/>
                  <a:gd name="T16" fmla="*/ 34 w 477"/>
                  <a:gd name="T17" fmla="*/ 615 h 615"/>
                  <a:gd name="T18" fmla="*/ 443 w 477"/>
                  <a:gd name="T19" fmla="*/ 615 h 615"/>
                  <a:gd name="T20" fmla="*/ 467 w 477"/>
                  <a:gd name="T21" fmla="*/ 605 h 615"/>
                  <a:gd name="T22" fmla="*/ 477 w 477"/>
                  <a:gd name="T23" fmla="*/ 581 h 615"/>
                  <a:gd name="T24" fmla="*/ 477 w 477"/>
                  <a:gd name="T25" fmla="*/ 503 h 615"/>
                  <a:gd name="T26" fmla="*/ 349 w 477"/>
                  <a:gd name="T27" fmla="*/ 300 h 615"/>
                  <a:gd name="T28" fmla="*/ 199 w 477"/>
                  <a:gd name="T29" fmla="*/ 77 h 615"/>
                  <a:gd name="T30" fmla="*/ 311 w 477"/>
                  <a:gd name="T31" fmla="*/ 99 h 615"/>
                  <a:gd name="T32" fmla="*/ 333 w 477"/>
                  <a:gd name="T33" fmla="*/ 210 h 615"/>
                  <a:gd name="T34" fmla="*/ 238 w 477"/>
                  <a:gd name="T35" fmla="*/ 274 h 615"/>
                  <a:gd name="T36" fmla="*/ 136 w 477"/>
                  <a:gd name="T37" fmla="*/ 171 h 615"/>
                  <a:gd name="T38" fmla="*/ 199 w 477"/>
                  <a:gd name="T39" fmla="*/ 77 h 615"/>
                  <a:gd name="T40" fmla="*/ 409 w 477"/>
                  <a:gd name="T41" fmla="*/ 547 h 615"/>
                  <a:gd name="T42" fmla="*/ 68 w 477"/>
                  <a:gd name="T43" fmla="*/ 547 h 615"/>
                  <a:gd name="T44" fmla="*/ 68 w 477"/>
                  <a:gd name="T45" fmla="*/ 503 h 615"/>
                  <a:gd name="T46" fmla="*/ 238 w 477"/>
                  <a:gd name="T47" fmla="*/ 342 h 615"/>
                  <a:gd name="T48" fmla="*/ 409 w 477"/>
                  <a:gd name="T49" fmla="*/ 503 h 615"/>
                  <a:gd name="T50" fmla="*/ 409 w 477"/>
                  <a:gd name="T51" fmla="*/ 547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7" h="615">
                    <a:moveTo>
                      <a:pt x="349" y="300"/>
                    </a:moveTo>
                    <a:cubicBezTo>
                      <a:pt x="404" y="254"/>
                      <a:pt x="423" y="178"/>
                      <a:pt x="399" y="111"/>
                    </a:cubicBezTo>
                    <a:cubicBezTo>
                      <a:pt x="374" y="44"/>
                      <a:pt x="310" y="0"/>
                      <a:pt x="238" y="0"/>
                    </a:cubicBezTo>
                    <a:cubicBezTo>
                      <a:pt x="167" y="0"/>
                      <a:pt x="103" y="44"/>
                      <a:pt x="78" y="111"/>
                    </a:cubicBezTo>
                    <a:cubicBezTo>
                      <a:pt x="54" y="178"/>
                      <a:pt x="73" y="254"/>
                      <a:pt x="128" y="300"/>
                    </a:cubicBezTo>
                    <a:cubicBezTo>
                      <a:pt x="50" y="338"/>
                      <a:pt x="0" y="416"/>
                      <a:pt x="0" y="503"/>
                    </a:cubicBezTo>
                    <a:cubicBezTo>
                      <a:pt x="0" y="581"/>
                      <a:pt x="0" y="581"/>
                      <a:pt x="0" y="581"/>
                    </a:cubicBezTo>
                    <a:cubicBezTo>
                      <a:pt x="0" y="590"/>
                      <a:pt x="3" y="599"/>
                      <a:pt x="10" y="605"/>
                    </a:cubicBezTo>
                    <a:cubicBezTo>
                      <a:pt x="16" y="611"/>
                      <a:pt x="25" y="615"/>
                      <a:pt x="34" y="615"/>
                    </a:cubicBezTo>
                    <a:cubicBezTo>
                      <a:pt x="443" y="615"/>
                      <a:pt x="443" y="615"/>
                      <a:pt x="443" y="615"/>
                    </a:cubicBezTo>
                    <a:cubicBezTo>
                      <a:pt x="452" y="615"/>
                      <a:pt x="461" y="611"/>
                      <a:pt x="467" y="605"/>
                    </a:cubicBezTo>
                    <a:cubicBezTo>
                      <a:pt x="474" y="599"/>
                      <a:pt x="477" y="590"/>
                      <a:pt x="477" y="581"/>
                    </a:cubicBezTo>
                    <a:cubicBezTo>
                      <a:pt x="477" y="503"/>
                      <a:pt x="477" y="503"/>
                      <a:pt x="477" y="503"/>
                    </a:cubicBezTo>
                    <a:cubicBezTo>
                      <a:pt x="477" y="416"/>
                      <a:pt x="427" y="338"/>
                      <a:pt x="349" y="300"/>
                    </a:cubicBezTo>
                    <a:close/>
                    <a:moveTo>
                      <a:pt x="199" y="77"/>
                    </a:moveTo>
                    <a:cubicBezTo>
                      <a:pt x="238" y="61"/>
                      <a:pt x="282" y="70"/>
                      <a:pt x="311" y="99"/>
                    </a:cubicBezTo>
                    <a:cubicBezTo>
                      <a:pt x="340" y="128"/>
                      <a:pt x="349" y="172"/>
                      <a:pt x="333" y="210"/>
                    </a:cubicBezTo>
                    <a:cubicBezTo>
                      <a:pt x="317" y="249"/>
                      <a:pt x="280" y="274"/>
                      <a:pt x="238" y="274"/>
                    </a:cubicBezTo>
                    <a:cubicBezTo>
                      <a:pt x="182" y="274"/>
                      <a:pt x="136" y="228"/>
                      <a:pt x="136" y="171"/>
                    </a:cubicBezTo>
                    <a:cubicBezTo>
                      <a:pt x="136" y="130"/>
                      <a:pt x="161" y="93"/>
                      <a:pt x="199" y="77"/>
                    </a:cubicBezTo>
                    <a:close/>
                    <a:moveTo>
                      <a:pt x="409" y="547"/>
                    </a:moveTo>
                    <a:cubicBezTo>
                      <a:pt x="68" y="547"/>
                      <a:pt x="68" y="547"/>
                      <a:pt x="68" y="547"/>
                    </a:cubicBezTo>
                    <a:cubicBezTo>
                      <a:pt x="68" y="503"/>
                      <a:pt x="68" y="503"/>
                      <a:pt x="68" y="503"/>
                    </a:cubicBezTo>
                    <a:cubicBezTo>
                      <a:pt x="71" y="411"/>
                      <a:pt x="147" y="339"/>
                      <a:pt x="238" y="342"/>
                    </a:cubicBezTo>
                    <a:cubicBezTo>
                      <a:pt x="330" y="339"/>
                      <a:pt x="406" y="411"/>
                      <a:pt x="409" y="503"/>
                    </a:cubicBezTo>
                    <a:cubicBezTo>
                      <a:pt x="409" y="547"/>
                      <a:pt x="409" y="547"/>
                      <a:pt x="409" y="5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4" name="Freeform 83"/>
              <p:cNvSpPr>
                <a:spLocks noEditPoints="1"/>
              </p:cNvSpPr>
              <p:nvPr/>
            </p:nvSpPr>
            <p:spPr bwMode="auto">
              <a:xfrm>
                <a:off x="4810125" y="4233863"/>
                <a:ext cx="247650" cy="319088"/>
              </a:xfrm>
              <a:custGeom>
                <a:avLst/>
                <a:gdLst>
                  <a:gd name="T0" fmla="*/ 349 w 478"/>
                  <a:gd name="T1" fmla="*/ 300 h 615"/>
                  <a:gd name="T2" fmla="*/ 399 w 478"/>
                  <a:gd name="T3" fmla="*/ 112 h 615"/>
                  <a:gd name="T4" fmla="*/ 239 w 478"/>
                  <a:gd name="T5" fmla="*/ 0 h 615"/>
                  <a:gd name="T6" fmla="*/ 78 w 478"/>
                  <a:gd name="T7" fmla="*/ 112 h 615"/>
                  <a:gd name="T8" fmla="*/ 128 w 478"/>
                  <a:gd name="T9" fmla="*/ 300 h 615"/>
                  <a:gd name="T10" fmla="*/ 0 w 478"/>
                  <a:gd name="T11" fmla="*/ 503 h 615"/>
                  <a:gd name="T12" fmla="*/ 0 w 478"/>
                  <a:gd name="T13" fmla="*/ 581 h 615"/>
                  <a:gd name="T14" fmla="*/ 10 w 478"/>
                  <a:gd name="T15" fmla="*/ 605 h 615"/>
                  <a:gd name="T16" fmla="*/ 34 w 478"/>
                  <a:gd name="T17" fmla="*/ 615 h 615"/>
                  <a:gd name="T18" fmla="*/ 443 w 478"/>
                  <a:gd name="T19" fmla="*/ 615 h 615"/>
                  <a:gd name="T20" fmla="*/ 468 w 478"/>
                  <a:gd name="T21" fmla="*/ 605 h 615"/>
                  <a:gd name="T22" fmla="*/ 478 w 478"/>
                  <a:gd name="T23" fmla="*/ 581 h 615"/>
                  <a:gd name="T24" fmla="*/ 478 w 478"/>
                  <a:gd name="T25" fmla="*/ 503 h 615"/>
                  <a:gd name="T26" fmla="*/ 349 w 478"/>
                  <a:gd name="T27" fmla="*/ 300 h 615"/>
                  <a:gd name="T28" fmla="*/ 239 w 478"/>
                  <a:gd name="T29" fmla="*/ 69 h 615"/>
                  <a:gd name="T30" fmla="*/ 341 w 478"/>
                  <a:gd name="T31" fmla="*/ 172 h 615"/>
                  <a:gd name="T32" fmla="*/ 239 w 478"/>
                  <a:gd name="T33" fmla="*/ 274 h 615"/>
                  <a:gd name="T34" fmla="*/ 136 w 478"/>
                  <a:gd name="T35" fmla="*/ 172 h 615"/>
                  <a:gd name="T36" fmla="*/ 239 w 478"/>
                  <a:gd name="T37" fmla="*/ 69 h 615"/>
                  <a:gd name="T38" fmla="*/ 409 w 478"/>
                  <a:gd name="T39" fmla="*/ 547 h 615"/>
                  <a:gd name="T40" fmla="*/ 68 w 478"/>
                  <a:gd name="T41" fmla="*/ 547 h 615"/>
                  <a:gd name="T42" fmla="*/ 68 w 478"/>
                  <a:gd name="T43" fmla="*/ 503 h 615"/>
                  <a:gd name="T44" fmla="*/ 239 w 478"/>
                  <a:gd name="T45" fmla="*/ 342 h 615"/>
                  <a:gd name="T46" fmla="*/ 409 w 478"/>
                  <a:gd name="T47" fmla="*/ 503 h 615"/>
                  <a:gd name="T48" fmla="*/ 409 w 478"/>
                  <a:gd name="T49" fmla="*/ 547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8" h="615">
                    <a:moveTo>
                      <a:pt x="349" y="300"/>
                    </a:moveTo>
                    <a:cubicBezTo>
                      <a:pt x="404" y="254"/>
                      <a:pt x="423" y="179"/>
                      <a:pt x="399" y="112"/>
                    </a:cubicBezTo>
                    <a:cubicBezTo>
                      <a:pt x="374" y="44"/>
                      <a:pt x="310" y="0"/>
                      <a:pt x="239" y="0"/>
                    </a:cubicBezTo>
                    <a:cubicBezTo>
                      <a:pt x="167" y="0"/>
                      <a:pt x="103" y="44"/>
                      <a:pt x="78" y="112"/>
                    </a:cubicBezTo>
                    <a:cubicBezTo>
                      <a:pt x="54" y="179"/>
                      <a:pt x="73" y="254"/>
                      <a:pt x="128" y="300"/>
                    </a:cubicBezTo>
                    <a:cubicBezTo>
                      <a:pt x="50" y="338"/>
                      <a:pt x="1" y="417"/>
                      <a:pt x="0" y="503"/>
                    </a:cubicBezTo>
                    <a:cubicBezTo>
                      <a:pt x="0" y="581"/>
                      <a:pt x="0" y="581"/>
                      <a:pt x="0" y="581"/>
                    </a:cubicBezTo>
                    <a:cubicBezTo>
                      <a:pt x="0" y="590"/>
                      <a:pt x="3" y="599"/>
                      <a:pt x="10" y="605"/>
                    </a:cubicBezTo>
                    <a:cubicBezTo>
                      <a:pt x="16" y="612"/>
                      <a:pt x="25" y="615"/>
                      <a:pt x="34" y="615"/>
                    </a:cubicBezTo>
                    <a:cubicBezTo>
                      <a:pt x="443" y="615"/>
                      <a:pt x="443" y="615"/>
                      <a:pt x="443" y="615"/>
                    </a:cubicBezTo>
                    <a:cubicBezTo>
                      <a:pt x="452" y="615"/>
                      <a:pt x="461" y="612"/>
                      <a:pt x="468" y="605"/>
                    </a:cubicBezTo>
                    <a:cubicBezTo>
                      <a:pt x="474" y="599"/>
                      <a:pt x="478" y="590"/>
                      <a:pt x="478" y="581"/>
                    </a:cubicBezTo>
                    <a:cubicBezTo>
                      <a:pt x="478" y="503"/>
                      <a:pt x="478" y="503"/>
                      <a:pt x="478" y="503"/>
                    </a:cubicBezTo>
                    <a:cubicBezTo>
                      <a:pt x="477" y="417"/>
                      <a:pt x="427" y="338"/>
                      <a:pt x="349" y="300"/>
                    </a:cubicBezTo>
                    <a:close/>
                    <a:moveTo>
                      <a:pt x="239" y="69"/>
                    </a:moveTo>
                    <a:cubicBezTo>
                      <a:pt x="295" y="69"/>
                      <a:pt x="341" y="115"/>
                      <a:pt x="341" y="172"/>
                    </a:cubicBezTo>
                    <a:cubicBezTo>
                      <a:pt x="341" y="228"/>
                      <a:pt x="295" y="274"/>
                      <a:pt x="239" y="274"/>
                    </a:cubicBezTo>
                    <a:cubicBezTo>
                      <a:pt x="182" y="274"/>
                      <a:pt x="136" y="228"/>
                      <a:pt x="136" y="172"/>
                    </a:cubicBezTo>
                    <a:cubicBezTo>
                      <a:pt x="136" y="115"/>
                      <a:pt x="182" y="69"/>
                      <a:pt x="239" y="69"/>
                    </a:cubicBezTo>
                    <a:close/>
                    <a:moveTo>
                      <a:pt x="409" y="547"/>
                    </a:moveTo>
                    <a:cubicBezTo>
                      <a:pt x="68" y="547"/>
                      <a:pt x="68" y="547"/>
                      <a:pt x="68" y="547"/>
                    </a:cubicBezTo>
                    <a:cubicBezTo>
                      <a:pt x="68" y="503"/>
                      <a:pt x="68" y="503"/>
                      <a:pt x="68" y="503"/>
                    </a:cubicBezTo>
                    <a:cubicBezTo>
                      <a:pt x="73" y="413"/>
                      <a:pt x="148" y="342"/>
                      <a:pt x="239" y="342"/>
                    </a:cubicBezTo>
                    <a:cubicBezTo>
                      <a:pt x="329" y="342"/>
                      <a:pt x="404" y="413"/>
                      <a:pt x="409" y="503"/>
                    </a:cubicBezTo>
                    <a:cubicBezTo>
                      <a:pt x="409" y="547"/>
                      <a:pt x="409" y="547"/>
                      <a:pt x="409" y="5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6" name="Freeform 85"/>
              <p:cNvSpPr>
                <a:spLocks noEditPoints="1"/>
              </p:cNvSpPr>
              <p:nvPr/>
            </p:nvSpPr>
            <p:spPr bwMode="auto">
              <a:xfrm>
                <a:off x="3995738" y="4233863"/>
                <a:ext cx="247650" cy="319088"/>
              </a:xfrm>
              <a:custGeom>
                <a:avLst/>
                <a:gdLst>
                  <a:gd name="T0" fmla="*/ 34 w 477"/>
                  <a:gd name="T1" fmla="*/ 615 h 615"/>
                  <a:gd name="T2" fmla="*/ 443 w 477"/>
                  <a:gd name="T3" fmla="*/ 615 h 615"/>
                  <a:gd name="T4" fmla="*/ 467 w 477"/>
                  <a:gd name="T5" fmla="*/ 605 h 615"/>
                  <a:gd name="T6" fmla="*/ 477 w 477"/>
                  <a:gd name="T7" fmla="*/ 581 h 615"/>
                  <a:gd name="T8" fmla="*/ 477 w 477"/>
                  <a:gd name="T9" fmla="*/ 503 h 615"/>
                  <a:gd name="T10" fmla="*/ 349 w 477"/>
                  <a:gd name="T11" fmla="*/ 300 h 615"/>
                  <a:gd name="T12" fmla="*/ 399 w 477"/>
                  <a:gd name="T13" fmla="*/ 112 h 615"/>
                  <a:gd name="T14" fmla="*/ 238 w 477"/>
                  <a:gd name="T15" fmla="*/ 0 h 615"/>
                  <a:gd name="T16" fmla="*/ 78 w 477"/>
                  <a:gd name="T17" fmla="*/ 112 h 615"/>
                  <a:gd name="T18" fmla="*/ 128 w 477"/>
                  <a:gd name="T19" fmla="*/ 300 h 615"/>
                  <a:gd name="T20" fmla="*/ 0 w 477"/>
                  <a:gd name="T21" fmla="*/ 503 h 615"/>
                  <a:gd name="T22" fmla="*/ 0 w 477"/>
                  <a:gd name="T23" fmla="*/ 581 h 615"/>
                  <a:gd name="T24" fmla="*/ 10 w 477"/>
                  <a:gd name="T25" fmla="*/ 605 h 615"/>
                  <a:gd name="T26" fmla="*/ 34 w 477"/>
                  <a:gd name="T27" fmla="*/ 615 h 615"/>
                  <a:gd name="T28" fmla="*/ 238 w 477"/>
                  <a:gd name="T29" fmla="*/ 69 h 615"/>
                  <a:gd name="T30" fmla="*/ 341 w 477"/>
                  <a:gd name="T31" fmla="*/ 172 h 615"/>
                  <a:gd name="T32" fmla="*/ 238 w 477"/>
                  <a:gd name="T33" fmla="*/ 274 h 615"/>
                  <a:gd name="T34" fmla="*/ 136 w 477"/>
                  <a:gd name="T35" fmla="*/ 172 h 615"/>
                  <a:gd name="T36" fmla="*/ 238 w 477"/>
                  <a:gd name="T37" fmla="*/ 69 h 615"/>
                  <a:gd name="T38" fmla="*/ 68 w 477"/>
                  <a:gd name="T39" fmla="*/ 503 h 615"/>
                  <a:gd name="T40" fmla="*/ 238 w 477"/>
                  <a:gd name="T41" fmla="*/ 342 h 615"/>
                  <a:gd name="T42" fmla="*/ 409 w 477"/>
                  <a:gd name="T43" fmla="*/ 503 h 615"/>
                  <a:gd name="T44" fmla="*/ 409 w 477"/>
                  <a:gd name="T45" fmla="*/ 547 h 615"/>
                  <a:gd name="T46" fmla="*/ 68 w 477"/>
                  <a:gd name="T47" fmla="*/ 547 h 615"/>
                  <a:gd name="T48" fmla="*/ 68 w 477"/>
                  <a:gd name="T49" fmla="*/ 503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7" h="615">
                    <a:moveTo>
                      <a:pt x="34" y="615"/>
                    </a:moveTo>
                    <a:cubicBezTo>
                      <a:pt x="443" y="615"/>
                      <a:pt x="443" y="615"/>
                      <a:pt x="443" y="615"/>
                    </a:cubicBezTo>
                    <a:cubicBezTo>
                      <a:pt x="452" y="615"/>
                      <a:pt x="461" y="612"/>
                      <a:pt x="467" y="605"/>
                    </a:cubicBezTo>
                    <a:cubicBezTo>
                      <a:pt x="474" y="599"/>
                      <a:pt x="477" y="590"/>
                      <a:pt x="477" y="581"/>
                    </a:cubicBezTo>
                    <a:cubicBezTo>
                      <a:pt x="477" y="503"/>
                      <a:pt x="477" y="503"/>
                      <a:pt x="477" y="503"/>
                    </a:cubicBezTo>
                    <a:cubicBezTo>
                      <a:pt x="477" y="417"/>
                      <a:pt x="427" y="338"/>
                      <a:pt x="349" y="300"/>
                    </a:cubicBezTo>
                    <a:cubicBezTo>
                      <a:pt x="404" y="254"/>
                      <a:pt x="423" y="179"/>
                      <a:pt x="399" y="112"/>
                    </a:cubicBezTo>
                    <a:cubicBezTo>
                      <a:pt x="374" y="44"/>
                      <a:pt x="310" y="0"/>
                      <a:pt x="238" y="0"/>
                    </a:cubicBezTo>
                    <a:cubicBezTo>
                      <a:pt x="167" y="0"/>
                      <a:pt x="103" y="44"/>
                      <a:pt x="78" y="112"/>
                    </a:cubicBezTo>
                    <a:cubicBezTo>
                      <a:pt x="54" y="179"/>
                      <a:pt x="73" y="254"/>
                      <a:pt x="128" y="300"/>
                    </a:cubicBezTo>
                    <a:cubicBezTo>
                      <a:pt x="50" y="338"/>
                      <a:pt x="0" y="417"/>
                      <a:pt x="0" y="503"/>
                    </a:cubicBezTo>
                    <a:cubicBezTo>
                      <a:pt x="0" y="581"/>
                      <a:pt x="0" y="581"/>
                      <a:pt x="0" y="581"/>
                    </a:cubicBezTo>
                    <a:cubicBezTo>
                      <a:pt x="0" y="590"/>
                      <a:pt x="3" y="599"/>
                      <a:pt x="10" y="605"/>
                    </a:cubicBezTo>
                    <a:cubicBezTo>
                      <a:pt x="16" y="612"/>
                      <a:pt x="25" y="615"/>
                      <a:pt x="34" y="615"/>
                    </a:cubicBezTo>
                    <a:close/>
                    <a:moveTo>
                      <a:pt x="238" y="69"/>
                    </a:moveTo>
                    <a:cubicBezTo>
                      <a:pt x="295" y="69"/>
                      <a:pt x="341" y="115"/>
                      <a:pt x="341" y="172"/>
                    </a:cubicBezTo>
                    <a:cubicBezTo>
                      <a:pt x="341" y="228"/>
                      <a:pt x="295" y="274"/>
                      <a:pt x="238" y="274"/>
                    </a:cubicBezTo>
                    <a:cubicBezTo>
                      <a:pt x="182" y="274"/>
                      <a:pt x="136" y="228"/>
                      <a:pt x="136" y="172"/>
                    </a:cubicBezTo>
                    <a:cubicBezTo>
                      <a:pt x="136" y="115"/>
                      <a:pt x="182" y="69"/>
                      <a:pt x="238" y="69"/>
                    </a:cubicBezTo>
                    <a:close/>
                    <a:moveTo>
                      <a:pt x="68" y="503"/>
                    </a:moveTo>
                    <a:cubicBezTo>
                      <a:pt x="71" y="412"/>
                      <a:pt x="147" y="340"/>
                      <a:pt x="238" y="342"/>
                    </a:cubicBezTo>
                    <a:cubicBezTo>
                      <a:pt x="330" y="340"/>
                      <a:pt x="406" y="412"/>
                      <a:pt x="409" y="503"/>
                    </a:cubicBezTo>
                    <a:cubicBezTo>
                      <a:pt x="409" y="547"/>
                      <a:pt x="409" y="547"/>
                      <a:pt x="409" y="547"/>
                    </a:cubicBezTo>
                    <a:cubicBezTo>
                      <a:pt x="68" y="547"/>
                      <a:pt x="68" y="547"/>
                      <a:pt x="68" y="547"/>
                    </a:cubicBezTo>
                    <a:lnTo>
                      <a:pt x="68" y="5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87" name="Freeform 86"/>
              <p:cNvSpPr>
                <a:spLocks noEditPoints="1"/>
              </p:cNvSpPr>
              <p:nvPr/>
            </p:nvSpPr>
            <p:spPr bwMode="auto">
              <a:xfrm>
                <a:off x="4135438" y="4375151"/>
                <a:ext cx="782637" cy="727075"/>
              </a:xfrm>
              <a:custGeom>
                <a:avLst/>
                <a:gdLst>
                  <a:gd name="T0" fmla="*/ 1171 w 1511"/>
                  <a:gd name="T1" fmla="*/ 898 h 1404"/>
                  <a:gd name="T2" fmla="*/ 1485 w 1511"/>
                  <a:gd name="T3" fmla="*/ 601 h 1404"/>
                  <a:gd name="T4" fmla="*/ 1503 w 1511"/>
                  <a:gd name="T5" fmla="*/ 531 h 1404"/>
                  <a:gd name="T6" fmla="*/ 1448 w 1511"/>
                  <a:gd name="T7" fmla="*/ 484 h 1404"/>
                  <a:gd name="T8" fmla="*/ 1012 w 1511"/>
                  <a:gd name="T9" fmla="*/ 422 h 1404"/>
                  <a:gd name="T10" fmla="*/ 817 w 1511"/>
                  <a:gd name="T11" fmla="*/ 38 h 1404"/>
                  <a:gd name="T12" fmla="*/ 756 w 1511"/>
                  <a:gd name="T13" fmla="*/ 0 h 1404"/>
                  <a:gd name="T14" fmla="*/ 694 w 1511"/>
                  <a:gd name="T15" fmla="*/ 38 h 1404"/>
                  <a:gd name="T16" fmla="*/ 499 w 1511"/>
                  <a:gd name="T17" fmla="*/ 422 h 1404"/>
                  <a:gd name="T18" fmla="*/ 64 w 1511"/>
                  <a:gd name="T19" fmla="*/ 484 h 1404"/>
                  <a:gd name="T20" fmla="*/ 8 w 1511"/>
                  <a:gd name="T21" fmla="*/ 530 h 1404"/>
                  <a:gd name="T22" fmla="*/ 26 w 1511"/>
                  <a:gd name="T23" fmla="*/ 601 h 1404"/>
                  <a:gd name="T24" fmla="*/ 340 w 1511"/>
                  <a:gd name="T25" fmla="*/ 898 h 1404"/>
                  <a:gd name="T26" fmla="*/ 266 w 1511"/>
                  <a:gd name="T27" fmla="*/ 1319 h 1404"/>
                  <a:gd name="T28" fmla="*/ 292 w 1511"/>
                  <a:gd name="T29" fmla="*/ 1386 h 1404"/>
                  <a:gd name="T30" fmla="*/ 365 w 1511"/>
                  <a:gd name="T31" fmla="*/ 1392 h 1404"/>
                  <a:gd name="T32" fmla="*/ 756 w 1511"/>
                  <a:gd name="T33" fmla="*/ 1192 h 1404"/>
                  <a:gd name="T34" fmla="*/ 1146 w 1511"/>
                  <a:gd name="T35" fmla="*/ 1392 h 1404"/>
                  <a:gd name="T36" fmla="*/ 1219 w 1511"/>
                  <a:gd name="T37" fmla="*/ 1386 h 1404"/>
                  <a:gd name="T38" fmla="*/ 1245 w 1511"/>
                  <a:gd name="T39" fmla="*/ 1319 h 1404"/>
                  <a:gd name="T40" fmla="*/ 1171 w 1511"/>
                  <a:gd name="T41" fmla="*/ 898 h 1404"/>
                  <a:gd name="T42" fmla="*/ 787 w 1511"/>
                  <a:gd name="T43" fmla="*/ 1131 h 1404"/>
                  <a:gd name="T44" fmla="*/ 724 w 1511"/>
                  <a:gd name="T45" fmla="*/ 1131 h 1404"/>
                  <a:gd name="T46" fmla="*/ 333 w 1511"/>
                  <a:gd name="T47" fmla="*/ 1331 h 1404"/>
                  <a:gd name="T48" fmla="*/ 407 w 1511"/>
                  <a:gd name="T49" fmla="*/ 910 h 1404"/>
                  <a:gd name="T50" fmla="*/ 387 w 1511"/>
                  <a:gd name="T51" fmla="*/ 849 h 1404"/>
                  <a:gd name="T52" fmla="*/ 73 w 1511"/>
                  <a:gd name="T53" fmla="*/ 551 h 1404"/>
                  <a:gd name="T54" fmla="*/ 508 w 1511"/>
                  <a:gd name="T55" fmla="*/ 490 h 1404"/>
                  <a:gd name="T56" fmla="*/ 560 w 1511"/>
                  <a:gd name="T57" fmla="*/ 453 h 1404"/>
                  <a:gd name="T58" fmla="*/ 756 w 1511"/>
                  <a:gd name="T59" fmla="*/ 68 h 1404"/>
                  <a:gd name="T60" fmla="*/ 756 w 1511"/>
                  <a:gd name="T61" fmla="*/ 68 h 1404"/>
                  <a:gd name="T62" fmla="*/ 756 w 1511"/>
                  <a:gd name="T63" fmla="*/ 68 h 1404"/>
                  <a:gd name="T64" fmla="*/ 951 w 1511"/>
                  <a:gd name="T65" fmla="*/ 453 h 1404"/>
                  <a:gd name="T66" fmla="*/ 1003 w 1511"/>
                  <a:gd name="T67" fmla="*/ 490 h 1404"/>
                  <a:gd name="T68" fmla="*/ 1438 w 1511"/>
                  <a:gd name="T69" fmla="*/ 551 h 1404"/>
                  <a:gd name="T70" fmla="*/ 1124 w 1511"/>
                  <a:gd name="T71" fmla="*/ 849 h 1404"/>
                  <a:gd name="T72" fmla="*/ 1104 w 1511"/>
                  <a:gd name="T73" fmla="*/ 910 h 1404"/>
                  <a:gd name="T74" fmla="*/ 1178 w 1511"/>
                  <a:gd name="T75" fmla="*/ 1331 h 1404"/>
                  <a:gd name="T76" fmla="*/ 787 w 1511"/>
                  <a:gd name="T77" fmla="*/ 1131 h 1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1" h="1404">
                    <a:moveTo>
                      <a:pt x="1171" y="898"/>
                    </a:moveTo>
                    <a:cubicBezTo>
                      <a:pt x="1485" y="601"/>
                      <a:pt x="1485" y="601"/>
                      <a:pt x="1485" y="601"/>
                    </a:cubicBezTo>
                    <a:cubicBezTo>
                      <a:pt x="1504" y="583"/>
                      <a:pt x="1511" y="556"/>
                      <a:pt x="1503" y="531"/>
                    </a:cubicBezTo>
                    <a:cubicBezTo>
                      <a:pt x="1495" y="506"/>
                      <a:pt x="1474" y="487"/>
                      <a:pt x="1448" y="484"/>
                    </a:cubicBezTo>
                    <a:cubicBezTo>
                      <a:pt x="1012" y="422"/>
                      <a:pt x="1012" y="422"/>
                      <a:pt x="1012" y="422"/>
                    </a:cubicBezTo>
                    <a:cubicBezTo>
                      <a:pt x="817" y="38"/>
                      <a:pt x="817" y="38"/>
                      <a:pt x="817" y="38"/>
                    </a:cubicBezTo>
                    <a:cubicBezTo>
                      <a:pt x="805" y="15"/>
                      <a:pt x="781" y="0"/>
                      <a:pt x="756" y="0"/>
                    </a:cubicBezTo>
                    <a:cubicBezTo>
                      <a:pt x="730" y="0"/>
                      <a:pt x="706" y="15"/>
                      <a:pt x="694" y="38"/>
                    </a:cubicBezTo>
                    <a:cubicBezTo>
                      <a:pt x="499" y="422"/>
                      <a:pt x="499" y="422"/>
                      <a:pt x="499" y="422"/>
                    </a:cubicBezTo>
                    <a:cubicBezTo>
                      <a:pt x="64" y="484"/>
                      <a:pt x="64" y="484"/>
                      <a:pt x="64" y="484"/>
                    </a:cubicBezTo>
                    <a:cubicBezTo>
                      <a:pt x="38" y="487"/>
                      <a:pt x="16" y="505"/>
                      <a:pt x="8" y="530"/>
                    </a:cubicBezTo>
                    <a:cubicBezTo>
                      <a:pt x="0" y="555"/>
                      <a:pt x="7" y="583"/>
                      <a:pt x="26" y="601"/>
                    </a:cubicBezTo>
                    <a:cubicBezTo>
                      <a:pt x="340" y="898"/>
                      <a:pt x="340" y="898"/>
                      <a:pt x="340" y="898"/>
                    </a:cubicBezTo>
                    <a:cubicBezTo>
                      <a:pt x="266" y="1319"/>
                      <a:pt x="266" y="1319"/>
                      <a:pt x="266" y="1319"/>
                    </a:cubicBezTo>
                    <a:cubicBezTo>
                      <a:pt x="261" y="1345"/>
                      <a:pt x="272" y="1371"/>
                      <a:pt x="292" y="1386"/>
                    </a:cubicBezTo>
                    <a:cubicBezTo>
                      <a:pt x="313" y="1402"/>
                      <a:pt x="341" y="1404"/>
                      <a:pt x="365" y="1392"/>
                    </a:cubicBezTo>
                    <a:cubicBezTo>
                      <a:pt x="756" y="1192"/>
                      <a:pt x="756" y="1192"/>
                      <a:pt x="756" y="1192"/>
                    </a:cubicBezTo>
                    <a:cubicBezTo>
                      <a:pt x="1146" y="1392"/>
                      <a:pt x="1146" y="1392"/>
                      <a:pt x="1146" y="1392"/>
                    </a:cubicBezTo>
                    <a:cubicBezTo>
                      <a:pt x="1170" y="1404"/>
                      <a:pt x="1198" y="1402"/>
                      <a:pt x="1219" y="1386"/>
                    </a:cubicBezTo>
                    <a:cubicBezTo>
                      <a:pt x="1240" y="1371"/>
                      <a:pt x="1250" y="1345"/>
                      <a:pt x="1245" y="1319"/>
                    </a:cubicBezTo>
                    <a:lnTo>
                      <a:pt x="1171" y="898"/>
                    </a:lnTo>
                    <a:close/>
                    <a:moveTo>
                      <a:pt x="787" y="1131"/>
                    </a:moveTo>
                    <a:cubicBezTo>
                      <a:pt x="767" y="1121"/>
                      <a:pt x="744" y="1121"/>
                      <a:pt x="724" y="1131"/>
                    </a:cubicBezTo>
                    <a:cubicBezTo>
                      <a:pt x="333" y="1331"/>
                      <a:pt x="333" y="1331"/>
                      <a:pt x="333" y="1331"/>
                    </a:cubicBezTo>
                    <a:cubicBezTo>
                      <a:pt x="407" y="910"/>
                      <a:pt x="407" y="910"/>
                      <a:pt x="407" y="910"/>
                    </a:cubicBezTo>
                    <a:cubicBezTo>
                      <a:pt x="411" y="888"/>
                      <a:pt x="404" y="865"/>
                      <a:pt x="387" y="849"/>
                    </a:cubicBezTo>
                    <a:cubicBezTo>
                      <a:pt x="73" y="551"/>
                      <a:pt x="73" y="551"/>
                      <a:pt x="73" y="551"/>
                    </a:cubicBezTo>
                    <a:cubicBezTo>
                      <a:pt x="508" y="490"/>
                      <a:pt x="508" y="490"/>
                      <a:pt x="508" y="490"/>
                    </a:cubicBezTo>
                    <a:cubicBezTo>
                      <a:pt x="531" y="487"/>
                      <a:pt x="550" y="473"/>
                      <a:pt x="560" y="453"/>
                    </a:cubicBezTo>
                    <a:cubicBezTo>
                      <a:pt x="756" y="68"/>
                      <a:pt x="756" y="68"/>
                      <a:pt x="756" y="68"/>
                    </a:cubicBezTo>
                    <a:cubicBezTo>
                      <a:pt x="756" y="68"/>
                      <a:pt x="756" y="68"/>
                      <a:pt x="756" y="68"/>
                    </a:cubicBezTo>
                    <a:cubicBezTo>
                      <a:pt x="756" y="68"/>
                      <a:pt x="756" y="68"/>
                      <a:pt x="756" y="68"/>
                    </a:cubicBezTo>
                    <a:cubicBezTo>
                      <a:pt x="951" y="453"/>
                      <a:pt x="951" y="453"/>
                      <a:pt x="951" y="453"/>
                    </a:cubicBezTo>
                    <a:cubicBezTo>
                      <a:pt x="961" y="473"/>
                      <a:pt x="980" y="487"/>
                      <a:pt x="1003" y="490"/>
                    </a:cubicBezTo>
                    <a:cubicBezTo>
                      <a:pt x="1438" y="551"/>
                      <a:pt x="1438" y="551"/>
                      <a:pt x="1438" y="551"/>
                    </a:cubicBezTo>
                    <a:cubicBezTo>
                      <a:pt x="1124" y="849"/>
                      <a:pt x="1124" y="849"/>
                      <a:pt x="1124" y="849"/>
                    </a:cubicBezTo>
                    <a:cubicBezTo>
                      <a:pt x="1107" y="865"/>
                      <a:pt x="1100" y="888"/>
                      <a:pt x="1104" y="910"/>
                    </a:cubicBezTo>
                    <a:cubicBezTo>
                      <a:pt x="1178" y="1331"/>
                      <a:pt x="1178" y="1331"/>
                      <a:pt x="1178" y="1331"/>
                    </a:cubicBezTo>
                    <a:lnTo>
                      <a:pt x="787" y="1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10" name="Group 9"/>
          <p:cNvGrpSpPr/>
          <p:nvPr/>
        </p:nvGrpSpPr>
        <p:grpSpPr>
          <a:xfrm>
            <a:off x="13988234" y="2172347"/>
            <a:ext cx="3483864" cy="6172200"/>
            <a:chOff x="13988234" y="2172347"/>
            <a:chExt cx="3483864" cy="6172200"/>
          </a:xfrm>
        </p:grpSpPr>
        <p:sp>
          <p:nvSpPr>
            <p:cNvPr id="34" name="Rounded Rectangle 3">
              <a:extLst>
                <a:ext uri="{FF2B5EF4-FFF2-40B4-BE49-F238E27FC236}">
                  <a16:creationId xmlns:a16="http://schemas.microsoft.com/office/drawing/2014/main" id="{1E53D5A9-8ED7-484A-A2BC-0C3A0D8A12FD}"/>
                </a:ext>
              </a:extLst>
            </p:cNvPr>
            <p:cNvSpPr/>
            <p:nvPr/>
          </p:nvSpPr>
          <p:spPr>
            <a:xfrm>
              <a:off x="13988234" y="2172347"/>
              <a:ext cx="3483864" cy="6172200"/>
            </a:xfrm>
            <a:prstGeom prst="roundRect">
              <a:avLst>
                <a:gd name="adj" fmla="val 50000"/>
              </a:avLst>
            </a:prstGeom>
            <a:solidFill>
              <a:schemeClr val="accent1">
                <a:lumMod val="60000"/>
                <a:lumOff val="40000"/>
              </a:schemeClr>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0" rIns="0" bIns="0" rtlCol="0" anchor="ctr" anchorCtr="0">
              <a:noAutofit/>
            </a:bodyPr>
            <a:lstStyle/>
            <a:p>
              <a:pPr algn="ctr">
                <a:lnSpc>
                  <a:spcPct val="130000"/>
                </a:lnSpc>
                <a:spcBef>
                  <a:spcPts val="1500"/>
                </a:spcBef>
              </a:pPr>
              <a:r>
                <a:rPr lang="en-US" sz="2800" dirty="0">
                  <a:solidFill>
                    <a:schemeClr val="tx1">
                      <a:alpha val="70000"/>
                    </a:schemeClr>
                  </a:solidFill>
                  <a:latin typeface="Open Sans" panose="020B0604020202020204" charset="0"/>
                  <a:ea typeface="Open Sans" panose="020B0604020202020204" charset="0"/>
                  <a:cs typeface="Open Sans" panose="020B0604020202020204" charset="0"/>
                </a:rPr>
                <a:t>How much advance notice would you need?</a:t>
              </a:r>
            </a:p>
          </p:txBody>
        </p:sp>
        <p:grpSp>
          <p:nvGrpSpPr>
            <p:cNvPr id="88" name="Group 87"/>
            <p:cNvGrpSpPr>
              <a:grpSpLocks noChangeAspect="1"/>
            </p:cNvGrpSpPr>
            <p:nvPr/>
          </p:nvGrpSpPr>
          <p:grpSpPr>
            <a:xfrm>
              <a:off x="15222478" y="3008542"/>
              <a:ext cx="1015375" cy="1005840"/>
              <a:chOff x="7297738" y="2952750"/>
              <a:chExt cx="2366962" cy="2344738"/>
            </a:xfrm>
            <a:solidFill>
              <a:srgbClr val="222222"/>
            </a:solidFill>
          </p:grpSpPr>
          <p:sp>
            <p:nvSpPr>
              <p:cNvPr id="89" name="Freeform 88"/>
              <p:cNvSpPr>
                <a:spLocks noEditPoints="1"/>
              </p:cNvSpPr>
              <p:nvPr/>
            </p:nvSpPr>
            <p:spPr bwMode="auto">
              <a:xfrm>
                <a:off x="7297738" y="2952750"/>
                <a:ext cx="2085975" cy="1665288"/>
              </a:xfrm>
              <a:custGeom>
                <a:avLst/>
                <a:gdLst>
                  <a:gd name="T0" fmla="*/ 87 w 1814"/>
                  <a:gd name="T1" fmla="*/ 1426 h 1450"/>
                  <a:gd name="T2" fmla="*/ 131 w 1814"/>
                  <a:gd name="T3" fmla="*/ 1443 h 1450"/>
                  <a:gd name="T4" fmla="*/ 150 w 1814"/>
                  <a:gd name="T5" fmla="*/ 1400 h 1450"/>
                  <a:gd name="T6" fmla="*/ 94 w 1814"/>
                  <a:gd name="T7" fmla="*/ 1221 h 1450"/>
                  <a:gd name="T8" fmla="*/ 94 w 1814"/>
                  <a:gd name="T9" fmla="*/ 837 h 1450"/>
                  <a:gd name="T10" fmla="*/ 496 w 1814"/>
                  <a:gd name="T11" fmla="*/ 238 h 1450"/>
                  <a:gd name="T12" fmla="*/ 837 w 1814"/>
                  <a:gd name="T13" fmla="*/ 94 h 1450"/>
                  <a:gd name="T14" fmla="*/ 1221 w 1814"/>
                  <a:gd name="T15" fmla="*/ 94 h 1450"/>
                  <a:gd name="T16" fmla="*/ 1400 w 1814"/>
                  <a:gd name="T17" fmla="*/ 150 h 1450"/>
                  <a:gd name="T18" fmla="*/ 1451 w 1814"/>
                  <a:gd name="T19" fmla="*/ 174 h 1450"/>
                  <a:gd name="T20" fmla="*/ 1375 w 1814"/>
                  <a:gd name="T21" fmla="*/ 296 h 1450"/>
                  <a:gd name="T22" fmla="*/ 1373 w 1814"/>
                  <a:gd name="T23" fmla="*/ 329 h 1450"/>
                  <a:gd name="T24" fmla="*/ 1401 w 1814"/>
                  <a:gd name="T25" fmla="*/ 348 h 1450"/>
                  <a:gd name="T26" fmla="*/ 1775 w 1814"/>
                  <a:gd name="T27" fmla="*/ 382 h 1450"/>
                  <a:gd name="T28" fmla="*/ 1778 w 1814"/>
                  <a:gd name="T29" fmla="*/ 382 h 1450"/>
                  <a:gd name="T30" fmla="*/ 1809 w 1814"/>
                  <a:gd name="T31" fmla="*/ 364 h 1450"/>
                  <a:gd name="T32" fmla="*/ 1807 w 1814"/>
                  <a:gd name="T33" fmla="*/ 329 h 1450"/>
                  <a:gd name="T34" fmla="*/ 1602 w 1814"/>
                  <a:gd name="T35" fmla="*/ 22 h 1450"/>
                  <a:gd name="T36" fmla="*/ 1574 w 1814"/>
                  <a:gd name="T37" fmla="*/ 7 h 1450"/>
                  <a:gd name="T38" fmla="*/ 1545 w 1814"/>
                  <a:gd name="T39" fmla="*/ 23 h 1450"/>
                  <a:gd name="T40" fmla="*/ 1487 w 1814"/>
                  <a:gd name="T41" fmla="*/ 116 h 1450"/>
                  <a:gd name="T42" fmla="*/ 1426 w 1814"/>
                  <a:gd name="T43" fmla="*/ 87 h 1450"/>
                  <a:gd name="T44" fmla="*/ 1235 w 1814"/>
                  <a:gd name="T45" fmla="*/ 28 h 1450"/>
                  <a:gd name="T46" fmla="*/ 823 w 1814"/>
                  <a:gd name="T47" fmla="*/ 28 h 1450"/>
                  <a:gd name="T48" fmla="*/ 306 w 1814"/>
                  <a:gd name="T49" fmla="*/ 307 h 1450"/>
                  <a:gd name="T50" fmla="*/ 87 w 1814"/>
                  <a:gd name="T51" fmla="*/ 632 h 1450"/>
                  <a:gd name="T52" fmla="*/ 28 w 1814"/>
                  <a:gd name="T53" fmla="*/ 823 h 1450"/>
                  <a:gd name="T54" fmla="*/ 28 w 1814"/>
                  <a:gd name="T55" fmla="*/ 1235 h 1450"/>
                  <a:gd name="T56" fmla="*/ 87 w 1814"/>
                  <a:gd name="T57" fmla="*/ 1426 h 1450"/>
                  <a:gd name="T58" fmla="*/ 1575 w 1814"/>
                  <a:gd name="T59" fmla="*/ 104 h 1450"/>
                  <a:gd name="T60" fmla="*/ 1711 w 1814"/>
                  <a:gd name="T61" fmla="*/ 307 h 1450"/>
                  <a:gd name="T62" fmla="*/ 1462 w 1814"/>
                  <a:gd name="T63" fmla="*/ 285 h 1450"/>
                  <a:gd name="T64" fmla="*/ 1529 w 1814"/>
                  <a:gd name="T65" fmla="*/ 177 h 1450"/>
                  <a:gd name="T66" fmla="*/ 1529 w 1814"/>
                  <a:gd name="T67" fmla="*/ 177 h 1450"/>
                  <a:gd name="T68" fmla="*/ 1575 w 1814"/>
                  <a:gd name="T69" fmla="*/ 104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14" h="1450">
                    <a:moveTo>
                      <a:pt x="87" y="1426"/>
                    </a:moveTo>
                    <a:cubicBezTo>
                      <a:pt x="95" y="1443"/>
                      <a:pt x="115" y="1450"/>
                      <a:pt x="131" y="1443"/>
                    </a:cubicBezTo>
                    <a:cubicBezTo>
                      <a:pt x="148" y="1436"/>
                      <a:pt x="156" y="1417"/>
                      <a:pt x="150" y="1400"/>
                    </a:cubicBezTo>
                    <a:cubicBezTo>
                      <a:pt x="126" y="1342"/>
                      <a:pt x="107" y="1282"/>
                      <a:pt x="94" y="1221"/>
                    </a:cubicBezTo>
                    <a:cubicBezTo>
                      <a:pt x="69" y="1094"/>
                      <a:pt x="69" y="964"/>
                      <a:pt x="94" y="837"/>
                    </a:cubicBezTo>
                    <a:cubicBezTo>
                      <a:pt x="145" y="593"/>
                      <a:pt x="289" y="378"/>
                      <a:pt x="496" y="238"/>
                    </a:cubicBezTo>
                    <a:cubicBezTo>
                      <a:pt x="599" y="168"/>
                      <a:pt x="715" y="119"/>
                      <a:pt x="837" y="94"/>
                    </a:cubicBezTo>
                    <a:cubicBezTo>
                      <a:pt x="964" y="69"/>
                      <a:pt x="1094" y="69"/>
                      <a:pt x="1221" y="94"/>
                    </a:cubicBezTo>
                    <a:cubicBezTo>
                      <a:pt x="1282" y="107"/>
                      <a:pt x="1342" y="126"/>
                      <a:pt x="1400" y="150"/>
                    </a:cubicBezTo>
                    <a:cubicBezTo>
                      <a:pt x="1417" y="158"/>
                      <a:pt x="1434" y="166"/>
                      <a:pt x="1451" y="174"/>
                    </a:cubicBezTo>
                    <a:cubicBezTo>
                      <a:pt x="1375" y="296"/>
                      <a:pt x="1375" y="296"/>
                      <a:pt x="1375" y="296"/>
                    </a:cubicBezTo>
                    <a:cubicBezTo>
                      <a:pt x="1369" y="306"/>
                      <a:pt x="1368" y="318"/>
                      <a:pt x="1373" y="329"/>
                    </a:cubicBezTo>
                    <a:cubicBezTo>
                      <a:pt x="1378" y="339"/>
                      <a:pt x="1389" y="347"/>
                      <a:pt x="1401" y="348"/>
                    </a:cubicBezTo>
                    <a:cubicBezTo>
                      <a:pt x="1775" y="382"/>
                      <a:pt x="1775" y="382"/>
                      <a:pt x="1775" y="382"/>
                    </a:cubicBezTo>
                    <a:cubicBezTo>
                      <a:pt x="1778" y="382"/>
                      <a:pt x="1778" y="382"/>
                      <a:pt x="1778" y="382"/>
                    </a:cubicBezTo>
                    <a:cubicBezTo>
                      <a:pt x="1791" y="382"/>
                      <a:pt x="1803" y="375"/>
                      <a:pt x="1809" y="364"/>
                    </a:cubicBezTo>
                    <a:cubicBezTo>
                      <a:pt x="1814" y="353"/>
                      <a:pt x="1814" y="339"/>
                      <a:pt x="1807" y="329"/>
                    </a:cubicBezTo>
                    <a:cubicBezTo>
                      <a:pt x="1602" y="22"/>
                      <a:pt x="1602" y="22"/>
                      <a:pt x="1602" y="22"/>
                    </a:cubicBezTo>
                    <a:cubicBezTo>
                      <a:pt x="1596" y="13"/>
                      <a:pt x="1585" y="7"/>
                      <a:pt x="1574" y="7"/>
                    </a:cubicBezTo>
                    <a:cubicBezTo>
                      <a:pt x="1562" y="7"/>
                      <a:pt x="1551" y="13"/>
                      <a:pt x="1545" y="23"/>
                    </a:cubicBezTo>
                    <a:cubicBezTo>
                      <a:pt x="1487" y="116"/>
                      <a:pt x="1487" y="116"/>
                      <a:pt x="1487" y="116"/>
                    </a:cubicBezTo>
                    <a:cubicBezTo>
                      <a:pt x="1468" y="106"/>
                      <a:pt x="1448" y="96"/>
                      <a:pt x="1426" y="87"/>
                    </a:cubicBezTo>
                    <a:cubicBezTo>
                      <a:pt x="1365" y="61"/>
                      <a:pt x="1300" y="41"/>
                      <a:pt x="1235" y="28"/>
                    </a:cubicBezTo>
                    <a:cubicBezTo>
                      <a:pt x="1099" y="0"/>
                      <a:pt x="959" y="0"/>
                      <a:pt x="823" y="28"/>
                    </a:cubicBezTo>
                    <a:cubicBezTo>
                      <a:pt x="627" y="68"/>
                      <a:pt x="448" y="165"/>
                      <a:pt x="306" y="307"/>
                    </a:cubicBezTo>
                    <a:cubicBezTo>
                      <a:pt x="213" y="400"/>
                      <a:pt x="139" y="510"/>
                      <a:pt x="87" y="632"/>
                    </a:cubicBezTo>
                    <a:cubicBezTo>
                      <a:pt x="61" y="693"/>
                      <a:pt x="41" y="758"/>
                      <a:pt x="28" y="823"/>
                    </a:cubicBezTo>
                    <a:cubicBezTo>
                      <a:pt x="0" y="959"/>
                      <a:pt x="0" y="1099"/>
                      <a:pt x="28" y="1235"/>
                    </a:cubicBezTo>
                    <a:cubicBezTo>
                      <a:pt x="41" y="1300"/>
                      <a:pt x="61" y="1365"/>
                      <a:pt x="87" y="1426"/>
                    </a:cubicBezTo>
                    <a:close/>
                    <a:moveTo>
                      <a:pt x="1575" y="104"/>
                    </a:moveTo>
                    <a:cubicBezTo>
                      <a:pt x="1711" y="307"/>
                      <a:pt x="1711" y="307"/>
                      <a:pt x="1711" y="307"/>
                    </a:cubicBezTo>
                    <a:cubicBezTo>
                      <a:pt x="1462" y="285"/>
                      <a:pt x="1462" y="285"/>
                      <a:pt x="1462" y="285"/>
                    </a:cubicBezTo>
                    <a:cubicBezTo>
                      <a:pt x="1529" y="177"/>
                      <a:pt x="1529" y="177"/>
                      <a:pt x="1529" y="177"/>
                    </a:cubicBezTo>
                    <a:cubicBezTo>
                      <a:pt x="1529" y="177"/>
                      <a:pt x="1529" y="177"/>
                      <a:pt x="1529" y="177"/>
                    </a:cubicBezTo>
                    <a:lnTo>
                      <a:pt x="157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0" name="Freeform 89"/>
              <p:cNvSpPr>
                <a:spLocks noEditPoints="1"/>
              </p:cNvSpPr>
              <p:nvPr/>
            </p:nvSpPr>
            <p:spPr bwMode="auto">
              <a:xfrm>
                <a:off x="7578725" y="3629025"/>
                <a:ext cx="2085975" cy="1668463"/>
              </a:xfrm>
              <a:custGeom>
                <a:avLst/>
                <a:gdLst>
                  <a:gd name="T0" fmla="*/ 1727 w 1814"/>
                  <a:gd name="T1" fmla="*/ 25 h 1452"/>
                  <a:gd name="T2" fmla="*/ 1682 w 1814"/>
                  <a:gd name="T3" fmla="*/ 8 h 1452"/>
                  <a:gd name="T4" fmla="*/ 1664 w 1814"/>
                  <a:gd name="T5" fmla="*/ 52 h 1452"/>
                  <a:gd name="T6" fmla="*/ 1719 w 1814"/>
                  <a:gd name="T7" fmla="*/ 231 h 1452"/>
                  <a:gd name="T8" fmla="*/ 1719 w 1814"/>
                  <a:gd name="T9" fmla="*/ 615 h 1452"/>
                  <a:gd name="T10" fmla="*/ 1318 w 1814"/>
                  <a:gd name="T11" fmla="*/ 1214 h 1452"/>
                  <a:gd name="T12" fmla="*/ 977 w 1814"/>
                  <a:gd name="T13" fmla="*/ 1357 h 1452"/>
                  <a:gd name="T14" fmla="*/ 593 w 1814"/>
                  <a:gd name="T15" fmla="*/ 1357 h 1452"/>
                  <a:gd name="T16" fmla="*/ 414 w 1814"/>
                  <a:gd name="T17" fmla="*/ 1302 h 1452"/>
                  <a:gd name="T18" fmla="*/ 363 w 1814"/>
                  <a:gd name="T19" fmla="*/ 1278 h 1452"/>
                  <a:gd name="T20" fmla="*/ 439 w 1814"/>
                  <a:gd name="T21" fmla="*/ 1156 h 1452"/>
                  <a:gd name="T22" fmla="*/ 441 w 1814"/>
                  <a:gd name="T23" fmla="*/ 1123 h 1452"/>
                  <a:gd name="T24" fmla="*/ 413 w 1814"/>
                  <a:gd name="T25" fmla="*/ 1104 h 1452"/>
                  <a:gd name="T26" fmla="*/ 39 w 1814"/>
                  <a:gd name="T27" fmla="*/ 1070 h 1452"/>
                  <a:gd name="T28" fmla="*/ 6 w 1814"/>
                  <a:gd name="T29" fmla="*/ 1087 h 1452"/>
                  <a:gd name="T30" fmla="*/ 7 w 1814"/>
                  <a:gd name="T31" fmla="*/ 1123 h 1452"/>
                  <a:gd name="T32" fmla="*/ 212 w 1814"/>
                  <a:gd name="T33" fmla="*/ 1430 h 1452"/>
                  <a:gd name="T34" fmla="*/ 240 w 1814"/>
                  <a:gd name="T35" fmla="*/ 1445 h 1452"/>
                  <a:gd name="T36" fmla="*/ 240 w 1814"/>
                  <a:gd name="T37" fmla="*/ 1445 h 1452"/>
                  <a:gd name="T38" fmla="*/ 269 w 1814"/>
                  <a:gd name="T39" fmla="*/ 1429 h 1452"/>
                  <a:gd name="T40" fmla="*/ 327 w 1814"/>
                  <a:gd name="T41" fmla="*/ 1336 h 1452"/>
                  <a:gd name="T42" fmla="*/ 387 w 1814"/>
                  <a:gd name="T43" fmla="*/ 1365 h 1452"/>
                  <a:gd name="T44" fmla="*/ 579 w 1814"/>
                  <a:gd name="T45" fmla="*/ 1424 h 1452"/>
                  <a:gd name="T46" fmla="*/ 991 w 1814"/>
                  <a:gd name="T47" fmla="*/ 1424 h 1452"/>
                  <a:gd name="T48" fmla="*/ 1508 w 1814"/>
                  <a:gd name="T49" fmla="*/ 1145 h 1452"/>
                  <a:gd name="T50" fmla="*/ 1727 w 1814"/>
                  <a:gd name="T51" fmla="*/ 820 h 1452"/>
                  <a:gd name="T52" fmla="*/ 1786 w 1814"/>
                  <a:gd name="T53" fmla="*/ 629 h 1452"/>
                  <a:gd name="T54" fmla="*/ 1786 w 1814"/>
                  <a:gd name="T55" fmla="*/ 217 h 1452"/>
                  <a:gd name="T56" fmla="*/ 1727 w 1814"/>
                  <a:gd name="T57" fmla="*/ 25 h 1452"/>
                  <a:gd name="T58" fmla="*/ 239 w 1814"/>
                  <a:gd name="T59" fmla="*/ 1348 h 1452"/>
                  <a:gd name="T60" fmla="*/ 103 w 1814"/>
                  <a:gd name="T61" fmla="*/ 1145 h 1452"/>
                  <a:gd name="T62" fmla="*/ 352 w 1814"/>
                  <a:gd name="T63" fmla="*/ 1167 h 1452"/>
                  <a:gd name="T64" fmla="*/ 285 w 1814"/>
                  <a:gd name="T65" fmla="*/ 1275 h 1452"/>
                  <a:gd name="T66" fmla="*/ 285 w 1814"/>
                  <a:gd name="T67" fmla="*/ 1275 h 1452"/>
                  <a:gd name="T68" fmla="*/ 239 w 1814"/>
                  <a:gd name="T69" fmla="*/ 1348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14" h="1452">
                    <a:moveTo>
                      <a:pt x="1727" y="25"/>
                    </a:moveTo>
                    <a:cubicBezTo>
                      <a:pt x="1719" y="8"/>
                      <a:pt x="1699" y="0"/>
                      <a:pt x="1682" y="8"/>
                    </a:cubicBezTo>
                    <a:cubicBezTo>
                      <a:pt x="1665" y="15"/>
                      <a:pt x="1657" y="35"/>
                      <a:pt x="1664" y="52"/>
                    </a:cubicBezTo>
                    <a:cubicBezTo>
                      <a:pt x="1688" y="110"/>
                      <a:pt x="1707" y="170"/>
                      <a:pt x="1719" y="231"/>
                    </a:cubicBezTo>
                    <a:cubicBezTo>
                      <a:pt x="1745" y="358"/>
                      <a:pt x="1745" y="488"/>
                      <a:pt x="1719" y="615"/>
                    </a:cubicBezTo>
                    <a:cubicBezTo>
                      <a:pt x="1669" y="859"/>
                      <a:pt x="1525" y="1074"/>
                      <a:pt x="1318" y="1214"/>
                    </a:cubicBezTo>
                    <a:cubicBezTo>
                      <a:pt x="1215" y="1284"/>
                      <a:pt x="1099" y="1332"/>
                      <a:pt x="977" y="1357"/>
                    </a:cubicBezTo>
                    <a:cubicBezTo>
                      <a:pt x="850" y="1383"/>
                      <a:pt x="720" y="1383"/>
                      <a:pt x="593" y="1357"/>
                    </a:cubicBezTo>
                    <a:cubicBezTo>
                      <a:pt x="532" y="1345"/>
                      <a:pt x="472" y="1326"/>
                      <a:pt x="414" y="1302"/>
                    </a:cubicBezTo>
                    <a:cubicBezTo>
                      <a:pt x="397" y="1294"/>
                      <a:pt x="380" y="1286"/>
                      <a:pt x="363" y="1278"/>
                    </a:cubicBezTo>
                    <a:cubicBezTo>
                      <a:pt x="439" y="1156"/>
                      <a:pt x="439" y="1156"/>
                      <a:pt x="439" y="1156"/>
                    </a:cubicBezTo>
                    <a:cubicBezTo>
                      <a:pt x="445" y="1146"/>
                      <a:pt x="446" y="1134"/>
                      <a:pt x="441" y="1123"/>
                    </a:cubicBezTo>
                    <a:cubicBezTo>
                      <a:pt x="435" y="1113"/>
                      <a:pt x="425" y="1105"/>
                      <a:pt x="413" y="1104"/>
                    </a:cubicBezTo>
                    <a:cubicBezTo>
                      <a:pt x="39" y="1070"/>
                      <a:pt x="39" y="1070"/>
                      <a:pt x="39" y="1070"/>
                    </a:cubicBezTo>
                    <a:cubicBezTo>
                      <a:pt x="26" y="1069"/>
                      <a:pt x="13" y="1076"/>
                      <a:pt x="6" y="1087"/>
                    </a:cubicBezTo>
                    <a:cubicBezTo>
                      <a:pt x="0" y="1098"/>
                      <a:pt x="0" y="1112"/>
                      <a:pt x="7" y="1123"/>
                    </a:cubicBezTo>
                    <a:cubicBezTo>
                      <a:pt x="212" y="1430"/>
                      <a:pt x="212" y="1430"/>
                      <a:pt x="212" y="1430"/>
                    </a:cubicBezTo>
                    <a:cubicBezTo>
                      <a:pt x="218" y="1439"/>
                      <a:pt x="229" y="1445"/>
                      <a:pt x="240" y="1445"/>
                    </a:cubicBezTo>
                    <a:cubicBezTo>
                      <a:pt x="240" y="1445"/>
                      <a:pt x="240" y="1445"/>
                      <a:pt x="240" y="1445"/>
                    </a:cubicBezTo>
                    <a:cubicBezTo>
                      <a:pt x="252" y="1445"/>
                      <a:pt x="263" y="1439"/>
                      <a:pt x="269" y="1429"/>
                    </a:cubicBezTo>
                    <a:cubicBezTo>
                      <a:pt x="327" y="1336"/>
                      <a:pt x="327" y="1336"/>
                      <a:pt x="327" y="1336"/>
                    </a:cubicBezTo>
                    <a:cubicBezTo>
                      <a:pt x="346" y="1346"/>
                      <a:pt x="366" y="1356"/>
                      <a:pt x="387" y="1365"/>
                    </a:cubicBezTo>
                    <a:cubicBezTo>
                      <a:pt x="449" y="1391"/>
                      <a:pt x="513" y="1410"/>
                      <a:pt x="579" y="1424"/>
                    </a:cubicBezTo>
                    <a:cubicBezTo>
                      <a:pt x="715" y="1452"/>
                      <a:pt x="855" y="1452"/>
                      <a:pt x="991" y="1424"/>
                    </a:cubicBezTo>
                    <a:cubicBezTo>
                      <a:pt x="1186" y="1383"/>
                      <a:pt x="1366" y="1287"/>
                      <a:pt x="1508" y="1145"/>
                    </a:cubicBezTo>
                    <a:cubicBezTo>
                      <a:pt x="1601" y="1052"/>
                      <a:pt x="1675" y="942"/>
                      <a:pt x="1727" y="820"/>
                    </a:cubicBezTo>
                    <a:cubicBezTo>
                      <a:pt x="1753" y="758"/>
                      <a:pt x="1773" y="694"/>
                      <a:pt x="1786" y="629"/>
                    </a:cubicBezTo>
                    <a:cubicBezTo>
                      <a:pt x="1814" y="493"/>
                      <a:pt x="1814" y="353"/>
                      <a:pt x="1786" y="217"/>
                    </a:cubicBezTo>
                    <a:cubicBezTo>
                      <a:pt x="1773" y="151"/>
                      <a:pt x="1753" y="87"/>
                      <a:pt x="1727" y="25"/>
                    </a:cubicBezTo>
                    <a:close/>
                    <a:moveTo>
                      <a:pt x="239" y="1348"/>
                    </a:moveTo>
                    <a:cubicBezTo>
                      <a:pt x="103" y="1145"/>
                      <a:pt x="103" y="1145"/>
                      <a:pt x="103" y="1145"/>
                    </a:cubicBezTo>
                    <a:cubicBezTo>
                      <a:pt x="352" y="1167"/>
                      <a:pt x="352" y="1167"/>
                      <a:pt x="352" y="1167"/>
                    </a:cubicBezTo>
                    <a:cubicBezTo>
                      <a:pt x="285" y="1275"/>
                      <a:pt x="285" y="1275"/>
                      <a:pt x="285" y="1275"/>
                    </a:cubicBezTo>
                    <a:cubicBezTo>
                      <a:pt x="285" y="1275"/>
                      <a:pt x="285" y="1275"/>
                      <a:pt x="285" y="1275"/>
                    </a:cubicBezTo>
                    <a:lnTo>
                      <a:pt x="239" y="13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1" name="Freeform 90"/>
              <p:cNvSpPr>
                <a:spLocks noEditPoints="1"/>
              </p:cNvSpPr>
              <p:nvPr/>
            </p:nvSpPr>
            <p:spPr bwMode="auto">
              <a:xfrm>
                <a:off x="7693025" y="3336925"/>
                <a:ext cx="1576388" cy="1597025"/>
              </a:xfrm>
              <a:custGeom>
                <a:avLst/>
                <a:gdLst>
                  <a:gd name="T0" fmla="*/ 1355 w 1370"/>
                  <a:gd name="T1" fmla="*/ 574 h 1390"/>
                  <a:gd name="T2" fmla="*/ 1272 w 1370"/>
                  <a:gd name="T3" fmla="*/ 351 h 1390"/>
                  <a:gd name="T4" fmla="*/ 1121 w 1370"/>
                  <a:gd name="T5" fmla="*/ 172 h 1390"/>
                  <a:gd name="T6" fmla="*/ 914 w 1370"/>
                  <a:gd name="T7" fmla="*/ 54 h 1390"/>
                  <a:gd name="T8" fmla="*/ 449 w 1370"/>
                  <a:gd name="T9" fmla="*/ 57 h 1390"/>
                  <a:gd name="T10" fmla="*/ 245 w 1370"/>
                  <a:gd name="T11" fmla="*/ 176 h 1390"/>
                  <a:gd name="T12" fmla="*/ 94 w 1370"/>
                  <a:gd name="T13" fmla="*/ 358 h 1390"/>
                  <a:gd name="T14" fmla="*/ 14 w 1370"/>
                  <a:gd name="T15" fmla="*/ 580 h 1390"/>
                  <a:gd name="T16" fmla="*/ 15 w 1370"/>
                  <a:gd name="T17" fmla="*/ 816 h 1390"/>
                  <a:gd name="T18" fmla="*/ 99 w 1370"/>
                  <a:gd name="T19" fmla="*/ 1041 h 1390"/>
                  <a:gd name="T20" fmla="*/ 249 w 1370"/>
                  <a:gd name="T21" fmla="*/ 1218 h 1390"/>
                  <a:gd name="T22" fmla="*/ 456 w 1370"/>
                  <a:gd name="T23" fmla="*/ 1336 h 1390"/>
                  <a:gd name="T24" fmla="*/ 921 w 1370"/>
                  <a:gd name="T25" fmla="*/ 1333 h 1390"/>
                  <a:gd name="T26" fmla="*/ 1125 w 1370"/>
                  <a:gd name="T27" fmla="*/ 1214 h 1390"/>
                  <a:gd name="T28" fmla="*/ 1276 w 1370"/>
                  <a:gd name="T29" fmla="*/ 1032 h 1390"/>
                  <a:gd name="T30" fmla="*/ 1356 w 1370"/>
                  <a:gd name="T31" fmla="*/ 810 h 1390"/>
                  <a:gd name="T32" fmla="*/ 1083 w 1370"/>
                  <a:gd name="T33" fmla="*/ 1117 h 1390"/>
                  <a:gd name="T34" fmla="*/ 1031 w 1370"/>
                  <a:gd name="T35" fmla="*/ 1161 h 1390"/>
                  <a:gd name="T36" fmla="*/ 915 w 1370"/>
                  <a:gd name="T37" fmla="*/ 1228 h 1390"/>
                  <a:gd name="T38" fmla="*/ 862 w 1370"/>
                  <a:gd name="T39" fmla="*/ 1282 h 1390"/>
                  <a:gd name="T40" fmla="*/ 685 w 1370"/>
                  <a:gd name="T41" fmla="*/ 1240 h 1390"/>
                  <a:gd name="T42" fmla="*/ 508 w 1370"/>
                  <a:gd name="T43" fmla="*/ 1282 h 1390"/>
                  <a:gd name="T44" fmla="*/ 481 w 1370"/>
                  <a:gd name="T45" fmla="*/ 1205 h 1390"/>
                  <a:gd name="T46" fmla="*/ 318 w 1370"/>
                  <a:gd name="T47" fmla="*/ 1185 h 1390"/>
                  <a:gd name="T48" fmla="*/ 319 w 1370"/>
                  <a:gd name="T49" fmla="*/ 1104 h 1390"/>
                  <a:gd name="T50" fmla="*/ 172 w 1370"/>
                  <a:gd name="T51" fmla="*/ 1030 h 1390"/>
                  <a:gd name="T52" fmla="*/ 201 w 1370"/>
                  <a:gd name="T53" fmla="*/ 955 h 1390"/>
                  <a:gd name="T54" fmla="*/ 88 w 1370"/>
                  <a:gd name="T55" fmla="*/ 835 h 1390"/>
                  <a:gd name="T56" fmla="*/ 109 w 1370"/>
                  <a:gd name="T57" fmla="*/ 762 h 1390"/>
                  <a:gd name="T58" fmla="*/ 109 w 1370"/>
                  <a:gd name="T59" fmla="*/ 628 h 1390"/>
                  <a:gd name="T60" fmla="*/ 121 w 1370"/>
                  <a:gd name="T61" fmla="*/ 561 h 1390"/>
                  <a:gd name="T62" fmla="*/ 166 w 1370"/>
                  <a:gd name="T63" fmla="*/ 435 h 1390"/>
                  <a:gd name="T64" fmla="*/ 200 w 1370"/>
                  <a:gd name="T65" fmla="*/ 376 h 1390"/>
                  <a:gd name="T66" fmla="*/ 287 w 1370"/>
                  <a:gd name="T67" fmla="*/ 273 h 1390"/>
                  <a:gd name="T68" fmla="*/ 339 w 1370"/>
                  <a:gd name="T69" fmla="*/ 230 h 1390"/>
                  <a:gd name="T70" fmla="*/ 455 w 1370"/>
                  <a:gd name="T71" fmla="*/ 163 h 1390"/>
                  <a:gd name="T72" fmla="*/ 519 w 1370"/>
                  <a:gd name="T73" fmla="*/ 139 h 1390"/>
                  <a:gd name="T74" fmla="*/ 651 w 1370"/>
                  <a:gd name="T75" fmla="*/ 116 h 1390"/>
                  <a:gd name="T76" fmla="*/ 719 w 1370"/>
                  <a:gd name="T77" fmla="*/ 84 h 1390"/>
                  <a:gd name="T78" fmla="*/ 856 w 1370"/>
                  <a:gd name="T79" fmla="*/ 173 h 1390"/>
                  <a:gd name="T80" fmla="*/ 926 w 1370"/>
                  <a:gd name="T81" fmla="*/ 131 h 1390"/>
                  <a:gd name="T82" fmla="*/ 1025 w 1370"/>
                  <a:gd name="T83" fmla="*/ 263 h 1390"/>
                  <a:gd name="T84" fmla="*/ 1104 w 1370"/>
                  <a:gd name="T85" fmla="*/ 249 h 1390"/>
                  <a:gd name="T86" fmla="*/ 1152 w 1370"/>
                  <a:gd name="T87" fmla="*/ 406 h 1390"/>
                  <a:gd name="T88" fmla="*/ 1232 w 1370"/>
                  <a:gd name="T89" fmla="*/ 419 h 1390"/>
                  <a:gd name="T90" fmla="*/ 1221 w 1370"/>
                  <a:gd name="T91" fmla="*/ 597 h 1390"/>
                  <a:gd name="T92" fmla="*/ 1293 w 1370"/>
                  <a:gd name="T93" fmla="*/ 622 h 1390"/>
                  <a:gd name="T94" fmla="*/ 1229 w 1370"/>
                  <a:gd name="T95" fmla="*/ 774 h 1390"/>
                  <a:gd name="T96" fmla="*/ 1282 w 1370"/>
                  <a:gd name="T97" fmla="*/ 835 h 1390"/>
                  <a:gd name="T98" fmla="*/ 1169 w 1370"/>
                  <a:gd name="T99" fmla="*/ 955 h 1390"/>
                  <a:gd name="T100" fmla="*/ 1198 w 1370"/>
                  <a:gd name="T101" fmla="*/ 1030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0" h="1390">
                    <a:moveTo>
                      <a:pt x="1356" y="580"/>
                    </a:moveTo>
                    <a:cubicBezTo>
                      <a:pt x="1356" y="579"/>
                      <a:pt x="1356" y="578"/>
                      <a:pt x="1356" y="577"/>
                    </a:cubicBezTo>
                    <a:cubicBezTo>
                      <a:pt x="1356" y="576"/>
                      <a:pt x="1355" y="575"/>
                      <a:pt x="1355" y="574"/>
                    </a:cubicBezTo>
                    <a:cubicBezTo>
                      <a:pt x="1341" y="498"/>
                      <a:pt x="1315" y="425"/>
                      <a:pt x="1276" y="358"/>
                    </a:cubicBezTo>
                    <a:cubicBezTo>
                      <a:pt x="1276" y="357"/>
                      <a:pt x="1275" y="355"/>
                      <a:pt x="1275" y="354"/>
                    </a:cubicBezTo>
                    <a:cubicBezTo>
                      <a:pt x="1274" y="353"/>
                      <a:pt x="1273" y="352"/>
                      <a:pt x="1272" y="351"/>
                    </a:cubicBezTo>
                    <a:cubicBezTo>
                      <a:pt x="1233" y="285"/>
                      <a:pt x="1184" y="225"/>
                      <a:pt x="1125" y="176"/>
                    </a:cubicBezTo>
                    <a:cubicBezTo>
                      <a:pt x="1124" y="175"/>
                      <a:pt x="1124" y="174"/>
                      <a:pt x="1123" y="173"/>
                    </a:cubicBezTo>
                    <a:cubicBezTo>
                      <a:pt x="1122" y="172"/>
                      <a:pt x="1122" y="172"/>
                      <a:pt x="1121" y="172"/>
                    </a:cubicBezTo>
                    <a:cubicBezTo>
                      <a:pt x="1061" y="122"/>
                      <a:pt x="994" y="83"/>
                      <a:pt x="921" y="57"/>
                    </a:cubicBezTo>
                    <a:cubicBezTo>
                      <a:pt x="920" y="56"/>
                      <a:pt x="919" y="55"/>
                      <a:pt x="918" y="55"/>
                    </a:cubicBezTo>
                    <a:cubicBezTo>
                      <a:pt x="917" y="54"/>
                      <a:pt x="915" y="54"/>
                      <a:pt x="914" y="54"/>
                    </a:cubicBezTo>
                    <a:cubicBezTo>
                      <a:pt x="766" y="0"/>
                      <a:pt x="604" y="0"/>
                      <a:pt x="456" y="54"/>
                    </a:cubicBezTo>
                    <a:cubicBezTo>
                      <a:pt x="455" y="54"/>
                      <a:pt x="453" y="54"/>
                      <a:pt x="452" y="55"/>
                    </a:cubicBezTo>
                    <a:cubicBezTo>
                      <a:pt x="451" y="55"/>
                      <a:pt x="450" y="56"/>
                      <a:pt x="449" y="57"/>
                    </a:cubicBezTo>
                    <a:cubicBezTo>
                      <a:pt x="376" y="83"/>
                      <a:pt x="309" y="122"/>
                      <a:pt x="249" y="172"/>
                    </a:cubicBezTo>
                    <a:cubicBezTo>
                      <a:pt x="248" y="172"/>
                      <a:pt x="248" y="172"/>
                      <a:pt x="247" y="173"/>
                    </a:cubicBezTo>
                    <a:cubicBezTo>
                      <a:pt x="246" y="174"/>
                      <a:pt x="246" y="175"/>
                      <a:pt x="245" y="176"/>
                    </a:cubicBezTo>
                    <a:cubicBezTo>
                      <a:pt x="186" y="225"/>
                      <a:pt x="137" y="285"/>
                      <a:pt x="98" y="351"/>
                    </a:cubicBezTo>
                    <a:cubicBezTo>
                      <a:pt x="97" y="352"/>
                      <a:pt x="96" y="353"/>
                      <a:pt x="95" y="354"/>
                    </a:cubicBezTo>
                    <a:cubicBezTo>
                      <a:pt x="95" y="355"/>
                      <a:pt x="94" y="357"/>
                      <a:pt x="94" y="358"/>
                    </a:cubicBezTo>
                    <a:cubicBezTo>
                      <a:pt x="55" y="425"/>
                      <a:pt x="29" y="498"/>
                      <a:pt x="15" y="574"/>
                    </a:cubicBezTo>
                    <a:cubicBezTo>
                      <a:pt x="15" y="575"/>
                      <a:pt x="14" y="576"/>
                      <a:pt x="14" y="577"/>
                    </a:cubicBezTo>
                    <a:cubicBezTo>
                      <a:pt x="14" y="578"/>
                      <a:pt x="14" y="579"/>
                      <a:pt x="14" y="580"/>
                    </a:cubicBezTo>
                    <a:cubicBezTo>
                      <a:pt x="0" y="656"/>
                      <a:pt x="0" y="734"/>
                      <a:pt x="14" y="810"/>
                    </a:cubicBezTo>
                    <a:cubicBezTo>
                      <a:pt x="14" y="811"/>
                      <a:pt x="14" y="812"/>
                      <a:pt x="14" y="813"/>
                    </a:cubicBezTo>
                    <a:cubicBezTo>
                      <a:pt x="14" y="814"/>
                      <a:pt x="15" y="815"/>
                      <a:pt x="15" y="816"/>
                    </a:cubicBezTo>
                    <a:cubicBezTo>
                      <a:pt x="29" y="892"/>
                      <a:pt x="55" y="965"/>
                      <a:pt x="94" y="1032"/>
                    </a:cubicBezTo>
                    <a:cubicBezTo>
                      <a:pt x="94" y="1033"/>
                      <a:pt x="95" y="1035"/>
                      <a:pt x="95" y="1036"/>
                    </a:cubicBezTo>
                    <a:cubicBezTo>
                      <a:pt x="96" y="1038"/>
                      <a:pt x="98" y="1039"/>
                      <a:pt x="99" y="1041"/>
                    </a:cubicBezTo>
                    <a:cubicBezTo>
                      <a:pt x="138" y="1106"/>
                      <a:pt x="187" y="1165"/>
                      <a:pt x="245" y="1214"/>
                    </a:cubicBezTo>
                    <a:cubicBezTo>
                      <a:pt x="246" y="1215"/>
                      <a:pt x="246" y="1216"/>
                      <a:pt x="247" y="1217"/>
                    </a:cubicBezTo>
                    <a:cubicBezTo>
                      <a:pt x="248" y="1217"/>
                      <a:pt x="249" y="1218"/>
                      <a:pt x="249" y="1218"/>
                    </a:cubicBezTo>
                    <a:cubicBezTo>
                      <a:pt x="309" y="1268"/>
                      <a:pt x="376" y="1306"/>
                      <a:pt x="449" y="1333"/>
                    </a:cubicBezTo>
                    <a:cubicBezTo>
                      <a:pt x="450" y="1334"/>
                      <a:pt x="451" y="1335"/>
                      <a:pt x="452" y="1335"/>
                    </a:cubicBezTo>
                    <a:cubicBezTo>
                      <a:pt x="453" y="1336"/>
                      <a:pt x="455" y="1336"/>
                      <a:pt x="456" y="1336"/>
                    </a:cubicBezTo>
                    <a:cubicBezTo>
                      <a:pt x="604" y="1390"/>
                      <a:pt x="766" y="1390"/>
                      <a:pt x="914" y="1336"/>
                    </a:cubicBezTo>
                    <a:cubicBezTo>
                      <a:pt x="915" y="1336"/>
                      <a:pt x="917" y="1336"/>
                      <a:pt x="918" y="1335"/>
                    </a:cubicBezTo>
                    <a:cubicBezTo>
                      <a:pt x="919" y="1335"/>
                      <a:pt x="920" y="1334"/>
                      <a:pt x="921" y="1333"/>
                    </a:cubicBezTo>
                    <a:cubicBezTo>
                      <a:pt x="994" y="1306"/>
                      <a:pt x="1061" y="1268"/>
                      <a:pt x="1121" y="1218"/>
                    </a:cubicBezTo>
                    <a:cubicBezTo>
                      <a:pt x="1121" y="1218"/>
                      <a:pt x="1122" y="1217"/>
                      <a:pt x="1123" y="1217"/>
                    </a:cubicBezTo>
                    <a:cubicBezTo>
                      <a:pt x="1124" y="1216"/>
                      <a:pt x="1124" y="1215"/>
                      <a:pt x="1125" y="1214"/>
                    </a:cubicBezTo>
                    <a:cubicBezTo>
                      <a:pt x="1183" y="1165"/>
                      <a:pt x="1232" y="1106"/>
                      <a:pt x="1271" y="1041"/>
                    </a:cubicBezTo>
                    <a:cubicBezTo>
                      <a:pt x="1272" y="1039"/>
                      <a:pt x="1274" y="1038"/>
                      <a:pt x="1275" y="1036"/>
                    </a:cubicBezTo>
                    <a:cubicBezTo>
                      <a:pt x="1275" y="1035"/>
                      <a:pt x="1276" y="1033"/>
                      <a:pt x="1276" y="1032"/>
                    </a:cubicBezTo>
                    <a:cubicBezTo>
                      <a:pt x="1315" y="965"/>
                      <a:pt x="1341" y="892"/>
                      <a:pt x="1355" y="816"/>
                    </a:cubicBezTo>
                    <a:cubicBezTo>
                      <a:pt x="1355" y="815"/>
                      <a:pt x="1356" y="814"/>
                      <a:pt x="1356" y="813"/>
                    </a:cubicBezTo>
                    <a:cubicBezTo>
                      <a:pt x="1356" y="812"/>
                      <a:pt x="1356" y="811"/>
                      <a:pt x="1356" y="810"/>
                    </a:cubicBezTo>
                    <a:cubicBezTo>
                      <a:pt x="1370" y="734"/>
                      <a:pt x="1370" y="656"/>
                      <a:pt x="1356" y="580"/>
                    </a:cubicBezTo>
                    <a:close/>
                    <a:moveTo>
                      <a:pt x="1104" y="1141"/>
                    </a:moveTo>
                    <a:cubicBezTo>
                      <a:pt x="1083" y="1117"/>
                      <a:pt x="1083" y="1117"/>
                      <a:pt x="1083" y="1117"/>
                    </a:cubicBezTo>
                    <a:cubicBezTo>
                      <a:pt x="1076" y="1107"/>
                      <a:pt x="1063" y="1102"/>
                      <a:pt x="1051" y="1104"/>
                    </a:cubicBezTo>
                    <a:cubicBezTo>
                      <a:pt x="1039" y="1106"/>
                      <a:pt x="1029" y="1115"/>
                      <a:pt x="1025" y="1127"/>
                    </a:cubicBezTo>
                    <a:cubicBezTo>
                      <a:pt x="1020" y="1138"/>
                      <a:pt x="1023" y="1151"/>
                      <a:pt x="1031" y="1161"/>
                    </a:cubicBezTo>
                    <a:cubicBezTo>
                      <a:pt x="1052" y="1185"/>
                      <a:pt x="1052" y="1185"/>
                      <a:pt x="1052" y="1185"/>
                    </a:cubicBezTo>
                    <a:cubicBezTo>
                      <a:pt x="1013" y="1215"/>
                      <a:pt x="971" y="1239"/>
                      <a:pt x="926" y="1259"/>
                    </a:cubicBezTo>
                    <a:cubicBezTo>
                      <a:pt x="915" y="1228"/>
                      <a:pt x="915" y="1228"/>
                      <a:pt x="915" y="1228"/>
                    </a:cubicBezTo>
                    <a:cubicBezTo>
                      <a:pt x="908" y="1210"/>
                      <a:pt x="889" y="1202"/>
                      <a:pt x="872" y="1208"/>
                    </a:cubicBezTo>
                    <a:cubicBezTo>
                      <a:pt x="854" y="1214"/>
                      <a:pt x="845" y="1233"/>
                      <a:pt x="851" y="1251"/>
                    </a:cubicBezTo>
                    <a:cubicBezTo>
                      <a:pt x="862" y="1282"/>
                      <a:pt x="862" y="1282"/>
                      <a:pt x="862" y="1282"/>
                    </a:cubicBezTo>
                    <a:cubicBezTo>
                      <a:pt x="816" y="1296"/>
                      <a:pt x="768" y="1304"/>
                      <a:pt x="719" y="1306"/>
                    </a:cubicBezTo>
                    <a:cubicBezTo>
                      <a:pt x="719" y="1274"/>
                      <a:pt x="719" y="1274"/>
                      <a:pt x="719" y="1274"/>
                    </a:cubicBezTo>
                    <a:cubicBezTo>
                      <a:pt x="719" y="1255"/>
                      <a:pt x="704" y="1240"/>
                      <a:pt x="685" y="1240"/>
                    </a:cubicBezTo>
                    <a:cubicBezTo>
                      <a:pt x="666" y="1240"/>
                      <a:pt x="651" y="1255"/>
                      <a:pt x="651" y="1274"/>
                    </a:cubicBezTo>
                    <a:cubicBezTo>
                      <a:pt x="651" y="1306"/>
                      <a:pt x="651" y="1306"/>
                      <a:pt x="651" y="1306"/>
                    </a:cubicBezTo>
                    <a:cubicBezTo>
                      <a:pt x="602" y="1304"/>
                      <a:pt x="554" y="1296"/>
                      <a:pt x="508" y="1282"/>
                    </a:cubicBezTo>
                    <a:cubicBezTo>
                      <a:pt x="519" y="1251"/>
                      <a:pt x="519" y="1251"/>
                      <a:pt x="519" y="1251"/>
                    </a:cubicBezTo>
                    <a:cubicBezTo>
                      <a:pt x="523" y="1239"/>
                      <a:pt x="521" y="1226"/>
                      <a:pt x="514" y="1217"/>
                    </a:cubicBezTo>
                    <a:cubicBezTo>
                      <a:pt x="506" y="1207"/>
                      <a:pt x="493" y="1203"/>
                      <a:pt x="481" y="1205"/>
                    </a:cubicBezTo>
                    <a:cubicBezTo>
                      <a:pt x="469" y="1207"/>
                      <a:pt x="459" y="1216"/>
                      <a:pt x="455" y="1228"/>
                    </a:cubicBezTo>
                    <a:cubicBezTo>
                      <a:pt x="444" y="1259"/>
                      <a:pt x="444" y="1259"/>
                      <a:pt x="444" y="1259"/>
                    </a:cubicBezTo>
                    <a:cubicBezTo>
                      <a:pt x="399" y="1239"/>
                      <a:pt x="357" y="1215"/>
                      <a:pt x="318" y="1185"/>
                    </a:cubicBezTo>
                    <a:cubicBezTo>
                      <a:pt x="339" y="1161"/>
                      <a:pt x="339" y="1161"/>
                      <a:pt x="339" y="1161"/>
                    </a:cubicBezTo>
                    <a:cubicBezTo>
                      <a:pt x="347" y="1151"/>
                      <a:pt x="350" y="1138"/>
                      <a:pt x="345" y="1127"/>
                    </a:cubicBezTo>
                    <a:cubicBezTo>
                      <a:pt x="341" y="1115"/>
                      <a:pt x="331" y="1106"/>
                      <a:pt x="319" y="1104"/>
                    </a:cubicBezTo>
                    <a:cubicBezTo>
                      <a:pt x="307" y="1102"/>
                      <a:pt x="294" y="1107"/>
                      <a:pt x="287" y="1117"/>
                    </a:cubicBezTo>
                    <a:cubicBezTo>
                      <a:pt x="266" y="1141"/>
                      <a:pt x="266" y="1141"/>
                      <a:pt x="266" y="1141"/>
                    </a:cubicBezTo>
                    <a:cubicBezTo>
                      <a:pt x="230" y="1108"/>
                      <a:pt x="199" y="1071"/>
                      <a:pt x="172" y="1030"/>
                    </a:cubicBezTo>
                    <a:cubicBezTo>
                      <a:pt x="200" y="1014"/>
                      <a:pt x="200" y="1014"/>
                      <a:pt x="200" y="1014"/>
                    </a:cubicBezTo>
                    <a:cubicBezTo>
                      <a:pt x="211" y="1008"/>
                      <a:pt x="218" y="997"/>
                      <a:pt x="218" y="985"/>
                    </a:cubicBezTo>
                    <a:cubicBezTo>
                      <a:pt x="218" y="972"/>
                      <a:pt x="211" y="961"/>
                      <a:pt x="201" y="955"/>
                    </a:cubicBezTo>
                    <a:cubicBezTo>
                      <a:pt x="190" y="949"/>
                      <a:pt x="177" y="949"/>
                      <a:pt x="166" y="955"/>
                    </a:cubicBezTo>
                    <a:cubicBezTo>
                      <a:pt x="138" y="971"/>
                      <a:pt x="138" y="971"/>
                      <a:pt x="138" y="971"/>
                    </a:cubicBezTo>
                    <a:cubicBezTo>
                      <a:pt x="116" y="928"/>
                      <a:pt x="100" y="882"/>
                      <a:pt x="88" y="835"/>
                    </a:cubicBezTo>
                    <a:cubicBezTo>
                      <a:pt x="121" y="829"/>
                      <a:pt x="121" y="829"/>
                      <a:pt x="121" y="829"/>
                    </a:cubicBezTo>
                    <a:cubicBezTo>
                      <a:pt x="139" y="826"/>
                      <a:pt x="151" y="808"/>
                      <a:pt x="148" y="790"/>
                    </a:cubicBezTo>
                    <a:cubicBezTo>
                      <a:pt x="145" y="771"/>
                      <a:pt x="127" y="759"/>
                      <a:pt x="109" y="762"/>
                    </a:cubicBezTo>
                    <a:cubicBezTo>
                      <a:pt x="77" y="768"/>
                      <a:pt x="77" y="768"/>
                      <a:pt x="77" y="768"/>
                    </a:cubicBezTo>
                    <a:cubicBezTo>
                      <a:pt x="70" y="719"/>
                      <a:pt x="70" y="670"/>
                      <a:pt x="77" y="622"/>
                    </a:cubicBezTo>
                    <a:cubicBezTo>
                      <a:pt x="109" y="628"/>
                      <a:pt x="109" y="628"/>
                      <a:pt x="109" y="628"/>
                    </a:cubicBezTo>
                    <a:cubicBezTo>
                      <a:pt x="111" y="628"/>
                      <a:pt x="113" y="628"/>
                      <a:pt x="115" y="628"/>
                    </a:cubicBezTo>
                    <a:cubicBezTo>
                      <a:pt x="132" y="628"/>
                      <a:pt x="147" y="615"/>
                      <a:pt x="149" y="597"/>
                    </a:cubicBezTo>
                    <a:cubicBezTo>
                      <a:pt x="150" y="580"/>
                      <a:pt x="138" y="564"/>
                      <a:pt x="121" y="561"/>
                    </a:cubicBezTo>
                    <a:cubicBezTo>
                      <a:pt x="88" y="555"/>
                      <a:pt x="88" y="555"/>
                      <a:pt x="88" y="555"/>
                    </a:cubicBezTo>
                    <a:cubicBezTo>
                      <a:pt x="100" y="508"/>
                      <a:pt x="116" y="462"/>
                      <a:pt x="138" y="419"/>
                    </a:cubicBezTo>
                    <a:cubicBezTo>
                      <a:pt x="166" y="435"/>
                      <a:pt x="166" y="435"/>
                      <a:pt x="166" y="435"/>
                    </a:cubicBezTo>
                    <a:cubicBezTo>
                      <a:pt x="177" y="441"/>
                      <a:pt x="190" y="441"/>
                      <a:pt x="201" y="435"/>
                    </a:cubicBezTo>
                    <a:cubicBezTo>
                      <a:pt x="211" y="429"/>
                      <a:pt x="218" y="418"/>
                      <a:pt x="218" y="406"/>
                    </a:cubicBezTo>
                    <a:cubicBezTo>
                      <a:pt x="218" y="393"/>
                      <a:pt x="211" y="382"/>
                      <a:pt x="200" y="376"/>
                    </a:cubicBezTo>
                    <a:cubicBezTo>
                      <a:pt x="172" y="360"/>
                      <a:pt x="172" y="360"/>
                      <a:pt x="172" y="360"/>
                    </a:cubicBezTo>
                    <a:cubicBezTo>
                      <a:pt x="199" y="319"/>
                      <a:pt x="230" y="282"/>
                      <a:pt x="266" y="249"/>
                    </a:cubicBezTo>
                    <a:cubicBezTo>
                      <a:pt x="287" y="273"/>
                      <a:pt x="287" y="273"/>
                      <a:pt x="287" y="273"/>
                    </a:cubicBezTo>
                    <a:cubicBezTo>
                      <a:pt x="294" y="283"/>
                      <a:pt x="307" y="288"/>
                      <a:pt x="319" y="286"/>
                    </a:cubicBezTo>
                    <a:cubicBezTo>
                      <a:pt x="331" y="284"/>
                      <a:pt x="341" y="275"/>
                      <a:pt x="345" y="263"/>
                    </a:cubicBezTo>
                    <a:cubicBezTo>
                      <a:pt x="350" y="252"/>
                      <a:pt x="347" y="239"/>
                      <a:pt x="339" y="230"/>
                    </a:cubicBezTo>
                    <a:cubicBezTo>
                      <a:pt x="318" y="205"/>
                      <a:pt x="318" y="205"/>
                      <a:pt x="318" y="205"/>
                    </a:cubicBezTo>
                    <a:cubicBezTo>
                      <a:pt x="357" y="176"/>
                      <a:pt x="399" y="151"/>
                      <a:pt x="444" y="132"/>
                    </a:cubicBezTo>
                    <a:cubicBezTo>
                      <a:pt x="455" y="163"/>
                      <a:pt x="455" y="163"/>
                      <a:pt x="455" y="163"/>
                    </a:cubicBezTo>
                    <a:cubicBezTo>
                      <a:pt x="459" y="174"/>
                      <a:pt x="469" y="183"/>
                      <a:pt x="481" y="185"/>
                    </a:cubicBezTo>
                    <a:cubicBezTo>
                      <a:pt x="493" y="188"/>
                      <a:pt x="506" y="183"/>
                      <a:pt x="514" y="173"/>
                    </a:cubicBezTo>
                    <a:cubicBezTo>
                      <a:pt x="521" y="164"/>
                      <a:pt x="524" y="151"/>
                      <a:pt x="519" y="139"/>
                    </a:cubicBezTo>
                    <a:cubicBezTo>
                      <a:pt x="508" y="108"/>
                      <a:pt x="508" y="108"/>
                      <a:pt x="508" y="108"/>
                    </a:cubicBezTo>
                    <a:cubicBezTo>
                      <a:pt x="554" y="94"/>
                      <a:pt x="602" y="86"/>
                      <a:pt x="651" y="84"/>
                    </a:cubicBezTo>
                    <a:cubicBezTo>
                      <a:pt x="651" y="116"/>
                      <a:pt x="651" y="116"/>
                      <a:pt x="651" y="116"/>
                    </a:cubicBezTo>
                    <a:cubicBezTo>
                      <a:pt x="651" y="135"/>
                      <a:pt x="666" y="150"/>
                      <a:pt x="685" y="150"/>
                    </a:cubicBezTo>
                    <a:cubicBezTo>
                      <a:pt x="704" y="150"/>
                      <a:pt x="719" y="135"/>
                      <a:pt x="719" y="116"/>
                    </a:cubicBezTo>
                    <a:cubicBezTo>
                      <a:pt x="719" y="84"/>
                      <a:pt x="719" y="84"/>
                      <a:pt x="719" y="84"/>
                    </a:cubicBezTo>
                    <a:cubicBezTo>
                      <a:pt x="768" y="86"/>
                      <a:pt x="816" y="94"/>
                      <a:pt x="862" y="108"/>
                    </a:cubicBezTo>
                    <a:cubicBezTo>
                      <a:pt x="851" y="139"/>
                      <a:pt x="851" y="139"/>
                      <a:pt x="851" y="139"/>
                    </a:cubicBezTo>
                    <a:cubicBezTo>
                      <a:pt x="847" y="151"/>
                      <a:pt x="849" y="164"/>
                      <a:pt x="856" y="173"/>
                    </a:cubicBezTo>
                    <a:cubicBezTo>
                      <a:pt x="864" y="183"/>
                      <a:pt x="877" y="187"/>
                      <a:pt x="889" y="185"/>
                    </a:cubicBezTo>
                    <a:cubicBezTo>
                      <a:pt x="901" y="183"/>
                      <a:pt x="911" y="174"/>
                      <a:pt x="915" y="162"/>
                    </a:cubicBezTo>
                    <a:cubicBezTo>
                      <a:pt x="926" y="131"/>
                      <a:pt x="926" y="131"/>
                      <a:pt x="926" y="131"/>
                    </a:cubicBezTo>
                    <a:cubicBezTo>
                      <a:pt x="971" y="151"/>
                      <a:pt x="1013" y="175"/>
                      <a:pt x="1052" y="205"/>
                    </a:cubicBezTo>
                    <a:cubicBezTo>
                      <a:pt x="1031" y="229"/>
                      <a:pt x="1031" y="229"/>
                      <a:pt x="1031" y="229"/>
                    </a:cubicBezTo>
                    <a:cubicBezTo>
                      <a:pt x="1023" y="239"/>
                      <a:pt x="1020" y="252"/>
                      <a:pt x="1025" y="263"/>
                    </a:cubicBezTo>
                    <a:cubicBezTo>
                      <a:pt x="1029" y="275"/>
                      <a:pt x="1039" y="283"/>
                      <a:pt x="1051" y="286"/>
                    </a:cubicBezTo>
                    <a:cubicBezTo>
                      <a:pt x="1063" y="288"/>
                      <a:pt x="1076" y="283"/>
                      <a:pt x="1083" y="273"/>
                    </a:cubicBezTo>
                    <a:cubicBezTo>
                      <a:pt x="1104" y="249"/>
                      <a:pt x="1104" y="249"/>
                      <a:pt x="1104" y="249"/>
                    </a:cubicBezTo>
                    <a:cubicBezTo>
                      <a:pt x="1140" y="282"/>
                      <a:pt x="1171" y="319"/>
                      <a:pt x="1198" y="360"/>
                    </a:cubicBezTo>
                    <a:cubicBezTo>
                      <a:pt x="1169" y="376"/>
                      <a:pt x="1169" y="376"/>
                      <a:pt x="1169" y="376"/>
                    </a:cubicBezTo>
                    <a:cubicBezTo>
                      <a:pt x="1159" y="382"/>
                      <a:pt x="1152" y="393"/>
                      <a:pt x="1152" y="406"/>
                    </a:cubicBezTo>
                    <a:cubicBezTo>
                      <a:pt x="1152" y="418"/>
                      <a:pt x="1159" y="429"/>
                      <a:pt x="1169" y="435"/>
                    </a:cubicBezTo>
                    <a:cubicBezTo>
                      <a:pt x="1180" y="441"/>
                      <a:pt x="1193" y="441"/>
                      <a:pt x="1204" y="435"/>
                    </a:cubicBezTo>
                    <a:cubicBezTo>
                      <a:pt x="1232" y="419"/>
                      <a:pt x="1232" y="419"/>
                      <a:pt x="1232" y="419"/>
                    </a:cubicBezTo>
                    <a:cubicBezTo>
                      <a:pt x="1254" y="462"/>
                      <a:pt x="1270" y="508"/>
                      <a:pt x="1282" y="555"/>
                    </a:cubicBezTo>
                    <a:cubicBezTo>
                      <a:pt x="1249" y="561"/>
                      <a:pt x="1249" y="561"/>
                      <a:pt x="1249" y="561"/>
                    </a:cubicBezTo>
                    <a:cubicBezTo>
                      <a:pt x="1232" y="564"/>
                      <a:pt x="1220" y="580"/>
                      <a:pt x="1221" y="597"/>
                    </a:cubicBezTo>
                    <a:cubicBezTo>
                      <a:pt x="1223" y="615"/>
                      <a:pt x="1238" y="629"/>
                      <a:pt x="1255" y="629"/>
                    </a:cubicBezTo>
                    <a:cubicBezTo>
                      <a:pt x="1257" y="629"/>
                      <a:pt x="1259" y="628"/>
                      <a:pt x="1261" y="628"/>
                    </a:cubicBezTo>
                    <a:cubicBezTo>
                      <a:pt x="1293" y="622"/>
                      <a:pt x="1293" y="622"/>
                      <a:pt x="1293" y="622"/>
                    </a:cubicBezTo>
                    <a:cubicBezTo>
                      <a:pt x="1300" y="671"/>
                      <a:pt x="1300" y="720"/>
                      <a:pt x="1293" y="768"/>
                    </a:cubicBezTo>
                    <a:cubicBezTo>
                      <a:pt x="1261" y="762"/>
                      <a:pt x="1261" y="762"/>
                      <a:pt x="1261" y="762"/>
                    </a:cubicBezTo>
                    <a:cubicBezTo>
                      <a:pt x="1249" y="760"/>
                      <a:pt x="1237" y="764"/>
                      <a:pt x="1229" y="774"/>
                    </a:cubicBezTo>
                    <a:cubicBezTo>
                      <a:pt x="1221" y="783"/>
                      <a:pt x="1219" y="796"/>
                      <a:pt x="1223" y="807"/>
                    </a:cubicBezTo>
                    <a:cubicBezTo>
                      <a:pt x="1227" y="819"/>
                      <a:pt x="1237" y="827"/>
                      <a:pt x="1249" y="829"/>
                    </a:cubicBezTo>
                    <a:cubicBezTo>
                      <a:pt x="1282" y="835"/>
                      <a:pt x="1282" y="835"/>
                      <a:pt x="1282" y="835"/>
                    </a:cubicBezTo>
                    <a:cubicBezTo>
                      <a:pt x="1270" y="882"/>
                      <a:pt x="1254" y="928"/>
                      <a:pt x="1232" y="971"/>
                    </a:cubicBezTo>
                    <a:cubicBezTo>
                      <a:pt x="1204" y="955"/>
                      <a:pt x="1204" y="955"/>
                      <a:pt x="1204" y="955"/>
                    </a:cubicBezTo>
                    <a:cubicBezTo>
                      <a:pt x="1193" y="949"/>
                      <a:pt x="1180" y="949"/>
                      <a:pt x="1169" y="955"/>
                    </a:cubicBezTo>
                    <a:cubicBezTo>
                      <a:pt x="1159" y="961"/>
                      <a:pt x="1152" y="972"/>
                      <a:pt x="1152" y="985"/>
                    </a:cubicBezTo>
                    <a:cubicBezTo>
                      <a:pt x="1152" y="997"/>
                      <a:pt x="1159" y="1008"/>
                      <a:pt x="1170" y="1014"/>
                    </a:cubicBezTo>
                    <a:cubicBezTo>
                      <a:pt x="1198" y="1030"/>
                      <a:pt x="1198" y="1030"/>
                      <a:pt x="1198" y="1030"/>
                    </a:cubicBezTo>
                    <a:cubicBezTo>
                      <a:pt x="1171" y="1071"/>
                      <a:pt x="1140" y="1108"/>
                      <a:pt x="1104" y="11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2" name="Freeform 91"/>
              <p:cNvSpPr>
                <a:spLocks noEditPoints="1"/>
              </p:cNvSpPr>
              <p:nvPr/>
            </p:nvSpPr>
            <p:spPr bwMode="auto">
              <a:xfrm>
                <a:off x="8358188" y="3587750"/>
                <a:ext cx="554038" cy="669925"/>
              </a:xfrm>
              <a:custGeom>
                <a:avLst/>
                <a:gdLst>
                  <a:gd name="T0" fmla="*/ 448 w 482"/>
                  <a:gd name="T1" fmla="*/ 443 h 584"/>
                  <a:gd name="T2" fmla="*/ 203 w 482"/>
                  <a:gd name="T3" fmla="*/ 443 h 584"/>
                  <a:gd name="T4" fmla="*/ 141 w 482"/>
                  <a:gd name="T5" fmla="*/ 381 h 584"/>
                  <a:gd name="T6" fmla="*/ 141 w 482"/>
                  <a:gd name="T7" fmla="*/ 34 h 584"/>
                  <a:gd name="T8" fmla="*/ 107 w 482"/>
                  <a:gd name="T9" fmla="*/ 0 h 584"/>
                  <a:gd name="T10" fmla="*/ 73 w 482"/>
                  <a:gd name="T11" fmla="*/ 34 h 584"/>
                  <a:gd name="T12" fmla="*/ 73 w 482"/>
                  <a:gd name="T13" fmla="*/ 381 h 584"/>
                  <a:gd name="T14" fmla="*/ 5 w 482"/>
                  <a:gd name="T15" fmla="*/ 489 h 584"/>
                  <a:gd name="T16" fmla="*/ 95 w 482"/>
                  <a:gd name="T17" fmla="*/ 579 h 584"/>
                  <a:gd name="T18" fmla="*/ 203 w 482"/>
                  <a:gd name="T19" fmla="*/ 511 h 584"/>
                  <a:gd name="T20" fmla="*/ 448 w 482"/>
                  <a:gd name="T21" fmla="*/ 511 h 584"/>
                  <a:gd name="T22" fmla="*/ 482 w 482"/>
                  <a:gd name="T23" fmla="*/ 477 h 584"/>
                  <a:gd name="T24" fmla="*/ 448 w 482"/>
                  <a:gd name="T25" fmla="*/ 443 h 584"/>
                  <a:gd name="T26" fmla="*/ 107 w 482"/>
                  <a:gd name="T27" fmla="*/ 511 h 584"/>
                  <a:gd name="T28" fmla="*/ 73 w 482"/>
                  <a:gd name="T29" fmla="*/ 477 h 584"/>
                  <a:gd name="T30" fmla="*/ 107 w 482"/>
                  <a:gd name="T31" fmla="*/ 443 h 584"/>
                  <a:gd name="T32" fmla="*/ 141 w 482"/>
                  <a:gd name="T33" fmla="*/ 477 h 584"/>
                  <a:gd name="T34" fmla="*/ 107 w 482"/>
                  <a:gd name="T35" fmla="*/ 511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2" h="584">
                    <a:moveTo>
                      <a:pt x="448" y="443"/>
                    </a:moveTo>
                    <a:cubicBezTo>
                      <a:pt x="203" y="443"/>
                      <a:pt x="203" y="443"/>
                      <a:pt x="203" y="443"/>
                    </a:cubicBezTo>
                    <a:cubicBezTo>
                      <a:pt x="193" y="414"/>
                      <a:pt x="170" y="391"/>
                      <a:pt x="141" y="381"/>
                    </a:cubicBezTo>
                    <a:cubicBezTo>
                      <a:pt x="141" y="34"/>
                      <a:pt x="141" y="34"/>
                      <a:pt x="141" y="34"/>
                    </a:cubicBezTo>
                    <a:cubicBezTo>
                      <a:pt x="141" y="15"/>
                      <a:pt x="126" y="0"/>
                      <a:pt x="107" y="0"/>
                    </a:cubicBezTo>
                    <a:cubicBezTo>
                      <a:pt x="88" y="0"/>
                      <a:pt x="73" y="15"/>
                      <a:pt x="73" y="34"/>
                    </a:cubicBezTo>
                    <a:cubicBezTo>
                      <a:pt x="73" y="381"/>
                      <a:pt x="73" y="381"/>
                      <a:pt x="73" y="381"/>
                    </a:cubicBezTo>
                    <a:cubicBezTo>
                      <a:pt x="28" y="397"/>
                      <a:pt x="0" y="441"/>
                      <a:pt x="5" y="489"/>
                    </a:cubicBezTo>
                    <a:cubicBezTo>
                      <a:pt x="11" y="536"/>
                      <a:pt x="48" y="573"/>
                      <a:pt x="95" y="579"/>
                    </a:cubicBezTo>
                    <a:cubicBezTo>
                      <a:pt x="143" y="584"/>
                      <a:pt x="187" y="556"/>
                      <a:pt x="203" y="511"/>
                    </a:cubicBezTo>
                    <a:cubicBezTo>
                      <a:pt x="448" y="511"/>
                      <a:pt x="448" y="511"/>
                      <a:pt x="448" y="511"/>
                    </a:cubicBezTo>
                    <a:cubicBezTo>
                      <a:pt x="466" y="511"/>
                      <a:pt x="482" y="496"/>
                      <a:pt x="482" y="477"/>
                    </a:cubicBezTo>
                    <a:cubicBezTo>
                      <a:pt x="482" y="458"/>
                      <a:pt x="466" y="443"/>
                      <a:pt x="448" y="443"/>
                    </a:cubicBezTo>
                    <a:close/>
                    <a:moveTo>
                      <a:pt x="107" y="511"/>
                    </a:moveTo>
                    <a:cubicBezTo>
                      <a:pt x="88" y="511"/>
                      <a:pt x="73" y="496"/>
                      <a:pt x="73" y="477"/>
                    </a:cubicBezTo>
                    <a:cubicBezTo>
                      <a:pt x="73" y="458"/>
                      <a:pt x="88" y="443"/>
                      <a:pt x="107" y="443"/>
                    </a:cubicBezTo>
                    <a:cubicBezTo>
                      <a:pt x="126" y="443"/>
                      <a:pt x="141" y="458"/>
                      <a:pt x="141" y="477"/>
                    </a:cubicBezTo>
                    <a:cubicBezTo>
                      <a:pt x="141" y="496"/>
                      <a:pt x="126" y="511"/>
                      <a:pt x="107" y="5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spTree>
    <p:extLst>
      <p:ext uri="{BB962C8B-B14F-4D97-AF65-F5344CB8AC3E}">
        <p14:creationId xmlns:p14="http://schemas.microsoft.com/office/powerpoint/2010/main" val="313624027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22" presetClass="entr" presetSubtype="8" fill="hold" nodeType="withEffect">
                                  <p:stCondLst>
                                    <p:cond delay="110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36"/>
          <p:cNvSpPr/>
          <p:nvPr/>
        </p:nvSpPr>
        <p:spPr>
          <a:xfrm>
            <a:off x="1295400" y="1714500"/>
            <a:ext cx="6896100" cy="6896100"/>
          </a:xfrm>
          <a:prstGeom prst="ellipse">
            <a:avLst/>
          </a:prstGeom>
          <a:solidFill>
            <a:schemeClr val="accent1">
              <a:lumMod val="60000"/>
              <a:lumOff val="40000"/>
            </a:schemeClr>
          </a:solidFill>
          <a:ln>
            <a:solidFill>
              <a:schemeClr val="accent1">
                <a:lumMod val="60000"/>
                <a:lumOff val="40000"/>
              </a:schemeClr>
            </a:solidFill>
          </a:ln>
          <a:effectLst>
            <a:outerShdw blurRad="508000" dist="254000" dir="5400000" algn="tl" rotWithShape="0">
              <a:prstClr val="black">
                <a:alpha val="30000"/>
              </a:prstClr>
            </a:outerShdw>
          </a:effectLst>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38" name="Freeform 37"/>
          <p:cNvSpPr/>
          <p:nvPr/>
        </p:nvSpPr>
        <p:spPr>
          <a:xfrm>
            <a:off x="2536698" y="3122930"/>
            <a:ext cx="4413504" cy="4529114"/>
          </a:xfrm>
          <a:custGeom>
            <a:avLst/>
            <a:gdLst>
              <a:gd name="connsiteX0" fmla="*/ 0 w 4413504"/>
              <a:gd name="connsiteY0" fmla="*/ 0 h 2275713"/>
              <a:gd name="connsiteX1" fmla="*/ 4413504 w 4413504"/>
              <a:gd name="connsiteY1" fmla="*/ 0 h 2275713"/>
              <a:gd name="connsiteX2" fmla="*/ 4413504 w 4413504"/>
              <a:gd name="connsiteY2" fmla="*/ 2275713 h 2275713"/>
              <a:gd name="connsiteX3" fmla="*/ 0 w 4413504"/>
              <a:gd name="connsiteY3" fmla="*/ 2275713 h 2275713"/>
              <a:gd name="connsiteX4" fmla="*/ 0 w 4413504"/>
              <a:gd name="connsiteY4" fmla="*/ 0 h 2275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504" h="2275713">
                <a:moveTo>
                  <a:pt x="0" y="0"/>
                </a:moveTo>
                <a:lnTo>
                  <a:pt x="4413504" y="0"/>
                </a:lnTo>
                <a:lnTo>
                  <a:pt x="4413504" y="2275713"/>
                </a:lnTo>
                <a:lnTo>
                  <a:pt x="0" y="2275713"/>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en-US" sz="6000" dirty="0">
                <a:latin typeface="Open Sans" panose="020B0604020202020204" charset="0"/>
                <a:ea typeface="Open Sans" panose="020B0604020202020204" charset="0"/>
                <a:cs typeface="Open Sans" panose="020B0604020202020204" charset="0"/>
              </a:rPr>
              <a:t>5. Evaluate and Refine Succession Planning</a:t>
            </a:r>
            <a:endParaRPr lang="en-US" sz="6000" kern="1200" dirty="0">
              <a:latin typeface="Open Sans" panose="020B0604020202020204" charset="0"/>
              <a:ea typeface="Open Sans" panose="020B0604020202020204" charset="0"/>
              <a:cs typeface="Open Sans" panose="020B0604020202020204" charset="0"/>
            </a:endParaRPr>
          </a:p>
        </p:txBody>
      </p:sp>
      <p:grpSp>
        <p:nvGrpSpPr>
          <p:cNvPr id="6" name="Group 5"/>
          <p:cNvGrpSpPr/>
          <p:nvPr/>
        </p:nvGrpSpPr>
        <p:grpSpPr>
          <a:xfrm>
            <a:off x="4743450" y="2084070"/>
            <a:ext cx="13239749" cy="2086877"/>
            <a:chOff x="4743450" y="2084070"/>
            <a:chExt cx="13239749" cy="2086877"/>
          </a:xfrm>
        </p:grpSpPr>
        <p:sp>
          <p:nvSpPr>
            <p:cNvPr id="36" name="Straight Connector 35"/>
            <p:cNvSpPr/>
            <p:nvPr/>
          </p:nvSpPr>
          <p:spPr>
            <a:xfrm>
              <a:off x="4743450" y="3118485"/>
              <a:ext cx="6923684" cy="0"/>
            </a:xfrm>
            <a:prstGeom prst="line">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39" name="Oval 38"/>
            <p:cNvSpPr/>
            <p:nvPr/>
          </p:nvSpPr>
          <p:spPr>
            <a:xfrm>
              <a:off x="10632720" y="2102117"/>
              <a:ext cx="2068830" cy="2068830"/>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0" name="Freeform 39"/>
            <p:cNvSpPr/>
            <p:nvPr/>
          </p:nvSpPr>
          <p:spPr>
            <a:xfrm flipH="1">
              <a:off x="12940153" y="2084070"/>
              <a:ext cx="5043046" cy="2068830"/>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sz="3600" dirty="0">
                  <a:latin typeface="Open Sans" panose="020B0604020202020204" charset="0"/>
                  <a:ea typeface="Open Sans" panose="020B0604020202020204" charset="0"/>
                  <a:cs typeface="Open Sans" panose="020B0604020202020204" charset="0"/>
                </a:rPr>
                <a:t>Annually review your staffing plan.</a:t>
              </a:r>
            </a:p>
          </p:txBody>
        </p:sp>
        <p:sp>
          <p:nvSpPr>
            <p:cNvPr id="87" name="Freeform 86"/>
            <p:cNvSpPr>
              <a:spLocks noChangeAspect="1" noEditPoints="1"/>
            </p:cNvSpPr>
            <p:nvPr/>
          </p:nvSpPr>
          <p:spPr bwMode="auto">
            <a:xfrm>
              <a:off x="11123333" y="2565824"/>
              <a:ext cx="1189800" cy="1188720"/>
            </a:xfrm>
            <a:custGeom>
              <a:avLst/>
              <a:gdLst>
                <a:gd name="T0" fmla="*/ 1638 w 2048"/>
                <a:gd name="T1" fmla="*/ 34 h 2050"/>
                <a:gd name="T2" fmla="*/ 990 w 2048"/>
                <a:gd name="T3" fmla="*/ 102 h 2050"/>
                <a:gd name="T4" fmla="*/ 922 w 2048"/>
                <a:gd name="T5" fmla="*/ 102 h 2050"/>
                <a:gd name="T6" fmla="*/ 273 w 2048"/>
                <a:gd name="T7" fmla="*/ 34 h 2050"/>
                <a:gd name="T8" fmla="*/ 0 w 2048"/>
                <a:gd name="T9" fmla="*/ 1673 h 2050"/>
                <a:gd name="T10" fmla="*/ 1536 w 2048"/>
                <a:gd name="T11" fmla="*/ 2014 h 2050"/>
                <a:gd name="T12" fmla="*/ 1775 w 2048"/>
                <a:gd name="T13" fmla="*/ 1877 h 2050"/>
                <a:gd name="T14" fmla="*/ 1536 w 2048"/>
                <a:gd name="T15" fmla="*/ 1741 h 2050"/>
                <a:gd name="T16" fmla="*/ 1843 w 2048"/>
                <a:gd name="T17" fmla="*/ 1502 h 2050"/>
                <a:gd name="T18" fmla="*/ 1911 w 2048"/>
                <a:gd name="T19" fmla="*/ 1168 h 2050"/>
                <a:gd name="T20" fmla="*/ 1570 w 2048"/>
                <a:gd name="T21" fmla="*/ 1024 h 2050"/>
                <a:gd name="T22" fmla="*/ 1707 w 2048"/>
                <a:gd name="T23" fmla="*/ 1044 h 2050"/>
                <a:gd name="T24" fmla="*/ 546 w 2048"/>
                <a:gd name="T25" fmla="*/ 1024 h 2050"/>
                <a:gd name="T26" fmla="*/ 1092 w 2048"/>
                <a:gd name="T27" fmla="*/ 1024 h 2050"/>
                <a:gd name="T28" fmla="*/ 1399 w 2048"/>
                <a:gd name="T29" fmla="*/ 819 h 2050"/>
                <a:gd name="T30" fmla="*/ 1399 w 2048"/>
                <a:gd name="T31" fmla="*/ 819 h 2050"/>
                <a:gd name="T32" fmla="*/ 785 w 2048"/>
                <a:gd name="T33" fmla="*/ 1570 h 2050"/>
                <a:gd name="T34" fmla="*/ 478 w 2048"/>
                <a:gd name="T35" fmla="*/ 1297 h 2050"/>
                <a:gd name="T36" fmla="*/ 729 w 2048"/>
                <a:gd name="T37" fmla="*/ 1297 h 2050"/>
                <a:gd name="T38" fmla="*/ 546 w 2048"/>
                <a:gd name="T39" fmla="*/ 1134 h 2050"/>
                <a:gd name="T40" fmla="*/ 785 w 2048"/>
                <a:gd name="T41" fmla="*/ 1134 h 2050"/>
                <a:gd name="T42" fmla="*/ 602 w 2048"/>
                <a:gd name="T43" fmla="*/ 1092 h 2050"/>
                <a:gd name="T44" fmla="*/ 1092 w 2048"/>
                <a:gd name="T45" fmla="*/ 1365 h 2050"/>
                <a:gd name="T46" fmla="*/ 853 w 2048"/>
                <a:gd name="T47" fmla="*/ 1570 h 2050"/>
                <a:gd name="T48" fmla="*/ 853 w 2048"/>
                <a:gd name="T49" fmla="*/ 1092 h 2050"/>
                <a:gd name="T50" fmla="*/ 239 w 2048"/>
                <a:gd name="T51" fmla="*/ 1024 h 2050"/>
                <a:gd name="T52" fmla="*/ 239 w 2048"/>
                <a:gd name="T53" fmla="*/ 1365 h 2050"/>
                <a:gd name="T54" fmla="*/ 273 w 2048"/>
                <a:gd name="T55" fmla="*/ 1399 h 2050"/>
                <a:gd name="T56" fmla="*/ 375 w 2048"/>
                <a:gd name="T57" fmla="*/ 1570 h 2050"/>
                <a:gd name="T58" fmla="*/ 444 w 2048"/>
                <a:gd name="T59" fmla="*/ 1638 h 2050"/>
                <a:gd name="T60" fmla="*/ 444 w 2048"/>
                <a:gd name="T61" fmla="*/ 1638 h 2050"/>
                <a:gd name="T62" fmla="*/ 1161 w 2048"/>
                <a:gd name="T63" fmla="*/ 1092 h 2050"/>
                <a:gd name="T64" fmla="*/ 171 w 2048"/>
                <a:gd name="T65" fmla="*/ 1399 h 2050"/>
                <a:gd name="T66" fmla="*/ 1843 w 2048"/>
                <a:gd name="T67" fmla="*/ 1110 h 2050"/>
                <a:gd name="T68" fmla="*/ 171 w 2048"/>
                <a:gd name="T69" fmla="*/ 171 h 2050"/>
                <a:gd name="T70" fmla="*/ 307 w 2048"/>
                <a:gd name="T71" fmla="*/ 513 h 2050"/>
                <a:gd name="T72" fmla="*/ 922 w 2048"/>
                <a:gd name="T73" fmla="*/ 171 h 2050"/>
                <a:gd name="T74" fmla="*/ 1091 w 2048"/>
                <a:gd name="T75" fmla="*/ 393 h 2050"/>
                <a:gd name="T76" fmla="*/ 1570 w 2048"/>
                <a:gd name="T77" fmla="*/ 244 h 2050"/>
                <a:gd name="T78" fmla="*/ 1638 w 2048"/>
                <a:gd name="T79" fmla="*/ 244 h 2050"/>
                <a:gd name="T80" fmla="*/ 1843 w 2048"/>
                <a:gd name="T81" fmla="*/ 580 h 2050"/>
                <a:gd name="T82" fmla="*/ 307 w 2048"/>
                <a:gd name="T83" fmla="*/ 375 h 2050"/>
                <a:gd name="T84" fmla="*/ 307 w 2048"/>
                <a:gd name="T85" fmla="*/ 444 h 2050"/>
                <a:gd name="T86" fmla="*/ 307 w 2048"/>
                <a:gd name="T87" fmla="*/ 375 h 2050"/>
                <a:gd name="T88" fmla="*/ 1022 w 2048"/>
                <a:gd name="T89" fmla="*/ 393 h 2050"/>
                <a:gd name="T90" fmla="*/ 922 w 2048"/>
                <a:gd name="T91" fmla="*/ 341 h 2050"/>
                <a:gd name="T92" fmla="*/ 1638 w 2048"/>
                <a:gd name="T93" fmla="*/ 317 h 2050"/>
                <a:gd name="T94" fmla="*/ 1570 w 2048"/>
                <a:gd name="T95" fmla="*/ 317 h 2050"/>
                <a:gd name="T96" fmla="*/ 68 w 2048"/>
                <a:gd name="T97" fmla="*/ 1516 h 2050"/>
                <a:gd name="T98" fmla="*/ 1910 w 2048"/>
                <a:gd name="T99" fmla="*/ 1468 h 2050"/>
                <a:gd name="T100" fmla="*/ 1604 w 2048"/>
                <a:gd name="T101" fmla="*/ 1812 h 2050"/>
                <a:gd name="T102" fmla="*/ 1161 w 2048"/>
                <a:gd name="T103" fmla="*/ 1513 h 2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48" h="2050">
                  <a:moveTo>
                    <a:pt x="1911" y="273"/>
                  </a:moveTo>
                  <a:cubicBezTo>
                    <a:pt x="1911" y="179"/>
                    <a:pt x="1835" y="103"/>
                    <a:pt x="1741" y="102"/>
                  </a:cubicBezTo>
                  <a:cubicBezTo>
                    <a:pt x="1638" y="102"/>
                    <a:pt x="1638" y="102"/>
                    <a:pt x="1638" y="102"/>
                  </a:cubicBezTo>
                  <a:cubicBezTo>
                    <a:pt x="1638" y="34"/>
                    <a:pt x="1638" y="34"/>
                    <a:pt x="1638" y="34"/>
                  </a:cubicBezTo>
                  <a:cubicBezTo>
                    <a:pt x="1638" y="15"/>
                    <a:pt x="1623" y="0"/>
                    <a:pt x="1604" y="0"/>
                  </a:cubicBezTo>
                  <a:cubicBezTo>
                    <a:pt x="1585" y="0"/>
                    <a:pt x="1570" y="15"/>
                    <a:pt x="1570" y="34"/>
                  </a:cubicBezTo>
                  <a:cubicBezTo>
                    <a:pt x="1570" y="102"/>
                    <a:pt x="1570" y="102"/>
                    <a:pt x="1570" y="102"/>
                  </a:cubicBezTo>
                  <a:cubicBezTo>
                    <a:pt x="990" y="102"/>
                    <a:pt x="990" y="102"/>
                    <a:pt x="990" y="102"/>
                  </a:cubicBezTo>
                  <a:cubicBezTo>
                    <a:pt x="990" y="34"/>
                    <a:pt x="990" y="34"/>
                    <a:pt x="990" y="34"/>
                  </a:cubicBezTo>
                  <a:cubicBezTo>
                    <a:pt x="990" y="15"/>
                    <a:pt x="975" y="0"/>
                    <a:pt x="956" y="0"/>
                  </a:cubicBezTo>
                  <a:cubicBezTo>
                    <a:pt x="937" y="0"/>
                    <a:pt x="922" y="15"/>
                    <a:pt x="922" y="34"/>
                  </a:cubicBezTo>
                  <a:cubicBezTo>
                    <a:pt x="922" y="102"/>
                    <a:pt x="922" y="102"/>
                    <a:pt x="922" y="102"/>
                  </a:cubicBezTo>
                  <a:cubicBezTo>
                    <a:pt x="341" y="102"/>
                    <a:pt x="341" y="102"/>
                    <a:pt x="341" y="102"/>
                  </a:cubicBezTo>
                  <a:cubicBezTo>
                    <a:pt x="341" y="34"/>
                    <a:pt x="341" y="34"/>
                    <a:pt x="341" y="34"/>
                  </a:cubicBezTo>
                  <a:cubicBezTo>
                    <a:pt x="341" y="15"/>
                    <a:pt x="326" y="0"/>
                    <a:pt x="307" y="0"/>
                  </a:cubicBezTo>
                  <a:cubicBezTo>
                    <a:pt x="288" y="0"/>
                    <a:pt x="273" y="15"/>
                    <a:pt x="273" y="34"/>
                  </a:cubicBezTo>
                  <a:cubicBezTo>
                    <a:pt x="273" y="102"/>
                    <a:pt x="273" y="102"/>
                    <a:pt x="273" y="102"/>
                  </a:cubicBezTo>
                  <a:cubicBezTo>
                    <a:pt x="171" y="102"/>
                    <a:pt x="171" y="102"/>
                    <a:pt x="171" y="102"/>
                  </a:cubicBezTo>
                  <a:cubicBezTo>
                    <a:pt x="76" y="103"/>
                    <a:pt x="0" y="179"/>
                    <a:pt x="0" y="273"/>
                  </a:cubicBezTo>
                  <a:cubicBezTo>
                    <a:pt x="0" y="1673"/>
                    <a:pt x="0" y="1673"/>
                    <a:pt x="0" y="1673"/>
                  </a:cubicBezTo>
                  <a:cubicBezTo>
                    <a:pt x="0" y="1767"/>
                    <a:pt x="76" y="1843"/>
                    <a:pt x="171" y="1843"/>
                  </a:cubicBezTo>
                  <a:cubicBezTo>
                    <a:pt x="1237" y="1843"/>
                    <a:pt x="1237" y="1843"/>
                    <a:pt x="1237" y="1843"/>
                  </a:cubicBezTo>
                  <a:cubicBezTo>
                    <a:pt x="1317" y="1922"/>
                    <a:pt x="1423" y="1970"/>
                    <a:pt x="1536" y="1979"/>
                  </a:cubicBezTo>
                  <a:cubicBezTo>
                    <a:pt x="1536" y="2014"/>
                    <a:pt x="1536" y="2014"/>
                    <a:pt x="1536" y="2014"/>
                  </a:cubicBezTo>
                  <a:cubicBezTo>
                    <a:pt x="1536" y="2027"/>
                    <a:pt x="1544" y="2039"/>
                    <a:pt x="1555" y="2045"/>
                  </a:cubicBezTo>
                  <a:cubicBezTo>
                    <a:pt x="1567" y="2050"/>
                    <a:pt x="1581" y="2049"/>
                    <a:pt x="1591" y="2041"/>
                  </a:cubicBezTo>
                  <a:cubicBezTo>
                    <a:pt x="1762" y="1904"/>
                    <a:pt x="1762" y="1904"/>
                    <a:pt x="1762" y="1904"/>
                  </a:cubicBezTo>
                  <a:cubicBezTo>
                    <a:pt x="1770" y="1898"/>
                    <a:pt x="1775" y="1888"/>
                    <a:pt x="1775" y="1877"/>
                  </a:cubicBezTo>
                  <a:cubicBezTo>
                    <a:pt x="1775" y="1867"/>
                    <a:pt x="1770" y="1857"/>
                    <a:pt x="1762" y="1851"/>
                  </a:cubicBezTo>
                  <a:cubicBezTo>
                    <a:pt x="1591" y="1714"/>
                    <a:pt x="1591" y="1714"/>
                    <a:pt x="1591" y="1714"/>
                  </a:cubicBezTo>
                  <a:cubicBezTo>
                    <a:pt x="1581" y="1706"/>
                    <a:pt x="1567" y="1704"/>
                    <a:pt x="1555" y="1710"/>
                  </a:cubicBezTo>
                  <a:cubicBezTo>
                    <a:pt x="1544" y="1716"/>
                    <a:pt x="1536" y="1728"/>
                    <a:pt x="1536" y="1741"/>
                  </a:cubicBezTo>
                  <a:cubicBezTo>
                    <a:pt x="1536" y="1773"/>
                    <a:pt x="1536" y="1773"/>
                    <a:pt x="1536" y="1773"/>
                  </a:cubicBezTo>
                  <a:cubicBezTo>
                    <a:pt x="1391" y="1755"/>
                    <a:pt x="1286" y="1625"/>
                    <a:pt x="1298" y="1479"/>
                  </a:cubicBezTo>
                  <a:cubicBezTo>
                    <a:pt x="1310" y="1333"/>
                    <a:pt x="1435" y="1223"/>
                    <a:pt x="1582" y="1229"/>
                  </a:cubicBezTo>
                  <a:cubicBezTo>
                    <a:pt x="1728" y="1235"/>
                    <a:pt x="1843" y="1355"/>
                    <a:pt x="1843" y="1502"/>
                  </a:cubicBezTo>
                  <a:cubicBezTo>
                    <a:pt x="1843" y="1521"/>
                    <a:pt x="1858" y="1536"/>
                    <a:pt x="1877" y="1536"/>
                  </a:cubicBezTo>
                  <a:cubicBezTo>
                    <a:pt x="2014" y="1536"/>
                    <a:pt x="2014" y="1536"/>
                    <a:pt x="2014" y="1536"/>
                  </a:cubicBezTo>
                  <a:cubicBezTo>
                    <a:pt x="2033" y="1536"/>
                    <a:pt x="2048" y="1521"/>
                    <a:pt x="2048" y="1502"/>
                  </a:cubicBezTo>
                  <a:cubicBezTo>
                    <a:pt x="2048" y="1377"/>
                    <a:pt x="1999" y="1257"/>
                    <a:pt x="1911" y="1168"/>
                  </a:cubicBezTo>
                  <a:lnTo>
                    <a:pt x="1911" y="273"/>
                  </a:lnTo>
                  <a:close/>
                  <a:moveTo>
                    <a:pt x="1576" y="1024"/>
                  </a:moveTo>
                  <a:cubicBezTo>
                    <a:pt x="1575" y="1024"/>
                    <a:pt x="1575" y="1024"/>
                    <a:pt x="1574" y="1024"/>
                  </a:cubicBezTo>
                  <a:cubicBezTo>
                    <a:pt x="1570" y="1024"/>
                    <a:pt x="1570" y="1024"/>
                    <a:pt x="1570" y="1024"/>
                  </a:cubicBezTo>
                  <a:cubicBezTo>
                    <a:pt x="1536" y="1024"/>
                    <a:pt x="1501" y="1028"/>
                    <a:pt x="1468" y="1035"/>
                  </a:cubicBezTo>
                  <a:cubicBezTo>
                    <a:pt x="1468" y="819"/>
                    <a:pt x="1468" y="819"/>
                    <a:pt x="1468" y="819"/>
                  </a:cubicBezTo>
                  <a:cubicBezTo>
                    <a:pt x="1707" y="819"/>
                    <a:pt x="1707" y="819"/>
                    <a:pt x="1707" y="819"/>
                  </a:cubicBezTo>
                  <a:cubicBezTo>
                    <a:pt x="1707" y="1044"/>
                    <a:pt x="1707" y="1044"/>
                    <a:pt x="1707" y="1044"/>
                  </a:cubicBezTo>
                  <a:cubicBezTo>
                    <a:pt x="1664" y="1031"/>
                    <a:pt x="1620" y="1025"/>
                    <a:pt x="1576" y="1024"/>
                  </a:cubicBezTo>
                  <a:close/>
                  <a:moveTo>
                    <a:pt x="785" y="819"/>
                  </a:moveTo>
                  <a:cubicBezTo>
                    <a:pt x="785" y="1024"/>
                    <a:pt x="785" y="1024"/>
                    <a:pt x="785" y="1024"/>
                  </a:cubicBezTo>
                  <a:cubicBezTo>
                    <a:pt x="546" y="1024"/>
                    <a:pt x="546" y="1024"/>
                    <a:pt x="546" y="1024"/>
                  </a:cubicBezTo>
                  <a:cubicBezTo>
                    <a:pt x="546" y="819"/>
                    <a:pt x="546" y="819"/>
                    <a:pt x="546" y="819"/>
                  </a:cubicBezTo>
                  <a:lnTo>
                    <a:pt x="785" y="819"/>
                  </a:lnTo>
                  <a:close/>
                  <a:moveTo>
                    <a:pt x="1092" y="819"/>
                  </a:moveTo>
                  <a:cubicBezTo>
                    <a:pt x="1092" y="1024"/>
                    <a:pt x="1092" y="1024"/>
                    <a:pt x="1092" y="1024"/>
                  </a:cubicBezTo>
                  <a:cubicBezTo>
                    <a:pt x="853" y="1024"/>
                    <a:pt x="853" y="1024"/>
                    <a:pt x="853" y="1024"/>
                  </a:cubicBezTo>
                  <a:cubicBezTo>
                    <a:pt x="853" y="819"/>
                    <a:pt x="853" y="819"/>
                    <a:pt x="853" y="819"/>
                  </a:cubicBezTo>
                  <a:lnTo>
                    <a:pt x="1092" y="819"/>
                  </a:lnTo>
                  <a:close/>
                  <a:moveTo>
                    <a:pt x="1399" y="819"/>
                  </a:moveTo>
                  <a:cubicBezTo>
                    <a:pt x="1399" y="1024"/>
                    <a:pt x="1399" y="1024"/>
                    <a:pt x="1399" y="1024"/>
                  </a:cubicBezTo>
                  <a:cubicBezTo>
                    <a:pt x="1161" y="1024"/>
                    <a:pt x="1161" y="1024"/>
                    <a:pt x="1161" y="1024"/>
                  </a:cubicBezTo>
                  <a:cubicBezTo>
                    <a:pt x="1161" y="819"/>
                    <a:pt x="1161" y="819"/>
                    <a:pt x="1161" y="819"/>
                  </a:cubicBezTo>
                  <a:lnTo>
                    <a:pt x="1399" y="819"/>
                  </a:lnTo>
                  <a:close/>
                  <a:moveTo>
                    <a:pt x="546" y="1570"/>
                  </a:moveTo>
                  <a:cubicBezTo>
                    <a:pt x="546" y="1365"/>
                    <a:pt x="546" y="1365"/>
                    <a:pt x="546" y="1365"/>
                  </a:cubicBezTo>
                  <a:cubicBezTo>
                    <a:pt x="785" y="1365"/>
                    <a:pt x="785" y="1365"/>
                    <a:pt x="785" y="1365"/>
                  </a:cubicBezTo>
                  <a:cubicBezTo>
                    <a:pt x="785" y="1570"/>
                    <a:pt x="785" y="1570"/>
                    <a:pt x="785" y="1570"/>
                  </a:cubicBezTo>
                  <a:lnTo>
                    <a:pt x="546" y="1570"/>
                  </a:lnTo>
                  <a:close/>
                  <a:moveTo>
                    <a:pt x="239" y="1092"/>
                  </a:moveTo>
                  <a:cubicBezTo>
                    <a:pt x="478" y="1092"/>
                    <a:pt x="478" y="1092"/>
                    <a:pt x="478" y="1092"/>
                  </a:cubicBezTo>
                  <a:cubicBezTo>
                    <a:pt x="478" y="1297"/>
                    <a:pt x="478" y="1297"/>
                    <a:pt x="478" y="1297"/>
                  </a:cubicBezTo>
                  <a:cubicBezTo>
                    <a:pt x="239" y="1297"/>
                    <a:pt x="239" y="1297"/>
                    <a:pt x="239" y="1297"/>
                  </a:cubicBezTo>
                  <a:lnTo>
                    <a:pt x="239" y="1092"/>
                  </a:lnTo>
                  <a:close/>
                  <a:moveTo>
                    <a:pt x="666" y="1240"/>
                  </a:moveTo>
                  <a:cubicBezTo>
                    <a:pt x="729" y="1297"/>
                    <a:pt x="729" y="1297"/>
                    <a:pt x="729" y="1297"/>
                  </a:cubicBezTo>
                  <a:cubicBezTo>
                    <a:pt x="602" y="1297"/>
                    <a:pt x="602" y="1297"/>
                    <a:pt x="602" y="1297"/>
                  </a:cubicBezTo>
                  <a:lnTo>
                    <a:pt x="666" y="1240"/>
                  </a:lnTo>
                  <a:close/>
                  <a:moveTo>
                    <a:pt x="546" y="1255"/>
                  </a:moveTo>
                  <a:cubicBezTo>
                    <a:pt x="546" y="1134"/>
                    <a:pt x="546" y="1134"/>
                    <a:pt x="546" y="1134"/>
                  </a:cubicBezTo>
                  <a:cubicBezTo>
                    <a:pt x="614" y="1195"/>
                    <a:pt x="614" y="1195"/>
                    <a:pt x="614" y="1195"/>
                  </a:cubicBezTo>
                  <a:lnTo>
                    <a:pt x="546" y="1255"/>
                  </a:lnTo>
                  <a:close/>
                  <a:moveTo>
                    <a:pt x="717" y="1195"/>
                  </a:moveTo>
                  <a:cubicBezTo>
                    <a:pt x="785" y="1134"/>
                    <a:pt x="785" y="1134"/>
                    <a:pt x="785" y="1134"/>
                  </a:cubicBezTo>
                  <a:cubicBezTo>
                    <a:pt x="785" y="1255"/>
                    <a:pt x="785" y="1255"/>
                    <a:pt x="785" y="1255"/>
                  </a:cubicBezTo>
                  <a:lnTo>
                    <a:pt x="717" y="1195"/>
                  </a:lnTo>
                  <a:close/>
                  <a:moveTo>
                    <a:pt x="666" y="1149"/>
                  </a:moveTo>
                  <a:cubicBezTo>
                    <a:pt x="602" y="1092"/>
                    <a:pt x="602" y="1092"/>
                    <a:pt x="602" y="1092"/>
                  </a:cubicBezTo>
                  <a:cubicBezTo>
                    <a:pt x="729" y="1092"/>
                    <a:pt x="729" y="1092"/>
                    <a:pt x="729" y="1092"/>
                  </a:cubicBezTo>
                  <a:lnTo>
                    <a:pt x="666" y="1149"/>
                  </a:lnTo>
                  <a:close/>
                  <a:moveTo>
                    <a:pt x="853" y="1365"/>
                  </a:moveTo>
                  <a:cubicBezTo>
                    <a:pt x="1092" y="1365"/>
                    <a:pt x="1092" y="1365"/>
                    <a:pt x="1092" y="1365"/>
                  </a:cubicBezTo>
                  <a:cubicBezTo>
                    <a:pt x="1092" y="1506"/>
                    <a:pt x="1092" y="1506"/>
                    <a:pt x="1092" y="1506"/>
                  </a:cubicBezTo>
                  <a:cubicBezTo>
                    <a:pt x="1092" y="1506"/>
                    <a:pt x="1093" y="1507"/>
                    <a:pt x="1093" y="1507"/>
                  </a:cubicBezTo>
                  <a:cubicBezTo>
                    <a:pt x="1093" y="1528"/>
                    <a:pt x="1095" y="1549"/>
                    <a:pt x="1098" y="1570"/>
                  </a:cubicBezTo>
                  <a:cubicBezTo>
                    <a:pt x="853" y="1570"/>
                    <a:pt x="853" y="1570"/>
                    <a:pt x="853" y="1570"/>
                  </a:cubicBezTo>
                  <a:lnTo>
                    <a:pt x="853" y="1365"/>
                  </a:lnTo>
                  <a:close/>
                  <a:moveTo>
                    <a:pt x="1092" y="1297"/>
                  </a:moveTo>
                  <a:cubicBezTo>
                    <a:pt x="853" y="1297"/>
                    <a:pt x="853" y="1297"/>
                    <a:pt x="853" y="1297"/>
                  </a:cubicBezTo>
                  <a:cubicBezTo>
                    <a:pt x="853" y="1092"/>
                    <a:pt x="853" y="1092"/>
                    <a:pt x="853" y="1092"/>
                  </a:cubicBezTo>
                  <a:cubicBezTo>
                    <a:pt x="1092" y="1092"/>
                    <a:pt x="1092" y="1092"/>
                    <a:pt x="1092" y="1092"/>
                  </a:cubicBezTo>
                  <a:lnTo>
                    <a:pt x="1092" y="1297"/>
                  </a:lnTo>
                  <a:close/>
                  <a:moveTo>
                    <a:pt x="478" y="1024"/>
                  </a:moveTo>
                  <a:cubicBezTo>
                    <a:pt x="239" y="1024"/>
                    <a:pt x="239" y="1024"/>
                    <a:pt x="239" y="1024"/>
                  </a:cubicBezTo>
                  <a:cubicBezTo>
                    <a:pt x="239" y="819"/>
                    <a:pt x="239" y="819"/>
                    <a:pt x="239" y="819"/>
                  </a:cubicBezTo>
                  <a:cubicBezTo>
                    <a:pt x="478" y="819"/>
                    <a:pt x="478" y="819"/>
                    <a:pt x="478" y="819"/>
                  </a:cubicBezTo>
                  <a:lnTo>
                    <a:pt x="478" y="1024"/>
                  </a:lnTo>
                  <a:close/>
                  <a:moveTo>
                    <a:pt x="239" y="1365"/>
                  </a:moveTo>
                  <a:cubicBezTo>
                    <a:pt x="478" y="1365"/>
                    <a:pt x="478" y="1365"/>
                    <a:pt x="478" y="1365"/>
                  </a:cubicBezTo>
                  <a:cubicBezTo>
                    <a:pt x="478" y="1570"/>
                    <a:pt x="478" y="1570"/>
                    <a:pt x="478" y="1570"/>
                  </a:cubicBezTo>
                  <a:cubicBezTo>
                    <a:pt x="444" y="1570"/>
                    <a:pt x="444" y="1570"/>
                    <a:pt x="444" y="1570"/>
                  </a:cubicBezTo>
                  <a:cubicBezTo>
                    <a:pt x="444" y="1476"/>
                    <a:pt x="367" y="1400"/>
                    <a:pt x="273" y="1399"/>
                  </a:cubicBezTo>
                  <a:cubicBezTo>
                    <a:pt x="239" y="1399"/>
                    <a:pt x="239" y="1399"/>
                    <a:pt x="239" y="1399"/>
                  </a:cubicBezTo>
                  <a:lnTo>
                    <a:pt x="239" y="1365"/>
                  </a:lnTo>
                  <a:close/>
                  <a:moveTo>
                    <a:pt x="273" y="1468"/>
                  </a:moveTo>
                  <a:cubicBezTo>
                    <a:pt x="330" y="1468"/>
                    <a:pt x="375" y="1514"/>
                    <a:pt x="375" y="1570"/>
                  </a:cubicBezTo>
                  <a:cubicBezTo>
                    <a:pt x="375" y="1727"/>
                    <a:pt x="375" y="1727"/>
                    <a:pt x="375" y="1727"/>
                  </a:cubicBezTo>
                  <a:cubicBezTo>
                    <a:pt x="117" y="1468"/>
                    <a:pt x="117" y="1468"/>
                    <a:pt x="117" y="1468"/>
                  </a:cubicBezTo>
                  <a:lnTo>
                    <a:pt x="273" y="1468"/>
                  </a:lnTo>
                  <a:close/>
                  <a:moveTo>
                    <a:pt x="444" y="1638"/>
                  </a:moveTo>
                  <a:cubicBezTo>
                    <a:pt x="1112" y="1638"/>
                    <a:pt x="1112" y="1638"/>
                    <a:pt x="1112" y="1638"/>
                  </a:cubicBezTo>
                  <a:cubicBezTo>
                    <a:pt x="1127" y="1687"/>
                    <a:pt x="1149" y="1733"/>
                    <a:pt x="1179" y="1775"/>
                  </a:cubicBezTo>
                  <a:cubicBezTo>
                    <a:pt x="444" y="1775"/>
                    <a:pt x="444" y="1775"/>
                    <a:pt x="444" y="1775"/>
                  </a:cubicBezTo>
                  <a:lnTo>
                    <a:pt x="444" y="1638"/>
                  </a:lnTo>
                  <a:close/>
                  <a:moveTo>
                    <a:pt x="1161" y="1092"/>
                  </a:moveTo>
                  <a:cubicBezTo>
                    <a:pt x="1325" y="1092"/>
                    <a:pt x="1325" y="1092"/>
                    <a:pt x="1325" y="1092"/>
                  </a:cubicBezTo>
                  <a:cubicBezTo>
                    <a:pt x="1258" y="1133"/>
                    <a:pt x="1201" y="1189"/>
                    <a:pt x="1161" y="1257"/>
                  </a:cubicBezTo>
                  <a:lnTo>
                    <a:pt x="1161" y="1092"/>
                  </a:lnTo>
                  <a:close/>
                  <a:moveTo>
                    <a:pt x="1707" y="751"/>
                  </a:moveTo>
                  <a:cubicBezTo>
                    <a:pt x="239" y="751"/>
                    <a:pt x="239" y="751"/>
                    <a:pt x="239" y="751"/>
                  </a:cubicBezTo>
                  <a:cubicBezTo>
                    <a:pt x="201" y="751"/>
                    <a:pt x="171" y="781"/>
                    <a:pt x="171" y="819"/>
                  </a:cubicBezTo>
                  <a:cubicBezTo>
                    <a:pt x="171" y="1399"/>
                    <a:pt x="171" y="1399"/>
                    <a:pt x="171" y="1399"/>
                  </a:cubicBezTo>
                  <a:cubicBezTo>
                    <a:pt x="68" y="1399"/>
                    <a:pt x="68" y="1399"/>
                    <a:pt x="68" y="1399"/>
                  </a:cubicBezTo>
                  <a:cubicBezTo>
                    <a:pt x="68" y="649"/>
                    <a:pt x="68" y="649"/>
                    <a:pt x="68" y="649"/>
                  </a:cubicBezTo>
                  <a:cubicBezTo>
                    <a:pt x="1843" y="649"/>
                    <a:pt x="1843" y="649"/>
                    <a:pt x="1843" y="649"/>
                  </a:cubicBezTo>
                  <a:cubicBezTo>
                    <a:pt x="1843" y="1110"/>
                    <a:pt x="1843" y="1110"/>
                    <a:pt x="1843" y="1110"/>
                  </a:cubicBezTo>
                  <a:cubicBezTo>
                    <a:pt x="1822" y="1095"/>
                    <a:pt x="1799" y="1082"/>
                    <a:pt x="1775" y="1071"/>
                  </a:cubicBezTo>
                  <a:cubicBezTo>
                    <a:pt x="1775" y="819"/>
                    <a:pt x="1775" y="819"/>
                    <a:pt x="1775" y="819"/>
                  </a:cubicBezTo>
                  <a:cubicBezTo>
                    <a:pt x="1775" y="781"/>
                    <a:pt x="1744" y="751"/>
                    <a:pt x="1707" y="751"/>
                  </a:cubicBezTo>
                  <a:close/>
                  <a:moveTo>
                    <a:pt x="171" y="171"/>
                  </a:moveTo>
                  <a:cubicBezTo>
                    <a:pt x="273" y="171"/>
                    <a:pt x="273" y="171"/>
                    <a:pt x="273" y="171"/>
                  </a:cubicBezTo>
                  <a:cubicBezTo>
                    <a:pt x="273" y="244"/>
                    <a:pt x="273" y="244"/>
                    <a:pt x="273" y="244"/>
                  </a:cubicBezTo>
                  <a:cubicBezTo>
                    <a:pt x="207" y="261"/>
                    <a:pt x="163" y="325"/>
                    <a:pt x="172" y="393"/>
                  </a:cubicBezTo>
                  <a:cubicBezTo>
                    <a:pt x="180" y="461"/>
                    <a:pt x="238" y="513"/>
                    <a:pt x="307" y="513"/>
                  </a:cubicBezTo>
                  <a:cubicBezTo>
                    <a:pt x="376" y="513"/>
                    <a:pt x="434" y="461"/>
                    <a:pt x="443" y="393"/>
                  </a:cubicBezTo>
                  <a:cubicBezTo>
                    <a:pt x="451" y="325"/>
                    <a:pt x="408" y="261"/>
                    <a:pt x="341" y="244"/>
                  </a:cubicBezTo>
                  <a:cubicBezTo>
                    <a:pt x="341" y="171"/>
                    <a:pt x="341" y="171"/>
                    <a:pt x="341" y="171"/>
                  </a:cubicBezTo>
                  <a:cubicBezTo>
                    <a:pt x="922" y="171"/>
                    <a:pt x="922" y="171"/>
                    <a:pt x="922" y="171"/>
                  </a:cubicBezTo>
                  <a:cubicBezTo>
                    <a:pt x="922" y="244"/>
                    <a:pt x="922" y="244"/>
                    <a:pt x="922" y="244"/>
                  </a:cubicBezTo>
                  <a:cubicBezTo>
                    <a:pt x="855" y="261"/>
                    <a:pt x="812" y="325"/>
                    <a:pt x="820" y="393"/>
                  </a:cubicBezTo>
                  <a:cubicBezTo>
                    <a:pt x="829" y="461"/>
                    <a:pt x="887" y="513"/>
                    <a:pt x="956" y="513"/>
                  </a:cubicBezTo>
                  <a:cubicBezTo>
                    <a:pt x="1025" y="513"/>
                    <a:pt x="1083" y="461"/>
                    <a:pt x="1091" y="393"/>
                  </a:cubicBezTo>
                  <a:cubicBezTo>
                    <a:pt x="1100" y="325"/>
                    <a:pt x="1056" y="261"/>
                    <a:pt x="990" y="244"/>
                  </a:cubicBezTo>
                  <a:cubicBezTo>
                    <a:pt x="990" y="171"/>
                    <a:pt x="990" y="171"/>
                    <a:pt x="990" y="171"/>
                  </a:cubicBezTo>
                  <a:cubicBezTo>
                    <a:pt x="1570" y="171"/>
                    <a:pt x="1570" y="171"/>
                    <a:pt x="1570" y="171"/>
                  </a:cubicBezTo>
                  <a:cubicBezTo>
                    <a:pt x="1570" y="244"/>
                    <a:pt x="1570" y="244"/>
                    <a:pt x="1570" y="244"/>
                  </a:cubicBezTo>
                  <a:cubicBezTo>
                    <a:pt x="1504" y="261"/>
                    <a:pt x="1460" y="325"/>
                    <a:pt x="1469" y="393"/>
                  </a:cubicBezTo>
                  <a:cubicBezTo>
                    <a:pt x="1477" y="461"/>
                    <a:pt x="1536" y="513"/>
                    <a:pt x="1604" y="513"/>
                  </a:cubicBezTo>
                  <a:cubicBezTo>
                    <a:pt x="1673" y="513"/>
                    <a:pt x="1731" y="461"/>
                    <a:pt x="1740" y="393"/>
                  </a:cubicBezTo>
                  <a:cubicBezTo>
                    <a:pt x="1748" y="325"/>
                    <a:pt x="1705" y="261"/>
                    <a:pt x="1638" y="244"/>
                  </a:cubicBezTo>
                  <a:cubicBezTo>
                    <a:pt x="1638" y="171"/>
                    <a:pt x="1638" y="171"/>
                    <a:pt x="1638" y="171"/>
                  </a:cubicBezTo>
                  <a:cubicBezTo>
                    <a:pt x="1741" y="171"/>
                    <a:pt x="1741" y="171"/>
                    <a:pt x="1741" y="171"/>
                  </a:cubicBezTo>
                  <a:cubicBezTo>
                    <a:pt x="1797" y="171"/>
                    <a:pt x="1843" y="217"/>
                    <a:pt x="1843" y="273"/>
                  </a:cubicBezTo>
                  <a:cubicBezTo>
                    <a:pt x="1843" y="580"/>
                    <a:pt x="1843" y="580"/>
                    <a:pt x="1843" y="580"/>
                  </a:cubicBezTo>
                  <a:cubicBezTo>
                    <a:pt x="68" y="580"/>
                    <a:pt x="68" y="580"/>
                    <a:pt x="68" y="580"/>
                  </a:cubicBezTo>
                  <a:cubicBezTo>
                    <a:pt x="68" y="273"/>
                    <a:pt x="68" y="273"/>
                    <a:pt x="68" y="273"/>
                  </a:cubicBezTo>
                  <a:cubicBezTo>
                    <a:pt x="68" y="217"/>
                    <a:pt x="114" y="171"/>
                    <a:pt x="171" y="171"/>
                  </a:cubicBezTo>
                  <a:close/>
                  <a:moveTo>
                    <a:pt x="307" y="375"/>
                  </a:moveTo>
                  <a:cubicBezTo>
                    <a:pt x="326" y="375"/>
                    <a:pt x="341" y="360"/>
                    <a:pt x="341" y="341"/>
                  </a:cubicBezTo>
                  <a:cubicBezTo>
                    <a:pt x="341" y="317"/>
                    <a:pt x="341" y="317"/>
                    <a:pt x="341" y="317"/>
                  </a:cubicBezTo>
                  <a:cubicBezTo>
                    <a:pt x="368" y="332"/>
                    <a:pt x="381" y="364"/>
                    <a:pt x="373" y="393"/>
                  </a:cubicBezTo>
                  <a:cubicBezTo>
                    <a:pt x="365" y="423"/>
                    <a:pt x="338" y="444"/>
                    <a:pt x="307" y="444"/>
                  </a:cubicBezTo>
                  <a:cubicBezTo>
                    <a:pt x="276" y="444"/>
                    <a:pt x="249" y="423"/>
                    <a:pt x="241" y="393"/>
                  </a:cubicBezTo>
                  <a:cubicBezTo>
                    <a:pt x="233" y="364"/>
                    <a:pt x="246" y="332"/>
                    <a:pt x="273" y="317"/>
                  </a:cubicBezTo>
                  <a:cubicBezTo>
                    <a:pt x="273" y="341"/>
                    <a:pt x="273" y="341"/>
                    <a:pt x="273" y="341"/>
                  </a:cubicBezTo>
                  <a:cubicBezTo>
                    <a:pt x="273" y="360"/>
                    <a:pt x="288" y="375"/>
                    <a:pt x="307" y="375"/>
                  </a:cubicBezTo>
                  <a:close/>
                  <a:moveTo>
                    <a:pt x="956" y="375"/>
                  </a:moveTo>
                  <a:cubicBezTo>
                    <a:pt x="975" y="375"/>
                    <a:pt x="990" y="360"/>
                    <a:pt x="990" y="341"/>
                  </a:cubicBezTo>
                  <a:cubicBezTo>
                    <a:pt x="990" y="317"/>
                    <a:pt x="990" y="317"/>
                    <a:pt x="990" y="317"/>
                  </a:cubicBezTo>
                  <a:cubicBezTo>
                    <a:pt x="1017" y="332"/>
                    <a:pt x="1030" y="364"/>
                    <a:pt x="1022" y="393"/>
                  </a:cubicBezTo>
                  <a:cubicBezTo>
                    <a:pt x="1014" y="423"/>
                    <a:pt x="987" y="444"/>
                    <a:pt x="956" y="444"/>
                  </a:cubicBezTo>
                  <a:cubicBezTo>
                    <a:pt x="925" y="444"/>
                    <a:pt x="898" y="423"/>
                    <a:pt x="890" y="393"/>
                  </a:cubicBezTo>
                  <a:cubicBezTo>
                    <a:pt x="882" y="364"/>
                    <a:pt x="895" y="332"/>
                    <a:pt x="922" y="317"/>
                  </a:cubicBezTo>
                  <a:cubicBezTo>
                    <a:pt x="922" y="341"/>
                    <a:pt x="922" y="341"/>
                    <a:pt x="922" y="341"/>
                  </a:cubicBezTo>
                  <a:cubicBezTo>
                    <a:pt x="922" y="360"/>
                    <a:pt x="937" y="375"/>
                    <a:pt x="956" y="375"/>
                  </a:cubicBezTo>
                  <a:close/>
                  <a:moveTo>
                    <a:pt x="1604" y="375"/>
                  </a:moveTo>
                  <a:cubicBezTo>
                    <a:pt x="1623" y="375"/>
                    <a:pt x="1638" y="360"/>
                    <a:pt x="1638" y="341"/>
                  </a:cubicBezTo>
                  <a:cubicBezTo>
                    <a:pt x="1638" y="317"/>
                    <a:pt x="1638" y="317"/>
                    <a:pt x="1638" y="317"/>
                  </a:cubicBezTo>
                  <a:cubicBezTo>
                    <a:pt x="1665" y="332"/>
                    <a:pt x="1678" y="364"/>
                    <a:pt x="1670" y="393"/>
                  </a:cubicBezTo>
                  <a:cubicBezTo>
                    <a:pt x="1662" y="423"/>
                    <a:pt x="1635" y="444"/>
                    <a:pt x="1604" y="444"/>
                  </a:cubicBezTo>
                  <a:cubicBezTo>
                    <a:pt x="1573" y="444"/>
                    <a:pt x="1546" y="423"/>
                    <a:pt x="1538" y="393"/>
                  </a:cubicBezTo>
                  <a:cubicBezTo>
                    <a:pt x="1530" y="364"/>
                    <a:pt x="1543" y="332"/>
                    <a:pt x="1570" y="317"/>
                  </a:cubicBezTo>
                  <a:cubicBezTo>
                    <a:pt x="1570" y="341"/>
                    <a:pt x="1570" y="341"/>
                    <a:pt x="1570" y="341"/>
                  </a:cubicBezTo>
                  <a:cubicBezTo>
                    <a:pt x="1570" y="360"/>
                    <a:pt x="1585" y="375"/>
                    <a:pt x="1604" y="375"/>
                  </a:cubicBezTo>
                  <a:close/>
                  <a:moveTo>
                    <a:pt x="68" y="1673"/>
                  </a:moveTo>
                  <a:cubicBezTo>
                    <a:pt x="68" y="1516"/>
                    <a:pt x="68" y="1516"/>
                    <a:pt x="68" y="1516"/>
                  </a:cubicBezTo>
                  <a:cubicBezTo>
                    <a:pt x="327" y="1775"/>
                    <a:pt x="327" y="1775"/>
                    <a:pt x="327" y="1775"/>
                  </a:cubicBezTo>
                  <a:cubicBezTo>
                    <a:pt x="171" y="1775"/>
                    <a:pt x="171" y="1775"/>
                    <a:pt x="171" y="1775"/>
                  </a:cubicBezTo>
                  <a:cubicBezTo>
                    <a:pt x="114" y="1775"/>
                    <a:pt x="68" y="1729"/>
                    <a:pt x="68" y="1673"/>
                  </a:cubicBezTo>
                  <a:close/>
                  <a:moveTo>
                    <a:pt x="1910" y="1468"/>
                  </a:moveTo>
                  <a:cubicBezTo>
                    <a:pt x="1891" y="1285"/>
                    <a:pt x="1731" y="1149"/>
                    <a:pt x="1547" y="1161"/>
                  </a:cubicBezTo>
                  <a:cubicBezTo>
                    <a:pt x="1364" y="1174"/>
                    <a:pt x="1223" y="1329"/>
                    <a:pt x="1229" y="1513"/>
                  </a:cubicBezTo>
                  <a:cubicBezTo>
                    <a:pt x="1235" y="1697"/>
                    <a:pt x="1386" y="1843"/>
                    <a:pt x="1570" y="1843"/>
                  </a:cubicBezTo>
                  <a:cubicBezTo>
                    <a:pt x="1588" y="1843"/>
                    <a:pt x="1603" y="1830"/>
                    <a:pt x="1604" y="1812"/>
                  </a:cubicBezTo>
                  <a:cubicBezTo>
                    <a:pt x="1686" y="1877"/>
                    <a:pt x="1686" y="1877"/>
                    <a:pt x="1686" y="1877"/>
                  </a:cubicBezTo>
                  <a:cubicBezTo>
                    <a:pt x="1604" y="1943"/>
                    <a:pt x="1604" y="1943"/>
                    <a:pt x="1604" y="1943"/>
                  </a:cubicBezTo>
                  <a:cubicBezTo>
                    <a:pt x="1603" y="1925"/>
                    <a:pt x="1588" y="1911"/>
                    <a:pt x="1570" y="1911"/>
                  </a:cubicBezTo>
                  <a:cubicBezTo>
                    <a:pt x="1348" y="1911"/>
                    <a:pt x="1167" y="1735"/>
                    <a:pt x="1161" y="1513"/>
                  </a:cubicBezTo>
                  <a:cubicBezTo>
                    <a:pt x="1155" y="1292"/>
                    <a:pt x="1326" y="1105"/>
                    <a:pt x="1547" y="1093"/>
                  </a:cubicBezTo>
                  <a:cubicBezTo>
                    <a:pt x="1769" y="1081"/>
                    <a:pt x="1960" y="1247"/>
                    <a:pt x="1978" y="1468"/>
                  </a:cubicBezTo>
                  <a:lnTo>
                    <a:pt x="1910" y="1468"/>
                  </a:lnTo>
                  <a:close/>
                </a:path>
              </a:pathLst>
            </a:custGeom>
            <a:solidFill>
              <a:srgbClr val="0E3960"/>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nvGrpSpPr>
          <p:cNvPr id="5" name="Group 4"/>
          <p:cNvGrpSpPr/>
          <p:nvPr/>
        </p:nvGrpSpPr>
        <p:grpSpPr>
          <a:xfrm>
            <a:off x="4743450" y="6210300"/>
            <a:ext cx="13239746" cy="2068831"/>
            <a:chOff x="4743450" y="6210300"/>
            <a:chExt cx="13239746" cy="2068831"/>
          </a:xfrm>
        </p:grpSpPr>
        <p:sp>
          <p:nvSpPr>
            <p:cNvPr id="34" name="Straight Connector 33"/>
            <p:cNvSpPr/>
            <p:nvPr/>
          </p:nvSpPr>
          <p:spPr>
            <a:xfrm>
              <a:off x="4743450" y="7244716"/>
              <a:ext cx="6923684" cy="0"/>
            </a:xfrm>
            <a:prstGeom prst="line">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43" name="Oval 42"/>
            <p:cNvSpPr/>
            <p:nvPr/>
          </p:nvSpPr>
          <p:spPr>
            <a:xfrm>
              <a:off x="10632720" y="6210301"/>
              <a:ext cx="2068830" cy="2068830"/>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44" name="Freeform 43"/>
            <p:cNvSpPr/>
            <p:nvPr/>
          </p:nvSpPr>
          <p:spPr>
            <a:xfrm flipH="1">
              <a:off x="12940153" y="6210300"/>
              <a:ext cx="5043043" cy="2068830"/>
            </a:xfrm>
            <a:custGeom>
              <a:avLst/>
              <a:gdLst>
                <a:gd name="connsiteX0" fmla="*/ 0 w 238605"/>
                <a:gd name="connsiteY0" fmla="*/ 0 h 2068830"/>
                <a:gd name="connsiteX1" fmla="*/ 238605 w 238605"/>
                <a:gd name="connsiteY1" fmla="*/ 0 h 2068830"/>
                <a:gd name="connsiteX2" fmla="*/ 238605 w 238605"/>
                <a:gd name="connsiteY2" fmla="*/ 2068830 h 2068830"/>
                <a:gd name="connsiteX3" fmla="*/ 0 w 238605"/>
                <a:gd name="connsiteY3" fmla="*/ 2068830 h 2068830"/>
                <a:gd name="connsiteX4" fmla="*/ 0 w 238605"/>
                <a:gd name="connsiteY4" fmla="*/ 0 h 2068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605" h="2068830">
                  <a:moveTo>
                    <a:pt x="0" y="0"/>
                  </a:moveTo>
                  <a:lnTo>
                    <a:pt x="238605" y="0"/>
                  </a:lnTo>
                  <a:lnTo>
                    <a:pt x="238605" y="2068830"/>
                  </a:lnTo>
                  <a:lnTo>
                    <a:pt x="0" y="20688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860" tIns="0" rIns="22860" bIns="0" numCol="1" spcCol="1270" anchor="ctr" anchorCtr="0">
              <a:noAutofit/>
            </a:bodyPr>
            <a:lstStyle/>
            <a:p>
              <a:pPr lvl="0" defTabSz="266700">
                <a:lnSpc>
                  <a:spcPct val="90000"/>
                </a:lnSpc>
                <a:spcBef>
                  <a:spcPct val="0"/>
                </a:spcBef>
                <a:spcAft>
                  <a:spcPct val="35000"/>
                </a:spcAft>
              </a:pPr>
              <a:r>
                <a:rPr lang="en-US" sz="3200" dirty="0">
                  <a:latin typeface="Open Sans" panose="020B0604020202020204" charset="0"/>
                  <a:ea typeface="Open Sans" panose="020B0604020202020204" charset="0"/>
                  <a:cs typeface="Open Sans" panose="020B0604020202020204" charset="0"/>
                </a:rPr>
                <a:t>Review your plan if anyone leaves.</a:t>
              </a:r>
            </a:p>
          </p:txBody>
        </p:sp>
        <p:grpSp>
          <p:nvGrpSpPr>
            <p:cNvPr id="88" name="Group 87"/>
            <p:cNvGrpSpPr>
              <a:grpSpLocks noChangeAspect="1"/>
            </p:cNvGrpSpPr>
            <p:nvPr/>
          </p:nvGrpSpPr>
          <p:grpSpPr>
            <a:xfrm>
              <a:off x="11072773" y="6650355"/>
              <a:ext cx="1188721" cy="1188720"/>
              <a:chOff x="10768012" y="4373563"/>
              <a:chExt cx="731838" cy="731838"/>
            </a:xfrm>
            <a:solidFill>
              <a:srgbClr val="0E3960"/>
            </a:solidFill>
          </p:grpSpPr>
          <p:sp>
            <p:nvSpPr>
              <p:cNvPr id="89" name="Freeform 88"/>
              <p:cNvSpPr>
                <a:spLocks noEditPoints="1"/>
              </p:cNvSpPr>
              <p:nvPr/>
            </p:nvSpPr>
            <p:spPr bwMode="auto">
              <a:xfrm>
                <a:off x="10768012" y="4768850"/>
                <a:ext cx="222250" cy="252413"/>
              </a:xfrm>
              <a:custGeom>
                <a:avLst/>
                <a:gdLst>
                  <a:gd name="T0" fmla="*/ 92 w 625"/>
                  <a:gd name="T1" fmla="*/ 481 h 711"/>
                  <a:gd name="T2" fmla="*/ 128 w 625"/>
                  <a:gd name="T3" fmla="*/ 574 h 711"/>
                  <a:gd name="T4" fmla="*/ 165 w 625"/>
                  <a:gd name="T5" fmla="*/ 628 h 711"/>
                  <a:gd name="T6" fmla="*/ 281 w 625"/>
                  <a:gd name="T7" fmla="*/ 699 h 711"/>
                  <a:gd name="T8" fmla="*/ 344 w 625"/>
                  <a:gd name="T9" fmla="*/ 699 h 711"/>
                  <a:gd name="T10" fmla="*/ 461 w 625"/>
                  <a:gd name="T11" fmla="*/ 627 h 711"/>
                  <a:gd name="T12" fmla="*/ 497 w 625"/>
                  <a:gd name="T13" fmla="*/ 574 h 711"/>
                  <a:gd name="T14" fmla="*/ 533 w 625"/>
                  <a:gd name="T15" fmla="*/ 480 h 711"/>
                  <a:gd name="T16" fmla="*/ 563 w 625"/>
                  <a:gd name="T17" fmla="*/ 471 h 711"/>
                  <a:gd name="T18" fmla="*/ 620 w 625"/>
                  <a:gd name="T19" fmla="*/ 380 h 711"/>
                  <a:gd name="T20" fmla="*/ 551 w 625"/>
                  <a:gd name="T21" fmla="*/ 279 h 711"/>
                  <a:gd name="T22" fmla="*/ 551 w 625"/>
                  <a:gd name="T23" fmla="*/ 196 h 711"/>
                  <a:gd name="T24" fmla="*/ 442 w 625"/>
                  <a:gd name="T25" fmla="*/ 48 h 711"/>
                  <a:gd name="T26" fmla="*/ 267 w 625"/>
                  <a:gd name="T27" fmla="*/ 0 h 711"/>
                  <a:gd name="T28" fmla="*/ 89 w 625"/>
                  <a:gd name="T29" fmla="*/ 130 h 711"/>
                  <a:gd name="T30" fmla="*/ 74 w 625"/>
                  <a:gd name="T31" fmla="*/ 196 h 711"/>
                  <a:gd name="T32" fmla="*/ 74 w 625"/>
                  <a:gd name="T33" fmla="*/ 279 h 711"/>
                  <a:gd name="T34" fmla="*/ 6 w 625"/>
                  <a:gd name="T35" fmla="*/ 380 h 711"/>
                  <a:gd name="T36" fmla="*/ 92 w 625"/>
                  <a:gd name="T37" fmla="*/ 481 h 711"/>
                  <a:gd name="T38" fmla="*/ 89 w 625"/>
                  <a:gd name="T39" fmla="*/ 345 h 711"/>
                  <a:gd name="T40" fmla="*/ 108 w 625"/>
                  <a:gd name="T41" fmla="*/ 345 h 711"/>
                  <a:gd name="T42" fmla="*/ 142 w 625"/>
                  <a:gd name="T43" fmla="*/ 311 h 711"/>
                  <a:gd name="T44" fmla="*/ 142 w 625"/>
                  <a:gd name="T45" fmla="*/ 196 h 711"/>
                  <a:gd name="T46" fmla="*/ 150 w 625"/>
                  <a:gd name="T47" fmla="*/ 161 h 711"/>
                  <a:gd name="T48" fmla="*/ 267 w 625"/>
                  <a:gd name="T49" fmla="*/ 69 h 711"/>
                  <a:gd name="T50" fmla="*/ 394 w 625"/>
                  <a:gd name="T51" fmla="*/ 97 h 711"/>
                  <a:gd name="T52" fmla="*/ 402 w 625"/>
                  <a:gd name="T53" fmla="*/ 105 h 711"/>
                  <a:gd name="T54" fmla="*/ 426 w 625"/>
                  <a:gd name="T55" fmla="*/ 115 h 711"/>
                  <a:gd name="T56" fmla="*/ 483 w 625"/>
                  <a:gd name="T57" fmla="*/ 196 h 711"/>
                  <a:gd name="T58" fmla="*/ 483 w 625"/>
                  <a:gd name="T59" fmla="*/ 311 h 711"/>
                  <a:gd name="T60" fmla="*/ 517 w 625"/>
                  <a:gd name="T61" fmla="*/ 345 h 711"/>
                  <a:gd name="T62" fmla="*/ 536 w 625"/>
                  <a:gd name="T63" fmla="*/ 345 h 711"/>
                  <a:gd name="T64" fmla="*/ 552 w 625"/>
                  <a:gd name="T65" fmla="*/ 380 h 711"/>
                  <a:gd name="T66" fmla="*/ 534 w 625"/>
                  <a:gd name="T67" fmla="*/ 409 h 711"/>
                  <a:gd name="T68" fmla="*/ 511 w 625"/>
                  <a:gd name="T69" fmla="*/ 415 h 711"/>
                  <a:gd name="T70" fmla="*/ 481 w 625"/>
                  <a:gd name="T71" fmla="*/ 433 h 711"/>
                  <a:gd name="T72" fmla="*/ 430 w 625"/>
                  <a:gd name="T73" fmla="*/ 561 h 711"/>
                  <a:gd name="T74" fmla="*/ 425 w 625"/>
                  <a:gd name="T75" fmla="*/ 570 h 711"/>
                  <a:gd name="T76" fmla="*/ 313 w 625"/>
                  <a:gd name="T77" fmla="*/ 639 h 711"/>
                  <a:gd name="T78" fmla="*/ 201 w 625"/>
                  <a:gd name="T79" fmla="*/ 570 h 711"/>
                  <a:gd name="T80" fmla="*/ 195 w 625"/>
                  <a:gd name="T81" fmla="*/ 561 h 711"/>
                  <a:gd name="T82" fmla="*/ 144 w 625"/>
                  <a:gd name="T83" fmla="*/ 433 h 711"/>
                  <a:gd name="T84" fmla="*/ 114 w 625"/>
                  <a:gd name="T85" fmla="*/ 415 h 711"/>
                  <a:gd name="T86" fmla="*/ 86 w 625"/>
                  <a:gd name="T87" fmla="*/ 406 h 711"/>
                  <a:gd name="T88" fmla="*/ 74 w 625"/>
                  <a:gd name="T89" fmla="*/ 380 h 711"/>
                  <a:gd name="T90" fmla="*/ 89 w 625"/>
                  <a:gd name="T91" fmla="*/ 345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25" h="711">
                    <a:moveTo>
                      <a:pt x="92" y="481"/>
                    </a:moveTo>
                    <a:cubicBezTo>
                      <a:pt x="108" y="511"/>
                      <a:pt x="120" y="542"/>
                      <a:pt x="128" y="574"/>
                    </a:cubicBezTo>
                    <a:cubicBezTo>
                      <a:pt x="132" y="596"/>
                      <a:pt x="146" y="616"/>
                      <a:pt x="165" y="628"/>
                    </a:cubicBezTo>
                    <a:cubicBezTo>
                      <a:pt x="281" y="699"/>
                      <a:pt x="281" y="699"/>
                      <a:pt x="281" y="699"/>
                    </a:cubicBezTo>
                    <a:cubicBezTo>
                      <a:pt x="300" y="711"/>
                      <a:pt x="325" y="711"/>
                      <a:pt x="344" y="699"/>
                    </a:cubicBezTo>
                    <a:cubicBezTo>
                      <a:pt x="461" y="627"/>
                      <a:pt x="461" y="627"/>
                      <a:pt x="461" y="627"/>
                    </a:cubicBezTo>
                    <a:cubicBezTo>
                      <a:pt x="480" y="616"/>
                      <a:pt x="493" y="596"/>
                      <a:pt x="497" y="574"/>
                    </a:cubicBezTo>
                    <a:cubicBezTo>
                      <a:pt x="506" y="542"/>
                      <a:pt x="518" y="510"/>
                      <a:pt x="533" y="480"/>
                    </a:cubicBezTo>
                    <a:cubicBezTo>
                      <a:pt x="543" y="478"/>
                      <a:pt x="553" y="475"/>
                      <a:pt x="563" y="471"/>
                    </a:cubicBezTo>
                    <a:cubicBezTo>
                      <a:pt x="599" y="455"/>
                      <a:pt x="621" y="419"/>
                      <a:pt x="620" y="380"/>
                    </a:cubicBezTo>
                    <a:cubicBezTo>
                      <a:pt x="625" y="334"/>
                      <a:pt x="596" y="291"/>
                      <a:pt x="551" y="279"/>
                    </a:cubicBezTo>
                    <a:cubicBezTo>
                      <a:pt x="551" y="196"/>
                      <a:pt x="551" y="196"/>
                      <a:pt x="551" y="196"/>
                    </a:cubicBezTo>
                    <a:cubicBezTo>
                      <a:pt x="551" y="89"/>
                      <a:pt x="483" y="55"/>
                      <a:pt x="442" y="48"/>
                    </a:cubicBezTo>
                    <a:cubicBezTo>
                      <a:pt x="394" y="0"/>
                      <a:pt x="375" y="0"/>
                      <a:pt x="267" y="0"/>
                    </a:cubicBezTo>
                    <a:cubicBezTo>
                      <a:pt x="168" y="0"/>
                      <a:pt x="113" y="82"/>
                      <a:pt x="89" y="130"/>
                    </a:cubicBezTo>
                    <a:cubicBezTo>
                      <a:pt x="79" y="151"/>
                      <a:pt x="74" y="173"/>
                      <a:pt x="74" y="196"/>
                    </a:cubicBezTo>
                    <a:cubicBezTo>
                      <a:pt x="74" y="279"/>
                      <a:pt x="74" y="279"/>
                      <a:pt x="74" y="279"/>
                    </a:cubicBezTo>
                    <a:cubicBezTo>
                      <a:pt x="29" y="291"/>
                      <a:pt x="0" y="334"/>
                      <a:pt x="6" y="380"/>
                    </a:cubicBezTo>
                    <a:cubicBezTo>
                      <a:pt x="5" y="431"/>
                      <a:pt x="42" y="474"/>
                      <a:pt x="92" y="481"/>
                    </a:cubicBezTo>
                    <a:close/>
                    <a:moveTo>
                      <a:pt x="89" y="345"/>
                    </a:moveTo>
                    <a:cubicBezTo>
                      <a:pt x="108" y="345"/>
                      <a:pt x="108" y="345"/>
                      <a:pt x="108" y="345"/>
                    </a:cubicBezTo>
                    <a:cubicBezTo>
                      <a:pt x="127" y="345"/>
                      <a:pt x="142" y="330"/>
                      <a:pt x="142" y="311"/>
                    </a:cubicBezTo>
                    <a:cubicBezTo>
                      <a:pt x="142" y="196"/>
                      <a:pt x="142" y="196"/>
                      <a:pt x="142" y="196"/>
                    </a:cubicBezTo>
                    <a:cubicBezTo>
                      <a:pt x="142" y="184"/>
                      <a:pt x="145" y="172"/>
                      <a:pt x="150" y="161"/>
                    </a:cubicBezTo>
                    <a:cubicBezTo>
                      <a:pt x="167" y="126"/>
                      <a:pt x="205" y="69"/>
                      <a:pt x="267" y="69"/>
                    </a:cubicBezTo>
                    <a:cubicBezTo>
                      <a:pt x="366" y="69"/>
                      <a:pt x="366" y="69"/>
                      <a:pt x="394" y="97"/>
                    </a:cubicBezTo>
                    <a:cubicBezTo>
                      <a:pt x="402" y="105"/>
                      <a:pt x="402" y="105"/>
                      <a:pt x="402" y="105"/>
                    </a:cubicBezTo>
                    <a:cubicBezTo>
                      <a:pt x="408" y="111"/>
                      <a:pt x="417" y="115"/>
                      <a:pt x="426" y="115"/>
                    </a:cubicBezTo>
                    <a:cubicBezTo>
                      <a:pt x="439" y="115"/>
                      <a:pt x="483" y="122"/>
                      <a:pt x="483" y="196"/>
                    </a:cubicBezTo>
                    <a:cubicBezTo>
                      <a:pt x="483" y="311"/>
                      <a:pt x="483" y="311"/>
                      <a:pt x="483" y="311"/>
                    </a:cubicBezTo>
                    <a:cubicBezTo>
                      <a:pt x="483" y="330"/>
                      <a:pt x="499" y="345"/>
                      <a:pt x="517" y="345"/>
                    </a:cubicBezTo>
                    <a:cubicBezTo>
                      <a:pt x="536" y="345"/>
                      <a:pt x="536" y="345"/>
                      <a:pt x="536" y="345"/>
                    </a:cubicBezTo>
                    <a:cubicBezTo>
                      <a:pt x="536" y="345"/>
                      <a:pt x="552" y="346"/>
                      <a:pt x="552" y="380"/>
                    </a:cubicBezTo>
                    <a:cubicBezTo>
                      <a:pt x="553" y="393"/>
                      <a:pt x="546" y="405"/>
                      <a:pt x="534" y="409"/>
                    </a:cubicBezTo>
                    <a:cubicBezTo>
                      <a:pt x="527" y="412"/>
                      <a:pt x="519" y="414"/>
                      <a:pt x="511" y="415"/>
                    </a:cubicBezTo>
                    <a:cubicBezTo>
                      <a:pt x="499" y="415"/>
                      <a:pt x="487" y="422"/>
                      <a:pt x="481" y="433"/>
                    </a:cubicBezTo>
                    <a:cubicBezTo>
                      <a:pt x="459" y="473"/>
                      <a:pt x="442" y="517"/>
                      <a:pt x="430" y="561"/>
                    </a:cubicBezTo>
                    <a:cubicBezTo>
                      <a:pt x="430" y="565"/>
                      <a:pt x="428" y="568"/>
                      <a:pt x="425" y="570"/>
                    </a:cubicBezTo>
                    <a:cubicBezTo>
                      <a:pt x="313" y="639"/>
                      <a:pt x="313" y="639"/>
                      <a:pt x="313" y="639"/>
                    </a:cubicBezTo>
                    <a:cubicBezTo>
                      <a:pt x="201" y="570"/>
                      <a:pt x="201" y="570"/>
                      <a:pt x="201" y="570"/>
                    </a:cubicBezTo>
                    <a:cubicBezTo>
                      <a:pt x="198" y="568"/>
                      <a:pt x="196" y="565"/>
                      <a:pt x="195" y="561"/>
                    </a:cubicBezTo>
                    <a:cubicBezTo>
                      <a:pt x="183" y="516"/>
                      <a:pt x="166" y="473"/>
                      <a:pt x="144" y="433"/>
                    </a:cubicBezTo>
                    <a:cubicBezTo>
                      <a:pt x="138" y="422"/>
                      <a:pt x="127" y="415"/>
                      <a:pt x="114" y="415"/>
                    </a:cubicBezTo>
                    <a:cubicBezTo>
                      <a:pt x="104" y="416"/>
                      <a:pt x="94" y="413"/>
                      <a:pt x="86" y="406"/>
                    </a:cubicBezTo>
                    <a:cubicBezTo>
                      <a:pt x="79" y="400"/>
                      <a:pt x="74" y="390"/>
                      <a:pt x="74" y="380"/>
                    </a:cubicBezTo>
                    <a:cubicBezTo>
                      <a:pt x="74" y="358"/>
                      <a:pt x="80" y="346"/>
                      <a:pt x="89" y="3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0" name="Freeform 89"/>
              <p:cNvSpPr>
                <a:spLocks noEditPoints="1"/>
              </p:cNvSpPr>
              <p:nvPr/>
            </p:nvSpPr>
            <p:spPr bwMode="auto">
              <a:xfrm>
                <a:off x="11277600" y="4768850"/>
                <a:ext cx="222250" cy="252413"/>
              </a:xfrm>
              <a:custGeom>
                <a:avLst/>
                <a:gdLst>
                  <a:gd name="T0" fmla="*/ 551 w 625"/>
                  <a:gd name="T1" fmla="*/ 279 h 711"/>
                  <a:gd name="T2" fmla="*/ 551 w 625"/>
                  <a:gd name="T3" fmla="*/ 196 h 711"/>
                  <a:gd name="T4" fmla="*/ 442 w 625"/>
                  <a:gd name="T5" fmla="*/ 48 h 711"/>
                  <a:gd name="T6" fmla="*/ 267 w 625"/>
                  <a:gd name="T7" fmla="*/ 0 h 711"/>
                  <a:gd name="T8" fmla="*/ 89 w 625"/>
                  <a:gd name="T9" fmla="*/ 130 h 711"/>
                  <a:gd name="T10" fmla="*/ 74 w 625"/>
                  <a:gd name="T11" fmla="*/ 196 h 711"/>
                  <a:gd name="T12" fmla="*/ 74 w 625"/>
                  <a:gd name="T13" fmla="*/ 279 h 711"/>
                  <a:gd name="T14" fmla="*/ 5 w 625"/>
                  <a:gd name="T15" fmla="*/ 380 h 711"/>
                  <a:gd name="T16" fmla="*/ 92 w 625"/>
                  <a:gd name="T17" fmla="*/ 481 h 711"/>
                  <a:gd name="T18" fmla="*/ 128 w 625"/>
                  <a:gd name="T19" fmla="*/ 574 h 711"/>
                  <a:gd name="T20" fmla="*/ 164 w 625"/>
                  <a:gd name="T21" fmla="*/ 628 h 711"/>
                  <a:gd name="T22" fmla="*/ 281 w 625"/>
                  <a:gd name="T23" fmla="*/ 699 h 711"/>
                  <a:gd name="T24" fmla="*/ 344 w 625"/>
                  <a:gd name="T25" fmla="*/ 699 h 711"/>
                  <a:gd name="T26" fmla="*/ 460 w 625"/>
                  <a:gd name="T27" fmla="*/ 628 h 711"/>
                  <a:gd name="T28" fmla="*/ 497 w 625"/>
                  <a:gd name="T29" fmla="*/ 574 h 711"/>
                  <a:gd name="T30" fmla="*/ 533 w 625"/>
                  <a:gd name="T31" fmla="*/ 480 h 711"/>
                  <a:gd name="T32" fmla="*/ 562 w 625"/>
                  <a:gd name="T33" fmla="*/ 471 h 711"/>
                  <a:gd name="T34" fmla="*/ 619 w 625"/>
                  <a:gd name="T35" fmla="*/ 380 h 711"/>
                  <a:gd name="T36" fmla="*/ 551 w 625"/>
                  <a:gd name="T37" fmla="*/ 279 h 711"/>
                  <a:gd name="T38" fmla="*/ 533 w 625"/>
                  <a:gd name="T39" fmla="*/ 409 h 711"/>
                  <a:gd name="T40" fmla="*/ 511 w 625"/>
                  <a:gd name="T41" fmla="*/ 415 h 711"/>
                  <a:gd name="T42" fmla="*/ 481 w 625"/>
                  <a:gd name="T43" fmla="*/ 433 h 711"/>
                  <a:gd name="T44" fmla="*/ 430 w 625"/>
                  <a:gd name="T45" fmla="*/ 561 h 711"/>
                  <a:gd name="T46" fmla="*/ 424 w 625"/>
                  <a:gd name="T47" fmla="*/ 570 h 711"/>
                  <a:gd name="T48" fmla="*/ 312 w 625"/>
                  <a:gd name="T49" fmla="*/ 639 h 711"/>
                  <a:gd name="T50" fmla="*/ 200 w 625"/>
                  <a:gd name="T51" fmla="*/ 570 h 711"/>
                  <a:gd name="T52" fmla="*/ 195 w 625"/>
                  <a:gd name="T53" fmla="*/ 561 h 711"/>
                  <a:gd name="T54" fmla="*/ 144 w 625"/>
                  <a:gd name="T55" fmla="*/ 433 h 711"/>
                  <a:gd name="T56" fmla="*/ 114 w 625"/>
                  <a:gd name="T57" fmla="*/ 415 h 711"/>
                  <a:gd name="T58" fmla="*/ 86 w 625"/>
                  <a:gd name="T59" fmla="*/ 406 h 711"/>
                  <a:gd name="T60" fmla="*/ 74 w 625"/>
                  <a:gd name="T61" fmla="*/ 380 h 711"/>
                  <a:gd name="T62" fmla="*/ 89 w 625"/>
                  <a:gd name="T63" fmla="*/ 345 h 711"/>
                  <a:gd name="T64" fmla="*/ 108 w 625"/>
                  <a:gd name="T65" fmla="*/ 345 h 711"/>
                  <a:gd name="T66" fmla="*/ 142 w 625"/>
                  <a:gd name="T67" fmla="*/ 311 h 711"/>
                  <a:gd name="T68" fmla="*/ 142 w 625"/>
                  <a:gd name="T69" fmla="*/ 196 h 711"/>
                  <a:gd name="T70" fmla="*/ 150 w 625"/>
                  <a:gd name="T71" fmla="*/ 161 h 711"/>
                  <a:gd name="T72" fmla="*/ 267 w 625"/>
                  <a:gd name="T73" fmla="*/ 69 h 711"/>
                  <a:gd name="T74" fmla="*/ 394 w 625"/>
                  <a:gd name="T75" fmla="*/ 97 h 711"/>
                  <a:gd name="T76" fmla="*/ 402 w 625"/>
                  <a:gd name="T77" fmla="*/ 105 h 711"/>
                  <a:gd name="T78" fmla="*/ 426 w 625"/>
                  <a:gd name="T79" fmla="*/ 115 h 711"/>
                  <a:gd name="T80" fmla="*/ 483 w 625"/>
                  <a:gd name="T81" fmla="*/ 196 h 711"/>
                  <a:gd name="T82" fmla="*/ 483 w 625"/>
                  <a:gd name="T83" fmla="*/ 311 h 711"/>
                  <a:gd name="T84" fmla="*/ 517 w 625"/>
                  <a:gd name="T85" fmla="*/ 345 h 711"/>
                  <a:gd name="T86" fmla="*/ 536 w 625"/>
                  <a:gd name="T87" fmla="*/ 345 h 711"/>
                  <a:gd name="T88" fmla="*/ 551 w 625"/>
                  <a:gd name="T89" fmla="*/ 380 h 711"/>
                  <a:gd name="T90" fmla="*/ 533 w 625"/>
                  <a:gd name="T91" fmla="*/ 409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25" h="711">
                    <a:moveTo>
                      <a:pt x="551" y="279"/>
                    </a:moveTo>
                    <a:cubicBezTo>
                      <a:pt x="551" y="196"/>
                      <a:pt x="551" y="196"/>
                      <a:pt x="551" y="196"/>
                    </a:cubicBezTo>
                    <a:cubicBezTo>
                      <a:pt x="551" y="89"/>
                      <a:pt x="482" y="55"/>
                      <a:pt x="442" y="48"/>
                    </a:cubicBezTo>
                    <a:cubicBezTo>
                      <a:pt x="394" y="0"/>
                      <a:pt x="374" y="0"/>
                      <a:pt x="267" y="0"/>
                    </a:cubicBezTo>
                    <a:cubicBezTo>
                      <a:pt x="167" y="0"/>
                      <a:pt x="113" y="82"/>
                      <a:pt x="89" y="130"/>
                    </a:cubicBezTo>
                    <a:cubicBezTo>
                      <a:pt x="79" y="151"/>
                      <a:pt x="73" y="173"/>
                      <a:pt x="74" y="196"/>
                    </a:cubicBezTo>
                    <a:cubicBezTo>
                      <a:pt x="74" y="279"/>
                      <a:pt x="74" y="279"/>
                      <a:pt x="74" y="279"/>
                    </a:cubicBezTo>
                    <a:cubicBezTo>
                      <a:pt x="29" y="291"/>
                      <a:pt x="0" y="334"/>
                      <a:pt x="5" y="380"/>
                    </a:cubicBezTo>
                    <a:cubicBezTo>
                      <a:pt x="4" y="431"/>
                      <a:pt x="42" y="474"/>
                      <a:pt x="92" y="481"/>
                    </a:cubicBezTo>
                    <a:cubicBezTo>
                      <a:pt x="107" y="511"/>
                      <a:pt x="119" y="542"/>
                      <a:pt x="128" y="574"/>
                    </a:cubicBezTo>
                    <a:cubicBezTo>
                      <a:pt x="132" y="597"/>
                      <a:pt x="145" y="616"/>
                      <a:pt x="164" y="628"/>
                    </a:cubicBezTo>
                    <a:cubicBezTo>
                      <a:pt x="281" y="699"/>
                      <a:pt x="281" y="699"/>
                      <a:pt x="281" y="699"/>
                    </a:cubicBezTo>
                    <a:cubicBezTo>
                      <a:pt x="300" y="711"/>
                      <a:pt x="325" y="711"/>
                      <a:pt x="344" y="699"/>
                    </a:cubicBezTo>
                    <a:cubicBezTo>
                      <a:pt x="460" y="628"/>
                      <a:pt x="460" y="628"/>
                      <a:pt x="460" y="628"/>
                    </a:cubicBezTo>
                    <a:cubicBezTo>
                      <a:pt x="479" y="616"/>
                      <a:pt x="493" y="596"/>
                      <a:pt x="497" y="574"/>
                    </a:cubicBezTo>
                    <a:cubicBezTo>
                      <a:pt x="505" y="542"/>
                      <a:pt x="517" y="510"/>
                      <a:pt x="533" y="480"/>
                    </a:cubicBezTo>
                    <a:cubicBezTo>
                      <a:pt x="543" y="479"/>
                      <a:pt x="553" y="475"/>
                      <a:pt x="562" y="471"/>
                    </a:cubicBezTo>
                    <a:cubicBezTo>
                      <a:pt x="598" y="455"/>
                      <a:pt x="621" y="419"/>
                      <a:pt x="619" y="380"/>
                    </a:cubicBezTo>
                    <a:cubicBezTo>
                      <a:pt x="625" y="334"/>
                      <a:pt x="596" y="291"/>
                      <a:pt x="551" y="279"/>
                    </a:cubicBezTo>
                    <a:close/>
                    <a:moveTo>
                      <a:pt x="533" y="409"/>
                    </a:moveTo>
                    <a:cubicBezTo>
                      <a:pt x="526" y="412"/>
                      <a:pt x="519" y="414"/>
                      <a:pt x="511" y="415"/>
                    </a:cubicBezTo>
                    <a:cubicBezTo>
                      <a:pt x="498" y="415"/>
                      <a:pt x="487" y="422"/>
                      <a:pt x="481" y="433"/>
                    </a:cubicBezTo>
                    <a:cubicBezTo>
                      <a:pt x="459" y="473"/>
                      <a:pt x="442" y="517"/>
                      <a:pt x="430" y="561"/>
                    </a:cubicBezTo>
                    <a:cubicBezTo>
                      <a:pt x="429" y="565"/>
                      <a:pt x="427" y="568"/>
                      <a:pt x="424" y="570"/>
                    </a:cubicBezTo>
                    <a:cubicBezTo>
                      <a:pt x="312" y="639"/>
                      <a:pt x="312" y="639"/>
                      <a:pt x="312" y="639"/>
                    </a:cubicBezTo>
                    <a:cubicBezTo>
                      <a:pt x="200" y="570"/>
                      <a:pt x="200" y="570"/>
                      <a:pt x="200" y="570"/>
                    </a:cubicBezTo>
                    <a:cubicBezTo>
                      <a:pt x="197" y="568"/>
                      <a:pt x="195" y="565"/>
                      <a:pt x="195" y="561"/>
                    </a:cubicBezTo>
                    <a:cubicBezTo>
                      <a:pt x="183" y="516"/>
                      <a:pt x="166" y="473"/>
                      <a:pt x="144" y="433"/>
                    </a:cubicBezTo>
                    <a:cubicBezTo>
                      <a:pt x="138" y="422"/>
                      <a:pt x="126" y="415"/>
                      <a:pt x="114" y="415"/>
                    </a:cubicBezTo>
                    <a:cubicBezTo>
                      <a:pt x="104" y="416"/>
                      <a:pt x="94" y="413"/>
                      <a:pt x="86" y="406"/>
                    </a:cubicBezTo>
                    <a:cubicBezTo>
                      <a:pt x="78" y="400"/>
                      <a:pt x="74" y="390"/>
                      <a:pt x="74" y="380"/>
                    </a:cubicBezTo>
                    <a:cubicBezTo>
                      <a:pt x="74" y="358"/>
                      <a:pt x="80" y="346"/>
                      <a:pt x="89" y="345"/>
                    </a:cubicBezTo>
                    <a:cubicBezTo>
                      <a:pt x="108" y="345"/>
                      <a:pt x="108" y="345"/>
                      <a:pt x="108" y="345"/>
                    </a:cubicBezTo>
                    <a:cubicBezTo>
                      <a:pt x="127" y="345"/>
                      <a:pt x="142" y="330"/>
                      <a:pt x="142" y="311"/>
                    </a:cubicBezTo>
                    <a:cubicBezTo>
                      <a:pt x="142" y="196"/>
                      <a:pt x="142" y="196"/>
                      <a:pt x="142" y="196"/>
                    </a:cubicBezTo>
                    <a:cubicBezTo>
                      <a:pt x="142" y="184"/>
                      <a:pt x="144" y="172"/>
                      <a:pt x="150" y="161"/>
                    </a:cubicBezTo>
                    <a:cubicBezTo>
                      <a:pt x="167" y="126"/>
                      <a:pt x="204" y="69"/>
                      <a:pt x="267" y="69"/>
                    </a:cubicBezTo>
                    <a:cubicBezTo>
                      <a:pt x="366" y="69"/>
                      <a:pt x="366" y="69"/>
                      <a:pt x="394" y="97"/>
                    </a:cubicBezTo>
                    <a:cubicBezTo>
                      <a:pt x="402" y="105"/>
                      <a:pt x="402" y="105"/>
                      <a:pt x="402" y="105"/>
                    </a:cubicBezTo>
                    <a:cubicBezTo>
                      <a:pt x="408" y="111"/>
                      <a:pt x="417" y="115"/>
                      <a:pt x="426" y="115"/>
                    </a:cubicBezTo>
                    <a:cubicBezTo>
                      <a:pt x="439" y="115"/>
                      <a:pt x="483" y="122"/>
                      <a:pt x="483" y="196"/>
                    </a:cubicBezTo>
                    <a:cubicBezTo>
                      <a:pt x="483" y="311"/>
                      <a:pt x="483" y="311"/>
                      <a:pt x="483" y="311"/>
                    </a:cubicBezTo>
                    <a:cubicBezTo>
                      <a:pt x="483" y="330"/>
                      <a:pt x="498" y="345"/>
                      <a:pt x="517" y="345"/>
                    </a:cubicBezTo>
                    <a:cubicBezTo>
                      <a:pt x="536" y="345"/>
                      <a:pt x="536" y="345"/>
                      <a:pt x="536" y="345"/>
                    </a:cubicBezTo>
                    <a:cubicBezTo>
                      <a:pt x="536" y="345"/>
                      <a:pt x="551" y="346"/>
                      <a:pt x="551" y="380"/>
                    </a:cubicBezTo>
                    <a:cubicBezTo>
                      <a:pt x="553" y="393"/>
                      <a:pt x="545" y="405"/>
                      <a:pt x="533" y="4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1" name="Freeform 90"/>
              <p:cNvSpPr>
                <a:spLocks noEditPoints="1"/>
              </p:cNvSpPr>
              <p:nvPr/>
            </p:nvSpPr>
            <p:spPr bwMode="auto">
              <a:xfrm>
                <a:off x="10852150" y="4983163"/>
                <a:ext cx="563563" cy="122238"/>
              </a:xfrm>
              <a:custGeom>
                <a:avLst/>
                <a:gdLst>
                  <a:gd name="T0" fmla="*/ 1581 w 1582"/>
                  <a:gd name="T1" fmla="*/ 304 h 343"/>
                  <a:gd name="T2" fmla="*/ 1580 w 1582"/>
                  <a:gd name="T3" fmla="*/ 299 h 343"/>
                  <a:gd name="T4" fmla="*/ 1548 w 1582"/>
                  <a:gd name="T5" fmla="*/ 213 h 343"/>
                  <a:gd name="T6" fmla="*/ 1503 w 1582"/>
                  <a:gd name="T7" fmla="*/ 166 h 343"/>
                  <a:gd name="T8" fmla="*/ 1035 w 1582"/>
                  <a:gd name="T9" fmla="*/ 2 h 343"/>
                  <a:gd name="T10" fmla="*/ 998 w 1582"/>
                  <a:gd name="T11" fmla="*/ 23 h 343"/>
                  <a:gd name="T12" fmla="*/ 895 w 1582"/>
                  <a:gd name="T13" fmla="*/ 275 h 343"/>
                  <a:gd name="T14" fmla="*/ 687 w 1582"/>
                  <a:gd name="T15" fmla="*/ 275 h 343"/>
                  <a:gd name="T16" fmla="*/ 584 w 1582"/>
                  <a:gd name="T17" fmla="*/ 23 h 343"/>
                  <a:gd name="T18" fmla="*/ 547 w 1582"/>
                  <a:gd name="T19" fmla="*/ 2 h 343"/>
                  <a:gd name="T20" fmla="*/ 79 w 1582"/>
                  <a:gd name="T21" fmla="*/ 166 h 343"/>
                  <a:gd name="T22" fmla="*/ 34 w 1582"/>
                  <a:gd name="T23" fmla="*/ 213 h 343"/>
                  <a:gd name="T24" fmla="*/ 2 w 1582"/>
                  <a:gd name="T25" fmla="*/ 299 h 343"/>
                  <a:gd name="T26" fmla="*/ 1 w 1582"/>
                  <a:gd name="T27" fmla="*/ 304 h 343"/>
                  <a:gd name="T28" fmla="*/ 0 w 1582"/>
                  <a:gd name="T29" fmla="*/ 309 h 343"/>
                  <a:gd name="T30" fmla="*/ 1 w 1582"/>
                  <a:gd name="T31" fmla="*/ 311 h 343"/>
                  <a:gd name="T32" fmla="*/ 2 w 1582"/>
                  <a:gd name="T33" fmla="*/ 318 h 343"/>
                  <a:gd name="T34" fmla="*/ 4 w 1582"/>
                  <a:gd name="T35" fmla="*/ 323 h 343"/>
                  <a:gd name="T36" fmla="*/ 7 w 1582"/>
                  <a:gd name="T37" fmla="*/ 329 h 343"/>
                  <a:gd name="T38" fmla="*/ 11 w 1582"/>
                  <a:gd name="T39" fmla="*/ 334 h 343"/>
                  <a:gd name="T40" fmla="*/ 16 w 1582"/>
                  <a:gd name="T41" fmla="*/ 337 h 343"/>
                  <a:gd name="T42" fmla="*/ 23 w 1582"/>
                  <a:gd name="T43" fmla="*/ 341 h 343"/>
                  <a:gd name="T44" fmla="*/ 24 w 1582"/>
                  <a:gd name="T45" fmla="*/ 342 h 343"/>
                  <a:gd name="T46" fmla="*/ 34 w 1582"/>
                  <a:gd name="T47" fmla="*/ 343 h 343"/>
                  <a:gd name="T48" fmla="*/ 1548 w 1582"/>
                  <a:gd name="T49" fmla="*/ 343 h 343"/>
                  <a:gd name="T50" fmla="*/ 1558 w 1582"/>
                  <a:gd name="T51" fmla="*/ 342 h 343"/>
                  <a:gd name="T52" fmla="*/ 1559 w 1582"/>
                  <a:gd name="T53" fmla="*/ 341 h 343"/>
                  <a:gd name="T54" fmla="*/ 1566 w 1582"/>
                  <a:gd name="T55" fmla="*/ 337 h 343"/>
                  <a:gd name="T56" fmla="*/ 1571 w 1582"/>
                  <a:gd name="T57" fmla="*/ 334 h 343"/>
                  <a:gd name="T58" fmla="*/ 1578 w 1582"/>
                  <a:gd name="T59" fmla="*/ 324 h 343"/>
                  <a:gd name="T60" fmla="*/ 1580 w 1582"/>
                  <a:gd name="T61" fmla="*/ 318 h 343"/>
                  <a:gd name="T62" fmla="*/ 1582 w 1582"/>
                  <a:gd name="T63" fmla="*/ 311 h 343"/>
                  <a:gd name="T64" fmla="*/ 1582 w 1582"/>
                  <a:gd name="T65" fmla="*/ 309 h 343"/>
                  <a:gd name="T66" fmla="*/ 1581 w 1582"/>
                  <a:gd name="T67" fmla="*/ 304 h 343"/>
                  <a:gd name="T68" fmla="*/ 1051 w 1582"/>
                  <a:gd name="T69" fmla="*/ 74 h 343"/>
                  <a:gd name="T70" fmla="*/ 1471 w 1582"/>
                  <a:gd name="T71" fmla="*/ 226 h 343"/>
                  <a:gd name="T72" fmla="*/ 1486 w 1582"/>
                  <a:gd name="T73" fmla="*/ 241 h 343"/>
                  <a:gd name="T74" fmla="*/ 1500 w 1582"/>
                  <a:gd name="T75" fmla="*/ 275 h 343"/>
                  <a:gd name="T76" fmla="*/ 968 w 1582"/>
                  <a:gd name="T77" fmla="*/ 275 h 343"/>
                  <a:gd name="T78" fmla="*/ 1051 w 1582"/>
                  <a:gd name="T79" fmla="*/ 74 h 343"/>
                  <a:gd name="T80" fmla="*/ 111 w 1582"/>
                  <a:gd name="T81" fmla="*/ 226 h 343"/>
                  <a:gd name="T82" fmla="*/ 531 w 1582"/>
                  <a:gd name="T83" fmla="*/ 74 h 343"/>
                  <a:gd name="T84" fmla="*/ 614 w 1582"/>
                  <a:gd name="T85" fmla="*/ 275 h 343"/>
                  <a:gd name="T86" fmla="*/ 82 w 1582"/>
                  <a:gd name="T87" fmla="*/ 275 h 343"/>
                  <a:gd name="T88" fmla="*/ 96 w 1582"/>
                  <a:gd name="T89" fmla="*/ 241 h 343"/>
                  <a:gd name="T90" fmla="*/ 111 w 1582"/>
                  <a:gd name="T91" fmla="*/ 22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82" h="343">
                    <a:moveTo>
                      <a:pt x="1581" y="304"/>
                    </a:moveTo>
                    <a:cubicBezTo>
                      <a:pt x="1581" y="302"/>
                      <a:pt x="1580" y="301"/>
                      <a:pt x="1580" y="299"/>
                    </a:cubicBezTo>
                    <a:cubicBezTo>
                      <a:pt x="1571" y="270"/>
                      <a:pt x="1560" y="241"/>
                      <a:pt x="1548" y="213"/>
                    </a:cubicBezTo>
                    <a:cubicBezTo>
                      <a:pt x="1539" y="193"/>
                      <a:pt x="1523" y="176"/>
                      <a:pt x="1503" y="166"/>
                    </a:cubicBezTo>
                    <a:cubicBezTo>
                      <a:pt x="1357" y="87"/>
                      <a:pt x="1198" y="32"/>
                      <a:pt x="1035" y="2"/>
                    </a:cubicBezTo>
                    <a:cubicBezTo>
                      <a:pt x="1019" y="0"/>
                      <a:pt x="1004" y="9"/>
                      <a:pt x="998" y="23"/>
                    </a:cubicBezTo>
                    <a:cubicBezTo>
                      <a:pt x="895" y="275"/>
                      <a:pt x="895" y="275"/>
                      <a:pt x="895" y="275"/>
                    </a:cubicBezTo>
                    <a:cubicBezTo>
                      <a:pt x="687" y="275"/>
                      <a:pt x="687" y="275"/>
                      <a:pt x="687" y="275"/>
                    </a:cubicBezTo>
                    <a:cubicBezTo>
                      <a:pt x="584" y="23"/>
                      <a:pt x="584" y="23"/>
                      <a:pt x="584" y="23"/>
                    </a:cubicBezTo>
                    <a:cubicBezTo>
                      <a:pt x="578" y="9"/>
                      <a:pt x="563" y="0"/>
                      <a:pt x="547" y="2"/>
                    </a:cubicBezTo>
                    <a:cubicBezTo>
                      <a:pt x="384" y="32"/>
                      <a:pt x="225" y="87"/>
                      <a:pt x="79" y="166"/>
                    </a:cubicBezTo>
                    <a:cubicBezTo>
                      <a:pt x="59" y="176"/>
                      <a:pt x="43" y="193"/>
                      <a:pt x="34" y="213"/>
                    </a:cubicBezTo>
                    <a:cubicBezTo>
                      <a:pt x="22" y="241"/>
                      <a:pt x="11" y="270"/>
                      <a:pt x="2" y="299"/>
                    </a:cubicBezTo>
                    <a:cubicBezTo>
                      <a:pt x="2" y="300"/>
                      <a:pt x="1" y="302"/>
                      <a:pt x="1" y="304"/>
                    </a:cubicBezTo>
                    <a:cubicBezTo>
                      <a:pt x="1" y="305"/>
                      <a:pt x="0" y="307"/>
                      <a:pt x="0" y="309"/>
                    </a:cubicBezTo>
                    <a:cubicBezTo>
                      <a:pt x="0" y="310"/>
                      <a:pt x="1" y="310"/>
                      <a:pt x="1" y="311"/>
                    </a:cubicBezTo>
                    <a:cubicBezTo>
                      <a:pt x="1" y="313"/>
                      <a:pt x="1" y="315"/>
                      <a:pt x="2" y="318"/>
                    </a:cubicBezTo>
                    <a:cubicBezTo>
                      <a:pt x="2" y="320"/>
                      <a:pt x="3" y="322"/>
                      <a:pt x="4" y="323"/>
                    </a:cubicBezTo>
                    <a:cubicBezTo>
                      <a:pt x="5" y="325"/>
                      <a:pt x="6" y="327"/>
                      <a:pt x="7" y="329"/>
                    </a:cubicBezTo>
                    <a:cubicBezTo>
                      <a:pt x="8" y="331"/>
                      <a:pt x="10" y="332"/>
                      <a:pt x="11" y="334"/>
                    </a:cubicBezTo>
                    <a:cubicBezTo>
                      <a:pt x="13" y="335"/>
                      <a:pt x="15" y="336"/>
                      <a:pt x="16" y="337"/>
                    </a:cubicBezTo>
                    <a:cubicBezTo>
                      <a:pt x="18" y="339"/>
                      <a:pt x="20" y="340"/>
                      <a:pt x="23" y="341"/>
                    </a:cubicBezTo>
                    <a:cubicBezTo>
                      <a:pt x="23" y="341"/>
                      <a:pt x="24" y="341"/>
                      <a:pt x="24" y="342"/>
                    </a:cubicBezTo>
                    <a:cubicBezTo>
                      <a:pt x="27" y="343"/>
                      <a:pt x="31" y="343"/>
                      <a:pt x="34" y="343"/>
                    </a:cubicBezTo>
                    <a:cubicBezTo>
                      <a:pt x="1548" y="343"/>
                      <a:pt x="1548" y="343"/>
                      <a:pt x="1548" y="343"/>
                    </a:cubicBezTo>
                    <a:cubicBezTo>
                      <a:pt x="1551" y="343"/>
                      <a:pt x="1555" y="343"/>
                      <a:pt x="1558" y="342"/>
                    </a:cubicBezTo>
                    <a:cubicBezTo>
                      <a:pt x="1558" y="342"/>
                      <a:pt x="1559" y="341"/>
                      <a:pt x="1559" y="341"/>
                    </a:cubicBezTo>
                    <a:cubicBezTo>
                      <a:pt x="1562" y="340"/>
                      <a:pt x="1564" y="339"/>
                      <a:pt x="1566" y="337"/>
                    </a:cubicBezTo>
                    <a:cubicBezTo>
                      <a:pt x="1567" y="336"/>
                      <a:pt x="1569" y="335"/>
                      <a:pt x="1571" y="334"/>
                    </a:cubicBezTo>
                    <a:cubicBezTo>
                      <a:pt x="1573" y="331"/>
                      <a:pt x="1576" y="327"/>
                      <a:pt x="1578" y="324"/>
                    </a:cubicBezTo>
                    <a:cubicBezTo>
                      <a:pt x="1579" y="322"/>
                      <a:pt x="1580" y="320"/>
                      <a:pt x="1580" y="318"/>
                    </a:cubicBezTo>
                    <a:cubicBezTo>
                      <a:pt x="1581" y="315"/>
                      <a:pt x="1581" y="313"/>
                      <a:pt x="1582" y="311"/>
                    </a:cubicBezTo>
                    <a:cubicBezTo>
                      <a:pt x="1582" y="310"/>
                      <a:pt x="1582" y="310"/>
                      <a:pt x="1582" y="309"/>
                    </a:cubicBezTo>
                    <a:cubicBezTo>
                      <a:pt x="1582" y="307"/>
                      <a:pt x="1581" y="306"/>
                      <a:pt x="1581" y="304"/>
                    </a:cubicBezTo>
                    <a:close/>
                    <a:moveTo>
                      <a:pt x="1051" y="74"/>
                    </a:moveTo>
                    <a:cubicBezTo>
                      <a:pt x="1198" y="104"/>
                      <a:pt x="1339" y="155"/>
                      <a:pt x="1471" y="226"/>
                    </a:cubicBezTo>
                    <a:cubicBezTo>
                      <a:pt x="1478" y="229"/>
                      <a:pt x="1483" y="235"/>
                      <a:pt x="1486" y="241"/>
                    </a:cubicBezTo>
                    <a:cubicBezTo>
                      <a:pt x="1491" y="252"/>
                      <a:pt x="1495" y="263"/>
                      <a:pt x="1500" y="275"/>
                    </a:cubicBezTo>
                    <a:cubicBezTo>
                      <a:pt x="968" y="275"/>
                      <a:pt x="968" y="275"/>
                      <a:pt x="968" y="275"/>
                    </a:cubicBezTo>
                    <a:lnTo>
                      <a:pt x="1051" y="74"/>
                    </a:lnTo>
                    <a:close/>
                    <a:moveTo>
                      <a:pt x="111" y="226"/>
                    </a:moveTo>
                    <a:cubicBezTo>
                      <a:pt x="243" y="155"/>
                      <a:pt x="384" y="104"/>
                      <a:pt x="531" y="74"/>
                    </a:cubicBezTo>
                    <a:cubicBezTo>
                      <a:pt x="614" y="275"/>
                      <a:pt x="614" y="275"/>
                      <a:pt x="614" y="275"/>
                    </a:cubicBezTo>
                    <a:cubicBezTo>
                      <a:pt x="82" y="275"/>
                      <a:pt x="82" y="275"/>
                      <a:pt x="82" y="275"/>
                    </a:cubicBezTo>
                    <a:cubicBezTo>
                      <a:pt x="87" y="263"/>
                      <a:pt x="91" y="252"/>
                      <a:pt x="96" y="241"/>
                    </a:cubicBezTo>
                    <a:cubicBezTo>
                      <a:pt x="99" y="235"/>
                      <a:pt x="104" y="229"/>
                      <a:pt x="111" y="2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2" name="Freeform 91"/>
              <p:cNvSpPr>
                <a:spLocks noEditPoints="1"/>
              </p:cNvSpPr>
              <p:nvPr/>
            </p:nvSpPr>
            <p:spPr bwMode="auto">
              <a:xfrm>
                <a:off x="10901363" y="4373563"/>
                <a:ext cx="463550" cy="646113"/>
              </a:xfrm>
              <a:custGeom>
                <a:avLst/>
                <a:gdLst>
                  <a:gd name="T0" fmla="*/ 1289 w 1303"/>
                  <a:gd name="T1" fmla="*/ 546 h 1818"/>
                  <a:gd name="T2" fmla="*/ 1210 w 1303"/>
                  <a:gd name="T3" fmla="*/ 334 h 1818"/>
                  <a:gd name="T4" fmla="*/ 1066 w 1303"/>
                  <a:gd name="T5" fmla="*/ 164 h 1818"/>
                  <a:gd name="T6" fmla="*/ 870 w 1303"/>
                  <a:gd name="T7" fmla="*/ 52 h 1818"/>
                  <a:gd name="T8" fmla="*/ 427 w 1303"/>
                  <a:gd name="T9" fmla="*/ 54 h 1818"/>
                  <a:gd name="T10" fmla="*/ 234 w 1303"/>
                  <a:gd name="T11" fmla="*/ 168 h 1818"/>
                  <a:gd name="T12" fmla="*/ 90 w 1303"/>
                  <a:gd name="T13" fmla="*/ 341 h 1818"/>
                  <a:gd name="T14" fmla="*/ 14 w 1303"/>
                  <a:gd name="T15" fmla="*/ 552 h 1818"/>
                  <a:gd name="T16" fmla="*/ 14 w 1303"/>
                  <a:gd name="T17" fmla="*/ 776 h 1818"/>
                  <a:gd name="T18" fmla="*/ 93 w 1303"/>
                  <a:gd name="T19" fmla="*/ 988 h 1818"/>
                  <a:gd name="T20" fmla="*/ 243 w 1303"/>
                  <a:gd name="T21" fmla="*/ 1344 h 1818"/>
                  <a:gd name="T22" fmla="*/ 454 w 1303"/>
                  <a:gd name="T23" fmla="*/ 1697 h 1818"/>
                  <a:gd name="T24" fmla="*/ 850 w 1303"/>
                  <a:gd name="T25" fmla="*/ 1696 h 1818"/>
                  <a:gd name="T26" fmla="*/ 992 w 1303"/>
                  <a:gd name="T27" fmla="*/ 1463 h 1818"/>
                  <a:gd name="T28" fmla="*/ 993 w 1303"/>
                  <a:gd name="T29" fmla="*/ 1212 h 1818"/>
                  <a:gd name="T30" fmla="*/ 1214 w 1303"/>
                  <a:gd name="T31" fmla="*/ 984 h 1818"/>
                  <a:gd name="T32" fmla="*/ 1290 w 1303"/>
                  <a:gd name="T33" fmla="*/ 772 h 1818"/>
                  <a:gd name="T34" fmla="*/ 925 w 1303"/>
                  <a:gd name="T35" fmla="*/ 1412 h 1818"/>
                  <a:gd name="T36" fmla="*/ 812 w 1303"/>
                  <a:gd name="T37" fmla="*/ 1640 h 1818"/>
                  <a:gd name="T38" fmla="*/ 478 w 1303"/>
                  <a:gd name="T39" fmla="*/ 1616 h 1818"/>
                  <a:gd name="T40" fmla="*/ 330 w 1303"/>
                  <a:gd name="T41" fmla="*/ 1393 h 1818"/>
                  <a:gd name="T42" fmla="*/ 379 w 1303"/>
                  <a:gd name="T43" fmla="*/ 1241 h 1818"/>
                  <a:gd name="T44" fmla="*/ 584 w 1303"/>
                  <a:gd name="T45" fmla="*/ 866 h 1818"/>
                  <a:gd name="T46" fmla="*/ 823 w 1303"/>
                  <a:gd name="T47" fmla="*/ 934 h 1818"/>
                  <a:gd name="T48" fmla="*/ 955 w 1303"/>
                  <a:gd name="T49" fmla="*/ 1275 h 1818"/>
                  <a:gd name="T50" fmla="*/ 961 w 1303"/>
                  <a:gd name="T51" fmla="*/ 1403 h 1818"/>
                  <a:gd name="T52" fmla="*/ 838 w 1303"/>
                  <a:gd name="T53" fmla="*/ 867 h 1818"/>
                  <a:gd name="T54" fmla="*/ 332 w 1303"/>
                  <a:gd name="T55" fmla="*/ 981 h 1818"/>
                  <a:gd name="T56" fmla="*/ 168 w 1303"/>
                  <a:gd name="T57" fmla="*/ 980 h 1818"/>
                  <a:gd name="T58" fmla="*/ 193 w 1303"/>
                  <a:gd name="T59" fmla="*/ 907 h 1818"/>
                  <a:gd name="T60" fmla="*/ 88 w 1303"/>
                  <a:gd name="T61" fmla="*/ 796 h 1818"/>
                  <a:gd name="T62" fmla="*/ 138 w 1303"/>
                  <a:gd name="T63" fmla="*/ 734 h 1818"/>
                  <a:gd name="T64" fmla="*/ 76 w 1303"/>
                  <a:gd name="T65" fmla="*/ 595 h 1818"/>
                  <a:gd name="T66" fmla="*/ 145 w 1303"/>
                  <a:gd name="T67" fmla="*/ 569 h 1818"/>
                  <a:gd name="T68" fmla="*/ 134 w 1303"/>
                  <a:gd name="T69" fmla="*/ 402 h 1818"/>
                  <a:gd name="T70" fmla="*/ 211 w 1303"/>
                  <a:gd name="T71" fmla="*/ 387 h 1818"/>
                  <a:gd name="T72" fmla="*/ 254 w 1303"/>
                  <a:gd name="T73" fmla="*/ 241 h 1818"/>
                  <a:gd name="T74" fmla="*/ 331 w 1303"/>
                  <a:gd name="T75" fmla="*/ 252 h 1818"/>
                  <a:gd name="T76" fmla="*/ 422 w 1303"/>
                  <a:gd name="T77" fmla="*/ 129 h 1818"/>
                  <a:gd name="T78" fmla="*/ 491 w 1303"/>
                  <a:gd name="T79" fmla="*/ 168 h 1818"/>
                  <a:gd name="T80" fmla="*/ 618 w 1303"/>
                  <a:gd name="T81" fmla="*/ 83 h 1818"/>
                  <a:gd name="T82" fmla="*/ 686 w 1303"/>
                  <a:gd name="T83" fmla="*/ 112 h 1818"/>
                  <a:gd name="T84" fmla="*/ 808 w 1303"/>
                  <a:gd name="T85" fmla="*/ 134 h 1818"/>
                  <a:gd name="T86" fmla="*/ 872 w 1303"/>
                  <a:gd name="T87" fmla="*/ 157 h 1818"/>
                  <a:gd name="T88" fmla="*/ 979 w 1303"/>
                  <a:gd name="T89" fmla="*/ 219 h 1818"/>
                  <a:gd name="T90" fmla="*/ 1050 w 1303"/>
                  <a:gd name="T91" fmla="*/ 241 h 1818"/>
                  <a:gd name="T92" fmla="*/ 1093 w 1303"/>
                  <a:gd name="T93" fmla="*/ 387 h 1818"/>
                  <a:gd name="T94" fmla="*/ 1170 w 1303"/>
                  <a:gd name="T95" fmla="*/ 402 h 1818"/>
                  <a:gd name="T96" fmla="*/ 1159 w 1303"/>
                  <a:gd name="T97" fmla="*/ 569 h 1818"/>
                  <a:gd name="T98" fmla="*/ 1228 w 1303"/>
                  <a:gd name="T99" fmla="*/ 595 h 1818"/>
                  <a:gd name="T100" fmla="*/ 1166 w 1303"/>
                  <a:gd name="T101" fmla="*/ 734 h 1818"/>
                  <a:gd name="T102" fmla="*/ 1216 w 1303"/>
                  <a:gd name="T103" fmla="*/ 796 h 1818"/>
                  <a:gd name="T104" fmla="*/ 1111 w 1303"/>
                  <a:gd name="T105" fmla="*/ 907 h 1818"/>
                  <a:gd name="T106" fmla="*/ 1136 w 1303"/>
                  <a:gd name="T107" fmla="*/ 980 h 1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3" h="1818">
                    <a:moveTo>
                      <a:pt x="1290" y="552"/>
                    </a:moveTo>
                    <a:cubicBezTo>
                      <a:pt x="1290" y="551"/>
                      <a:pt x="1290" y="550"/>
                      <a:pt x="1290" y="549"/>
                    </a:cubicBezTo>
                    <a:cubicBezTo>
                      <a:pt x="1290" y="548"/>
                      <a:pt x="1289" y="547"/>
                      <a:pt x="1289" y="546"/>
                    </a:cubicBezTo>
                    <a:cubicBezTo>
                      <a:pt x="1276" y="474"/>
                      <a:pt x="1251" y="404"/>
                      <a:pt x="1214" y="341"/>
                    </a:cubicBezTo>
                    <a:cubicBezTo>
                      <a:pt x="1214" y="340"/>
                      <a:pt x="1214" y="338"/>
                      <a:pt x="1213" y="337"/>
                    </a:cubicBezTo>
                    <a:cubicBezTo>
                      <a:pt x="1212" y="336"/>
                      <a:pt x="1211" y="335"/>
                      <a:pt x="1210" y="334"/>
                    </a:cubicBezTo>
                    <a:cubicBezTo>
                      <a:pt x="1173" y="271"/>
                      <a:pt x="1126" y="215"/>
                      <a:pt x="1070" y="167"/>
                    </a:cubicBezTo>
                    <a:cubicBezTo>
                      <a:pt x="1070" y="167"/>
                      <a:pt x="1069" y="166"/>
                      <a:pt x="1068" y="165"/>
                    </a:cubicBezTo>
                    <a:cubicBezTo>
                      <a:pt x="1068" y="164"/>
                      <a:pt x="1067" y="164"/>
                      <a:pt x="1066" y="164"/>
                    </a:cubicBezTo>
                    <a:cubicBezTo>
                      <a:pt x="1010" y="117"/>
                      <a:pt x="946" y="80"/>
                      <a:pt x="877" y="54"/>
                    </a:cubicBezTo>
                    <a:cubicBezTo>
                      <a:pt x="876" y="54"/>
                      <a:pt x="875" y="53"/>
                      <a:pt x="874" y="52"/>
                    </a:cubicBezTo>
                    <a:cubicBezTo>
                      <a:pt x="873" y="52"/>
                      <a:pt x="871" y="52"/>
                      <a:pt x="870" y="52"/>
                    </a:cubicBezTo>
                    <a:cubicBezTo>
                      <a:pt x="729" y="0"/>
                      <a:pt x="575" y="0"/>
                      <a:pt x="434" y="52"/>
                    </a:cubicBezTo>
                    <a:cubicBezTo>
                      <a:pt x="433" y="52"/>
                      <a:pt x="432" y="52"/>
                      <a:pt x="431" y="52"/>
                    </a:cubicBezTo>
                    <a:cubicBezTo>
                      <a:pt x="430" y="53"/>
                      <a:pt x="428" y="54"/>
                      <a:pt x="427" y="54"/>
                    </a:cubicBezTo>
                    <a:cubicBezTo>
                      <a:pt x="358" y="80"/>
                      <a:pt x="294" y="117"/>
                      <a:pt x="238" y="164"/>
                    </a:cubicBezTo>
                    <a:cubicBezTo>
                      <a:pt x="237" y="164"/>
                      <a:pt x="236" y="164"/>
                      <a:pt x="236" y="165"/>
                    </a:cubicBezTo>
                    <a:cubicBezTo>
                      <a:pt x="235" y="166"/>
                      <a:pt x="234" y="167"/>
                      <a:pt x="234" y="168"/>
                    </a:cubicBezTo>
                    <a:cubicBezTo>
                      <a:pt x="178" y="215"/>
                      <a:pt x="131" y="271"/>
                      <a:pt x="94" y="334"/>
                    </a:cubicBezTo>
                    <a:cubicBezTo>
                      <a:pt x="93" y="335"/>
                      <a:pt x="92" y="336"/>
                      <a:pt x="91" y="337"/>
                    </a:cubicBezTo>
                    <a:cubicBezTo>
                      <a:pt x="90" y="338"/>
                      <a:pt x="90" y="340"/>
                      <a:pt x="90" y="341"/>
                    </a:cubicBezTo>
                    <a:cubicBezTo>
                      <a:pt x="53" y="405"/>
                      <a:pt x="28" y="474"/>
                      <a:pt x="15" y="547"/>
                    </a:cubicBezTo>
                    <a:cubicBezTo>
                      <a:pt x="14" y="547"/>
                      <a:pt x="14" y="548"/>
                      <a:pt x="14" y="549"/>
                    </a:cubicBezTo>
                    <a:cubicBezTo>
                      <a:pt x="14" y="550"/>
                      <a:pt x="14" y="551"/>
                      <a:pt x="14" y="552"/>
                    </a:cubicBezTo>
                    <a:cubicBezTo>
                      <a:pt x="0" y="625"/>
                      <a:pt x="0" y="700"/>
                      <a:pt x="14" y="772"/>
                    </a:cubicBezTo>
                    <a:cubicBezTo>
                      <a:pt x="14" y="774"/>
                      <a:pt x="14" y="774"/>
                      <a:pt x="14" y="774"/>
                    </a:cubicBezTo>
                    <a:cubicBezTo>
                      <a:pt x="14" y="775"/>
                      <a:pt x="14" y="775"/>
                      <a:pt x="14" y="776"/>
                    </a:cubicBezTo>
                    <a:cubicBezTo>
                      <a:pt x="28" y="849"/>
                      <a:pt x="53" y="919"/>
                      <a:pt x="90" y="984"/>
                    </a:cubicBezTo>
                    <a:cubicBezTo>
                      <a:pt x="90" y="984"/>
                      <a:pt x="90" y="985"/>
                      <a:pt x="91" y="986"/>
                    </a:cubicBezTo>
                    <a:cubicBezTo>
                      <a:pt x="91" y="987"/>
                      <a:pt x="92" y="987"/>
                      <a:pt x="93" y="988"/>
                    </a:cubicBezTo>
                    <a:cubicBezTo>
                      <a:pt x="146" y="1079"/>
                      <a:pt x="221" y="1156"/>
                      <a:pt x="311" y="1212"/>
                    </a:cubicBezTo>
                    <a:cubicBezTo>
                      <a:pt x="311" y="1215"/>
                      <a:pt x="311" y="1215"/>
                      <a:pt x="311" y="1215"/>
                    </a:cubicBezTo>
                    <a:cubicBezTo>
                      <a:pt x="278" y="1229"/>
                      <a:pt x="243" y="1265"/>
                      <a:pt x="243" y="1344"/>
                    </a:cubicBezTo>
                    <a:cubicBezTo>
                      <a:pt x="240" y="1411"/>
                      <a:pt x="290" y="1470"/>
                      <a:pt x="357" y="1478"/>
                    </a:cubicBezTo>
                    <a:cubicBezTo>
                      <a:pt x="380" y="1526"/>
                      <a:pt x="398" y="1577"/>
                      <a:pt x="411" y="1629"/>
                    </a:cubicBezTo>
                    <a:cubicBezTo>
                      <a:pt x="415" y="1656"/>
                      <a:pt x="431" y="1681"/>
                      <a:pt x="454" y="1697"/>
                    </a:cubicBezTo>
                    <a:cubicBezTo>
                      <a:pt x="614" y="1803"/>
                      <a:pt x="614" y="1803"/>
                      <a:pt x="614" y="1803"/>
                    </a:cubicBezTo>
                    <a:cubicBezTo>
                      <a:pt x="637" y="1818"/>
                      <a:pt x="667" y="1818"/>
                      <a:pt x="690" y="1803"/>
                    </a:cubicBezTo>
                    <a:cubicBezTo>
                      <a:pt x="850" y="1696"/>
                      <a:pt x="850" y="1696"/>
                      <a:pt x="850" y="1696"/>
                    </a:cubicBezTo>
                    <a:cubicBezTo>
                      <a:pt x="873" y="1681"/>
                      <a:pt x="889" y="1656"/>
                      <a:pt x="893" y="1628"/>
                    </a:cubicBezTo>
                    <a:cubicBezTo>
                      <a:pt x="906" y="1576"/>
                      <a:pt x="924" y="1526"/>
                      <a:pt x="948" y="1478"/>
                    </a:cubicBezTo>
                    <a:cubicBezTo>
                      <a:pt x="963" y="1475"/>
                      <a:pt x="978" y="1470"/>
                      <a:pt x="992" y="1463"/>
                    </a:cubicBezTo>
                    <a:cubicBezTo>
                      <a:pt x="1037" y="1441"/>
                      <a:pt x="1064" y="1394"/>
                      <a:pt x="1061" y="1344"/>
                    </a:cubicBezTo>
                    <a:cubicBezTo>
                      <a:pt x="1061" y="1265"/>
                      <a:pt x="1026" y="1229"/>
                      <a:pt x="993" y="1215"/>
                    </a:cubicBezTo>
                    <a:cubicBezTo>
                      <a:pt x="993" y="1212"/>
                      <a:pt x="993" y="1212"/>
                      <a:pt x="993" y="1212"/>
                    </a:cubicBezTo>
                    <a:cubicBezTo>
                      <a:pt x="1083" y="1156"/>
                      <a:pt x="1158" y="1079"/>
                      <a:pt x="1211" y="988"/>
                    </a:cubicBezTo>
                    <a:cubicBezTo>
                      <a:pt x="1212" y="987"/>
                      <a:pt x="1213" y="986"/>
                      <a:pt x="1213" y="986"/>
                    </a:cubicBezTo>
                    <a:cubicBezTo>
                      <a:pt x="1214" y="985"/>
                      <a:pt x="1214" y="984"/>
                      <a:pt x="1214" y="984"/>
                    </a:cubicBezTo>
                    <a:cubicBezTo>
                      <a:pt x="1251" y="919"/>
                      <a:pt x="1276" y="849"/>
                      <a:pt x="1290" y="776"/>
                    </a:cubicBezTo>
                    <a:cubicBezTo>
                      <a:pt x="1290" y="775"/>
                      <a:pt x="1290" y="775"/>
                      <a:pt x="1290" y="774"/>
                    </a:cubicBezTo>
                    <a:cubicBezTo>
                      <a:pt x="1290" y="773"/>
                      <a:pt x="1290" y="773"/>
                      <a:pt x="1290" y="772"/>
                    </a:cubicBezTo>
                    <a:cubicBezTo>
                      <a:pt x="1303" y="699"/>
                      <a:pt x="1303" y="625"/>
                      <a:pt x="1290" y="552"/>
                    </a:cubicBezTo>
                    <a:close/>
                    <a:moveTo>
                      <a:pt x="961" y="1403"/>
                    </a:moveTo>
                    <a:cubicBezTo>
                      <a:pt x="950" y="1408"/>
                      <a:pt x="937" y="1411"/>
                      <a:pt x="925" y="1412"/>
                    </a:cubicBezTo>
                    <a:cubicBezTo>
                      <a:pt x="912" y="1412"/>
                      <a:pt x="900" y="1419"/>
                      <a:pt x="894" y="1431"/>
                    </a:cubicBezTo>
                    <a:cubicBezTo>
                      <a:pt x="865" y="1490"/>
                      <a:pt x="842" y="1552"/>
                      <a:pt x="826" y="1616"/>
                    </a:cubicBezTo>
                    <a:cubicBezTo>
                      <a:pt x="825" y="1626"/>
                      <a:pt x="819" y="1634"/>
                      <a:pt x="812" y="1640"/>
                    </a:cubicBezTo>
                    <a:cubicBezTo>
                      <a:pt x="652" y="1746"/>
                      <a:pt x="652" y="1746"/>
                      <a:pt x="652" y="1746"/>
                    </a:cubicBezTo>
                    <a:cubicBezTo>
                      <a:pt x="492" y="1640"/>
                      <a:pt x="492" y="1640"/>
                      <a:pt x="492" y="1640"/>
                    </a:cubicBezTo>
                    <a:cubicBezTo>
                      <a:pt x="485" y="1634"/>
                      <a:pt x="479" y="1626"/>
                      <a:pt x="478" y="1616"/>
                    </a:cubicBezTo>
                    <a:cubicBezTo>
                      <a:pt x="462" y="1552"/>
                      <a:pt x="439" y="1490"/>
                      <a:pt x="410" y="1431"/>
                    </a:cubicBezTo>
                    <a:cubicBezTo>
                      <a:pt x="404" y="1419"/>
                      <a:pt x="392" y="1412"/>
                      <a:pt x="379" y="1412"/>
                    </a:cubicBezTo>
                    <a:cubicBezTo>
                      <a:pt x="361" y="1413"/>
                      <a:pt x="343" y="1406"/>
                      <a:pt x="330" y="1393"/>
                    </a:cubicBezTo>
                    <a:cubicBezTo>
                      <a:pt x="317" y="1380"/>
                      <a:pt x="310" y="1362"/>
                      <a:pt x="311" y="1344"/>
                    </a:cubicBezTo>
                    <a:cubicBezTo>
                      <a:pt x="311" y="1281"/>
                      <a:pt x="340" y="1276"/>
                      <a:pt x="345" y="1276"/>
                    </a:cubicBezTo>
                    <a:cubicBezTo>
                      <a:pt x="364" y="1276"/>
                      <a:pt x="379" y="1260"/>
                      <a:pt x="379" y="1241"/>
                    </a:cubicBezTo>
                    <a:cubicBezTo>
                      <a:pt x="379" y="1072"/>
                      <a:pt x="379" y="1072"/>
                      <a:pt x="379" y="1072"/>
                    </a:cubicBezTo>
                    <a:cubicBezTo>
                      <a:pt x="379" y="1051"/>
                      <a:pt x="384" y="1030"/>
                      <a:pt x="393" y="1012"/>
                    </a:cubicBezTo>
                    <a:cubicBezTo>
                      <a:pt x="420" y="957"/>
                      <a:pt x="481" y="866"/>
                      <a:pt x="584" y="866"/>
                    </a:cubicBezTo>
                    <a:cubicBezTo>
                      <a:pt x="740" y="866"/>
                      <a:pt x="740" y="866"/>
                      <a:pt x="787" y="912"/>
                    </a:cubicBezTo>
                    <a:cubicBezTo>
                      <a:pt x="798" y="924"/>
                      <a:pt x="798" y="924"/>
                      <a:pt x="798" y="924"/>
                    </a:cubicBezTo>
                    <a:cubicBezTo>
                      <a:pt x="805" y="931"/>
                      <a:pt x="814" y="934"/>
                      <a:pt x="823" y="934"/>
                    </a:cubicBezTo>
                    <a:cubicBezTo>
                      <a:pt x="827" y="934"/>
                      <a:pt x="925" y="936"/>
                      <a:pt x="925" y="1071"/>
                    </a:cubicBezTo>
                    <a:cubicBezTo>
                      <a:pt x="925" y="1241"/>
                      <a:pt x="925" y="1241"/>
                      <a:pt x="925" y="1241"/>
                    </a:cubicBezTo>
                    <a:cubicBezTo>
                      <a:pt x="925" y="1259"/>
                      <a:pt x="938" y="1273"/>
                      <a:pt x="955" y="1275"/>
                    </a:cubicBezTo>
                    <a:cubicBezTo>
                      <a:pt x="956" y="1275"/>
                      <a:pt x="957" y="1275"/>
                      <a:pt x="958" y="1275"/>
                    </a:cubicBezTo>
                    <a:cubicBezTo>
                      <a:pt x="964" y="1276"/>
                      <a:pt x="993" y="1281"/>
                      <a:pt x="993" y="1344"/>
                    </a:cubicBezTo>
                    <a:cubicBezTo>
                      <a:pt x="996" y="1368"/>
                      <a:pt x="983" y="1392"/>
                      <a:pt x="961" y="1403"/>
                    </a:cubicBezTo>
                    <a:close/>
                    <a:moveTo>
                      <a:pt x="993" y="1130"/>
                    </a:moveTo>
                    <a:cubicBezTo>
                      <a:pt x="993" y="1071"/>
                      <a:pt x="993" y="1071"/>
                      <a:pt x="993" y="1071"/>
                    </a:cubicBezTo>
                    <a:cubicBezTo>
                      <a:pt x="993" y="922"/>
                      <a:pt x="899" y="874"/>
                      <a:pt x="838" y="867"/>
                    </a:cubicBezTo>
                    <a:cubicBezTo>
                      <a:pt x="835" y="864"/>
                      <a:pt x="835" y="864"/>
                      <a:pt x="835" y="864"/>
                    </a:cubicBezTo>
                    <a:cubicBezTo>
                      <a:pt x="768" y="798"/>
                      <a:pt x="747" y="798"/>
                      <a:pt x="584" y="798"/>
                    </a:cubicBezTo>
                    <a:cubicBezTo>
                      <a:pt x="444" y="798"/>
                      <a:pt x="366" y="913"/>
                      <a:pt x="332" y="981"/>
                    </a:cubicBezTo>
                    <a:cubicBezTo>
                      <a:pt x="318" y="1009"/>
                      <a:pt x="311" y="1040"/>
                      <a:pt x="311" y="1072"/>
                    </a:cubicBezTo>
                    <a:cubicBezTo>
                      <a:pt x="311" y="1130"/>
                      <a:pt x="311" y="1130"/>
                      <a:pt x="311" y="1130"/>
                    </a:cubicBezTo>
                    <a:cubicBezTo>
                      <a:pt x="255" y="1089"/>
                      <a:pt x="206" y="1038"/>
                      <a:pt x="168" y="980"/>
                    </a:cubicBezTo>
                    <a:cubicBezTo>
                      <a:pt x="193" y="966"/>
                      <a:pt x="193" y="966"/>
                      <a:pt x="193" y="966"/>
                    </a:cubicBezTo>
                    <a:cubicBezTo>
                      <a:pt x="204" y="960"/>
                      <a:pt x="211" y="948"/>
                      <a:pt x="211" y="936"/>
                    </a:cubicBezTo>
                    <a:cubicBezTo>
                      <a:pt x="211" y="924"/>
                      <a:pt x="204" y="913"/>
                      <a:pt x="193" y="907"/>
                    </a:cubicBezTo>
                    <a:cubicBezTo>
                      <a:pt x="183" y="900"/>
                      <a:pt x="170" y="900"/>
                      <a:pt x="159" y="907"/>
                    </a:cubicBezTo>
                    <a:cubicBezTo>
                      <a:pt x="134" y="921"/>
                      <a:pt x="134" y="921"/>
                      <a:pt x="134" y="921"/>
                    </a:cubicBezTo>
                    <a:cubicBezTo>
                      <a:pt x="114" y="881"/>
                      <a:pt x="99" y="839"/>
                      <a:pt x="88" y="796"/>
                    </a:cubicBezTo>
                    <a:cubicBezTo>
                      <a:pt x="117" y="790"/>
                      <a:pt x="117" y="790"/>
                      <a:pt x="117" y="790"/>
                    </a:cubicBezTo>
                    <a:cubicBezTo>
                      <a:pt x="129" y="789"/>
                      <a:pt x="140" y="780"/>
                      <a:pt x="144" y="769"/>
                    </a:cubicBezTo>
                    <a:cubicBezTo>
                      <a:pt x="149" y="757"/>
                      <a:pt x="146" y="744"/>
                      <a:pt x="138" y="734"/>
                    </a:cubicBezTo>
                    <a:cubicBezTo>
                      <a:pt x="130" y="725"/>
                      <a:pt x="117" y="721"/>
                      <a:pt x="105" y="723"/>
                    </a:cubicBezTo>
                    <a:cubicBezTo>
                      <a:pt x="76" y="728"/>
                      <a:pt x="76" y="728"/>
                      <a:pt x="76" y="728"/>
                    </a:cubicBezTo>
                    <a:cubicBezTo>
                      <a:pt x="71" y="684"/>
                      <a:pt x="71" y="639"/>
                      <a:pt x="76" y="595"/>
                    </a:cubicBezTo>
                    <a:cubicBezTo>
                      <a:pt x="105" y="600"/>
                      <a:pt x="105" y="600"/>
                      <a:pt x="105" y="600"/>
                    </a:cubicBezTo>
                    <a:cubicBezTo>
                      <a:pt x="107" y="600"/>
                      <a:pt x="109" y="600"/>
                      <a:pt x="111" y="600"/>
                    </a:cubicBezTo>
                    <a:cubicBezTo>
                      <a:pt x="129" y="600"/>
                      <a:pt x="143" y="587"/>
                      <a:pt x="145" y="569"/>
                    </a:cubicBezTo>
                    <a:cubicBezTo>
                      <a:pt x="146" y="551"/>
                      <a:pt x="134" y="536"/>
                      <a:pt x="117" y="533"/>
                    </a:cubicBezTo>
                    <a:cubicBezTo>
                      <a:pt x="88" y="527"/>
                      <a:pt x="88" y="527"/>
                      <a:pt x="88" y="527"/>
                    </a:cubicBezTo>
                    <a:cubicBezTo>
                      <a:pt x="99" y="484"/>
                      <a:pt x="114" y="442"/>
                      <a:pt x="134" y="402"/>
                    </a:cubicBezTo>
                    <a:cubicBezTo>
                      <a:pt x="159" y="416"/>
                      <a:pt x="159" y="416"/>
                      <a:pt x="159" y="416"/>
                    </a:cubicBezTo>
                    <a:cubicBezTo>
                      <a:pt x="170" y="423"/>
                      <a:pt x="183" y="423"/>
                      <a:pt x="193" y="416"/>
                    </a:cubicBezTo>
                    <a:cubicBezTo>
                      <a:pt x="204" y="410"/>
                      <a:pt x="211" y="399"/>
                      <a:pt x="211" y="387"/>
                    </a:cubicBezTo>
                    <a:cubicBezTo>
                      <a:pt x="210" y="375"/>
                      <a:pt x="204" y="363"/>
                      <a:pt x="193" y="357"/>
                    </a:cubicBezTo>
                    <a:cubicBezTo>
                      <a:pt x="168" y="343"/>
                      <a:pt x="168" y="343"/>
                      <a:pt x="168" y="343"/>
                    </a:cubicBezTo>
                    <a:cubicBezTo>
                      <a:pt x="193" y="305"/>
                      <a:pt x="222" y="271"/>
                      <a:pt x="254" y="241"/>
                    </a:cubicBezTo>
                    <a:cubicBezTo>
                      <a:pt x="273" y="263"/>
                      <a:pt x="273" y="263"/>
                      <a:pt x="273" y="263"/>
                    </a:cubicBezTo>
                    <a:cubicBezTo>
                      <a:pt x="281" y="272"/>
                      <a:pt x="293" y="276"/>
                      <a:pt x="305" y="274"/>
                    </a:cubicBezTo>
                    <a:cubicBezTo>
                      <a:pt x="317" y="272"/>
                      <a:pt x="327" y="264"/>
                      <a:pt x="331" y="252"/>
                    </a:cubicBezTo>
                    <a:cubicBezTo>
                      <a:pt x="335" y="241"/>
                      <a:pt x="333" y="228"/>
                      <a:pt x="325" y="219"/>
                    </a:cubicBezTo>
                    <a:cubicBezTo>
                      <a:pt x="307" y="197"/>
                      <a:pt x="307" y="197"/>
                      <a:pt x="307" y="197"/>
                    </a:cubicBezTo>
                    <a:cubicBezTo>
                      <a:pt x="342" y="170"/>
                      <a:pt x="381" y="147"/>
                      <a:pt x="422" y="129"/>
                    </a:cubicBezTo>
                    <a:cubicBezTo>
                      <a:pt x="432" y="157"/>
                      <a:pt x="432" y="157"/>
                      <a:pt x="432" y="157"/>
                    </a:cubicBezTo>
                    <a:cubicBezTo>
                      <a:pt x="436" y="169"/>
                      <a:pt x="446" y="177"/>
                      <a:pt x="458" y="179"/>
                    </a:cubicBezTo>
                    <a:cubicBezTo>
                      <a:pt x="470" y="182"/>
                      <a:pt x="483" y="177"/>
                      <a:pt x="491" y="168"/>
                    </a:cubicBezTo>
                    <a:cubicBezTo>
                      <a:pt x="498" y="158"/>
                      <a:pt x="501" y="145"/>
                      <a:pt x="496" y="134"/>
                    </a:cubicBezTo>
                    <a:cubicBezTo>
                      <a:pt x="486" y="106"/>
                      <a:pt x="486" y="106"/>
                      <a:pt x="486" y="106"/>
                    </a:cubicBezTo>
                    <a:cubicBezTo>
                      <a:pt x="529" y="93"/>
                      <a:pt x="573" y="86"/>
                      <a:pt x="618" y="83"/>
                    </a:cubicBezTo>
                    <a:cubicBezTo>
                      <a:pt x="618" y="112"/>
                      <a:pt x="618" y="112"/>
                      <a:pt x="618" y="112"/>
                    </a:cubicBezTo>
                    <a:cubicBezTo>
                      <a:pt x="618" y="131"/>
                      <a:pt x="633" y="146"/>
                      <a:pt x="652" y="146"/>
                    </a:cubicBezTo>
                    <a:cubicBezTo>
                      <a:pt x="671" y="146"/>
                      <a:pt x="686" y="131"/>
                      <a:pt x="686" y="112"/>
                    </a:cubicBezTo>
                    <a:cubicBezTo>
                      <a:pt x="686" y="83"/>
                      <a:pt x="686" y="83"/>
                      <a:pt x="686" y="83"/>
                    </a:cubicBezTo>
                    <a:cubicBezTo>
                      <a:pt x="731" y="86"/>
                      <a:pt x="775" y="93"/>
                      <a:pt x="818" y="106"/>
                    </a:cubicBezTo>
                    <a:cubicBezTo>
                      <a:pt x="808" y="134"/>
                      <a:pt x="808" y="134"/>
                      <a:pt x="808" y="134"/>
                    </a:cubicBezTo>
                    <a:cubicBezTo>
                      <a:pt x="803" y="145"/>
                      <a:pt x="806" y="158"/>
                      <a:pt x="813" y="168"/>
                    </a:cubicBezTo>
                    <a:cubicBezTo>
                      <a:pt x="821" y="177"/>
                      <a:pt x="834" y="182"/>
                      <a:pt x="846" y="179"/>
                    </a:cubicBezTo>
                    <a:cubicBezTo>
                      <a:pt x="858" y="177"/>
                      <a:pt x="868" y="169"/>
                      <a:pt x="872" y="157"/>
                    </a:cubicBezTo>
                    <a:cubicBezTo>
                      <a:pt x="882" y="129"/>
                      <a:pt x="882" y="129"/>
                      <a:pt x="882" y="129"/>
                    </a:cubicBezTo>
                    <a:cubicBezTo>
                      <a:pt x="923" y="147"/>
                      <a:pt x="962" y="170"/>
                      <a:pt x="997" y="197"/>
                    </a:cubicBezTo>
                    <a:cubicBezTo>
                      <a:pt x="979" y="219"/>
                      <a:pt x="979" y="219"/>
                      <a:pt x="979" y="219"/>
                    </a:cubicBezTo>
                    <a:cubicBezTo>
                      <a:pt x="967" y="233"/>
                      <a:pt x="969" y="255"/>
                      <a:pt x="983" y="267"/>
                    </a:cubicBezTo>
                    <a:cubicBezTo>
                      <a:pt x="998" y="279"/>
                      <a:pt x="1019" y="277"/>
                      <a:pt x="1031" y="263"/>
                    </a:cubicBezTo>
                    <a:cubicBezTo>
                      <a:pt x="1050" y="241"/>
                      <a:pt x="1050" y="241"/>
                      <a:pt x="1050" y="241"/>
                    </a:cubicBezTo>
                    <a:cubicBezTo>
                      <a:pt x="1082" y="271"/>
                      <a:pt x="1111" y="305"/>
                      <a:pt x="1136" y="343"/>
                    </a:cubicBezTo>
                    <a:cubicBezTo>
                      <a:pt x="1111" y="357"/>
                      <a:pt x="1111" y="357"/>
                      <a:pt x="1111" y="357"/>
                    </a:cubicBezTo>
                    <a:cubicBezTo>
                      <a:pt x="1100" y="363"/>
                      <a:pt x="1093" y="375"/>
                      <a:pt x="1093" y="387"/>
                    </a:cubicBezTo>
                    <a:cubicBezTo>
                      <a:pt x="1093" y="399"/>
                      <a:pt x="1100" y="410"/>
                      <a:pt x="1111" y="416"/>
                    </a:cubicBezTo>
                    <a:cubicBezTo>
                      <a:pt x="1121" y="423"/>
                      <a:pt x="1134" y="423"/>
                      <a:pt x="1145" y="416"/>
                    </a:cubicBezTo>
                    <a:cubicBezTo>
                      <a:pt x="1170" y="402"/>
                      <a:pt x="1170" y="402"/>
                      <a:pt x="1170" y="402"/>
                    </a:cubicBezTo>
                    <a:cubicBezTo>
                      <a:pt x="1190" y="442"/>
                      <a:pt x="1205" y="484"/>
                      <a:pt x="1216" y="527"/>
                    </a:cubicBezTo>
                    <a:cubicBezTo>
                      <a:pt x="1187" y="533"/>
                      <a:pt x="1187" y="533"/>
                      <a:pt x="1187" y="533"/>
                    </a:cubicBezTo>
                    <a:cubicBezTo>
                      <a:pt x="1170" y="536"/>
                      <a:pt x="1158" y="551"/>
                      <a:pt x="1159" y="569"/>
                    </a:cubicBezTo>
                    <a:cubicBezTo>
                      <a:pt x="1161" y="587"/>
                      <a:pt x="1175" y="600"/>
                      <a:pt x="1193" y="600"/>
                    </a:cubicBezTo>
                    <a:cubicBezTo>
                      <a:pt x="1195" y="600"/>
                      <a:pt x="1197" y="600"/>
                      <a:pt x="1199" y="600"/>
                    </a:cubicBezTo>
                    <a:cubicBezTo>
                      <a:pt x="1228" y="595"/>
                      <a:pt x="1228" y="595"/>
                      <a:pt x="1228" y="595"/>
                    </a:cubicBezTo>
                    <a:cubicBezTo>
                      <a:pt x="1233" y="639"/>
                      <a:pt x="1233" y="684"/>
                      <a:pt x="1228" y="728"/>
                    </a:cubicBezTo>
                    <a:cubicBezTo>
                      <a:pt x="1199" y="723"/>
                      <a:pt x="1199" y="723"/>
                      <a:pt x="1199" y="723"/>
                    </a:cubicBezTo>
                    <a:cubicBezTo>
                      <a:pt x="1187" y="721"/>
                      <a:pt x="1174" y="725"/>
                      <a:pt x="1166" y="734"/>
                    </a:cubicBezTo>
                    <a:cubicBezTo>
                      <a:pt x="1158" y="744"/>
                      <a:pt x="1155" y="757"/>
                      <a:pt x="1160" y="769"/>
                    </a:cubicBezTo>
                    <a:cubicBezTo>
                      <a:pt x="1164" y="780"/>
                      <a:pt x="1175" y="789"/>
                      <a:pt x="1187" y="790"/>
                    </a:cubicBezTo>
                    <a:cubicBezTo>
                      <a:pt x="1216" y="796"/>
                      <a:pt x="1216" y="796"/>
                      <a:pt x="1216" y="796"/>
                    </a:cubicBezTo>
                    <a:cubicBezTo>
                      <a:pt x="1205" y="839"/>
                      <a:pt x="1190" y="881"/>
                      <a:pt x="1170" y="921"/>
                    </a:cubicBezTo>
                    <a:cubicBezTo>
                      <a:pt x="1145" y="907"/>
                      <a:pt x="1145" y="907"/>
                      <a:pt x="1145" y="907"/>
                    </a:cubicBezTo>
                    <a:cubicBezTo>
                      <a:pt x="1134" y="900"/>
                      <a:pt x="1121" y="900"/>
                      <a:pt x="1111" y="907"/>
                    </a:cubicBezTo>
                    <a:cubicBezTo>
                      <a:pt x="1100" y="913"/>
                      <a:pt x="1093" y="924"/>
                      <a:pt x="1093" y="936"/>
                    </a:cubicBezTo>
                    <a:cubicBezTo>
                      <a:pt x="1093" y="948"/>
                      <a:pt x="1100" y="960"/>
                      <a:pt x="1111" y="966"/>
                    </a:cubicBezTo>
                    <a:cubicBezTo>
                      <a:pt x="1136" y="980"/>
                      <a:pt x="1136" y="980"/>
                      <a:pt x="1136" y="980"/>
                    </a:cubicBezTo>
                    <a:cubicBezTo>
                      <a:pt x="1098" y="1038"/>
                      <a:pt x="1049" y="1089"/>
                      <a:pt x="993" y="1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93" name="Freeform 92"/>
              <p:cNvSpPr>
                <a:spLocks noEditPoints="1"/>
              </p:cNvSpPr>
              <p:nvPr/>
            </p:nvSpPr>
            <p:spPr bwMode="auto">
              <a:xfrm>
                <a:off x="11096625" y="4446588"/>
                <a:ext cx="163513" cy="198438"/>
              </a:xfrm>
              <a:custGeom>
                <a:avLst/>
                <a:gdLst>
                  <a:gd name="T0" fmla="*/ 426 w 460"/>
                  <a:gd name="T1" fmla="*/ 420 h 558"/>
                  <a:gd name="T2" fmla="*/ 195 w 460"/>
                  <a:gd name="T3" fmla="*/ 420 h 558"/>
                  <a:gd name="T4" fmla="*/ 137 w 460"/>
                  <a:gd name="T5" fmla="*/ 362 h 558"/>
                  <a:gd name="T6" fmla="*/ 137 w 460"/>
                  <a:gd name="T7" fmla="*/ 34 h 558"/>
                  <a:gd name="T8" fmla="*/ 103 w 460"/>
                  <a:gd name="T9" fmla="*/ 0 h 558"/>
                  <a:gd name="T10" fmla="*/ 69 w 460"/>
                  <a:gd name="T11" fmla="*/ 34 h 558"/>
                  <a:gd name="T12" fmla="*/ 69 w 460"/>
                  <a:gd name="T13" fmla="*/ 362 h 558"/>
                  <a:gd name="T14" fmla="*/ 5 w 460"/>
                  <a:gd name="T15" fmla="*/ 466 h 558"/>
                  <a:gd name="T16" fmla="*/ 91 w 460"/>
                  <a:gd name="T17" fmla="*/ 553 h 558"/>
                  <a:gd name="T18" fmla="*/ 195 w 460"/>
                  <a:gd name="T19" fmla="*/ 489 h 558"/>
                  <a:gd name="T20" fmla="*/ 426 w 460"/>
                  <a:gd name="T21" fmla="*/ 489 h 558"/>
                  <a:gd name="T22" fmla="*/ 460 w 460"/>
                  <a:gd name="T23" fmla="*/ 454 h 558"/>
                  <a:gd name="T24" fmla="*/ 426 w 460"/>
                  <a:gd name="T25" fmla="*/ 420 h 558"/>
                  <a:gd name="T26" fmla="*/ 103 w 460"/>
                  <a:gd name="T27" fmla="*/ 485 h 558"/>
                  <a:gd name="T28" fmla="*/ 73 w 460"/>
                  <a:gd name="T29" fmla="*/ 455 h 558"/>
                  <a:gd name="T30" fmla="*/ 103 w 460"/>
                  <a:gd name="T31" fmla="*/ 424 h 558"/>
                  <a:gd name="T32" fmla="*/ 134 w 460"/>
                  <a:gd name="T33" fmla="*/ 454 h 558"/>
                  <a:gd name="T34" fmla="*/ 103 w 460"/>
                  <a:gd name="T35" fmla="*/ 485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0" h="558">
                    <a:moveTo>
                      <a:pt x="426" y="420"/>
                    </a:moveTo>
                    <a:cubicBezTo>
                      <a:pt x="195" y="420"/>
                      <a:pt x="195" y="420"/>
                      <a:pt x="195" y="420"/>
                    </a:cubicBezTo>
                    <a:cubicBezTo>
                      <a:pt x="185" y="393"/>
                      <a:pt x="164" y="372"/>
                      <a:pt x="137" y="362"/>
                    </a:cubicBezTo>
                    <a:cubicBezTo>
                      <a:pt x="137" y="34"/>
                      <a:pt x="137" y="34"/>
                      <a:pt x="137" y="34"/>
                    </a:cubicBezTo>
                    <a:cubicBezTo>
                      <a:pt x="137" y="16"/>
                      <a:pt x="122" y="0"/>
                      <a:pt x="103" y="0"/>
                    </a:cubicBezTo>
                    <a:cubicBezTo>
                      <a:pt x="84" y="0"/>
                      <a:pt x="69" y="16"/>
                      <a:pt x="69" y="34"/>
                    </a:cubicBezTo>
                    <a:cubicBezTo>
                      <a:pt x="69" y="362"/>
                      <a:pt x="69" y="362"/>
                      <a:pt x="69" y="362"/>
                    </a:cubicBezTo>
                    <a:cubicBezTo>
                      <a:pt x="26" y="378"/>
                      <a:pt x="0" y="421"/>
                      <a:pt x="5" y="466"/>
                    </a:cubicBezTo>
                    <a:cubicBezTo>
                      <a:pt x="10" y="512"/>
                      <a:pt x="46" y="547"/>
                      <a:pt x="91" y="553"/>
                    </a:cubicBezTo>
                    <a:cubicBezTo>
                      <a:pt x="137" y="558"/>
                      <a:pt x="180" y="531"/>
                      <a:pt x="195" y="489"/>
                    </a:cubicBezTo>
                    <a:cubicBezTo>
                      <a:pt x="426" y="489"/>
                      <a:pt x="426" y="489"/>
                      <a:pt x="426" y="489"/>
                    </a:cubicBezTo>
                    <a:cubicBezTo>
                      <a:pt x="445" y="489"/>
                      <a:pt x="460" y="473"/>
                      <a:pt x="460" y="454"/>
                    </a:cubicBezTo>
                    <a:cubicBezTo>
                      <a:pt x="460" y="436"/>
                      <a:pt x="445" y="420"/>
                      <a:pt x="426" y="420"/>
                    </a:cubicBezTo>
                    <a:close/>
                    <a:moveTo>
                      <a:pt x="103" y="485"/>
                    </a:moveTo>
                    <a:cubicBezTo>
                      <a:pt x="86" y="485"/>
                      <a:pt x="73" y="471"/>
                      <a:pt x="73" y="455"/>
                    </a:cubicBezTo>
                    <a:cubicBezTo>
                      <a:pt x="73" y="438"/>
                      <a:pt x="86" y="424"/>
                      <a:pt x="103" y="424"/>
                    </a:cubicBezTo>
                    <a:cubicBezTo>
                      <a:pt x="120" y="424"/>
                      <a:pt x="134" y="438"/>
                      <a:pt x="134" y="454"/>
                    </a:cubicBezTo>
                    <a:cubicBezTo>
                      <a:pt x="134" y="471"/>
                      <a:pt x="120" y="485"/>
                      <a:pt x="103" y="4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7" name="Group 6"/>
          <p:cNvGrpSpPr/>
          <p:nvPr/>
        </p:nvGrpSpPr>
        <p:grpSpPr>
          <a:xfrm>
            <a:off x="1295400" y="1702981"/>
            <a:ext cx="6896100" cy="6896100"/>
            <a:chOff x="1295400" y="1702981"/>
            <a:chExt cx="6896100" cy="6896100"/>
          </a:xfrm>
        </p:grpSpPr>
        <p:sp>
          <p:nvSpPr>
            <p:cNvPr id="94" name="Oval 93"/>
            <p:cNvSpPr/>
            <p:nvPr/>
          </p:nvSpPr>
          <p:spPr>
            <a:xfrm>
              <a:off x="1295400" y="1702981"/>
              <a:ext cx="6896100" cy="6896100"/>
            </a:xfrm>
            <a:prstGeom prst="ellipse">
              <a:avLst/>
            </a:prstGeom>
            <a:solidFill>
              <a:schemeClr val="accent1">
                <a:lumMod val="60000"/>
                <a:lumOff val="40000"/>
              </a:schemeClr>
            </a:solidFill>
            <a:ln>
              <a:solidFill>
                <a:schemeClr val="accent1">
                  <a:lumMod val="60000"/>
                  <a:lumOff val="40000"/>
                </a:schemeClr>
              </a:solidFill>
            </a:ln>
            <a:effectLst>
              <a:outerShdw blurRad="508000" dist="254000" dir="5400000" algn="tl" rotWithShape="0">
                <a:prstClr val="black">
                  <a:alpha val="30000"/>
                </a:prstClr>
              </a:outerShdw>
            </a:effectLst>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95" name="Freeform 94"/>
            <p:cNvSpPr/>
            <p:nvPr/>
          </p:nvSpPr>
          <p:spPr>
            <a:xfrm>
              <a:off x="2536698" y="3111411"/>
              <a:ext cx="4413504" cy="4529114"/>
            </a:xfrm>
            <a:custGeom>
              <a:avLst/>
              <a:gdLst>
                <a:gd name="connsiteX0" fmla="*/ 0 w 4413504"/>
                <a:gd name="connsiteY0" fmla="*/ 0 h 2275713"/>
                <a:gd name="connsiteX1" fmla="*/ 4413504 w 4413504"/>
                <a:gd name="connsiteY1" fmla="*/ 0 h 2275713"/>
                <a:gd name="connsiteX2" fmla="*/ 4413504 w 4413504"/>
                <a:gd name="connsiteY2" fmla="*/ 2275713 h 2275713"/>
                <a:gd name="connsiteX3" fmla="*/ 0 w 4413504"/>
                <a:gd name="connsiteY3" fmla="*/ 2275713 h 2275713"/>
                <a:gd name="connsiteX4" fmla="*/ 0 w 4413504"/>
                <a:gd name="connsiteY4" fmla="*/ 0 h 2275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504" h="2275713">
                  <a:moveTo>
                    <a:pt x="0" y="0"/>
                  </a:moveTo>
                  <a:lnTo>
                    <a:pt x="4413504" y="0"/>
                  </a:lnTo>
                  <a:lnTo>
                    <a:pt x="4413504" y="2275713"/>
                  </a:lnTo>
                  <a:lnTo>
                    <a:pt x="0" y="2275713"/>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en-US" sz="6000" dirty="0">
                  <a:latin typeface="Open Sans" panose="020B0604020202020204" charset="0"/>
                  <a:ea typeface="Open Sans" panose="020B0604020202020204" charset="0"/>
                  <a:cs typeface="Open Sans" panose="020B0604020202020204" charset="0"/>
                </a:rPr>
                <a:t>5. Evaluate and Refine Succession Planning</a:t>
              </a:r>
              <a:endParaRPr lang="en-US" sz="6000" kern="1200" dirty="0">
                <a:latin typeface="Open Sans" panose="020B0604020202020204" charset="0"/>
                <a:ea typeface="Open Sans" panose="020B0604020202020204" charset="0"/>
                <a:cs typeface="Open Sans" panose="020B0604020202020204" charset="0"/>
              </a:endParaRPr>
            </a:p>
          </p:txBody>
        </p:sp>
      </p:grpSp>
    </p:spTree>
    <p:extLst>
      <p:ext uri="{BB962C8B-B14F-4D97-AF65-F5344CB8AC3E}">
        <p14:creationId xmlns:p14="http://schemas.microsoft.com/office/powerpoint/2010/main" val="158384003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par>
                          <p:cTn id="9" fill="hold">
                            <p:stCondLst>
                              <p:cond delay="0"/>
                            </p:stCondLst>
                            <p:childTnLst>
                              <p:par>
                                <p:cTn id="10" presetID="42" presetClass="entr" presetSubtype="0" fill="hold" nodeType="afterEffect">
                                  <p:stCondLst>
                                    <p:cond delay="6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6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9"/>
          <p:cNvSpPr>
            <a:spLocks noChangeAspect="1"/>
          </p:cNvSpPr>
          <p:nvPr/>
        </p:nvSpPr>
        <p:spPr>
          <a:xfrm>
            <a:off x="9296400" y="266700"/>
            <a:ext cx="3182114" cy="3657600"/>
          </a:xfrm>
          <a:custGeom>
            <a:avLst/>
            <a:gdLst>
              <a:gd name="connsiteX0" fmla="*/ 0 w 3012942"/>
              <a:gd name="connsiteY0" fmla="*/ 1310630 h 2621260"/>
              <a:gd name="connsiteX1" fmla="*/ 655315 w 3012942"/>
              <a:gd name="connsiteY1" fmla="*/ 1 h 2621260"/>
              <a:gd name="connsiteX2" fmla="*/ 2357627 w 3012942"/>
              <a:gd name="connsiteY2" fmla="*/ 1 h 2621260"/>
              <a:gd name="connsiteX3" fmla="*/ 3012942 w 3012942"/>
              <a:gd name="connsiteY3" fmla="*/ 1310630 h 2621260"/>
              <a:gd name="connsiteX4" fmla="*/ 2357627 w 3012942"/>
              <a:gd name="connsiteY4" fmla="*/ 2621259 h 2621260"/>
              <a:gd name="connsiteX5" fmla="*/ 655315 w 3012942"/>
              <a:gd name="connsiteY5" fmla="*/ 2621259 h 2621260"/>
              <a:gd name="connsiteX6" fmla="*/ 0 w 3012942"/>
              <a:gd name="connsiteY6" fmla="*/ 1310630 h 262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2942" h="2621260">
                <a:moveTo>
                  <a:pt x="1506471" y="0"/>
                </a:moveTo>
                <a:lnTo>
                  <a:pt x="3012941" y="570124"/>
                </a:lnTo>
                <a:lnTo>
                  <a:pt x="3012941" y="2051136"/>
                </a:lnTo>
                <a:lnTo>
                  <a:pt x="1506471" y="2621260"/>
                </a:lnTo>
                <a:lnTo>
                  <a:pt x="1" y="2051136"/>
                </a:lnTo>
                <a:lnTo>
                  <a:pt x="1" y="570124"/>
                </a:lnTo>
                <a:lnTo>
                  <a:pt x="1506471" y="0"/>
                </a:lnTo>
                <a:close/>
              </a:path>
            </a:pathLst>
          </a:cu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73250" tIns="534287" rIns="473251" bIns="534287" numCol="1" spcCol="1270" anchor="ctr" anchorCtr="0">
            <a:noAutofit/>
          </a:bodyPr>
          <a:lstStyle/>
          <a:p>
            <a:pPr lvl="0" algn="ctr" defTabSz="755650">
              <a:lnSpc>
                <a:spcPct val="90000"/>
              </a:lnSpc>
              <a:spcBef>
                <a:spcPct val="0"/>
              </a:spcBef>
              <a:spcAft>
                <a:spcPct val="35000"/>
              </a:spcAft>
            </a:pPr>
            <a:r>
              <a:rPr lang="en-US" sz="2000" kern="1200" dirty="0">
                <a:latin typeface="Open Sans" panose="020B0604020202020204" charset="0"/>
                <a:ea typeface="Open Sans" panose="020B0604020202020204" charset="0"/>
                <a:cs typeface="Open Sans" panose="020B0604020202020204" charset="0"/>
              </a:rPr>
              <a:t>On the job training – start hiring now</a:t>
            </a:r>
          </a:p>
        </p:txBody>
      </p:sp>
      <p:sp>
        <p:nvSpPr>
          <p:cNvPr id="12" name="Freeform 11"/>
          <p:cNvSpPr>
            <a:spLocks noChangeAspect="1"/>
          </p:cNvSpPr>
          <p:nvPr/>
        </p:nvSpPr>
        <p:spPr>
          <a:xfrm>
            <a:off x="5863503" y="266700"/>
            <a:ext cx="3182113" cy="3657600"/>
          </a:xfrm>
          <a:custGeom>
            <a:avLst/>
            <a:gdLst>
              <a:gd name="connsiteX0" fmla="*/ 0 w 3012942"/>
              <a:gd name="connsiteY0" fmla="*/ 1310630 h 2621260"/>
              <a:gd name="connsiteX1" fmla="*/ 655315 w 3012942"/>
              <a:gd name="connsiteY1" fmla="*/ 1 h 2621260"/>
              <a:gd name="connsiteX2" fmla="*/ 2357627 w 3012942"/>
              <a:gd name="connsiteY2" fmla="*/ 1 h 2621260"/>
              <a:gd name="connsiteX3" fmla="*/ 3012942 w 3012942"/>
              <a:gd name="connsiteY3" fmla="*/ 1310630 h 2621260"/>
              <a:gd name="connsiteX4" fmla="*/ 2357627 w 3012942"/>
              <a:gd name="connsiteY4" fmla="*/ 2621259 h 2621260"/>
              <a:gd name="connsiteX5" fmla="*/ 655315 w 3012942"/>
              <a:gd name="connsiteY5" fmla="*/ 2621259 h 2621260"/>
              <a:gd name="connsiteX6" fmla="*/ 0 w 3012942"/>
              <a:gd name="connsiteY6" fmla="*/ 1310630 h 262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2942" h="2621260">
                <a:moveTo>
                  <a:pt x="1506471" y="0"/>
                </a:moveTo>
                <a:lnTo>
                  <a:pt x="3012941" y="570124"/>
                </a:lnTo>
                <a:lnTo>
                  <a:pt x="3012941" y="2051136"/>
                </a:lnTo>
                <a:lnTo>
                  <a:pt x="1506471" y="2621260"/>
                </a:lnTo>
                <a:lnTo>
                  <a:pt x="1" y="2051136"/>
                </a:lnTo>
                <a:lnTo>
                  <a:pt x="1" y="570124"/>
                </a:lnTo>
                <a:lnTo>
                  <a:pt x="1506471"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8480" tIns="469517" rIns="408480" bIns="469517" numCol="1" spcCol="1270" anchor="ctr" anchorCtr="0">
            <a:noAutofit/>
          </a:bodyPr>
          <a:lstStyle/>
          <a:p>
            <a:pPr lvl="0" algn="ctr" defTabSz="1600200">
              <a:lnSpc>
                <a:spcPct val="90000"/>
              </a:lnSpc>
              <a:spcBef>
                <a:spcPct val="0"/>
              </a:spcBef>
              <a:spcAft>
                <a:spcPct val="35000"/>
              </a:spcAft>
            </a:pPr>
            <a:endParaRPr lang="en-US" sz="3600" kern="1200"/>
          </a:p>
        </p:txBody>
      </p:sp>
      <p:sp>
        <p:nvSpPr>
          <p:cNvPr id="13" name="Freeform 12"/>
          <p:cNvSpPr>
            <a:spLocks noChangeAspect="1"/>
          </p:cNvSpPr>
          <p:nvPr/>
        </p:nvSpPr>
        <p:spPr>
          <a:xfrm>
            <a:off x="7552944" y="3314700"/>
            <a:ext cx="3182113" cy="3657600"/>
          </a:xfrm>
          <a:custGeom>
            <a:avLst/>
            <a:gdLst>
              <a:gd name="connsiteX0" fmla="*/ 0 w 3012942"/>
              <a:gd name="connsiteY0" fmla="*/ 1310630 h 2621260"/>
              <a:gd name="connsiteX1" fmla="*/ 655315 w 3012942"/>
              <a:gd name="connsiteY1" fmla="*/ 1 h 2621260"/>
              <a:gd name="connsiteX2" fmla="*/ 2357627 w 3012942"/>
              <a:gd name="connsiteY2" fmla="*/ 1 h 2621260"/>
              <a:gd name="connsiteX3" fmla="*/ 3012942 w 3012942"/>
              <a:gd name="connsiteY3" fmla="*/ 1310630 h 2621260"/>
              <a:gd name="connsiteX4" fmla="*/ 2357627 w 3012942"/>
              <a:gd name="connsiteY4" fmla="*/ 2621259 h 2621260"/>
              <a:gd name="connsiteX5" fmla="*/ 655315 w 3012942"/>
              <a:gd name="connsiteY5" fmla="*/ 2621259 h 2621260"/>
              <a:gd name="connsiteX6" fmla="*/ 0 w 3012942"/>
              <a:gd name="connsiteY6" fmla="*/ 1310630 h 262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2942" h="2621260">
                <a:moveTo>
                  <a:pt x="1506471" y="0"/>
                </a:moveTo>
                <a:lnTo>
                  <a:pt x="3012941" y="570124"/>
                </a:lnTo>
                <a:lnTo>
                  <a:pt x="3012941" y="2051136"/>
                </a:lnTo>
                <a:lnTo>
                  <a:pt x="1506471" y="2621260"/>
                </a:lnTo>
                <a:lnTo>
                  <a:pt x="1" y="2051136"/>
                </a:lnTo>
                <a:lnTo>
                  <a:pt x="1" y="570124"/>
                </a:lnTo>
                <a:lnTo>
                  <a:pt x="1506471" y="0"/>
                </a:lnTo>
                <a:close/>
              </a:path>
            </a:pathLst>
          </a:cu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73250" tIns="534287" rIns="473250" bIns="534287" numCol="1" spcCol="1270" anchor="ctr" anchorCtr="0">
            <a:noAutofit/>
          </a:bodyPr>
          <a:lstStyle/>
          <a:p>
            <a:pPr lvl="0" algn="ctr" defTabSz="755650">
              <a:lnSpc>
                <a:spcPct val="90000"/>
              </a:lnSpc>
              <a:spcBef>
                <a:spcPct val="0"/>
              </a:spcBef>
              <a:spcAft>
                <a:spcPct val="35000"/>
              </a:spcAft>
            </a:pPr>
            <a:r>
              <a:rPr lang="en-US" sz="2000" kern="1200" dirty="0">
                <a:latin typeface="Open Sans" panose="020B0604020202020204" charset="0"/>
                <a:ea typeface="Open Sans" panose="020B0604020202020204" charset="0"/>
                <a:cs typeface="Open Sans" panose="020B0604020202020204" charset="0"/>
              </a:rPr>
              <a:t>Education</a:t>
            </a:r>
            <a:endParaRPr lang="en-US" sz="1700" kern="1200" dirty="0">
              <a:latin typeface="Open Sans" panose="020B0604020202020204" charset="0"/>
              <a:ea typeface="Open Sans" panose="020B0604020202020204" charset="0"/>
              <a:cs typeface="Open Sans" panose="020B0604020202020204" charset="0"/>
            </a:endParaRPr>
          </a:p>
        </p:txBody>
      </p:sp>
      <p:sp>
        <p:nvSpPr>
          <p:cNvPr id="15" name="Freeform 14"/>
          <p:cNvSpPr>
            <a:spLocks noChangeAspect="1"/>
          </p:cNvSpPr>
          <p:nvPr/>
        </p:nvSpPr>
        <p:spPr>
          <a:xfrm>
            <a:off x="10985841" y="3314700"/>
            <a:ext cx="3182113" cy="3657600"/>
          </a:xfrm>
          <a:custGeom>
            <a:avLst/>
            <a:gdLst>
              <a:gd name="connsiteX0" fmla="*/ 0 w 3012942"/>
              <a:gd name="connsiteY0" fmla="*/ 1310630 h 2621260"/>
              <a:gd name="connsiteX1" fmla="*/ 655315 w 3012942"/>
              <a:gd name="connsiteY1" fmla="*/ 1 h 2621260"/>
              <a:gd name="connsiteX2" fmla="*/ 2357627 w 3012942"/>
              <a:gd name="connsiteY2" fmla="*/ 1 h 2621260"/>
              <a:gd name="connsiteX3" fmla="*/ 3012942 w 3012942"/>
              <a:gd name="connsiteY3" fmla="*/ 1310630 h 2621260"/>
              <a:gd name="connsiteX4" fmla="*/ 2357627 w 3012942"/>
              <a:gd name="connsiteY4" fmla="*/ 2621259 h 2621260"/>
              <a:gd name="connsiteX5" fmla="*/ 655315 w 3012942"/>
              <a:gd name="connsiteY5" fmla="*/ 2621259 h 2621260"/>
              <a:gd name="connsiteX6" fmla="*/ 0 w 3012942"/>
              <a:gd name="connsiteY6" fmla="*/ 1310630 h 262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2942" h="2621260">
                <a:moveTo>
                  <a:pt x="1506471" y="0"/>
                </a:moveTo>
                <a:lnTo>
                  <a:pt x="3012941" y="570124"/>
                </a:lnTo>
                <a:lnTo>
                  <a:pt x="3012941" y="2051136"/>
                </a:lnTo>
                <a:lnTo>
                  <a:pt x="1506471" y="2621260"/>
                </a:lnTo>
                <a:lnTo>
                  <a:pt x="1" y="2051136"/>
                </a:lnTo>
                <a:lnTo>
                  <a:pt x="1" y="570124"/>
                </a:lnTo>
                <a:lnTo>
                  <a:pt x="1506471"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8480" tIns="469517" rIns="408480" bIns="469517" numCol="1" spcCol="1270" anchor="ctr" anchorCtr="0">
            <a:noAutofit/>
          </a:bodyPr>
          <a:lstStyle/>
          <a:p>
            <a:pPr lvl="0" algn="ctr" defTabSz="1600200">
              <a:lnSpc>
                <a:spcPct val="90000"/>
              </a:lnSpc>
              <a:spcBef>
                <a:spcPct val="0"/>
              </a:spcBef>
              <a:spcAft>
                <a:spcPct val="35000"/>
              </a:spcAft>
            </a:pPr>
            <a:endParaRPr lang="en-US" sz="3600" kern="1200"/>
          </a:p>
        </p:txBody>
      </p:sp>
      <p:sp>
        <p:nvSpPr>
          <p:cNvPr id="16" name="Freeform 15"/>
          <p:cNvSpPr>
            <a:spLocks noChangeAspect="1"/>
          </p:cNvSpPr>
          <p:nvPr/>
        </p:nvSpPr>
        <p:spPr>
          <a:xfrm>
            <a:off x="9357369" y="6438900"/>
            <a:ext cx="3182113" cy="3657600"/>
          </a:xfrm>
          <a:custGeom>
            <a:avLst/>
            <a:gdLst>
              <a:gd name="connsiteX0" fmla="*/ 0 w 3012942"/>
              <a:gd name="connsiteY0" fmla="*/ 1310630 h 2621260"/>
              <a:gd name="connsiteX1" fmla="*/ 655315 w 3012942"/>
              <a:gd name="connsiteY1" fmla="*/ 1 h 2621260"/>
              <a:gd name="connsiteX2" fmla="*/ 2357627 w 3012942"/>
              <a:gd name="connsiteY2" fmla="*/ 1 h 2621260"/>
              <a:gd name="connsiteX3" fmla="*/ 3012942 w 3012942"/>
              <a:gd name="connsiteY3" fmla="*/ 1310630 h 2621260"/>
              <a:gd name="connsiteX4" fmla="*/ 2357627 w 3012942"/>
              <a:gd name="connsiteY4" fmla="*/ 2621259 h 2621260"/>
              <a:gd name="connsiteX5" fmla="*/ 655315 w 3012942"/>
              <a:gd name="connsiteY5" fmla="*/ 2621259 h 2621260"/>
              <a:gd name="connsiteX6" fmla="*/ 0 w 3012942"/>
              <a:gd name="connsiteY6" fmla="*/ 1310630 h 262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2942" h="2621260">
                <a:moveTo>
                  <a:pt x="1506471" y="0"/>
                </a:moveTo>
                <a:lnTo>
                  <a:pt x="3012941" y="570124"/>
                </a:lnTo>
                <a:lnTo>
                  <a:pt x="3012941" y="2051136"/>
                </a:lnTo>
                <a:lnTo>
                  <a:pt x="1506471" y="2621260"/>
                </a:lnTo>
                <a:lnTo>
                  <a:pt x="1" y="2051136"/>
                </a:lnTo>
                <a:lnTo>
                  <a:pt x="1" y="570124"/>
                </a:lnTo>
                <a:lnTo>
                  <a:pt x="1506471" y="0"/>
                </a:lnTo>
                <a:close/>
              </a:path>
            </a:pathLst>
          </a:cu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73250" tIns="534287" rIns="473251" bIns="534288" numCol="1" spcCol="1270" anchor="ctr" anchorCtr="0">
            <a:noAutofit/>
          </a:bodyPr>
          <a:lstStyle/>
          <a:p>
            <a:pPr lvl="0" algn="ctr" defTabSz="755650">
              <a:lnSpc>
                <a:spcPct val="90000"/>
              </a:lnSpc>
              <a:spcBef>
                <a:spcPct val="0"/>
              </a:spcBef>
              <a:spcAft>
                <a:spcPct val="35000"/>
              </a:spcAft>
            </a:pPr>
            <a:r>
              <a:rPr lang="en-US" sz="2000" kern="1200" dirty="0">
                <a:latin typeface="Open Sans" panose="020B0604020202020204" charset="0"/>
                <a:ea typeface="Open Sans" panose="020B0604020202020204" charset="0"/>
                <a:cs typeface="Open Sans" panose="020B0604020202020204" charset="0"/>
              </a:rPr>
              <a:t>Apprenticeships</a:t>
            </a:r>
            <a:endParaRPr lang="en-US" sz="1700" kern="1200" dirty="0">
              <a:latin typeface="Open Sans" panose="020B0604020202020204" charset="0"/>
              <a:ea typeface="Open Sans" panose="020B0604020202020204" charset="0"/>
              <a:cs typeface="Open Sans" panose="020B0604020202020204" charset="0"/>
            </a:endParaRPr>
          </a:p>
        </p:txBody>
      </p:sp>
      <p:sp>
        <p:nvSpPr>
          <p:cNvPr id="18" name="Freeform 17"/>
          <p:cNvSpPr>
            <a:spLocks noChangeAspect="1"/>
          </p:cNvSpPr>
          <p:nvPr/>
        </p:nvSpPr>
        <p:spPr>
          <a:xfrm>
            <a:off x="5816273" y="6508763"/>
            <a:ext cx="3182113" cy="3657600"/>
          </a:xfrm>
          <a:custGeom>
            <a:avLst/>
            <a:gdLst>
              <a:gd name="connsiteX0" fmla="*/ 0 w 3012942"/>
              <a:gd name="connsiteY0" fmla="*/ 1310630 h 2621260"/>
              <a:gd name="connsiteX1" fmla="*/ 655315 w 3012942"/>
              <a:gd name="connsiteY1" fmla="*/ 1 h 2621260"/>
              <a:gd name="connsiteX2" fmla="*/ 2357627 w 3012942"/>
              <a:gd name="connsiteY2" fmla="*/ 1 h 2621260"/>
              <a:gd name="connsiteX3" fmla="*/ 3012942 w 3012942"/>
              <a:gd name="connsiteY3" fmla="*/ 1310630 h 2621260"/>
              <a:gd name="connsiteX4" fmla="*/ 2357627 w 3012942"/>
              <a:gd name="connsiteY4" fmla="*/ 2621259 h 2621260"/>
              <a:gd name="connsiteX5" fmla="*/ 655315 w 3012942"/>
              <a:gd name="connsiteY5" fmla="*/ 2621259 h 2621260"/>
              <a:gd name="connsiteX6" fmla="*/ 0 w 3012942"/>
              <a:gd name="connsiteY6" fmla="*/ 1310630 h 262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2942" h="2621260">
                <a:moveTo>
                  <a:pt x="1506471" y="0"/>
                </a:moveTo>
                <a:lnTo>
                  <a:pt x="3012941" y="570124"/>
                </a:lnTo>
                <a:lnTo>
                  <a:pt x="3012941" y="2051136"/>
                </a:lnTo>
                <a:lnTo>
                  <a:pt x="1506471" y="2621260"/>
                </a:lnTo>
                <a:lnTo>
                  <a:pt x="1" y="2051136"/>
                </a:lnTo>
                <a:lnTo>
                  <a:pt x="1" y="570124"/>
                </a:lnTo>
                <a:lnTo>
                  <a:pt x="1506471"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8480" tIns="469517" rIns="408480" bIns="469517" numCol="1" spcCol="1270" anchor="ctr" anchorCtr="0">
            <a:noAutofit/>
          </a:bodyPr>
          <a:lstStyle/>
          <a:p>
            <a:pPr lvl="0" algn="ctr" defTabSz="1600200">
              <a:lnSpc>
                <a:spcPct val="90000"/>
              </a:lnSpc>
              <a:spcBef>
                <a:spcPct val="0"/>
              </a:spcBef>
              <a:spcAft>
                <a:spcPct val="35000"/>
              </a:spcAft>
            </a:pPr>
            <a:endParaRPr lang="en-US" sz="3600" kern="1200"/>
          </a:p>
        </p:txBody>
      </p:sp>
      <p:grpSp>
        <p:nvGrpSpPr>
          <p:cNvPr id="19" name="Group 18"/>
          <p:cNvGrpSpPr/>
          <p:nvPr/>
        </p:nvGrpSpPr>
        <p:grpSpPr>
          <a:xfrm>
            <a:off x="0" y="3314699"/>
            <a:ext cx="7302160" cy="3730633"/>
            <a:chOff x="0" y="3314699"/>
            <a:chExt cx="7302160" cy="3730633"/>
          </a:xfrm>
        </p:grpSpPr>
        <p:sp>
          <p:nvSpPr>
            <p:cNvPr id="14" name="Rectangle 13"/>
            <p:cNvSpPr>
              <a:spLocks noChangeAspect="1"/>
            </p:cNvSpPr>
            <p:nvPr/>
          </p:nvSpPr>
          <p:spPr>
            <a:xfrm>
              <a:off x="3720703" y="4239617"/>
              <a:ext cx="3253978" cy="180776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grpSp>
          <p:nvGrpSpPr>
            <p:cNvPr id="26" name="Group 25"/>
            <p:cNvGrpSpPr/>
            <p:nvPr/>
          </p:nvGrpSpPr>
          <p:grpSpPr>
            <a:xfrm>
              <a:off x="4120048" y="3314699"/>
              <a:ext cx="3182112" cy="3657600"/>
              <a:chOff x="5456050" y="143"/>
              <a:chExt cx="2621260" cy="3012942"/>
            </a:xfrm>
            <a:solidFill>
              <a:schemeClr val="accent1">
                <a:lumMod val="60000"/>
                <a:lumOff val="40000"/>
              </a:schemeClr>
            </a:solidFill>
          </p:grpSpPr>
          <p:sp>
            <p:nvSpPr>
              <p:cNvPr id="27" name="Hexagon 26"/>
              <p:cNvSpPr/>
              <p:nvPr/>
            </p:nvSpPr>
            <p:spPr>
              <a:xfrm rot="5400000">
                <a:off x="5260209" y="195984"/>
                <a:ext cx="3012942" cy="2621260"/>
              </a:xfrm>
              <a:prstGeom prst="hexagon">
                <a:avLst>
                  <a:gd name="adj" fmla="val 25000"/>
                  <a:gd name="vf" fmla="val 11547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8" name="Hexagon 4"/>
              <p:cNvSpPr txBox="1"/>
              <p:nvPr/>
            </p:nvSpPr>
            <p:spPr>
              <a:xfrm>
                <a:off x="5864530" y="469660"/>
                <a:ext cx="1804300" cy="2073908"/>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86690" tIns="186690" rIns="186690" bIns="186690" numCol="1" spcCol="1270" anchor="ctr" anchorCtr="0">
                <a:noAutofit/>
              </a:bodyPr>
              <a:lstStyle/>
              <a:p>
                <a:pPr lvl="0" algn="ctr" defTabSz="2178050">
                  <a:lnSpc>
                    <a:spcPct val="90000"/>
                  </a:lnSpc>
                  <a:spcBef>
                    <a:spcPct val="0"/>
                  </a:spcBef>
                  <a:spcAft>
                    <a:spcPct val="35000"/>
                  </a:spcAft>
                </a:pPr>
                <a:endParaRPr lang="en-US" sz="4900" kern="1200"/>
              </a:p>
            </p:txBody>
          </p:sp>
        </p:grpSp>
        <p:sp>
          <p:nvSpPr>
            <p:cNvPr id="3" name="Rectangle 2"/>
            <p:cNvSpPr/>
            <p:nvPr/>
          </p:nvSpPr>
          <p:spPr>
            <a:xfrm>
              <a:off x="0" y="3314699"/>
              <a:ext cx="5711104" cy="36576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p:cNvSpPr txBox="1">
              <a:spLocks/>
            </p:cNvSpPr>
            <p:nvPr/>
          </p:nvSpPr>
          <p:spPr>
            <a:xfrm>
              <a:off x="1" y="3387732"/>
              <a:ext cx="7302159" cy="36576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latin typeface="Open Sans" panose="020B0604020202020204" charset="0"/>
                  <a:ea typeface="Open Sans" panose="020B0604020202020204" charset="0"/>
                  <a:cs typeface="Open Sans" panose="020B0604020202020204" charset="0"/>
                </a:rPr>
                <a:t>How Do We Get Them Certified Faster?</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grpSp>
    </p:spTree>
    <p:extLst>
      <p:ext uri="{BB962C8B-B14F-4D97-AF65-F5344CB8AC3E}">
        <p14:creationId xmlns:p14="http://schemas.microsoft.com/office/powerpoint/2010/main" val="41000442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5" grpId="0" animBg="1"/>
      <p:bldP spid="16" grpId="0" animBg="1"/>
      <p:bldP spid="18"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CA6D-9B99-44FD-91D4-3E0B8E8824DF}"/>
              </a:ext>
            </a:extLst>
          </p:cNvPr>
          <p:cNvSpPr>
            <a:spLocks noGrp="1"/>
          </p:cNvSpPr>
          <p:nvPr>
            <p:ph type="title"/>
          </p:nvPr>
        </p:nvSpPr>
        <p:spPr>
          <a:xfrm>
            <a:off x="299206" y="1767716"/>
            <a:ext cx="7467600" cy="6751568"/>
          </a:xfrm>
          <a:noFill/>
          <a:ln w="28575">
            <a:noFill/>
          </a:ln>
        </p:spPr>
        <p:txBody>
          <a:bodyPr>
            <a:noAutofit/>
          </a:bodyPr>
          <a:lstStyle/>
          <a:p>
            <a:r>
              <a:rPr lang="en-US" sz="7200" b="1" dirty="0">
                <a:latin typeface="Open Sans" panose="020B0604020202020204" charset="0"/>
                <a:ea typeface="Open Sans" panose="020B0604020202020204" charset="0"/>
                <a:cs typeface="Open Sans" panose="020B0604020202020204" charset="0"/>
              </a:rPr>
              <a:t>Education</a:t>
            </a:r>
          </a:p>
        </p:txBody>
      </p:sp>
      <p:grpSp>
        <p:nvGrpSpPr>
          <p:cNvPr id="3" name="Group 2"/>
          <p:cNvGrpSpPr/>
          <p:nvPr/>
        </p:nvGrpSpPr>
        <p:grpSpPr>
          <a:xfrm>
            <a:off x="7573773" y="1079499"/>
            <a:ext cx="9220724" cy="2261335"/>
            <a:chOff x="7573773" y="1079499"/>
            <a:chExt cx="9220724" cy="2261335"/>
          </a:xfrm>
        </p:grpSpPr>
        <p:sp>
          <p:nvSpPr>
            <p:cNvPr id="7" name="Freeform 6"/>
            <p:cNvSpPr/>
            <p:nvPr/>
          </p:nvSpPr>
          <p:spPr>
            <a:xfrm>
              <a:off x="8686817" y="1079499"/>
              <a:ext cx="8107680" cy="2257546"/>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59900" tIns="144781" rIns="270256" bIns="144781" numCol="1" spcCol="1270" anchor="ctr" anchorCtr="0">
              <a:noAutofit/>
            </a:bodyPr>
            <a:lstStyle/>
            <a:p>
              <a:pPr lvl="0" algn="ctr" defTabSz="1689100">
                <a:lnSpc>
                  <a:spcPct val="90000"/>
                </a:lnSpc>
                <a:spcBef>
                  <a:spcPct val="0"/>
                </a:spcBef>
                <a:spcAft>
                  <a:spcPct val="35000"/>
                </a:spcAft>
              </a:pPr>
              <a:r>
                <a:rPr lang="en-US" sz="5400" kern="1200" dirty="0">
                  <a:latin typeface="Open Sans" panose="020B0604020202020204" charset="0"/>
                  <a:ea typeface="Open Sans" panose="020B0604020202020204" charset="0"/>
                  <a:cs typeface="Open Sans" panose="020B0604020202020204" charset="0"/>
                </a:rPr>
                <a:t>Online Training</a:t>
              </a:r>
            </a:p>
          </p:txBody>
        </p:sp>
        <p:sp>
          <p:nvSpPr>
            <p:cNvPr id="9" name="Oval 8"/>
            <p:cNvSpPr/>
            <p:nvPr/>
          </p:nvSpPr>
          <p:spPr>
            <a:xfrm>
              <a:off x="7573773" y="1083290"/>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17" name="Group 16"/>
            <p:cNvGrpSpPr>
              <a:grpSpLocks noChangeAspect="1"/>
            </p:cNvGrpSpPr>
            <p:nvPr/>
          </p:nvGrpSpPr>
          <p:grpSpPr>
            <a:xfrm>
              <a:off x="7975456" y="1613912"/>
              <a:ext cx="1454178" cy="1188720"/>
              <a:chOff x="3017838" y="2371725"/>
              <a:chExt cx="800100" cy="654050"/>
            </a:xfrm>
            <a:solidFill>
              <a:srgbClr val="0E3960"/>
            </a:solidFill>
          </p:grpSpPr>
          <p:sp>
            <p:nvSpPr>
              <p:cNvPr id="18" name="Freeform 17"/>
              <p:cNvSpPr>
                <a:spLocks noEditPoints="1"/>
              </p:cNvSpPr>
              <p:nvPr/>
            </p:nvSpPr>
            <p:spPr bwMode="auto">
              <a:xfrm>
                <a:off x="3151188" y="2519363"/>
                <a:ext cx="93663" cy="92075"/>
              </a:xfrm>
              <a:custGeom>
                <a:avLst/>
                <a:gdLst>
                  <a:gd name="T0" fmla="*/ 20 w 28"/>
                  <a:gd name="T1" fmla="*/ 0 h 28"/>
                  <a:gd name="T2" fmla="*/ 8 w 28"/>
                  <a:gd name="T3" fmla="*/ 0 h 28"/>
                  <a:gd name="T4" fmla="*/ 0 w 28"/>
                  <a:gd name="T5" fmla="*/ 8 h 28"/>
                  <a:gd name="T6" fmla="*/ 0 w 28"/>
                  <a:gd name="T7" fmla="*/ 20 h 28"/>
                  <a:gd name="T8" fmla="*/ 8 w 28"/>
                  <a:gd name="T9" fmla="*/ 28 h 28"/>
                  <a:gd name="T10" fmla="*/ 20 w 28"/>
                  <a:gd name="T11" fmla="*/ 28 h 28"/>
                  <a:gd name="T12" fmla="*/ 28 w 28"/>
                  <a:gd name="T13" fmla="*/ 20 h 28"/>
                  <a:gd name="T14" fmla="*/ 28 w 28"/>
                  <a:gd name="T15" fmla="*/ 8 h 28"/>
                  <a:gd name="T16" fmla="*/ 20 w 28"/>
                  <a:gd name="T17" fmla="*/ 0 h 28"/>
                  <a:gd name="T18" fmla="*/ 20 w 28"/>
                  <a:gd name="T19" fmla="*/ 20 h 28"/>
                  <a:gd name="T20" fmla="*/ 20 w 28"/>
                  <a:gd name="T21" fmla="*/ 20 h 28"/>
                  <a:gd name="T22" fmla="*/ 8 w 28"/>
                  <a:gd name="T23" fmla="*/ 20 h 28"/>
                  <a:gd name="T24" fmla="*/ 8 w 28"/>
                  <a:gd name="T25" fmla="*/ 8 h 28"/>
                  <a:gd name="T26" fmla="*/ 20 w 28"/>
                  <a:gd name="T27" fmla="*/ 8 h 28"/>
                  <a:gd name="T28" fmla="*/ 20 w 28"/>
                  <a:gd name="T2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20" y="0"/>
                    </a:moveTo>
                    <a:cubicBezTo>
                      <a:pt x="8" y="0"/>
                      <a:pt x="8" y="0"/>
                      <a:pt x="8" y="0"/>
                    </a:cubicBezTo>
                    <a:cubicBezTo>
                      <a:pt x="4" y="0"/>
                      <a:pt x="0" y="4"/>
                      <a:pt x="0" y="8"/>
                    </a:cubicBezTo>
                    <a:cubicBezTo>
                      <a:pt x="0" y="20"/>
                      <a:pt x="0" y="20"/>
                      <a:pt x="0" y="20"/>
                    </a:cubicBezTo>
                    <a:cubicBezTo>
                      <a:pt x="0" y="24"/>
                      <a:pt x="4" y="28"/>
                      <a:pt x="8" y="28"/>
                    </a:cubicBezTo>
                    <a:cubicBezTo>
                      <a:pt x="20" y="28"/>
                      <a:pt x="20" y="28"/>
                      <a:pt x="20" y="28"/>
                    </a:cubicBezTo>
                    <a:cubicBezTo>
                      <a:pt x="24" y="28"/>
                      <a:pt x="28" y="24"/>
                      <a:pt x="28" y="20"/>
                    </a:cubicBezTo>
                    <a:cubicBezTo>
                      <a:pt x="28" y="8"/>
                      <a:pt x="28" y="8"/>
                      <a:pt x="28" y="8"/>
                    </a:cubicBezTo>
                    <a:cubicBezTo>
                      <a:pt x="28" y="4"/>
                      <a:pt x="24" y="0"/>
                      <a:pt x="20" y="0"/>
                    </a:cubicBezTo>
                    <a:close/>
                    <a:moveTo>
                      <a:pt x="20" y="20"/>
                    </a:moveTo>
                    <a:cubicBezTo>
                      <a:pt x="20" y="20"/>
                      <a:pt x="20" y="20"/>
                      <a:pt x="20" y="20"/>
                    </a:cubicBezTo>
                    <a:cubicBezTo>
                      <a:pt x="8" y="20"/>
                      <a:pt x="8" y="20"/>
                      <a:pt x="8" y="20"/>
                    </a:cubicBezTo>
                    <a:cubicBezTo>
                      <a:pt x="8" y="8"/>
                      <a:pt x="8" y="8"/>
                      <a:pt x="8" y="8"/>
                    </a:cubicBezTo>
                    <a:cubicBezTo>
                      <a:pt x="20" y="8"/>
                      <a:pt x="20" y="8"/>
                      <a:pt x="20" y="8"/>
                    </a:cubicBezTo>
                    <a:lnTo>
                      <a:pt x="2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9" name="Freeform 18"/>
              <p:cNvSpPr>
                <a:spLocks noEditPoints="1"/>
              </p:cNvSpPr>
              <p:nvPr/>
            </p:nvSpPr>
            <p:spPr bwMode="auto">
              <a:xfrm>
                <a:off x="3297238" y="2519363"/>
                <a:ext cx="93663" cy="92075"/>
              </a:xfrm>
              <a:custGeom>
                <a:avLst/>
                <a:gdLst>
                  <a:gd name="T0" fmla="*/ 20 w 28"/>
                  <a:gd name="T1" fmla="*/ 0 h 28"/>
                  <a:gd name="T2" fmla="*/ 8 w 28"/>
                  <a:gd name="T3" fmla="*/ 0 h 28"/>
                  <a:gd name="T4" fmla="*/ 0 w 28"/>
                  <a:gd name="T5" fmla="*/ 8 h 28"/>
                  <a:gd name="T6" fmla="*/ 0 w 28"/>
                  <a:gd name="T7" fmla="*/ 20 h 28"/>
                  <a:gd name="T8" fmla="*/ 8 w 28"/>
                  <a:gd name="T9" fmla="*/ 28 h 28"/>
                  <a:gd name="T10" fmla="*/ 20 w 28"/>
                  <a:gd name="T11" fmla="*/ 28 h 28"/>
                  <a:gd name="T12" fmla="*/ 28 w 28"/>
                  <a:gd name="T13" fmla="*/ 20 h 28"/>
                  <a:gd name="T14" fmla="*/ 28 w 28"/>
                  <a:gd name="T15" fmla="*/ 8 h 28"/>
                  <a:gd name="T16" fmla="*/ 20 w 28"/>
                  <a:gd name="T17" fmla="*/ 0 h 28"/>
                  <a:gd name="T18" fmla="*/ 20 w 28"/>
                  <a:gd name="T19" fmla="*/ 20 h 28"/>
                  <a:gd name="T20" fmla="*/ 20 w 28"/>
                  <a:gd name="T21" fmla="*/ 20 h 28"/>
                  <a:gd name="T22" fmla="*/ 8 w 28"/>
                  <a:gd name="T23" fmla="*/ 20 h 28"/>
                  <a:gd name="T24" fmla="*/ 8 w 28"/>
                  <a:gd name="T25" fmla="*/ 8 h 28"/>
                  <a:gd name="T26" fmla="*/ 20 w 28"/>
                  <a:gd name="T27" fmla="*/ 8 h 28"/>
                  <a:gd name="T28" fmla="*/ 20 w 28"/>
                  <a:gd name="T2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20" y="0"/>
                    </a:moveTo>
                    <a:cubicBezTo>
                      <a:pt x="8" y="0"/>
                      <a:pt x="8" y="0"/>
                      <a:pt x="8" y="0"/>
                    </a:cubicBezTo>
                    <a:cubicBezTo>
                      <a:pt x="4" y="0"/>
                      <a:pt x="0" y="4"/>
                      <a:pt x="0" y="8"/>
                    </a:cubicBezTo>
                    <a:cubicBezTo>
                      <a:pt x="0" y="20"/>
                      <a:pt x="0" y="20"/>
                      <a:pt x="0" y="20"/>
                    </a:cubicBezTo>
                    <a:cubicBezTo>
                      <a:pt x="0" y="24"/>
                      <a:pt x="4" y="28"/>
                      <a:pt x="8" y="28"/>
                    </a:cubicBezTo>
                    <a:cubicBezTo>
                      <a:pt x="20" y="28"/>
                      <a:pt x="20" y="28"/>
                      <a:pt x="20" y="28"/>
                    </a:cubicBezTo>
                    <a:cubicBezTo>
                      <a:pt x="24" y="28"/>
                      <a:pt x="28" y="24"/>
                      <a:pt x="28" y="20"/>
                    </a:cubicBezTo>
                    <a:cubicBezTo>
                      <a:pt x="28" y="8"/>
                      <a:pt x="28" y="8"/>
                      <a:pt x="28" y="8"/>
                    </a:cubicBezTo>
                    <a:cubicBezTo>
                      <a:pt x="28" y="4"/>
                      <a:pt x="24" y="0"/>
                      <a:pt x="20" y="0"/>
                    </a:cubicBezTo>
                    <a:close/>
                    <a:moveTo>
                      <a:pt x="20" y="20"/>
                    </a:moveTo>
                    <a:cubicBezTo>
                      <a:pt x="20" y="20"/>
                      <a:pt x="20" y="20"/>
                      <a:pt x="20" y="20"/>
                    </a:cubicBezTo>
                    <a:cubicBezTo>
                      <a:pt x="8" y="20"/>
                      <a:pt x="8" y="20"/>
                      <a:pt x="8" y="20"/>
                    </a:cubicBezTo>
                    <a:cubicBezTo>
                      <a:pt x="8" y="8"/>
                      <a:pt x="8" y="8"/>
                      <a:pt x="8" y="8"/>
                    </a:cubicBezTo>
                    <a:cubicBezTo>
                      <a:pt x="20" y="8"/>
                      <a:pt x="20" y="8"/>
                      <a:pt x="20" y="8"/>
                    </a:cubicBezTo>
                    <a:lnTo>
                      <a:pt x="2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0" name="Freeform 19"/>
              <p:cNvSpPr>
                <a:spLocks noEditPoints="1"/>
              </p:cNvSpPr>
              <p:nvPr/>
            </p:nvSpPr>
            <p:spPr bwMode="auto">
              <a:xfrm>
                <a:off x="3444876" y="2519363"/>
                <a:ext cx="93663" cy="92075"/>
              </a:xfrm>
              <a:custGeom>
                <a:avLst/>
                <a:gdLst>
                  <a:gd name="T0" fmla="*/ 8 w 28"/>
                  <a:gd name="T1" fmla="*/ 28 h 28"/>
                  <a:gd name="T2" fmla="*/ 20 w 28"/>
                  <a:gd name="T3" fmla="*/ 28 h 28"/>
                  <a:gd name="T4" fmla="*/ 28 w 28"/>
                  <a:gd name="T5" fmla="*/ 20 h 28"/>
                  <a:gd name="T6" fmla="*/ 28 w 28"/>
                  <a:gd name="T7" fmla="*/ 8 h 28"/>
                  <a:gd name="T8" fmla="*/ 20 w 28"/>
                  <a:gd name="T9" fmla="*/ 0 h 28"/>
                  <a:gd name="T10" fmla="*/ 8 w 28"/>
                  <a:gd name="T11" fmla="*/ 0 h 28"/>
                  <a:gd name="T12" fmla="*/ 0 w 28"/>
                  <a:gd name="T13" fmla="*/ 8 h 28"/>
                  <a:gd name="T14" fmla="*/ 0 w 28"/>
                  <a:gd name="T15" fmla="*/ 20 h 28"/>
                  <a:gd name="T16" fmla="*/ 8 w 28"/>
                  <a:gd name="T17" fmla="*/ 28 h 28"/>
                  <a:gd name="T18" fmla="*/ 8 w 28"/>
                  <a:gd name="T19" fmla="*/ 8 h 28"/>
                  <a:gd name="T20" fmla="*/ 20 w 28"/>
                  <a:gd name="T21" fmla="*/ 8 h 28"/>
                  <a:gd name="T22" fmla="*/ 20 w 28"/>
                  <a:gd name="T23" fmla="*/ 20 h 28"/>
                  <a:gd name="T24" fmla="*/ 20 w 28"/>
                  <a:gd name="T25" fmla="*/ 20 h 28"/>
                  <a:gd name="T26" fmla="*/ 8 w 28"/>
                  <a:gd name="T27" fmla="*/ 20 h 28"/>
                  <a:gd name="T28" fmla="*/ 8 w 28"/>
                  <a:gd name="T29"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8" y="28"/>
                    </a:moveTo>
                    <a:cubicBezTo>
                      <a:pt x="20" y="28"/>
                      <a:pt x="20" y="28"/>
                      <a:pt x="20" y="28"/>
                    </a:cubicBezTo>
                    <a:cubicBezTo>
                      <a:pt x="24" y="28"/>
                      <a:pt x="28" y="24"/>
                      <a:pt x="28" y="20"/>
                    </a:cubicBezTo>
                    <a:cubicBezTo>
                      <a:pt x="28" y="8"/>
                      <a:pt x="28" y="8"/>
                      <a:pt x="28" y="8"/>
                    </a:cubicBezTo>
                    <a:cubicBezTo>
                      <a:pt x="28" y="4"/>
                      <a:pt x="24" y="0"/>
                      <a:pt x="20" y="0"/>
                    </a:cubicBezTo>
                    <a:cubicBezTo>
                      <a:pt x="8" y="0"/>
                      <a:pt x="8" y="0"/>
                      <a:pt x="8" y="0"/>
                    </a:cubicBezTo>
                    <a:cubicBezTo>
                      <a:pt x="4" y="0"/>
                      <a:pt x="0" y="4"/>
                      <a:pt x="0" y="8"/>
                    </a:cubicBezTo>
                    <a:cubicBezTo>
                      <a:pt x="0" y="20"/>
                      <a:pt x="0" y="20"/>
                      <a:pt x="0" y="20"/>
                    </a:cubicBezTo>
                    <a:cubicBezTo>
                      <a:pt x="0" y="24"/>
                      <a:pt x="4" y="28"/>
                      <a:pt x="8" y="28"/>
                    </a:cubicBezTo>
                    <a:close/>
                    <a:moveTo>
                      <a:pt x="8" y="8"/>
                    </a:moveTo>
                    <a:cubicBezTo>
                      <a:pt x="20" y="8"/>
                      <a:pt x="20" y="8"/>
                      <a:pt x="20" y="8"/>
                    </a:cubicBezTo>
                    <a:cubicBezTo>
                      <a:pt x="20" y="20"/>
                      <a:pt x="20" y="20"/>
                      <a:pt x="20" y="20"/>
                    </a:cubicBezTo>
                    <a:cubicBezTo>
                      <a:pt x="20" y="20"/>
                      <a:pt x="20" y="20"/>
                      <a:pt x="20" y="20"/>
                    </a:cubicBezTo>
                    <a:cubicBezTo>
                      <a:pt x="8" y="20"/>
                      <a:pt x="8" y="20"/>
                      <a:pt x="8" y="20"/>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 name="Freeform 20"/>
              <p:cNvSpPr>
                <a:spLocks noEditPoints="1"/>
              </p:cNvSpPr>
              <p:nvPr/>
            </p:nvSpPr>
            <p:spPr bwMode="auto">
              <a:xfrm>
                <a:off x="3590926" y="2519363"/>
                <a:ext cx="93663" cy="92075"/>
              </a:xfrm>
              <a:custGeom>
                <a:avLst/>
                <a:gdLst>
                  <a:gd name="T0" fmla="*/ 8 w 28"/>
                  <a:gd name="T1" fmla="*/ 28 h 28"/>
                  <a:gd name="T2" fmla="*/ 20 w 28"/>
                  <a:gd name="T3" fmla="*/ 28 h 28"/>
                  <a:gd name="T4" fmla="*/ 28 w 28"/>
                  <a:gd name="T5" fmla="*/ 20 h 28"/>
                  <a:gd name="T6" fmla="*/ 28 w 28"/>
                  <a:gd name="T7" fmla="*/ 8 h 28"/>
                  <a:gd name="T8" fmla="*/ 20 w 28"/>
                  <a:gd name="T9" fmla="*/ 0 h 28"/>
                  <a:gd name="T10" fmla="*/ 8 w 28"/>
                  <a:gd name="T11" fmla="*/ 0 h 28"/>
                  <a:gd name="T12" fmla="*/ 0 w 28"/>
                  <a:gd name="T13" fmla="*/ 8 h 28"/>
                  <a:gd name="T14" fmla="*/ 0 w 28"/>
                  <a:gd name="T15" fmla="*/ 20 h 28"/>
                  <a:gd name="T16" fmla="*/ 8 w 28"/>
                  <a:gd name="T17" fmla="*/ 28 h 28"/>
                  <a:gd name="T18" fmla="*/ 8 w 28"/>
                  <a:gd name="T19" fmla="*/ 8 h 28"/>
                  <a:gd name="T20" fmla="*/ 20 w 28"/>
                  <a:gd name="T21" fmla="*/ 8 h 28"/>
                  <a:gd name="T22" fmla="*/ 20 w 28"/>
                  <a:gd name="T23" fmla="*/ 20 h 28"/>
                  <a:gd name="T24" fmla="*/ 20 w 28"/>
                  <a:gd name="T25" fmla="*/ 20 h 28"/>
                  <a:gd name="T26" fmla="*/ 8 w 28"/>
                  <a:gd name="T27" fmla="*/ 20 h 28"/>
                  <a:gd name="T28" fmla="*/ 8 w 28"/>
                  <a:gd name="T29"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8" y="28"/>
                    </a:moveTo>
                    <a:cubicBezTo>
                      <a:pt x="20" y="28"/>
                      <a:pt x="20" y="28"/>
                      <a:pt x="20" y="28"/>
                    </a:cubicBezTo>
                    <a:cubicBezTo>
                      <a:pt x="24" y="28"/>
                      <a:pt x="28" y="24"/>
                      <a:pt x="28" y="20"/>
                    </a:cubicBezTo>
                    <a:cubicBezTo>
                      <a:pt x="28" y="8"/>
                      <a:pt x="28" y="8"/>
                      <a:pt x="28" y="8"/>
                    </a:cubicBezTo>
                    <a:cubicBezTo>
                      <a:pt x="28" y="4"/>
                      <a:pt x="24" y="0"/>
                      <a:pt x="20" y="0"/>
                    </a:cubicBezTo>
                    <a:cubicBezTo>
                      <a:pt x="8" y="0"/>
                      <a:pt x="8" y="0"/>
                      <a:pt x="8" y="0"/>
                    </a:cubicBezTo>
                    <a:cubicBezTo>
                      <a:pt x="4" y="0"/>
                      <a:pt x="0" y="4"/>
                      <a:pt x="0" y="8"/>
                    </a:cubicBezTo>
                    <a:cubicBezTo>
                      <a:pt x="0" y="20"/>
                      <a:pt x="0" y="20"/>
                      <a:pt x="0" y="20"/>
                    </a:cubicBezTo>
                    <a:cubicBezTo>
                      <a:pt x="0" y="24"/>
                      <a:pt x="4" y="28"/>
                      <a:pt x="8" y="28"/>
                    </a:cubicBezTo>
                    <a:close/>
                    <a:moveTo>
                      <a:pt x="8" y="8"/>
                    </a:moveTo>
                    <a:cubicBezTo>
                      <a:pt x="20" y="8"/>
                      <a:pt x="20" y="8"/>
                      <a:pt x="20" y="8"/>
                    </a:cubicBezTo>
                    <a:cubicBezTo>
                      <a:pt x="20" y="20"/>
                      <a:pt x="20" y="20"/>
                      <a:pt x="20" y="20"/>
                    </a:cubicBezTo>
                    <a:cubicBezTo>
                      <a:pt x="20" y="20"/>
                      <a:pt x="20" y="20"/>
                      <a:pt x="20" y="20"/>
                    </a:cubicBezTo>
                    <a:cubicBezTo>
                      <a:pt x="8" y="20"/>
                      <a:pt x="8" y="20"/>
                      <a:pt x="8" y="20"/>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 name="Freeform 21"/>
              <p:cNvSpPr>
                <a:spLocks noEditPoints="1"/>
              </p:cNvSpPr>
              <p:nvPr/>
            </p:nvSpPr>
            <p:spPr bwMode="auto">
              <a:xfrm>
                <a:off x="3151188" y="2665413"/>
                <a:ext cx="93663" cy="93663"/>
              </a:xfrm>
              <a:custGeom>
                <a:avLst/>
                <a:gdLst>
                  <a:gd name="T0" fmla="*/ 20 w 28"/>
                  <a:gd name="T1" fmla="*/ 0 h 28"/>
                  <a:gd name="T2" fmla="*/ 8 w 28"/>
                  <a:gd name="T3" fmla="*/ 0 h 28"/>
                  <a:gd name="T4" fmla="*/ 0 w 28"/>
                  <a:gd name="T5" fmla="*/ 8 h 28"/>
                  <a:gd name="T6" fmla="*/ 0 w 28"/>
                  <a:gd name="T7" fmla="*/ 20 h 28"/>
                  <a:gd name="T8" fmla="*/ 8 w 28"/>
                  <a:gd name="T9" fmla="*/ 28 h 28"/>
                  <a:gd name="T10" fmla="*/ 20 w 28"/>
                  <a:gd name="T11" fmla="*/ 28 h 28"/>
                  <a:gd name="T12" fmla="*/ 28 w 28"/>
                  <a:gd name="T13" fmla="*/ 20 h 28"/>
                  <a:gd name="T14" fmla="*/ 28 w 28"/>
                  <a:gd name="T15" fmla="*/ 8 h 28"/>
                  <a:gd name="T16" fmla="*/ 20 w 28"/>
                  <a:gd name="T17" fmla="*/ 0 h 28"/>
                  <a:gd name="T18" fmla="*/ 20 w 28"/>
                  <a:gd name="T19" fmla="*/ 20 h 28"/>
                  <a:gd name="T20" fmla="*/ 20 w 28"/>
                  <a:gd name="T21" fmla="*/ 20 h 28"/>
                  <a:gd name="T22" fmla="*/ 8 w 28"/>
                  <a:gd name="T23" fmla="*/ 20 h 28"/>
                  <a:gd name="T24" fmla="*/ 8 w 28"/>
                  <a:gd name="T25" fmla="*/ 8 h 28"/>
                  <a:gd name="T26" fmla="*/ 20 w 28"/>
                  <a:gd name="T27" fmla="*/ 8 h 28"/>
                  <a:gd name="T28" fmla="*/ 20 w 28"/>
                  <a:gd name="T2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20" y="0"/>
                    </a:moveTo>
                    <a:cubicBezTo>
                      <a:pt x="8" y="0"/>
                      <a:pt x="8" y="0"/>
                      <a:pt x="8" y="0"/>
                    </a:cubicBezTo>
                    <a:cubicBezTo>
                      <a:pt x="4" y="0"/>
                      <a:pt x="0" y="4"/>
                      <a:pt x="0" y="8"/>
                    </a:cubicBezTo>
                    <a:cubicBezTo>
                      <a:pt x="0" y="20"/>
                      <a:pt x="0" y="20"/>
                      <a:pt x="0" y="20"/>
                    </a:cubicBezTo>
                    <a:cubicBezTo>
                      <a:pt x="0" y="24"/>
                      <a:pt x="4" y="28"/>
                      <a:pt x="8" y="28"/>
                    </a:cubicBezTo>
                    <a:cubicBezTo>
                      <a:pt x="20" y="28"/>
                      <a:pt x="20" y="28"/>
                      <a:pt x="20" y="28"/>
                    </a:cubicBezTo>
                    <a:cubicBezTo>
                      <a:pt x="24" y="28"/>
                      <a:pt x="28" y="24"/>
                      <a:pt x="28" y="20"/>
                    </a:cubicBezTo>
                    <a:cubicBezTo>
                      <a:pt x="28" y="8"/>
                      <a:pt x="28" y="8"/>
                      <a:pt x="28" y="8"/>
                    </a:cubicBezTo>
                    <a:cubicBezTo>
                      <a:pt x="28" y="4"/>
                      <a:pt x="24" y="0"/>
                      <a:pt x="20" y="0"/>
                    </a:cubicBezTo>
                    <a:close/>
                    <a:moveTo>
                      <a:pt x="20" y="20"/>
                    </a:moveTo>
                    <a:cubicBezTo>
                      <a:pt x="20" y="20"/>
                      <a:pt x="20" y="20"/>
                      <a:pt x="20" y="20"/>
                    </a:cubicBezTo>
                    <a:cubicBezTo>
                      <a:pt x="8" y="20"/>
                      <a:pt x="8" y="20"/>
                      <a:pt x="8" y="20"/>
                    </a:cubicBezTo>
                    <a:cubicBezTo>
                      <a:pt x="8" y="8"/>
                      <a:pt x="8" y="8"/>
                      <a:pt x="8" y="8"/>
                    </a:cubicBezTo>
                    <a:cubicBezTo>
                      <a:pt x="20" y="8"/>
                      <a:pt x="20" y="8"/>
                      <a:pt x="20" y="8"/>
                    </a:cubicBezTo>
                    <a:lnTo>
                      <a:pt x="2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 name="Freeform 22"/>
              <p:cNvSpPr>
                <a:spLocks noEditPoints="1"/>
              </p:cNvSpPr>
              <p:nvPr/>
            </p:nvSpPr>
            <p:spPr bwMode="auto">
              <a:xfrm>
                <a:off x="3297238" y="2665413"/>
                <a:ext cx="93663" cy="93663"/>
              </a:xfrm>
              <a:custGeom>
                <a:avLst/>
                <a:gdLst>
                  <a:gd name="T0" fmla="*/ 20 w 28"/>
                  <a:gd name="T1" fmla="*/ 0 h 28"/>
                  <a:gd name="T2" fmla="*/ 8 w 28"/>
                  <a:gd name="T3" fmla="*/ 0 h 28"/>
                  <a:gd name="T4" fmla="*/ 0 w 28"/>
                  <a:gd name="T5" fmla="*/ 8 h 28"/>
                  <a:gd name="T6" fmla="*/ 0 w 28"/>
                  <a:gd name="T7" fmla="*/ 20 h 28"/>
                  <a:gd name="T8" fmla="*/ 8 w 28"/>
                  <a:gd name="T9" fmla="*/ 28 h 28"/>
                  <a:gd name="T10" fmla="*/ 20 w 28"/>
                  <a:gd name="T11" fmla="*/ 28 h 28"/>
                  <a:gd name="T12" fmla="*/ 28 w 28"/>
                  <a:gd name="T13" fmla="*/ 20 h 28"/>
                  <a:gd name="T14" fmla="*/ 28 w 28"/>
                  <a:gd name="T15" fmla="*/ 8 h 28"/>
                  <a:gd name="T16" fmla="*/ 20 w 28"/>
                  <a:gd name="T17" fmla="*/ 0 h 28"/>
                  <a:gd name="T18" fmla="*/ 20 w 28"/>
                  <a:gd name="T19" fmla="*/ 20 h 28"/>
                  <a:gd name="T20" fmla="*/ 20 w 28"/>
                  <a:gd name="T21" fmla="*/ 20 h 28"/>
                  <a:gd name="T22" fmla="*/ 8 w 28"/>
                  <a:gd name="T23" fmla="*/ 20 h 28"/>
                  <a:gd name="T24" fmla="*/ 8 w 28"/>
                  <a:gd name="T25" fmla="*/ 8 h 28"/>
                  <a:gd name="T26" fmla="*/ 20 w 28"/>
                  <a:gd name="T27" fmla="*/ 8 h 28"/>
                  <a:gd name="T28" fmla="*/ 20 w 28"/>
                  <a:gd name="T2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20" y="0"/>
                    </a:moveTo>
                    <a:cubicBezTo>
                      <a:pt x="8" y="0"/>
                      <a:pt x="8" y="0"/>
                      <a:pt x="8" y="0"/>
                    </a:cubicBezTo>
                    <a:cubicBezTo>
                      <a:pt x="4" y="0"/>
                      <a:pt x="0" y="4"/>
                      <a:pt x="0" y="8"/>
                    </a:cubicBezTo>
                    <a:cubicBezTo>
                      <a:pt x="0" y="20"/>
                      <a:pt x="0" y="20"/>
                      <a:pt x="0" y="20"/>
                    </a:cubicBezTo>
                    <a:cubicBezTo>
                      <a:pt x="0" y="24"/>
                      <a:pt x="4" y="28"/>
                      <a:pt x="8" y="28"/>
                    </a:cubicBezTo>
                    <a:cubicBezTo>
                      <a:pt x="20" y="28"/>
                      <a:pt x="20" y="28"/>
                      <a:pt x="20" y="28"/>
                    </a:cubicBezTo>
                    <a:cubicBezTo>
                      <a:pt x="24" y="28"/>
                      <a:pt x="28" y="24"/>
                      <a:pt x="28" y="20"/>
                    </a:cubicBezTo>
                    <a:cubicBezTo>
                      <a:pt x="28" y="8"/>
                      <a:pt x="28" y="8"/>
                      <a:pt x="28" y="8"/>
                    </a:cubicBezTo>
                    <a:cubicBezTo>
                      <a:pt x="28" y="4"/>
                      <a:pt x="24" y="0"/>
                      <a:pt x="20" y="0"/>
                    </a:cubicBezTo>
                    <a:close/>
                    <a:moveTo>
                      <a:pt x="20" y="20"/>
                    </a:moveTo>
                    <a:cubicBezTo>
                      <a:pt x="20" y="20"/>
                      <a:pt x="20" y="20"/>
                      <a:pt x="20" y="20"/>
                    </a:cubicBezTo>
                    <a:cubicBezTo>
                      <a:pt x="8" y="20"/>
                      <a:pt x="8" y="20"/>
                      <a:pt x="8" y="20"/>
                    </a:cubicBezTo>
                    <a:cubicBezTo>
                      <a:pt x="8" y="8"/>
                      <a:pt x="8" y="8"/>
                      <a:pt x="8" y="8"/>
                    </a:cubicBezTo>
                    <a:cubicBezTo>
                      <a:pt x="20" y="8"/>
                      <a:pt x="20" y="8"/>
                      <a:pt x="20" y="8"/>
                    </a:cubicBezTo>
                    <a:lnTo>
                      <a:pt x="2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 name="Freeform 23"/>
              <p:cNvSpPr>
                <a:spLocks noEditPoints="1"/>
              </p:cNvSpPr>
              <p:nvPr/>
            </p:nvSpPr>
            <p:spPr bwMode="auto">
              <a:xfrm>
                <a:off x="3444876" y="2665413"/>
                <a:ext cx="93663" cy="93663"/>
              </a:xfrm>
              <a:custGeom>
                <a:avLst/>
                <a:gdLst>
                  <a:gd name="T0" fmla="*/ 8 w 28"/>
                  <a:gd name="T1" fmla="*/ 28 h 28"/>
                  <a:gd name="T2" fmla="*/ 20 w 28"/>
                  <a:gd name="T3" fmla="*/ 28 h 28"/>
                  <a:gd name="T4" fmla="*/ 28 w 28"/>
                  <a:gd name="T5" fmla="*/ 20 h 28"/>
                  <a:gd name="T6" fmla="*/ 28 w 28"/>
                  <a:gd name="T7" fmla="*/ 8 h 28"/>
                  <a:gd name="T8" fmla="*/ 20 w 28"/>
                  <a:gd name="T9" fmla="*/ 0 h 28"/>
                  <a:gd name="T10" fmla="*/ 8 w 28"/>
                  <a:gd name="T11" fmla="*/ 0 h 28"/>
                  <a:gd name="T12" fmla="*/ 0 w 28"/>
                  <a:gd name="T13" fmla="*/ 8 h 28"/>
                  <a:gd name="T14" fmla="*/ 0 w 28"/>
                  <a:gd name="T15" fmla="*/ 20 h 28"/>
                  <a:gd name="T16" fmla="*/ 8 w 28"/>
                  <a:gd name="T17" fmla="*/ 28 h 28"/>
                  <a:gd name="T18" fmla="*/ 8 w 28"/>
                  <a:gd name="T19" fmla="*/ 8 h 28"/>
                  <a:gd name="T20" fmla="*/ 20 w 28"/>
                  <a:gd name="T21" fmla="*/ 8 h 28"/>
                  <a:gd name="T22" fmla="*/ 20 w 28"/>
                  <a:gd name="T23" fmla="*/ 20 h 28"/>
                  <a:gd name="T24" fmla="*/ 20 w 28"/>
                  <a:gd name="T25" fmla="*/ 20 h 28"/>
                  <a:gd name="T26" fmla="*/ 8 w 28"/>
                  <a:gd name="T27" fmla="*/ 20 h 28"/>
                  <a:gd name="T28" fmla="*/ 8 w 28"/>
                  <a:gd name="T29"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8" y="28"/>
                    </a:moveTo>
                    <a:cubicBezTo>
                      <a:pt x="20" y="28"/>
                      <a:pt x="20" y="28"/>
                      <a:pt x="20" y="28"/>
                    </a:cubicBezTo>
                    <a:cubicBezTo>
                      <a:pt x="24" y="28"/>
                      <a:pt x="28" y="24"/>
                      <a:pt x="28" y="20"/>
                    </a:cubicBezTo>
                    <a:cubicBezTo>
                      <a:pt x="28" y="8"/>
                      <a:pt x="28" y="8"/>
                      <a:pt x="28" y="8"/>
                    </a:cubicBezTo>
                    <a:cubicBezTo>
                      <a:pt x="28" y="4"/>
                      <a:pt x="24" y="0"/>
                      <a:pt x="20" y="0"/>
                    </a:cubicBezTo>
                    <a:cubicBezTo>
                      <a:pt x="8" y="0"/>
                      <a:pt x="8" y="0"/>
                      <a:pt x="8" y="0"/>
                    </a:cubicBezTo>
                    <a:cubicBezTo>
                      <a:pt x="4" y="0"/>
                      <a:pt x="0" y="4"/>
                      <a:pt x="0" y="8"/>
                    </a:cubicBezTo>
                    <a:cubicBezTo>
                      <a:pt x="0" y="20"/>
                      <a:pt x="0" y="20"/>
                      <a:pt x="0" y="20"/>
                    </a:cubicBezTo>
                    <a:cubicBezTo>
                      <a:pt x="0" y="24"/>
                      <a:pt x="4" y="28"/>
                      <a:pt x="8" y="28"/>
                    </a:cubicBezTo>
                    <a:close/>
                    <a:moveTo>
                      <a:pt x="8" y="8"/>
                    </a:moveTo>
                    <a:cubicBezTo>
                      <a:pt x="20" y="8"/>
                      <a:pt x="20" y="8"/>
                      <a:pt x="20" y="8"/>
                    </a:cubicBezTo>
                    <a:cubicBezTo>
                      <a:pt x="20" y="20"/>
                      <a:pt x="20" y="20"/>
                      <a:pt x="20" y="20"/>
                    </a:cubicBezTo>
                    <a:cubicBezTo>
                      <a:pt x="20" y="20"/>
                      <a:pt x="20" y="20"/>
                      <a:pt x="20" y="20"/>
                    </a:cubicBezTo>
                    <a:cubicBezTo>
                      <a:pt x="8" y="20"/>
                      <a:pt x="8" y="20"/>
                      <a:pt x="8" y="20"/>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5" name="Freeform 24"/>
              <p:cNvSpPr>
                <a:spLocks noEditPoints="1"/>
              </p:cNvSpPr>
              <p:nvPr/>
            </p:nvSpPr>
            <p:spPr bwMode="auto">
              <a:xfrm>
                <a:off x="3590926" y="2665413"/>
                <a:ext cx="93663" cy="93663"/>
              </a:xfrm>
              <a:custGeom>
                <a:avLst/>
                <a:gdLst>
                  <a:gd name="T0" fmla="*/ 8 w 28"/>
                  <a:gd name="T1" fmla="*/ 28 h 28"/>
                  <a:gd name="T2" fmla="*/ 20 w 28"/>
                  <a:gd name="T3" fmla="*/ 28 h 28"/>
                  <a:gd name="T4" fmla="*/ 28 w 28"/>
                  <a:gd name="T5" fmla="*/ 20 h 28"/>
                  <a:gd name="T6" fmla="*/ 28 w 28"/>
                  <a:gd name="T7" fmla="*/ 8 h 28"/>
                  <a:gd name="T8" fmla="*/ 20 w 28"/>
                  <a:gd name="T9" fmla="*/ 0 h 28"/>
                  <a:gd name="T10" fmla="*/ 8 w 28"/>
                  <a:gd name="T11" fmla="*/ 0 h 28"/>
                  <a:gd name="T12" fmla="*/ 0 w 28"/>
                  <a:gd name="T13" fmla="*/ 8 h 28"/>
                  <a:gd name="T14" fmla="*/ 0 w 28"/>
                  <a:gd name="T15" fmla="*/ 20 h 28"/>
                  <a:gd name="T16" fmla="*/ 8 w 28"/>
                  <a:gd name="T17" fmla="*/ 28 h 28"/>
                  <a:gd name="T18" fmla="*/ 8 w 28"/>
                  <a:gd name="T19" fmla="*/ 8 h 28"/>
                  <a:gd name="T20" fmla="*/ 20 w 28"/>
                  <a:gd name="T21" fmla="*/ 8 h 28"/>
                  <a:gd name="T22" fmla="*/ 20 w 28"/>
                  <a:gd name="T23" fmla="*/ 20 h 28"/>
                  <a:gd name="T24" fmla="*/ 20 w 28"/>
                  <a:gd name="T25" fmla="*/ 20 h 28"/>
                  <a:gd name="T26" fmla="*/ 8 w 28"/>
                  <a:gd name="T27" fmla="*/ 20 h 28"/>
                  <a:gd name="T28" fmla="*/ 8 w 28"/>
                  <a:gd name="T29"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8" y="28"/>
                    </a:moveTo>
                    <a:cubicBezTo>
                      <a:pt x="20" y="28"/>
                      <a:pt x="20" y="28"/>
                      <a:pt x="20" y="28"/>
                    </a:cubicBezTo>
                    <a:cubicBezTo>
                      <a:pt x="24" y="28"/>
                      <a:pt x="28" y="24"/>
                      <a:pt x="28" y="20"/>
                    </a:cubicBezTo>
                    <a:cubicBezTo>
                      <a:pt x="28" y="8"/>
                      <a:pt x="28" y="8"/>
                      <a:pt x="28" y="8"/>
                    </a:cubicBezTo>
                    <a:cubicBezTo>
                      <a:pt x="28" y="4"/>
                      <a:pt x="24" y="0"/>
                      <a:pt x="20" y="0"/>
                    </a:cubicBezTo>
                    <a:cubicBezTo>
                      <a:pt x="8" y="0"/>
                      <a:pt x="8" y="0"/>
                      <a:pt x="8" y="0"/>
                    </a:cubicBezTo>
                    <a:cubicBezTo>
                      <a:pt x="4" y="0"/>
                      <a:pt x="0" y="4"/>
                      <a:pt x="0" y="8"/>
                    </a:cubicBezTo>
                    <a:cubicBezTo>
                      <a:pt x="0" y="20"/>
                      <a:pt x="0" y="20"/>
                      <a:pt x="0" y="20"/>
                    </a:cubicBezTo>
                    <a:cubicBezTo>
                      <a:pt x="0" y="24"/>
                      <a:pt x="4" y="28"/>
                      <a:pt x="8" y="28"/>
                    </a:cubicBezTo>
                    <a:close/>
                    <a:moveTo>
                      <a:pt x="8" y="8"/>
                    </a:moveTo>
                    <a:cubicBezTo>
                      <a:pt x="20" y="8"/>
                      <a:pt x="20" y="8"/>
                      <a:pt x="20" y="8"/>
                    </a:cubicBezTo>
                    <a:cubicBezTo>
                      <a:pt x="20" y="20"/>
                      <a:pt x="20" y="20"/>
                      <a:pt x="20" y="20"/>
                    </a:cubicBezTo>
                    <a:cubicBezTo>
                      <a:pt x="20" y="20"/>
                      <a:pt x="20" y="20"/>
                      <a:pt x="20" y="20"/>
                    </a:cubicBezTo>
                    <a:cubicBezTo>
                      <a:pt x="8" y="20"/>
                      <a:pt x="8" y="20"/>
                      <a:pt x="8" y="20"/>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6" name="Freeform 25"/>
              <p:cNvSpPr>
                <a:spLocks noEditPoints="1"/>
              </p:cNvSpPr>
              <p:nvPr/>
            </p:nvSpPr>
            <p:spPr bwMode="auto">
              <a:xfrm>
                <a:off x="3017838" y="2371725"/>
                <a:ext cx="800100" cy="654050"/>
              </a:xfrm>
              <a:custGeom>
                <a:avLst/>
                <a:gdLst>
                  <a:gd name="T0" fmla="*/ 504 w 504"/>
                  <a:gd name="T1" fmla="*/ 336 h 412"/>
                  <a:gd name="T2" fmla="*/ 504 w 504"/>
                  <a:gd name="T3" fmla="*/ 0 h 412"/>
                  <a:gd name="T4" fmla="*/ 0 w 504"/>
                  <a:gd name="T5" fmla="*/ 0 h 412"/>
                  <a:gd name="T6" fmla="*/ 0 w 504"/>
                  <a:gd name="T7" fmla="*/ 336 h 412"/>
                  <a:gd name="T8" fmla="*/ 244 w 504"/>
                  <a:gd name="T9" fmla="*/ 336 h 412"/>
                  <a:gd name="T10" fmla="*/ 244 w 504"/>
                  <a:gd name="T11" fmla="*/ 370 h 412"/>
                  <a:gd name="T12" fmla="*/ 126 w 504"/>
                  <a:gd name="T13" fmla="*/ 370 h 412"/>
                  <a:gd name="T14" fmla="*/ 126 w 504"/>
                  <a:gd name="T15" fmla="*/ 412 h 412"/>
                  <a:gd name="T16" fmla="*/ 378 w 504"/>
                  <a:gd name="T17" fmla="*/ 412 h 412"/>
                  <a:gd name="T18" fmla="*/ 378 w 504"/>
                  <a:gd name="T19" fmla="*/ 370 h 412"/>
                  <a:gd name="T20" fmla="*/ 260 w 504"/>
                  <a:gd name="T21" fmla="*/ 370 h 412"/>
                  <a:gd name="T22" fmla="*/ 260 w 504"/>
                  <a:gd name="T23" fmla="*/ 336 h 412"/>
                  <a:gd name="T24" fmla="*/ 504 w 504"/>
                  <a:gd name="T25" fmla="*/ 336 h 412"/>
                  <a:gd name="T26" fmla="*/ 361 w 504"/>
                  <a:gd name="T27" fmla="*/ 387 h 412"/>
                  <a:gd name="T28" fmla="*/ 361 w 504"/>
                  <a:gd name="T29" fmla="*/ 395 h 412"/>
                  <a:gd name="T30" fmla="*/ 143 w 504"/>
                  <a:gd name="T31" fmla="*/ 395 h 412"/>
                  <a:gd name="T32" fmla="*/ 143 w 504"/>
                  <a:gd name="T33" fmla="*/ 387 h 412"/>
                  <a:gd name="T34" fmla="*/ 361 w 504"/>
                  <a:gd name="T35" fmla="*/ 387 h 412"/>
                  <a:gd name="T36" fmla="*/ 17 w 504"/>
                  <a:gd name="T37" fmla="*/ 17 h 412"/>
                  <a:gd name="T38" fmla="*/ 487 w 504"/>
                  <a:gd name="T39" fmla="*/ 17 h 412"/>
                  <a:gd name="T40" fmla="*/ 487 w 504"/>
                  <a:gd name="T41" fmla="*/ 320 h 412"/>
                  <a:gd name="T42" fmla="*/ 17 w 504"/>
                  <a:gd name="T43" fmla="*/ 320 h 412"/>
                  <a:gd name="T44" fmla="*/ 17 w 504"/>
                  <a:gd name="T45" fmla="*/ 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4" h="412">
                    <a:moveTo>
                      <a:pt x="504" y="336"/>
                    </a:moveTo>
                    <a:lnTo>
                      <a:pt x="504" y="0"/>
                    </a:lnTo>
                    <a:lnTo>
                      <a:pt x="0" y="0"/>
                    </a:lnTo>
                    <a:lnTo>
                      <a:pt x="0" y="336"/>
                    </a:lnTo>
                    <a:lnTo>
                      <a:pt x="244" y="336"/>
                    </a:lnTo>
                    <a:lnTo>
                      <a:pt x="244" y="370"/>
                    </a:lnTo>
                    <a:lnTo>
                      <a:pt x="126" y="370"/>
                    </a:lnTo>
                    <a:lnTo>
                      <a:pt x="126" y="412"/>
                    </a:lnTo>
                    <a:lnTo>
                      <a:pt x="378" y="412"/>
                    </a:lnTo>
                    <a:lnTo>
                      <a:pt x="378" y="370"/>
                    </a:lnTo>
                    <a:lnTo>
                      <a:pt x="260" y="370"/>
                    </a:lnTo>
                    <a:lnTo>
                      <a:pt x="260" y="336"/>
                    </a:lnTo>
                    <a:lnTo>
                      <a:pt x="504" y="336"/>
                    </a:lnTo>
                    <a:close/>
                    <a:moveTo>
                      <a:pt x="361" y="387"/>
                    </a:moveTo>
                    <a:lnTo>
                      <a:pt x="361" y="395"/>
                    </a:lnTo>
                    <a:lnTo>
                      <a:pt x="143" y="395"/>
                    </a:lnTo>
                    <a:lnTo>
                      <a:pt x="143" y="387"/>
                    </a:lnTo>
                    <a:lnTo>
                      <a:pt x="361" y="387"/>
                    </a:lnTo>
                    <a:close/>
                    <a:moveTo>
                      <a:pt x="17" y="17"/>
                    </a:moveTo>
                    <a:lnTo>
                      <a:pt x="487" y="17"/>
                    </a:lnTo>
                    <a:lnTo>
                      <a:pt x="487" y="320"/>
                    </a:lnTo>
                    <a:lnTo>
                      <a:pt x="17" y="320"/>
                    </a:lnTo>
                    <a:lnTo>
                      <a:pt x="1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6" name="Group 5"/>
          <p:cNvGrpSpPr/>
          <p:nvPr/>
        </p:nvGrpSpPr>
        <p:grpSpPr>
          <a:xfrm>
            <a:off x="7573773" y="6946164"/>
            <a:ext cx="9236453" cy="2257545"/>
            <a:chOff x="7573773" y="6946164"/>
            <a:chExt cx="9236453" cy="2257545"/>
          </a:xfrm>
        </p:grpSpPr>
        <p:sp>
          <p:nvSpPr>
            <p:cNvPr id="15" name="Freeform 14"/>
            <p:cNvSpPr/>
            <p:nvPr/>
          </p:nvSpPr>
          <p:spPr>
            <a:xfrm>
              <a:off x="8702546" y="6946164"/>
              <a:ext cx="8107680" cy="2257545"/>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59900" tIns="144781" rIns="270256" bIns="144780" numCol="1" spcCol="1270" anchor="ctr" anchorCtr="0">
              <a:noAutofit/>
            </a:bodyPr>
            <a:lstStyle/>
            <a:p>
              <a:pPr lvl="0" algn="ctr" defTabSz="1689100">
                <a:lnSpc>
                  <a:spcPct val="90000"/>
                </a:lnSpc>
                <a:spcBef>
                  <a:spcPct val="0"/>
                </a:spcBef>
                <a:spcAft>
                  <a:spcPct val="35000"/>
                </a:spcAft>
              </a:pPr>
              <a:r>
                <a:rPr lang="en-US" sz="5400" kern="1200" dirty="0">
                  <a:latin typeface="Open Sans" panose="020B0604020202020204" charset="0"/>
                  <a:ea typeface="Open Sans" panose="020B0604020202020204" charset="0"/>
                  <a:cs typeface="Open Sans" panose="020B0604020202020204" charset="0"/>
                </a:rPr>
                <a:t>College Courses</a:t>
              </a:r>
            </a:p>
          </p:txBody>
        </p:sp>
        <p:sp>
          <p:nvSpPr>
            <p:cNvPr id="16" name="Oval 15"/>
            <p:cNvSpPr/>
            <p:nvPr/>
          </p:nvSpPr>
          <p:spPr>
            <a:xfrm>
              <a:off x="7573773" y="6946165"/>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27" name="Group 26"/>
            <p:cNvGrpSpPr>
              <a:grpSpLocks noChangeAspect="1"/>
            </p:cNvGrpSpPr>
            <p:nvPr/>
          </p:nvGrpSpPr>
          <p:grpSpPr>
            <a:xfrm>
              <a:off x="8130111" y="7480576"/>
              <a:ext cx="1189578" cy="1188720"/>
              <a:chOff x="4497388" y="2054225"/>
              <a:chExt cx="2376488" cy="2374900"/>
            </a:xfrm>
            <a:solidFill>
              <a:srgbClr val="0E3960"/>
            </a:solidFill>
          </p:grpSpPr>
          <p:sp>
            <p:nvSpPr>
              <p:cNvPr id="28" name="Freeform 27"/>
              <p:cNvSpPr>
                <a:spLocks/>
              </p:cNvSpPr>
              <p:nvPr/>
            </p:nvSpPr>
            <p:spPr bwMode="auto">
              <a:xfrm>
                <a:off x="6359526" y="3241675"/>
                <a:ext cx="238125" cy="79375"/>
              </a:xfrm>
              <a:custGeom>
                <a:avLst/>
                <a:gdLst>
                  <a:gd name="T0" fmla="*/ 0 w 205"/>
                  <a:gd name="T1" fmla="*/ 34 h 68"/>
                  <a:gd name="T2" fmla="*/ 34 w 205"/>
                  <a:gd name="T3" fmla="*/ 68 h 68"/>
                  <a:gd name="T4" fmla="*/ 171 w 205"/>
                  <a:gd name="T5" fmla="*/ 68 h 68"/>
                  <a:gd name="T6" fmla="*/ 205 w 205"/>
                  <a:gd name="T7" fmla="*/ 34 h 68"/>
                  <a:gd name="T8" fmla="*/ 171 w 205"/>
                  <a:gd name="T9" fmla="*/ 0 h 68"/>
                  <a:gd name="T10" fmla="*/ 34 w 205"/>
                  <a:gd name="T11" fmla="*/ 0 h 68"/>
                  <a:gd name="T12" fmla="*/ 0 w 205"/>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205" h="68">
                    <a:moveTo>
                      <a:pt x="0" y="34"/>
                    </a:moveTo>
                    <a:cubicBezTo>
                      <a:pt x="0" y="53"/>
                      <a:pt x="16" y="68"/>
                      <a:pt x="34" y="68"/>
                    </a:cubicBezTo>
                    <a:cubicBezTo>
                      <a:pt x="171" y="68"/>
                      <a:pt x="171" y="68"/>
                      <a:pt x="171" y="68"/>
                    </a:cubicBezTo>
                    <a:cubicBezTo>
                      <a:pt x="190" y="68"/>
                      <a:pt x="205" y="53"/>
                      <a:pt x="205" y="34"/>
                    </a:cubicBezTo>
                    <a:cubicBezTo>
                      <a:pt x="205" y="15"/>
                      <a:pt x="190" y="0"/>
                      <a:pt x="171" y="0"/>
                    </a:cubicBezTo>
                    <a:cubicBezTo>
                      <a:pt x="34" y="0"/>
                      <a:pt x="34" y="0"/>
                      <a:pt x="34" y="0"/>
                    </a:cubicBezTo>
                    <a:cubicBezTo>
                      <a:pt x="16" y="0"/>
                      <a:pt x="0" y="15"/>
                      <a:pt x="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9" name="Freeform 28"/>
              <p:cNvSpPr>
                <a:spLocks/>
              </p:cNvSpPr>
              <p:nvPr/>
            </p:nvSpPr>
            <p:spPr bwMode="auto">
              <a:xfrm>
                <a:off x="4775201" y="3241675"/>
                <a:ext cx="238125" cy="79375"/>
              </a:xfrm>
              <a:custGeom>
                <a:avLst/>
                <a:gdLst>
                  <a:gd name="T0" fmla="*/ 0 w 205"/>
                  <a:gd name="T1" fmla="*/ 34 h 68"/>
                  <a:gd name="T2" fmla="*/ 34 w 205"/>
                  <a:gd name="T3" fmla="*/ 68 h 68"/>
                  <a:gd name="T4" fmla="*/ 171 w 205"/>
                  <a:gd name="T5" fmla="*/ 68 h 68"/>
                  <a:gd name="T6" fmla="*/ 205 w 205"/>
                  <a:gd name="T7" fmla="*/ 34 h 68"/>
                  <a:gd name="T8" fmla="*/ 171 w 205"/>
                  <a:gd name="T9" fmla="*/ 0 h 68"/>
                  <a:gd name="T10" fmla="*/ 34 w 205"/>
                  <a:gd name="T11" fmla="*/ 0 h 68"/>
                  <a:gd name="T12" fmla="*/ 0 w 205"/>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205" h="68">
                    <a:moveTo>
                      <a:pt x="0" y="34"/>
                    </a:moveTo>
                    <a:cubicBezTo>
                      <a:pt x="0" y="53"/>
                      <a:pt x="15" y="68"/>
                      <a:pt x="34" y="68"/>
                    </a:cubicBezTo>
                    <a:cubicBezTo>
                      <a:pt x="171" y="68"/>
                      <a:pt x="171" y="68"/>
                      <a:pt x="171" y="68"/>
                    </a:cubicBezTo>
                    <a:cubicBezTo>
                      <a:pt x="189" y="68"/>
                      <a:pt x="205" y="53"/>
                      <a:pt x="205" y="34"/>
                    </a:cubicBezTo>
                    <a:cubicBezTo>
                      <a:pt x="205" y="15"/>
                      <a:pt x="189" y="0"/>
                      <a:pt x="171" y="0"/>
                    </a:cubicBezTo>
                    <a:cubicBezTo>
                      <a:pt x="34" y="0"/>
                      <a:pt x="34" y="0"/>
                      <a:pt x="34" y="0"/>
                    </a:cubicBezTo>
                    <a:cubicBezTo>
                      <a:pt x="15" y="0"/>
                      <a:pt x="0" y="15"/>
                      <a:pt x="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0" name="Freeform 29"/>
              <p:cNvSpPr>
                <a:spLocks/>
              </p:cNvSpPr>
              <p:nvPr/>
            </p:nvSpPr>
            <p:spPr bwMode="auto">
              <a:xfrm>
                <a:off x="4794251" y="3397250"/>
                <a:ext cx="239713" cy="119063"/>
              </a:xfrm>
              <a:custGeom>
                <a:avLst/>
                <a:gdLst>
                  <a:gd name="T0" fmla="*/ 202 w 207"/>
                  <a:gd name="T1" fmla="*/ 30 h 103"/>
                  <a:gd name="T2" fmla="*/ 161 w 207"/>
                  <a:gd name="T3" fmla="*/ 4 h 103"/>
                  <a:gd name="T4" fmla="*/ 28 w 207"/>
                  <a:gd name="T5" fmla="*/ 36 h 103"/>
                  <a:gd name="T6" fmla="*/ 2 w 207"/>
                  <a:gd name="T7" fmla="*/ 73 h 103"/>
                  <a:gd name="T8" fmla="*/ 36 w 207"/>
                  <a:gd name="T9" fmla="*/ 103 h 103"/>
                  <a:gd name="T10" fmla="*/ 44 w 207"/>
                  <a:gd name="T11" fmla="*/ 102 h 103"/>
                  <a:gd name="T12" fmla="*/ 177 w 207"/>
                  <a:gd name="T13" fmla="*/ 71 h 103"/>
                  <a:gd name="T14" fmla="*/ 202 w 207"/>
                  <a:gd name="T15" fmla="*/ 30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103">
                    <a:moveTo>
                      <a:pt x="202" y="30"/>
                    </a:moveTo>
                    <a:cubicBezTo>
                      <a:pt x="198" y="12"/>
                      <a:pt x="180" y="0"/>
                      <a:pt x="161" y="4"/>
                    </a:cubicBezTo>
                    <a:cubicBezTo>
                      <a:pt x="28" y="36"/>
                      <a:pt x="28" y="36"/>
                      <a:pt x="28" y="36"/>
                    </a:cubicBezTo>
                    <a:cubicBezTo>
                      <a:pt x="11" y="40"/>
                      <a:pt x="0" y="56"/>
                      <a:pt x="2" y="73"/>
                    </a:cubicBezTo>
                    <a:cubicBezTo>
                      <a:pt x="4" y="90"/>
                      <a:pt x="19" y="103"/>
                      <a:pt x="36" y="103"/>
                    </a:cubicBezTo>
                    <a:cubicBezTo>
                      <a:pt x="39" y="103"/>
                      <a:pt x="41" y="103"/>
                      <a:pt x="44" y="102"/>
                    </a:cubicBezTo>
                    <a:cubicBezTo>
                      <a:pt x="177" y="71"/>
                      <a:pt x="177" y="71"/>
                      <a:pt x="177" y="71"/>
                    </a:cubicBezTo>
                    <a:cubicBezTo>
                      <a:pt x="195" y="67"/>
                      <a:pt x="207" y="48"/>
                      <a:pt x="20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1" name="Freeform 30"/>
              <p:cNvSpPr>
                <a:spLocks/>
              </p:cNvSpPr>
              <p:nvPr/>
            </p:nvSpPr>
            <p:spPr bwMode="auto">
              <a:xfrm>
                <a:off x="4856163" y="3551238"/>
                <a:ext cx="230188" cy="158750"/>
              </a:xfrm>
              <a:custGeom>
                <a:avLst/>
                <a:gdLst>
                  <a:gd name="T0" fmla="*/ 146 w 199"/>
                  <a:gd name="T1" fmla="*/ 8 h 138"/>
                  <a:gd name="T2" fmla="*/ 23 w 199"/>
                  <a:gd name="T3" fmla="*/ 69 h 138"/>
                  <a:gd name="T4" fmla="*/ 9 w 199"/>
                  <a:gd name="T5" fmla="*/ 114 h 138"/>
                  <a:gd name="T6" fmla="*/ 53 w 199"/>
                  <a:gd name="T7" fmla="*/ 130 h 138"/>
                  <a:gd name="T8" fmla="*/ 176 w 199"/>
                  <a:gd name="T9" fmla="*/ 69 h 138"/>
                  <a:gd name="T10" fmla="*/ 191 w 199"/>
                  <a:gd name="T11" fmla="*/ 24 h 138"/>
                  <a:gd name="T12" fmla="*/ 146 w 199"/>
                  <a:gd name="T13" fmla="*/ 8 h 138"/>
                </a:gdLst>
                <a:ahLst/>
                <a:cxnLst>
                  <a:cxn ang="0">
                    <a:pos x="T0" y="T1"/>
                  </a:cxn>
                  <a:cxn ang="0">
                    <a:pos x="T2" y="T3"/>
                  </a:cxn>
                  <a:cxn ang="0">
                    <a:pos x="T4" y="T5"/>
                  </a:cxn>
                  <a:cxn ang="0">
                    <a:pos x="T6" y="T7"/>
                  </a:cxn>
                  <a:cxn ang="0">
                    <a:pos x="T8" y="T9"/>
                  </a:cxn>
                  <a:cxn ang="0">
                    <a:pos x="T10" y="T11"/>
                  </a:cxn>
                  <a:cxn ang="0">
                    <a:pos x="T12" y="T13"/>
                  </a:cxn>
                </a:cxnLst>
                <a:rect l="0" t="0" r="r" b="b"/>
                <a:pathLst>
                  <a:path w="199" h="138">
                    <a:moveTo>
                      <a:pt x="146" y="8"/>
                    </a:moveTo>
                    <a:cubicBezTo>
                      <a:pt x="23" y="69"/>
                      <a:pt x="23" y="69"/>
                      <a:pt x="23" y="69"/>
                    </a:cubicBezTo>
                    <a:cubicBezTo>
                      <a:pt x="7" y="78"/>
                      <a:pt x="0" y="98"/>
                      <a:pt x="9" y="114"/>
                    </a:cubicBezTo>
                    <a:cubicBezTo>
                      <a:pt x="17" y="131"/>
                      <a:pt x="37" y="138"/>
                      <a:pt x="53" y="130"/>
                    </a:cubicBezTo>
                    <a:cubicBezTo>
                      <a:pt x="176" y="69"/>
                      <a:pt x="176" y="69"/>
                      <a:pt x="176" y="69"/>
                    </a:cubicBezTo>
                    <a:cubicBezTo>
                      <a:pt x="193" y="60"/>
                      <a:pt x="199" y="40"/>
                      <a:pt x="191" y="24"/>
                    </a:cubicBezTo>
                    <a:cubicBezTo>
                      <a:pt x="183" y="7"/>
                      <a:pt x="163" y="0"/>
                      <a:pt x="14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2" name="Freeform 31"/>
              <p:cNvSpPr>
                <a:spLocks/>
              </p:cNvSpPr>
              <p:nvPr/>
            </p:nvSpPr>
            <p:spPr bwMode="auto">
              <a:xfrm>
                <a:off x="4964113" y="3689350"/>
                <a:ext cx="207963" cy="190500"/>
              </a:xfrm>
              <a:custGeom>
                <a:avLst/>
                <a:gdLst>
                  <a:gd name="T0" fmla="*/ 8 w 180"/>
                  <a:gd name="T1" fmla="*/ 148 h 164"/>
                  <a:gd name="T2" fmla="*/ 56 w 180"/>
                  <a:gd name="T3" fmla="*/ 152 h 164"/>
                  <a:gd name="T4" fmla="*/ 163 w 180"/>
                  <a:gd name="T5" fmla="*/ 65 h 164"/>
                  <a:gd name="T6" fmla="*/ 168 w 180"/>
                  <a:gd name="T7" fmla="*/ 17 h 164"/>
                  <a:gd name="T8" fmla="*/ 120 w 180"/>
                  <a:gd name="T9" fmla="*/ 12 h 164"/>
                  <a:gd name="T10" fmla="*/ 13 w 180"/>
                  <a:gd name="T11" fmla="*/ 100 h 164"/>
                  <a:gd name="T12" fmla="*/ 1 w 180"/>
                  <a:gd name="T13" fmla="*/ 123 h 164"/>
                  <a:gd name="T14" fmla="*/ 8 w 180"/>
                  <a:gd name="T15" fmla="*/ 148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64">
                    <a:moveTo>
                      <a:pt x="8" y="148"/>
                    </a:moveTo>
                    <a:cubicBezTo>
                      <a:pt x="20" y="162"/>
                      <a:pt x="42" y="164"/>
                      <a:pt x="56" y="152"/>
                    </a:cubicBezTo>
                    <a:cubicBezTo>
                      <a:pt x="163" y="65"/>
                      <a:pt x="163" y="65"/>
                      <a:pt x="163" y="65"/>
                    </a:cubicBezTo>
                    <a:cubicBezTo>
                      <a:pt x="178" y="53"/>
                      <a:pt x="180" y="31"/>
                      <a:pt x="168" y="17"/>
                    </a:cubicBezTo>
                    <a:cubicBezTo>
                      <a:pt x="156" y="2"/>
                      <a:pt x="134" y="0"/>
                      <a:pt x="120" y="12"/>
                    </a:cubicBezTo>
                    <a:cubicBezTo>
                      <a:pt x="13" y="100"/>
                      <a:pt x="13" y="100"/>
                      <a:pt x="13" y="100"/>
                    </a:cubicBezTo>
                    <a:cubicBezTo>
                      <a:pt x="6" y="105"/>
                      <a:pt x="1" y="114"/>
                      <a:pt x="1" y="123"/>
                    </a:cubicBezTo>
                    <a:cubicBezTo>
                      <a:pt x="0" y="132"/>
                      <a:pt x="2" y="141"/>
                      <a:pt x="8"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3" name="Freeform 32"/>
              <p:cNvSpPr>
                <a:spLocks/>
              </p:cNvSpPr>
              <p:nvPr/>
            </p:nvSpPr>
            <p:spPr bwMode="auto">
              <a:xfrm>
                <a:off x="4792663" y="3044825"/>
                <a:ext cx="239713" cy="119063"/>
              </a:xfrm>
              <a:custGeom>
                <a:avLst/>
                <a:gdLst>
                  <a:gd name="T0" fmla="*/ 179 w 207"/>
                  <a:gd name="T1" fmla="*/ 35 h 103"/>
                  <a:gd name="T2" fmla="*/ 46 w 207"/>
                  <a:gd name="T3" fmla="*/ 4 h 103"/>
                  <a:gd name="T4" fmla="*/ 5 w 207"/>
                  <a:gd name="T5" fmla="*/ 30 h 103"/>
                  <a:gd name="T6" fmla="*/ 30 w 207"/>
                  <a:gd name="T7" fmla="*/ 71 h 103"/>
                  <a:gd name="T8" fmla="*/ 163 w 207"/>
                  <a:gd name="T9" fmla="*/ 102 h 103"/>
                  <a:gd name="T10" fmla="*/ 171 w 207"/>
                  <a:gd name="T11" fmla="*/ 103 h 103"/>
                  <a:gd name="T12" fmla="*/ 205 w 207"/>
                  <a:gd name="T13" fmla="*/ 73 h 103"/>
                  <a:gd name="T14" fmla="*/ 179 w 207"/>
                  <a:gd name="T15" fmla="*/ 35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103">
                    <a:moveTo>
                      <a:pt x="179" y="35"/>
                    </a:moveTo>
                    <a:cubicBezTo>
                      <a:pt x="46" y="4"/>
                      <a:pt x="46" y="4"/>
                      <a:pt x="46" y="4"/>
                    </a:cubicBezTo>
                    <a:cubicBezTo>
                      <a:pt x="27" y="0"/>
                      <a:pt x="9" y="11"/>
                      <a:pt x="5" y="30"/>
                    </a:cubicBezTo>
                    <a:cubicBezTo>
                      <a:pt x="0" y="48"/>
                      <a:pt x="12" y="66"/>
                      <a:pt x="30" y="71"/>
                    </a:cubicBezTo>
                    <a:cubicBezTo>
                      <a:pt x="163" y="102"/>
                      <a:pt x="163" y="102"/>
                      <a:pt x="163" y="102"/>
                    </a:cubicBezTo>
                    <a:cubicBezTo>
                      <a:pt x="166" y="102"/>
                      <a:pt x="168" y="103"/>
                      <a:pt x="171" y="103"/>
                    </a:cubicBezTo>
                    <a:cubicBezTo>
                      <a:pt x="188" y="103"/>
                      <a:pt x="203" y="90"/>
                      <a:pt x="205" y="73"/>
                    </a:cubicBezTo>
                    <a:cubicBezTo>
                      <a:pt x="207" y="55"/>
                      <a:pt x="196" y="39"/>
                      <a:pt x="17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4" name="Freeform 33"/>
              <p:cNvSpPr>
                <a:spLocks/>
              </p:cNvSpPr>
              <p:nvPr/>
            </p:nvSpPr>
            <p:spPr bwMode="auto">
              <a:xfrm>
                <a:off x="6334126" y="3397250"/>
                <a:ext cx="239713" cy="119063"/>
              </a:xfrm>
              <a:custGeom>
                <a:avLst/>
                <a:gdLst>
                  <a:gd name="T0" fmla="*/ 29 w 206"/>
                  <a:gd name="T1" fmla="*/ 71 h 103"/>
                  <a:gd name="T2" fmla="*/ 163 w 206"/>
                  <a:gd name="T3" fmla="*/ 102 h 103"/>
                  <a:gd name="T4" fmla="*/ 170 w 206"/>
                  <a:gd name="T5" fmla="*/ 103 h 103"/>
                  <a:gd name="T6" fmla="*/ 204 w 206"/>
                  <a:gd name="T7" fmla="*/ 73 h 103"/>
                  <a:gd name="T8" fmla="*/ 178 w 206"/>
                  <a:gd name="T9" fmla="*/ 36 h 103"/>
                  <a:gd name="T10" fmla="*/ 45 w 206"/>
                  <a:gd name="T11" fmla="*/ 4 h 103"/>
                  <a:gd name="T12" fmla="*/ 4 w 206"/>
                  <a:gd name="T13" fmla="*/ 30 h 103"/>
                  <a:gd name="T14" fmla="*/ 29 w 206"/>
                  <a:gd name="T15" fmla="*/ 71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103">
                    <a:moveTo>
                      <a:pt x="29" y="71"/>
                    </a:moveTo>
                    <a:cubicBezTo>
                      <a:pt x="163" y="102"/>
                      <a:pt x="163" y="102"/>
                      <a:pt x="163" y="102"/>
                    </a:cubicBezTo>
                    <a:cubicBezTo>
                      <a:pt x="165" y="103"/>
                      <a:pt x="168" y="103"/>
                      <a:pt x="170" y="103"/>
                    </a:cubicBezTo>
                    <a:cubicBezTo>
                      <a:pt x="188" y="103"/>
                      <a:pt x="202" y="90"/>
                      <a:pt x="204" y="73"/>
                    </a:cubicBezTo>
                    <a:cubicBezTo>
                      <a:pt x="206" y="56"/>
                      <a:pt x="195" y="40"/>
                      <a:pt x="178" y="36"/>
                    </a:cubicBezTo>
                    <a:cubicBezTo>
                      <a:pt x="45" y="4"/>
                      <a:pt x="45" y="4"/>
                      <a:pt x="45" y="4"/>
                    </a:cubicBezTo>
                    <a:cubicBezTo>
                      <a:pt x="27" y="0"/>
                      <a:pt x="8" y="12"/>
                      <a:pt x="4" y="30"/>
                    </a:cubicBezTo>
                    <a:cubicBezTo>
                      <a:pt x="0" y="48"/>
                      <a:pt x="11" y="67"/>
                      <a:pt x="2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5" name="Freeform 34"/>
              <p:cNvSpPr>
                <a:spLocks/>
              </p:cNvSpPr>
              <p:nvPr/>
            </p:nvSpPr>
            <p:spPr bwMode="auto">
              <a:xfrm>
                <a:off x="6280151" y="3554413"/>
                <a:ext cx="230188" cy="150813"/>
              </a:xfrm>
              <a:custGeom>
                <a:avLst/>
                <a:gdLst>
                  <a:gd name="T0" fmla="*/ 8 w 199"/>
                  <a:gd name="T1" fmla="*/ 20 h 131"/>
                  <a:gd name="T2" fmla="*/ 24 w 199"/>
                  <a:gd name="T3" fmla="*/ 66 h 131"/>
                  <a:gd name="T4" fmla="*/ 147 w 199"/>
                  <a:gd name="T5" fmla="*/ 127 h 131"/>
                  <a:gd name="T6" fmla="*/ 162 w 199"/>
                  <a:gd name="T7" fmla="*/ 130 h 131"/>
                  <a:gd name="T8" fmla="*/ 195 w 199"/>
                  <a:gd name="T9" fmla="*/ 104 h 131"/>
                  <a:gd name="T10" fmla="*/ 177 w 199"/>
                  <a:gd name="T11" fmla="*/ 66 h 131"/>
                  <a:gd name="T12" fmla="*/ 54 w 199"/>
                  <a:gd name="T13" fmla="*/ 4 h 131"/>
                  <a:gd name="T14" fmla="*/ 28 w 199"/>
                  <a:gd name="T15" fmla="*/ 3 h 131"/>
                  <a:gd name="T16" fmla="*/ 8 w 199"/>
                  <a:gd name="T17" fmla="*/ 2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131">
                    <a:moveTo>
                      <a:pt x="8" y="20"/>
                    </a:moveTo>
                    <a:cubicBezTo>
                      <a:pt x="0" y="37"/>
                      <a:pt x="7" y="58"/>
                      <a:pt x="24" y="66"/>
                    </a:cubicBezTo>
                    <a:cubicBezTo>
                      <a:pt x="147" y="127"/>
                      <a:pt x="147" y="127"/>
                      <a:pt x="147" y="127"/>
                    </a:cubicBezTo>
                    <a:cubicBezTo>
                      <a:pt x="151" y="129"/>
                      <a:pt x="157" y="130"/>
                      <a:pt x="162" y="130"/>
                    </a:cubicBezTo>
                    <a:cubicBezTo>
                      <a:pt x="178" y="131"/>
                      <a:pt x="192" y="120"/>
                      <a:pt x="195" y="104"/>
                    </a:cubicBezTo>
                    <a:cubicBezTo>
                      <a:pt x="199" y="88"/>
                      <a:pt x="191" y="72"/>
                      <a:pt x="177" y="66"/>
                    </a:cubicBezTo>
                    <a:cubicBezTo>
                      <a:pt x="54" y="4"/>
                      <a:pt x="54" y="4"/>
                      <a:pt x="54" y="4"/>
                    </a:cubicBezTo>
                    <a:cubicBezTo>
                      <a:pt x="46" y="0"/>
                      <a:pt x="36" y="0"/>
                      <a:pt x="28" y="3"/>
                    </a:cubicBezTo>
                    <a:cubicBezTo>
                      <a:pt x="19" y="6"/>
                      <a:pt x="12" y="12"/>
                      <a:pt x="8"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6" name="Freeform 35"/>
              <p:cNvSpPr>
                <a:spLocks/>
              </p:cNvSpPr>
              <p:nvPr/>
            </p:nvSpPr>
            <p:spPr bwMode="auto">
              <a:xfrm>
                <a:off x="6199188" y="3694113"/>
                <a:ext cx="206375" cy="184150"/>
              </a:xfrm>
              <a:custGeom>
                <a:avLst/>
                <a:gdLst>
                  <a:gd name="T0" fmla="*/ 8 w 177"/>
                  <a:gd name="T1" fmla="*/ 13 h 158"/>
                  <a:gd name="T2" fmla="*/ 1 w 177"/>
                  <a:gd name="T3" fmla="*/ 38 h 158"/>
                  <a:gd name="T4" fmla="*/ 13 w 177"/>
                  <a:gd name="T5" fmla="*/ 61 h 158"/>
                  <a:gd name="T6" fmla="*/ 120 w 177"/>
                  <a:gd name="T7" fmla="*/ 148 h 158"/>
                  <a:gd name="T8" fmla="*/ 154 w 177"/>
                  <a:gd name="T9" fmla="*/ 154 h 158"/>
                  <a:gd name="T10" fmla="*/ 175 w 177"/>
                  <a:gd name="T11" fmla="*/ 128 h 158"/>
                  <a:gd name="T12" fmla="*/ 163 w 177"/>
                  <a:gd name="T13" fmla="*/ 96 h 158"/>
                  <a:gd name="T14" fmla="*/ 57 w 177"/>
                  <a:gd name="T15" fmla="*/ 8 h 158"/>
                  <a:gd name="T16" fmla="*/ 32 w 177"/>
                  <a:gd name="T17" fmla="*/ 0 h 158"/>
                  <a:gd name="T18" fmla="*/ 8 w 177"/>
                  <a:gd name="T19" fmla="*/ 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158">
                    <a:moveTo>
                      <a:pt x="8" y="13"/>
                    </a:moveTo>
                    <a:cubicBezTo>
                      <a:pt x="3" y="20"/>
                      <a:pt x="0" y="29"/>
                      <a:pt x="1" y="38"/>
                    </a:cubicBezTo>
                    <a:cubicBezTo>
                      <a:pt x="2" y="47"/>
                      <a:pt x="6" y="55"/>
                      <a:pt x="13" y="61"/>
                    </a:cubicBezTo>
                    <a:cubicBezTo>
                      <a:pt x="120" y="148"/>
                      <a:pt x="120" y="148"/>
                      <a:pt x="120" y="148"/>
                    </a:cubicBezTo>
                    <a:cubicBezTo>
                      <a:pt x="129" y="156"/>
                      <a:pt x="142" y="158"/>
                      <a:pt x="154" y="154"/>
                    </a:cubicBezTo>
                    <a:cubicBezTo>
                      <a:pt x="165" y="150"/>
                      <a:pt x="173" y="140"/>
                      <a:pt x="175" y="128"/>
                    </a:cubicBezTo>
                    <a:cubicBezTo>
                      <a:pt x="177" y="116"/>
                      <a:pt x="173" y="103"/>
                      <a:pt x="163" y="96"/>
                    </a:cubicBezTo>
                    <a:cubicBezTo>
                      <a:pt x="57" y="8"/>
                      <a:pt x="57" y="8"/>
                      <a:pt x="57" y="8"/>
                    </a:cubicBezTo>
                    <a:cubicBezTo>
                      <a:pt x="50" y="2"/>
                      <a:pt x="41" y="0"/>
                      <a:pt x="32" y="0"/>
                    </a:cubicBezTo>
                    <a:cubicBezTo>
                      <a:pt x="23" y="1"/>
                      <a:pt x="14" y="6"/>
                      <a:pt x="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7" name="Freeform 36"/>
              <p:cNvSpPr>
                <a:spLocks/>
              </p:cNvSpPr>
              <p:nvPr/>
            </p:nvSpPr>
            <p:spPr bwMode="auto">
              <a:xfrm>
                <a:off x="6335713" y="3044825"/>
                <a:ext cx="239713" cy="119063"/>
              </a:xfrm>
              <a:custGeom>
                <a:avLst/>
                <a:gdLst>
                  <a:gd name="T0" fmla="*/ 162 w 207"/>
                  <a:gd name="T1" fmla="*/ 4 h 103"/>
                  <a:gd name="T2" fmla="*/ 28 w 207"/>
                  <a:gd name="T3" fmla="*/ 35 h 103"/>
                  <a:gd name="T4" fmla="*/ 2 w 207"/>
                  <a:gd name="T5" fmla="*/ 72 h 103"/>
                  <a:gd name="T6" fmla="*/ 36 w 207"/>
                  <a:gd name="T7" fmla="*/ 103 h 103"/>
                  <a:gd name="T8" fmla="*/ 44 w 207"/>
                  <a:gd name="T9" fmla="*/ 102 h 103"/>
                  <a:gd name="T10" fmla="*/ 177 w 207"/>
                  <a:gd name="T11" fmla="*/ 71 h 103"/>
                  <a:gd name="T12" fmla="*/ 203 w 207"/>
                  <a:gd name="T13" fmla="*/ 30 h 103"/>
                  <a:gd name="T14" fmla="*/ 162 w 207"/>
                  <a:gd name="T15" fmla="*/ 4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103">
                    <a:moveTo>
                      <a:pt x="162" y="4"/>
                    </a:moveTo>
                    <a:cubicBezTo>
                      <a:pt x="28" y="35"/>
                      <a:pt x="28" y="35"/>
                      <a:pt x="28" y="35"/>
                    </a:cubicBezTo>
                    <a:cubicBezTo>
                      <a:pt x="12" y="39"/>
                      <a:pt x="0" y="55"/>
                      <a:pt x="2" y="72"/>
                    </a:cubicBezTo>
                    <a:cubicBezTo>
                      <a:pt x="4" y="90"/>
                      <a:pt x="19" y="103"/>
                      <a:pt x="36" y="103"/>
                    </a:cubicBezTo>
                    <a:cubicBezTo>
                      <a:pt x="39" y="103"/>
                      <a:pt x="41" y="102"/>
                      <a:pt x="44" y="102"/>
                    </a:cubicBezTo>
                    <a:cubicBezTo>
                      <a:pt x="177" y="71"/>
                      <a:pt x="177" y="71"/>
                      <a:pt x="177" y="71"/>
                    </a:cubicBezTo>
                    <a:cubicBezTo>
                      <a:pt x="195" y="66"/>
                      <a:pt x="207" y="48"/>
                      <a:pt x="203" y="30"/>
                    </a:cubicBezTo>
                    <a:cubicBezTo>
                      <a:pt x="198" y="11"/>
                      <a:pt x="180" y="0"/>
                      <a:pt x="16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8" name="Freeform 37"/>
              <p:cNvSpPr>
                <a:spLocks noEditPoints="1"/>
              </p:cNvSpPr>
              <p:nvPr/>
            </p:nvSpPr>
            <p:spPr bwMode="auto">
              <a:xfrm>
                <a:off x="4497388" y="2054225"/>
                <a:ext cx="2376488" cy="2374900"/>
              </a:xfrm>
              <a:custGeom>
                <a:avLst/>
                <a:gdLst>
                  <a:gd name="T0" fmla="*/ 1047 w 2048"/>
                  <a:gd name="T1" fmla="*/ 5 h 2049"/>
                  <a:gd name="T2" fmla="*/ 45 w 2048"/>
                  <a:gd name="T3" fmla="*/ 346 h 2049"/>
                  <a:gd name="T4" fmla="*/ 45 w 2048"/>
                  <a:gd name="T5" fmla="*/ 475 h 2049"/>
                  <a:gd name="T6" fmla="*/ 478 w 2048"/>
                  <a:gd name="T7" fmla="*/ 786 h 2049"/>
                  <a:gd name="T8" fmla="*/ 722 w 2048"/>
                  <a:gd name="T9" fmla="*/ 1540 h 2049"/>
                  <a:gd name="T10" fmla="*/ 842 w 2048"/>
                  <a:gd name="T11" fmla="*/ 1746 h 2049"/>
                  <a:gd name="T12" fmla="*/ 887 w 2048"/>
                  <a:gd name="T13" fmla="*/ 1906 h 2049"/>
                  <a:gd name="T14" fmla="*/ 1024 w 2048"/>
                  <a:gd name="T15" fmla="*/ 2049 h 2049"/>
                  <a:gd name="T16" fmla="*/ 1161 w 2048"/>
                  <a:gd name="T17" fmla="*/ 1906 h 2049"/>
                  <a:gd name="T18" fmla="*/ 1206 w 2048"/>
                  <a:gd name="T19" fmla="*/ 1746 h 2049"/>
                  <a:gd name="T20" fmla="*/ 1326 w 2048"/>
                  <a:gd name="T21" fmla="*/ 1540 h 2049"/>
                  <a:gd name="T22" fmla="*/ 1570 w 2048"/>
                  <a:gd name="T23" fmla="*/ 786 h 2049"/>
                  <a:gd name="T24" fmla="*/ 1638 w 2048"/>
                  <a:gd name="T25" fmla="*/ 605 h 2049"/>
                  <a:gd name="T26" fmla="*/ 1707 w 2048"/>
                  <a:gd name="T27" fmla="*/ 752 h 2049"/>
                  <a:gd name="T28" fmla="*/ 1843 w 2048"/>
                  <a:gd name="T29" fmla="*/ 684 h 2049"/>
                  <a:gd name="T30" fmla="*/ 1832 w 2048"/>
                  <a:gd name="T31" fmla="*/ 536 h 2049"/>
                  <a:gd name="T32" fmla="*/ 2048 w 2048"/>
                  <a:gd name="T33" fmla="*/ 411 h 2049"/>
                  <a:gd name="T34" fmla="*/ 1502 w 2048"/>
                  <a:gd name="T35" fmla="*/ 713 h 2049"/>
                  <a:gd name="T36" fmla="*/ 825 w 2048"/>
                  <a:gd name="T37" fmla="*/ 657 h 2049"/>
                  <a:gd name="T38" fmla="*/ 546 w 2048"/>
                  <a:gd name="T39" fmla="*/ 483 h 2049"/>
                  <a:gd name="T40" fmla="*/ 1502 w 2048"/>
                  <a:gd name="T41" fmla="*/ 483 h 2049"/>
                  <a:gd name="T42" fmla="*/ 551 w 2048"/>
                  <a:gd name="T43" fmla="*/ 786 h 2049"/>
                  <a:gd name="T44" fmla="*/ 620 w 2048"/>
                  <a:gd name="T45" fmla="*/ 814 h 2049"/>
                  <a:gd name="T46" fmla="*/ 1024 w 2048"/>
                  <a:gd name="T47" fmla="*/ 1981 h 2049"/>
                  <a:gd name="T48" fmla="*/ 1092 w 2048"/>
                  <a:gd name="T49" fmla="*/ 1912 h 2049"/>
                  <a:gd name="T50" fmla="*/ 1126 w 2048"/>
                  <a:gd name="T51" fmla="*/ 1844 h 2049"/>
                  <a:gd name="T52" fmla="*/ 887 w 2048"/>
                  <a:gd name="T53" fmla="*/ 1810 h 2049"/>
                  <a:gd name="T54" fmla="*/ 1126 w 2048"/>
                  <a:gd name="T55" fmla="*/ 1776 h 2049"/>
                  <a:gd name="T56" fmla="*/ 1126 w 2048"/>
                  <a:gd name="T57" fmla="*/ 1844 h 2049"/>
                  <a:gd name="T58" fmla="*/ 1166 w 2048"/>
                  <a:gd name="T59" fmla="*/ 1682 h 2049"/>
                  <a:gd name="T60" fmla="*/ 915 w 2048"/>
                  <a:gd name="T61" fmla="*/ 1708 h 2049"/>
                  <a:gd name="T62" fmla="*/ 762 w 2048"/>
                  <a:gd name="T63" fmla="*/ 1485 h 2049"/>
                  <a:gd name="T64" fmla="*/ 837 w 2048"/>
                  <a:gd name="T65" fmla="*/ 725 h 2049"/>
                  <a:gd name="T66" fmla="*/ 1210 w 2048"/>
                  <a:gd name="T67" fmla="*/ 725 h 2049"/>
                  <a:gd name="T68" fmla="*/ 1286 w 2048"/>
                  <a:gd name="T69" fmla="*/ 1485 h 2049"/>
                  <a:gd name="T70" fmla="*/ 1363 w 2048"/>
                  <a:gd name="T71" fmla="*/ 744 h 2049"/>
                  <a:gd name="T72" fmla="*/ 1428 w 2048"/>
                  <a:gd name="T73" fmla="*/ 814 h 2049"/>
                  <a:gd name="T74" fmla="*/ 1570 w 2048"/>
                  <a:gd name="T75" fmla="*/ 557 h 2049"/>
                  <a:gd name="T76" fmla="*/ 1024 w 2048"/>
                  <a:gd name="T77" fmla="*/ 342 h 2049"/>
                  <a:gd name="T78" fmla="*/ 478 w 2048"/>
                  <a:gd name="T79" fmla="*/ 557 h 2049"/>
                  <a:gd name="T80" fmla="*/ 1024 w 2048"/>
                  <a:gd name="T81" fmla="*/ 69 h 2049"/>
                  <a:gd name="T82" fmla="*/ 1707 w 2048"/>
                  <a:gd name="T83" fmla="*/ 485 h 2049"/>
                  <a:gd name="T84" fmla="*/ 1775 w 2048"/>
                  <a:gd name="T85" fmla="*/ 684 h 2049"/>
                  <a:gd name="T86" fmla="*/ 1707 w 2048"/>
                  <a:gd name="T87" fmla="*/ 581 h 2049"/>
                  <a:gd name="T88" fmla="*/ 1775 w 2048"/>
                  <a:gd name="T89" fmla="*/ 581 h 2049"/>
                  <a:gd name="T90" fmla="*/ 1775 w 2048"/>
                  <a:gd name="T91" fmla="*/ 484 h 2049"/>
                  <a:gd name="T92" fmla="*/ 1980 w 2048"/>
                  <a:gd name="T93" fmla="*/ 411 h 2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48" h="2049">
                    <a:moveTo>
                      <a:pt x="2003" y="346"/>
                    </a:moveTo>
                    <a:cubicBezTo>
                      <a:pt x="1047" y="5"/>
                      <a:pt x="1047" y="5"/>
                      <a:pt x="1047" y="5"/>
                    </a:cubicBezTo>
                    <a:cubicBezTo>
                      <a:pt x="1032" y="0"/>
                      <a:pt x="1016" y="0"/>
                      <a:pt x="1001" y="5"/>
                    </a:cubicBezTo>
                    <a:cubicBezTo>
                      <a:pt x="45" y="346"/>
                      <a:pt x="45" y="346"/>
                      <a:pt x="45" y="346"/>
                    </a:cubicBezTo>
                    <a:cubicBezTo>
                      <a:pt x="18" y="356"/>
                      <a:pt x="0" y="382"/>
                      <a:pt x="0" y="410"/>
                    </a:cubicBezTo>
                    <a:cubicBezTo>
                      <a:pt x="0" y="439"/>
                      <a:pt x="18" y="465"/>
                      <a:pt x="45" y="475"/>
                    </a:cubicBezTo>
                    <a:cubicBezTo>
                      <a:pt x="478" y="629"/>
                      <a:pt x="478" y="629"/>
                      <a:pt x="478" y="629"/>
                    </a:cubicBezTo>
                    <a:cubicBezTo>
                      <a:pt x="478" y="786"/>
                      <a:pt x="478" y="786"/>
                      <a:pt x="478" y="786"/>
                    </a:cubicBezTo>
                    <a:cubicBezTo>
                      <a:pt x="478" y="823"/>
                      <a:pt x="511" y="851"/>
                      <a:pt x="580" y="873"/>
                    </a:cubicBezTo>
                    <a:cubicBezTo>
                      <a:pt x="450" y="1099"/>
                      <a:pt x="511" y="1387"/>
                      <a:pt x="722" y="1540"/>
                    </a:cubicBezTo>
                    <a:cubicBezTo>
                      <a:pt x="771" y="1578"/>
                      <a:pt x="805" y="1633"/>
                      <a:pt x="815" y="1695"/>
                    </a:cubicBezTo>
                    <a:cubicBezTo>
                      <a:pt x="819" y="1714"/>
                      <a:pt x="828" y="1732"/>
                      <a:pt x="842" y="1746"/>
                    </a:cubicBezTo>
                    <a:cubicBezTo>
                      <a:pt x="821" y="1772"/>
                      <a:pt x="814" y="1806"/>
                      <a:pt x="823" y="1838"/>
                    </a:cubicBezTo>
                    <a:cubicBezTo>
                      <a:pt x="832" y="1870"/>
                      <a:pt x="856" y="1895"/>
                      <a:pt x="887" y="1906"/>
                    </a:cubicBezTo>
                    <a:cubicBezTo>
                      <a:pt x="887" y="1912"/>
                      <a:pt x="887" y="1912"/>
                      <a:pt x="887" y="1912"/>
                    </a:cubicBezTo>
                    <a:cubicBezTo>
                      <a:pt x="887" y="1988"/>
                      <a:pt x="949" y="2049"/>
                      <a:pt x="1024" y="2049"/>
                    </a:cubicBezTo>
                    <a:cubicBezTo>
                      <a:pt x="1099" y="2049"/>
                      <a:pt x="1161" y="1988"/>
                      <a:pt x="1161" y="1912"/>
                    </a:cubicBezTo>
                    <a:cubicBezTo>
                      <a:pt x="1161" y="1906"/>
                      <a:pt x="1161" y="1906"/>
                      <a:pt x="1161" y="1906"/>
                    </a:cubicBezTo>
                    <a:cubicBezTo>
                      <a:pt x="1192" y="1895"/>
                      <a:pt x="1216" y="1870"/>
                      <a:pt x="1225" y="1838"/>
                    </a:cubicBezTo>
                    <a:cubicBezTo>
                      <a:pt x="1234" y="1806"/>
                      <a:pt x="1227" y="1771"/>
                      <a:pt x="1206" y="1746"/>
                    </a:cubicBezTo>
                    <a:cubicBezTo>
                      <a:pt x="1220" y="1732"/>
                      <a:pt x="1229" y="1714"/>
                      <a:pt x="1233" y="1695"/>
                    </a:cubicBezTo>
                    <a:cubicBezTo>
                      <a:pt x="1243" y="1633"/>
                      <a:pt x="1277" y="1578"/>
                      <a:pt x="1326" y="1540"/>
                    </a:cubicBezTo>
                    <a:cubicBezTo>
                      <a:pt x="1537" y="1387"/>
                      <a:pt x="1598" y="1099"/>
                      <a:pt x="1468" y="873"/>
                    </a:cubicBezTo>
                    <a:cubicBezTo>
                      <a:pt x="1537" y="851"/>
                      <a:pt x="1570" y="823"/>
                      <a:pt x="1570" y="786"/>
                    </a:cubicBezTo>
                    <a:cubicBezTo>
                      <a:pt x="1570" y="629"/>
                      <a:pt x="1570" y="629"/>
                      <a:pt x="1570" y="629"/>
                    </a:cubicBezTo>
                    <a:cubicBezTo>
                      <a:pt x="1638" y="605"/>
                      <a:pt x="1638" y="605"/>
                      <a:pt x="1638" y="605"/>
                    </a:cubicBezTo>
                    <a:cubicBezTo>
                      <a:pt x="1638" y="684"/>
                      <a:pt x="1638" y="684"/>
                      <a:pt x="1638" y="684"/>
                    </a:cubicBezTo>
                    <a:cubicBezTo>
                      <a:pt x="1638" y="721"/>
                      <a:pt x="1669" y="752"/>
                      <a:pt x="1707" y="752"/>
                    </a:cubicBezTo>
                    <a:cubicBezTo>
                      <a:pt x="1775" y="752"/>
                      <a:pt x="1775" y="752"/>
                      <a:pt x="1775" y="752"/>
                    </a:cubicBezTo>
                    <a:cubicBezTo>
                      <a:pt x="1813" y="752"/>
                      <a:pt x="1843" y="721"/>
                      <a:pt x="1843" y="684"/>
                    </a:cubicBezTo>
                    <a:cubicBezTo>
                      <a:pt x="1843" y="581"/>
                      <a:pt x="1843" y="581"/>
                      <a:pt x="1843" y="581"/>
                    </a:cubicBezTo>
                    <a:cubicBezTo>
                      <a:pt x="1843" y="565"/>
                      <a:pt x="1839" y="550"/>
                      <a:pt x="1832" y="536"/>
                    </a:cubicBezTo>
                    <a:cubicBezTo>
                      <a:pt x="2003" y="475"/>
                      <a:pt x="2003" y="475"/>
                      <a:pt x="2003" y="475"/>
                    </a:cubicBezTo>
                    <a:cubicBezTo>
                      <a:pt x="2030" y="465"/>
                      <a:pt x="2048" y="439"/>
                      <a:pt x="2048" y="411"/>
                    </a:cubicBezTo>
                    <a:cubicBezTo>
                      <a:pt x="2048" y="382"/>
                      <a:pt x="2030" y="356"/>
                      <a:pt x="2003" y="346"/>
                    </a:cubicBezTo>
                    <a:close/>
                    <a:moveTo>
                      <a:pt x="1502" y="713"/>
                    </a:moveTo>
                    <a:cubicBezTo>
                      <a:pt x="1365" y="652"/>
                      <a:pt x="1067" y="650"/>
                      <a:pt x="1024" y="650"/>
                    </a:cubicBezTo>
                    <a:cubicBezTo>
                      <a:pt x="954" y="650"/>
                      <a:pt x="887" y="652"/>
                      <a:pt x="825" y="657"/>
                    </a:cubicBezTo>
                    <a:cubicBezTo>
                      <a:pt x="730" y="661"/>
                      <a:pt x="636" y="680"/>
                      <a:pt x="546" y="712"/>
                    </a:cubicBezTo>
                    <a:cubicBezTo>
                      <a:pt x="546" y="483"/>
                      <a:pt x="546" y="483"/>
                      <a:pt x="546" y="483"/>
                    </a:cubicBezTo>
                    <a:cubicBezTo>
                      <a:pt x="568" y="457"/>
                      <a:pt x="730" y="411"/>
                      <a:pt x="1024" y="411"/>
                    </a:cubicBezTo>
                    <a:cubicBezTo>
                      <a:pt x="1318" y="411"/>
                      <a:pt x="1480" y="457"/>
                      <a:pt x="1502" y="483"/>
                    </a:cubicBezTo>
                    <a:lnTo>
                      <a:pt x="1502" y="713"/>
                    </a:lnTo>
                    <a:close/>
                    <a:moveTo>
                      <a:pt x="551" y="786"/>
                    </a:moveTo>
                    <a:cubicBezTo>
                      <a:pt x="592" y="764"/>
                      <a:pt x="638" y="750"/>
                      <a:pt x="685" y="744"/>
                    </a:cubicBezTo>
                    <a:cubicBezTo>
                      <a:pt x="661" y="765"/>
                      <a:pt x="639" y="789"/>
                      <a:pt x="620" y="814"/>
                    </a:cubicBezTo>
                    <a:cubicBezTo>
                      <a:pt x="595" y="808"/>
                      <a:pt x="572" y="799"/>
                      <a:pt x="551" y="786"/>
                    </a:cubicBezTo>
                    <a:close/>
                    <a:moveTo>
                      <a:pt x="1024" y="1981"/>
                    </a:moveTo>
                    <a:cubicBezTo>
                      <a:pt x="986" y="1981"/>
                      <a:pt x="956" y="1950"/>
                      <a:pt x="956" y="1912"/>
                    </a:cubicBezTo>
                    <a:cubicBezTo>
                      <a:pt x="1092" y="1912"/>
                      <a:pt x="1092" y="1912"/>
                      <a:pt x="1092" y="1912"/>
                    </a:cubicBezTo>
                    <a:cubicBezTo>
                      <a:pt x="1092" y="1950"/>
                      <a:pt x="1062" y="1981"/>
                      <a:pt x="1024" y="1981"/>
                    </a:cubicBezTo>
                    <a:close/>
                    <a:moveTo>
                      <a:pt x="1126" y="1844"/>
                    </a:moveTo>
                    <a:cubicBezTo>
                      <a:pt x="922" y="1844"/>
                      <a:pt x="922" y="1844"/>
                      <a:pt x="922" y="1844"/>
                    </a:cubicBezTo>
                    <a:cubicBezTo>
                      <a:pt x="903" y="1844"/>
                      <a:pt x="887" y="1829"/>
                      <a:pt x="887" y="1810"/>
                    </a:cubicBezTo>
                    <a:cubicBezTo>
                      <a:pt x="887" y="1791"/>
                      <a:pt x="903" y="1776"/>
                      <a:pt x="922" y="1776"/>
                    </a:cubicBezTo>
                    <a:cubicBezTo>
                      <a:pt x="1126" y="1776"/>
                      <a:pt x="1126" y="1776"/>
                      <a:pt x="1126" y="1776"/>
                    </a:cubicBezTo>
                    <a:cubicBezTo>
                      <a:pt x="1145" y="1776"/>
                      <a:pt x="1161" y="1791"/>
                      <a:pt x="1161" y="1810"/>
                    </a:cubicBezTo>
                    <a:cubicBezTo>
                      <a:pt x="1161" y="1829"/>
                      <a:pt x="1145" y="1844"/>
                      <a:pt x="1126" y="1844"/>
                    </a:cubicBezTo>
                    <a:close/>
                    <a:moveTo>
                      <a:pt x="1286" y="1485"/>
                    </a:moveTo>
                    <a:cubicBezTo>
                      <a:pt x="1222" y="1533"/>
                      <a:pt x="1179" y="1604"/>
                      <a:pt x="1166" y="1682"/>
                    </a:cubicBezTo>
                    <a:cubicBezTo>
                      <a:pt x="1162" y="1698"/>
                      <a:pt x="1148" y="1708"/>
                      <a:pt x="1133" y="1708"/>
                    </a:cubicBezTo>
                    <a:cubicBezTo>
                      <a:pt x="915" y="1708"/>
                      <a:pt x="915" y="1708"/>
                      <a:pt x="915" y="1708"/>
                    </a:cubicBezTo>
                    <a:cubicBezTo>
                      <a:pt x="900" y="1708"/>
                      <a:pt x="886" y="1698"/>
                      <a:pt x="882" y="1682"/>
                    </a:cubicBezTo>
                    <a:cubicBezTo>
                      <a:pt x="869" y="1604"/>
                      <a:pt x="826" y="1533"/>
                      <a:pt x="762" y="1485"/>
                    </a:cubicBezTo>
                    <a:cubicBezTo>
                      <a:pt x="635" y="1393"/>
                      <a:pt x="567" y="1240"/>
                      <a:pt x="582" y="1084"/>
                    </a:cubicBezTo>
                    <a:cubicBezTo>
                      <a:pt x="598" y="928"/>
                      <a:pt x="695" y="791"/>
                      <a:pt x="837" y="725"/>
                    </a:cubicBezTo>
                    <a:cubicBezTo>
                      <a:pt x="896" y="720"/>
                      <a:pt x="959" y="718"/>
                      <a:pt x="1024" y="718"/>
                    </a:cubicBezTo>
                    <a:cubicBezTo>
                      <a:pt x="1093" y="718"/>
                      <a:pt x="1155" y="720"/>
                      <a:pt x="1210" y="725"/>
                    </a:cubicBezTo>
                    <a:cubicBezTo>
                      <a:pt x="1352" y="790"/>
                      <a:pt x="1450" y="927"/>
                      <a:pt x="1466" y="1083"/>
                    </a:cubicBezTo>
                    <a:cubicBezTo>
                      <a:pt x="1481" y="1239"/>
                      <a:pt x="1413" y="1392"/>
                      <a:pt x="1286" y="1485"/>
                    </a:cubicBezTo>
                    <a:close/>
                    <a:moveTo>
                      <a:pt x="1428" y="814"/>
                    </a:moveTo>
                    <a:cubicBezTo>
                      <a:pt x="1409" y="788"/>
                      <a:pt x="1387" y="765"/>
                      <a:pt x="1363" y="744"/>
                    </a:cubicBezTo>
                    <a:cubicBezTo>
                      <a:pt x="1410" y="750"/>
                      <a:pt x="1456" y="764"/>
                      <a:pt x="1498" y="786"/>
                    </a:cubicBezTo>
                    <a:cubicBezTo>
                      <a:pt x="1476" y="799"/>
                      <a:pt x="1453" y="808"/>
                      <a:pt x="1428" y="814"/>
                    </a:cubicBezTo>
                    <a:close/>
                    <a:moveTo>
                      <a:pt x="1654" y="527"/>
                    </a:moveTo>
                    <a:cubicBezTo>
                      <a:pt x="1570" y="557"/>
                      <a:pt x="1570" y="557"/>
                      <a:pt x="1570" y="557"/>
                    </a:cubicBezTo>
                    <a:cubicBezTo>
                      <a:pt x="1570" y="479"/>
                      <a:pt x="1570" y="479"/>
                      <a:pt x="1570" y="479"/>
                    </a:cubicBezTo>
                    <a:cubicBezTo>
                      <a:pt x="1570" y="346"/>
                      <a:pt x="1080" y="342"/>
                      <a:pt x="1024" y="342"/>
                    </a:cubicBezTo>
                    <a:cubicBezTo>
                      <a:pt x="968" y="342"/>
                      <a:pt x="478" y="346"/>
                      <a:pt x="478" y="479"/>
                    </a:cubicBezTo>
                    <a:cubicBezTo>
                      <a:pt x="478" y="557"/>
                      <a:pt x="478" y="557"/>
                      <a:pt x="478" y="557"/>
                    </a:cubicBezTo>
                    <a:cubicBezTo>
                      <a:pt x="68" y="411"/>
                      <a:pt x="68" y="411"/>
                      <a:pt x="68" y="411"/>
                    </a:cubicBezTo>
                    <a:cubicBezTo>
                      <a:pt x="1024" y="69"/>
                      <a:pt x="1024" y="69"/>
                      <a:pt x="1024" y="69"/>
                    </a:cubicBezTo>
                    <a:cubicBezTo>
                      <a:pt x="1707" y="313"/>
                      <a:pt x="1707" y="313"/>
                      <a:pt x="1707" y="313"/>
                    </a:cubicBezTo>
                    <a:cubicBezTo>
                      <a:pt x="1707" y="485"/>
                      <a:pt x="1707" y="485"/>
                      <a:pt x="1707" y="485"/>
                    </a:cubicBezTo>
                    <a:cubicBezTo>
                      <a:pt x="1685" y="493"/>
                      <a:pt x="1667" y="507"/>
                      <a:pt x="1654" y="527"/>
                    </a:cubicBezTo>
                    <a:close/>
                    <a:moveTo>
                      <a:pt x="1775" y="684"/>
                    </a:moveTo>
                    <a:cubicBezTo>
                      <a:pt x="1707" y="684"/>
                      <a:pt x="1707" y="684"/>
                      <a:pt x="1707" y="684"/>
                    </a:cubicBezTo>
                    <a:cubicBezTo>
                      <a:pt x="1707" y="581"/>
                      <a:pt x="1707" y="581"/>
                      <a:pt x="1707" y="581"/>
                    </a:cubicBezTo>
                    <a:cubicBezTo>
                      <a:pt x="1707" y="562"/>
                      <a:pt x="1722" y="547"/>
                      <a:pt x="1741" y="547"/>
                    </a:cubicBezTo>
                    <a:cubicBezTo>
                      <a:pt x="1760" y="547"/>
                      <a:pt x="1775" y="562"/>
                      <a:pt x="1775" y="581"/>
                    </a:cubicBezTo>
                    <a:lnTo>
                      <a:pt x="1775" y="684"/>
                    </a:lnTo>
                    <a:close/>
                    <a:moveTo>
                      <a:pt x="1775" y="484"/>
                    </a:moveTo>
                    <a:cubicBezTo>
                      <a:pt x="1775" y="337"/>
                      <a:pt x="1775" y="337"/>
                      <a:pt x="1775" y="337"/>
                    </a:cubicBezTo>
                    <a:cubicBezTo>
                      <a:pt x="1980" y="411"/>
                      <a:pt x="1980" y="411"/>
                      <a:pt x="1980" y="411"/>
                    </a:cubicBezTo>
                    <a:lnTo>
                      <a:pt x="1775" y="4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9" name="Freeform 38"/>
              <p:cNvSpPr>
                <a:spLocks/>
              </p:cNvSpPr>
              <p:nvPr/>
            </p:nvSpPr>
            <p:spPr bwMode="auto">
              <a:xfrm>
                <a:off x="5249863" y="3001963"/>
                <a:ext cx="239713" cy="398463"/>
              </a:xfrm>
              <a:custGeom>
                <a:avLst/>
                <a:gdLst>
                  <a:gd name="T0" fmla="*/ 151 w 207"/>
                  <a:gd name="T1" fmla="*/ 9 h 344"/>
                  <a:gd name="T2" fmla="*/ 1 w 207"/>
                  <a:gd name="T3" fmla="*/ 309 h 344"/>
                  <a:gd name="T4" fmla="*/ 35 w 207"/>
                  <a:gd name="T5" fmla="*/ 344 h 344"/>
                  <a:gd name="T6" fmla="*/ 69 w 207"/>
                  <a:gd name="T7" fmla="*/ 309 h 344"/>
                  <a:gd name="T8" fmla="*/ 192 w 207"/>
                  <a:gd name="T9" fmla="*/ 64 h 344"/>
                  <a:gd name="T10" fmla="*/ 205 w 207"/>
                  <a:gd name="T11" fmla="*/ 32 h 344"/>
                  <a:gd name="T12" fmla="*/ 185 w 207"/>
                  <a:gd name="T13" fmla="*/ 5 h 344"/>
                  <a:gd name="T14" fmla="*/ 151 w 207"/>
                  <a:gd name="T15" fmla="*/ 9 h 3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344">
                    <a:moveTo>
                      <a:pt x="151" y="9"/>
                    </a:moveTo>
                    <a:cubicBezTo>
                      <a:pt x="56" y="80"/>
                      <a:pt x="0" y="191"/>
                      <a:pt x="1" y="309"/>
                    </a:cubicBezTo>
                    <a:cubicBezTo>
                      <a:pt x="1" y="328"/>
                      <a:pt x="16" y="344"/>
                      <a:pt x="35" y="344"/>
                    </a:cubicBezTo>
                    <a:cubicBezTo>
                      <a:pt x="54" y="344"/>
                      <a:pt x="69" y="328"/>
                      <a:pt x="69" y="309"/>
                    </a:cubicBezTo>
                    <a:cubicBezTo>
                      <a:pt x="68" y="213"/>
                      <a:pt x="114" y="121"/>
                      <a:pt x="192" y="64"/>
                    </a:cubicBezTo>
                    <a:cubicBezTo>
                      <a:pt x="202" y="56"/>
                      <a:pt x="207" y="44"/>
                      <a:pt x="205" y="32"/>
                    </a:cubicBezTo>
                    <a:cubicBezTo>
                      <a:pt x="204" y="20"/>
                      <a:pt x="196" y="10"/>
                      <a:pt x="185" y="5"/>
                    </a:cubicBezTo>
                    <a:cubicBezTo>
                      <a:pt x="174" y="0"/>
                      <a:pt x="161" y="2"/>
                      <a:pt x="15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4" name="Group 3"/>
          <p:cNvGrpSpPr/>
          <p:nvPr/>
        </p:nvGrpSpPr>
        <p:grpSpPr>
          <a:xfrm>
            <a:off x="7573773" y="4014727"/>
            <a:ext cx="9236453" cy="2257544"/>
            <a:chOff x="7573773" y="4014727"/>
            <a:chExt cx="9236453" cy="2257544"/>
          </a:xfrm>
        </p:grpSpPr>
        <p:sp>
          <p:nvSpPr>
            <p:cNvPr id="11" name="Freeform 10"/>
            <p:cNvSpPr/>
            <p:nvPr/>
          </p:nvSpPr>
          <p:spPr>
            <a:xfrm>
              <a:off x="8702546" y="4014727"/>
              <a:ext cx="8107680" cy="2257544"/>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a:effectLst>
              <a:outerShdw blurRad="508000" dist="254000" dir="5400000" algn="ctr" rotWithShape="0">
                <a:srgbClr val="000000">
                  <a:alpha val="30000"/>
                </a:srgb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1559900" tIns="144780" rIns="270256" bIns="144780" numCol="1" spcCol="1270" anchor="ctr" anchorCtr="0">
              <a:noAutofit/>
            </a:bodyPr>
            <a:lstStyle/>
            <a:p>
              <a:pPr lvl="0" algn="ctr" defTabSz="1689100">
                <a:lnSpc>
                  <a:spcPct val="90000"/>
                </a:lnSpc>
                <a:spcBef>
                  <a:spcPct val="0"/>
                </a:spcBef>
                <a:spcAft>
                  <a:spcPct val="35000"/>
                </a:spcAft>
              </a:pPr>
              <a:r>
                <a:rPr lang="en-US" sz="5400" dirty="0">
                  <a:latin typeface="Open Sans" panose="020B0604020202020204" charset="0"/>
                  <a:ea typeface="Open Sans" panose="020B0604020202020204" charset="0"/>
                  <a:cs typeface="Open Sans" panose="020B0604020202020204" charset="0"/>
                </a:rPr>
                <a:t>California State University, Sacramento</a:t>
              </a:r>
              <a:endParaRPr lang="en-US" sz="5400" kern="1200" dirty="0">
                <a:latin typeface="Open Sans" panose="020B0604020202020204" charset="0"/>
                <a:ea typeface="Open Sans" panose="020B0604020202020204" charset="0"/>
                <a:cs typeface="Open Sans" panose="020B0604020202020204" charset="0"/>
              </a:endParaRPr>
            </a:p>
          </p:txBody>
        </p:sp>
        <p:sp>
          <p:nvSpPr>
            <p:cNvPr id="12" name="Oval 11"/>
            <p:cNvSpPr/>
            <p:nvPr/>
          </p:nvSpPr>
          <p:spPr>
            <a:xfrm>
              <a:off x="7573773" y="4014727"/>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40" name="Group 39"/>
            <p:cNvGrpSpPr>
              <a:grpSpLocks noChangeAspect="1"/>
            </p:cNvGrpSpPr>
            <p:nvPr/>
          </p:nvGrpSpPr>
          <p:grpSpPr>
            <a:xfrm>
              <a:off x="8229126" y="4549139"/>
              <a:ext cx="991547" cy="1188720"/>
              <a:chOff x="8164513" y="2792413"/>
              <a:chExt cx="1947863" cy="2335213"/>
            </a:xfrm>
            <a:solidFill>
              <a:srgbClr val="0E3960"/>
            </a:solidFill>
          </p:grpSpPr>
          <p:sp>
            <p:nvSpPr>
              <p:cNvPr id="41" name="Freeform 40"/>
              <p:cNvSpPr>
                <a:spLocks noEditPoints="1"/>
              </p:cNvSpPr>
              <p:nvPr/>
            </p:nvSpPr>
            <p:spPr bwMode="auto">
              <a:xfrm>
                <a:off x="8164513" y="2792413"/>
                <a:ext cx="1947863" cy="2335213"/>
              </a:xfrm>
              <a:custGeom>
                <a:avLst/>
                <a:gdLst>
                  <a:gd name="T0" fmla="*/ 1467 w 1706"/>
                  <a:gd name="T1" fmla="*/ 0 h 2048"/>
                  <a:gd name="T2" fmla="*/ 239 w 1706"/>
                  <a:gd name="T3" fmla="*/ 0 h 2048"/>
                  <a:gd name="T4" fmla="*/ 0 w 1706"/>
                  <a:gd name="T5" fmla="*/ 239 h 2048"/>
                  <a:gd name="T6" fmla="*/ 0 w 1706"/>
                  <a:gd name="T7" fmla="*/ 1809 h 2048"/>
                  <a:gd name="T8" fmla="*/ 239 w 1706"/>
                  <a:gd name="T9" fmla="*/ 2048 h 2048"/>
                  <a:gd name="T10" fmla="*/ 1467 w 1706"/>
                  <a:gd name="T11" fmla="*/ 2048 h 2048"/>
                  <a:gd name="T12" fmla="*/ 1706 w 1706"/>
                  <a:gd name="T13" fmla="*/ 1809 h 2048"/>
                  <a:gd name="T14" fmla="*/ 1706 w 1706"/>
                  <a:gd name="T15" fmla="*/ 239 h 2048"/>
                  <a:gd name="T16" fmla="*/ 1467 w 1706"/>
                  <a:gd name="T17" fmla="*/ 0 h 2048"/>
                  <a:gd name="T18" fmla="*/ 785 w 1706"/>
                  <a:gd name="T19" fmla="*/ 1911 h 2048"/>
                  <a:gd name="T20" fmla="*/ 853 w 1706"/>
                  <a:gd name="T21" fmla="*/ 1843 h 2048"/>
                  <a:gd name="T22" fmla="*/ 921 w 1706"/>
                  <a:gd name="T23" fmla="*/ 1911 h 2048"/>
                  <a:gd name="T24" fmla="*/ 853 w 1706"/>
                  <a:gd name="T25" fmla="*/ 1980 h 2048"/>
                  <a:gd name="T26" fmla="*/ 785 w 1706"/>
                  <a:gd name="T27" fmla="*/ 1911 h 2048"/>
                  <a:gd name="T28" fmla="*/ 239 w 1706"/>
                  <a:gd name="T29" fmla="*/ 1775 h 2048"/>
                  <a:gd name="T30" fmla="*/ 204 w 1706"/>
                  <a:gd name="T31" fmla="*/ 1741 h 2048"/>
                  <a:gd name="T32" fmla="*/ 204 w 1706"/>
                  <a:gd name="T33" fmla="*/ 307 h 2048"/>
                  <a:gd name="T34" fmla="*/ 239 w 1706"/>
                  <a:gd name="T35" fmla="*/ 273 h 2048"/>
                  <a:gd name="T36" fmla="*/ 1467 w 1706"/>
                  <a:gd name="T37" fmla="*/ 273 h 2048"/>
                  <a:gd name="T38" fmla="*/ 1502 w 1706"/>
                  <a:gd name="T39" fmla="*/ 307 h 2048"/>
                  <a:gd name="T40" fmla="*/ 1502 w 1706"/>
                  <a:gd name="T41" fmla="*/ 1741 h 2048"/>
                  <a:gd name="T42" fmla="*/ 1467 w 1706"/>
                  <a:gd name="T43" fmla="*/ 1775 h 2048"/>
                  <a:gd name="T44" fmla="*/ 239 w 1706"/>
                  <a:gd name="T45" fmla="*/ 1775 h 2048"/>
                  <a:gd name="T46" fmla="*/ 1638 w 1706"/>
                  <a:gd name="T47" fmla="*/ 1809 h 2048"/>
                  <a:gd name="T48" fmla="*/ 1467 w 1706"/>
                  <a:gd name="T49" fmla="*/ 1980 h 2048"/>
                  <a:gd name="T50" fmla="*/ 971 w 1706"/>
                  <a:gd name="T51" fmla="*/ 1980 h 2048"/>
                  <a:gd name="T52" fmla="*/ 971 w 1706"/>
                  <a:gd name="T53" fmla="*/ 1843 h 2048"/>
                  <a:gd name="T54" fmla="*/ 1467 w 1706"/>
                  <a:gd name="T55" fmla="*/ 1843 h 2048"/>
                  <a:gd name="T56" fmla="*/ 1570 w 1706"/>
                  <a:gd name="T57" fmla="*/ 1741 h 2048"/>
                  <a:gd name="T58" fmla="*/ 1570 w 1706"/>
                  <a:gd name="T59" fmla="*/ 307 h 2048"/>
                  <a:gd name="T60" fmla="*/ 1467 w 1706"/>
                  <a:gd name="T61" fmla="*/ 205 h 2048"/>
                  <a:gd name="T62" fmla="*/ 239 w 1706"/>
                  <a:gd name="T63" fmla="*/ 205 h 2048"/>
                  <a:gd name="T64" fmla="*/ 136 w 1706"/>
                  <a:gd name="T65" fmla="*/ 307 h 2048"/>
                  <a:gd name="T66" fmla="*/ 136 w 1706"/>
                  <a:gd name="T67" fmla="*/ 1741 h 2048"/>
                  <a:gd name="T68" fmla="*/ 239 w 1706"/>
                  <a:gd name="T69" fmla="*/ 1843 h 2048"/>
                  <a:gd name="T70" fmla="*/ 735 w 1706"/>
                  <a:gd name="T71" fmla="*/ 1843 h 2048"/>
                  <a:gd name="T72" fmla="*/ 735 w 1706"/>
                  <a:gd name="T73" fmla="*/ 1980 h 2048"/>
                  <a:gd name="T74" fmla="*/ 239 w 1706"/>
                  <a:gd name="T75" fmla="*/ 1980 h 2048"/>
                  <a:gd name="T76" fmla="*/ 68 w 1706"/>
                  <a:gd name="T77" fmla="*/ 1809 h 2048"/>
                  <a:gd name="T78" fmla="*/ 68 w 1706"/>
                  <a:gd name="T79" fmla="*/ 239 h 2048"/>
                  <a:gd name="T80" fmla="*/ 239 w 1706"/>
                  <a:gd name="T81" fmla="*/ 68 h 2048"/>
                  <a:gd name="T82" fmla="*/ 1467 w 1706"/>
                  <a:gd name="T83" fmla="*/ 68 h 2048"/>
                  <a:gd name="T84" fmla="*/ 1638 w 1706"/>
                  <a:gd name="T85" fmla="*/ 239 h 2048"/>
                  <a:gd name="T86" fmla="*/ 1638 w 1706"/>
                  <a:gd name="T87" fmla="*/ 1809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6" h="2048">
                    <a:moveTo>
                      <a:pt x="1467" y="0"/>
                    </a:moveTo>
                    <a:cubicBezTo>
                      <a:pt x="239" y="0"/>
                      <a:pt x="239" y="0"/>
                      <a:pt x="239" y="0"/>
                    </a:cubicBezTo>
                    <a:cubicBezTo>
                      <a:pt x="107" y="0"/>
                      <a:pt x="0" y="107"/>
                      <a:pt x="0" y="239"/>
                    </a:cubicBezTo>
                    <a:cubicBezTo>
                      <a:pt x="0" y="1809"/>
                      <a:pt x="0" y="1809"/>
                      <a:pt x="0" y="1809"/>
                    </a:cubicBezTo>
                    <a:cubicBezTo>
                      <a:pt x="0" y="1941"/>
                      <a:pt x="107" y="2048"/>
                      <a:pt x="239" y="2048"/>
                    </a:cubicBezTo>
                    <a:cubicBezTo>
                      <a:pt x="1467" y="2048"/>
                      <a:pt x="1467" y="2048"/>
                      <a:pt x="1467" y="2048"/>
                    </a:cubicBezTo>
                    <a:cubicBezTo>
                      <a:pt x="1599" y="2048"/>
                      <a:pt x="1706" y="1941"/>
                      <a:pt x="1706" y="1809"/>
                    </a:cubicBezTo>
                    <a:cubicBezTo>
                      <a:pt x="1706" y="239"/>
                      <a:pt x="1706" y="239"/>
                      <a:pt x="1706" y="239"/>
                    </a:cubicBezTo>
                    <a:cubicBezTo>
                      <a:pt x="1706" y="107"/>
                      <a:pt x="1599" y="0"/>
                      <a:pt x="1467" y="0"/>
                    </a:cubicBezTo>
                    <a:close/>
                    <a:moveTo>
                      <a:pt x="785" y="1911"/>
                    </a:moveTo>
                    <a:cubicBezTo>
                      <a:pt x="785" y="1874"/>
                      <a:pt x="815" y="1843"/>
                      <a:pt x="853" y="1843"/>
                    </a:cubicBezTo>
                    <a:cubicBezTo>
                      <a:pt x="891" y="1843"/>
                      <a:pt x="921" y="1874"/>
                      <a:pt x="921" y="1911"/>
                    </a:cubicBezTo>
                    <a:cubicBezTo>
                      <a:pt x="921" y="1949"/>
                      <a:pt x="891" y="1980"/>
                      <a:pt x="853" y="1980"/>
                    </a:cubicBezTo>
                    <a:cubicBezTo>
                      <a:pt x="815" y="1980"/>
                      <a:pt x="785" y="1949"/>
                      <a:pt x="785" y="1911"/>
                    </a:cubicBezTo>
                    <a:close/>
                    <a:moveTo>
                      <a:pt x="239" y="1775"/>
                    </a:moveTo>
                    <a:cubicBezTo>
                      <a:pt x="220" y="1775"/>
                      <a:pt x="204" y="1760"/>
                      <a:pt x="204" y="1741"/>
                    </a:cubicBezTo>
                    <a:cubicBezTo>
                      <a:pt x="204" y="307"/>
                      <a:pt x="204" y="307"/>
                      <a:pt x="204" y="307"/>
                    </a:cubicBezTo>
                    <a:cubicBezTo>
                      <a:pt x="204" y="288"/>
                      <a:pt x="220" y="273"/>
                      <a:pt x="239" y="273"/>
                    </a:cubicBezTo>
                    <a:cubicBezTo>
                      <a:pt x="1467" y="273"/>
                      <a:pt x="1467" y="273"/>
                      <a:pt x="1467" y="273"/>
                    </a:cubicBezTo>
                    <a:cubicBezTo>
                      <a:pt x="1486" y="273"/>
                      <a:pt x="1502" y="288"/>
                      <a:pt x="1502" y="307"/>
                    </a:cubicBezTo>
                    <a:cubicBezTo>
                      <a:pt x="1502" y="1741"/>
                      <a:pt x="1502" y="1741"/>
                      <a:pt x="1502" y="1741"/>
                    </a:cubicBezTo>
                    <a:cubicBezTo>
                      <a:pt x="1502" y="1760"/>
                      <a:pt x="1486" y="1775"/>
                      <a:pt x="1467" y="1775"/>
                    </a:cubicBezTo>
                    <a:lnTo>
                      <a:pt x="239" y="1775"/>
                    </a:lnTo>
                    <a:close/>
                    <a:moveTo>
                      <a:pt x="1638" y="1809"/>
                    </a:moveTo>
                    <a:cubicBezTo>
                      <a:pt x="1638" y="1903"/>
                      <a:pt x="1562" y="1980"/>
                      <a:pt x="1467" y="1980"/>
                    </a:cubicBezTo>
                    <a:cubicBezTo>
                      <a:pt x="971" y="1980"/>
                      <a:pt x="971" y="1980"/>
                      <a:pt x="971" y="1980"/>
                    </a:cubicBezTo>
                    <a:cubicBezTo>
                      <a:pt x="996" y="1938"/>
                      <a:pt x="996" y="1885"/>
                      <a:pt x="971" y="1843"/>
                    </a:cubicBezTo>
                    <a:cubicBezTo>
                      <a:pt x="1467" y="1843"/>
                      <a:pt x="1467" y="1843"/>
                      <a:pt x="1467" y="1843"/>
                    </a:cubicBezTo>
                    <a:cubicBezTo>
                      <a:pt x="1524" y="1843"/>
                      <a:pt x="1570" y="1797"/>
                      <a:pt x="1570" y="1741"/>
                    </a:cubicBezTo>
                    <a:cubicBezTo>
                      <a:pt x="1570" y="307"/>
                      <a:pt x="1570" y="307"/>
                      <a:pt x="1570" y="307"/>
                    </a:cubicBezTo>
                    <a:cubicBezTo>
                      <a:pt x="1570" y="251"/>
                      <a:pt x="1524" y="205"/>
                      <a:pt x="1467" y="205"/>
                    </a:cubicBezTo>
                    <a:cubicBezTo>
                      <a:pt x="239" y="205"/>
                      <a:pt x="239" y="205"/>
                      <a:pt x="239" y="205"/>
                    </a:cubicBezTo>
                    <a:cubicBezTo>
                      <a:pt x="182" y="205"/>
                      <a:pt x="136" y="251"/>
                      <a:pt x="136" y="307"/>
                    </a:cubicBezTo>
                    <a:cubicBezTo>
                      <a:pt x="136" y="1741"/>
                      <a:pt x="136" y="1741"/>
                      <a:pt x="136" y="1741"/>
                    </a:cubicBezTo>
                    <a:cubicBezTo>
                      <a:pt x="136" y="1797"/>
                      <a:pt x="182" y="1843"/>
                      <a:pt x="239" y="1843"/>
                    </a:cubicBezTo>
                    <a:cubicBezTo>
                      <a:pt x="735" y="1843"/>
                      <a:pt x="735" y="1843"/>
                      <a:pt x="735" y="1843"/>
                    </a:cubicBezTo>
                    <a:cubicBezTo>
                      <a:pt x="710" y="1885"/>
                      <a:pt x="710" y="1938"/>
                      <a:pt x="735" y="1980"/>
                    </a:cubicBezTo>
                    <a:cubicBezTo>
                      <a:pt x="239" y="1980"/>
                      <a:pt x="239" y="1980"/>
                      <a:pt x="239" y="1980"/>
                    </a:cubicBezTo>
                    <a:cubicBezTo>
                      <a:pt x="144" y="1980"/>
                      <a:pt x="68" y="1903"/>
                      <a:pt x="68" y="1809"/>
                    </a:cubicBezTo>
                    <a:cubicBezTo>
                      <a:pt x="68" y="239"/>
                      <a:pt x="68" y="239"/>
                      <a:pt x="68" y="239"/>
                    </a:cubicBezTo>
                    <a:cubicBezTo>
                      <a:pt x="68" y="145"/>
                      <a:pt x="144" y="68"/>
                      <a:pt x="239" y="68"/>
                    </a:cubicBezTo>
                    <a:cubicBezTo>
                      <a:pt x="1467" y="68"/>
                      <a:pt x="1467" y="68"/>
                      <a:pt x="1467" y="68"/>
                    </a:cubicBezTo>
                    <a:cubicBezTo>
                      <a:pt x="1562" y="68"/>
                      <a:pt x="1638" y="145"/>
                      <a:pt x="1638" y="239"/>
                    </a:cubicBezTo>
                    <a:lnTo>
                      <a:pt x="1638" y="18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2" name="Freeform 41"/>
              <p:cNvSpPr>
                <a:spLocks noEditPoints="1"/>
              </p:cNvSpPr>
              <p:nvPr/>
            </p:nvSpPr>
            <p:spPr bwMode="auto">
              <a:xfrm>
                <a:off x="8475663" y="3181350"/>
                <a:ext cx="1325563" cy="1168400"/>
              </a:xfrm>
              <a:custGeom>
                <a:avLst/>
                <a:gdLst>
                  <a:gd name="T0" fmla="*/ 1024 w 1160"/>
                  <a:gd name="T1" fmla="*/ 69 h 1025"/>
                  <a:gd name="T2" fmla="*/ 648 w 1160"/>
                  <a:gd name="T3" fmla="*/ 0 h 1025"/>
                  <a:gd name="T4" fmla="*/ 512 w 1160"/>
                  <a:gd name="T5" fmla="*/ 0 h 1025"/>
                  <a:gd name="T6" fmla="*/ 136 w 1160"/>
                  <a:gd name="T7" fmla="*/ 69 h 1025"/>
                  <a:gd name="T8" fmla="*/ 0 w 1160"/>
                  <a:gd name="T9" fmla="*/ 171 h 1025"/>
                  <a:gd name="T10" fmla="*/ 102 w 1160"/>
                  <a:gd name="T11" fmla="*/ 956 h 1025"/>
                  <a:gd name="T12" fmla="*/ 580 w 1160"/>
                  <a:gd name="T13" fmla="*/ 1025 h 1025"/>
                  <a:gd name="T14" fmla="*/ 1058 w 1160"/>
                  <a:gd name="T15" fmla="*/ 956 h 1025"/>
                  <a:gd name="T16" fmla="*/ 1160 w 1160"/>
                  <a:gd name="T17" fmla="*/ 171 h 1025"/>
                  <a:gd name="T18" fmla="*/ 205 w 1160"/>
                  <a:gd name="T19" fmla="*/ 683 h 1025"/>
                  <a:gd name="T20" fmla="*/ 546 w 1160"/>
                  <a:gd name="T21" fmla="*/ 717 h 1025"/>
                  <a:gd name="T22" fmla="*/ 205 w 1160"/>
                  <a:gd name="T23" fmla="*/ 751 h 1025"/>
                  <a:gd name="T24" fmla="*/ 614 w 1160"/>
                  <a:gd name="T25" fmla="*/ 717 h 1025"/>
                  <a:gd name="T26" fmla="*/ 955 w 1160"/>
                  <a:gd name="T27" fmla="*/ 683 h 1025"/>
                  <a:gd name="T28" fmla="*/ 614 w 1160"/>
                  <a:gd name="T29" fmla="*/ 751 h 1025"/>
                  <a:gd name="T30" fmla="*/ 648 w 1160"/>
                  <a:gd name="T31" fmla="*/ 69 h 1025"/>
                  <a:gd name="T32" fmla="*/ 955 w 1160"/>
                  <a:gd name="T33" fmla="*/ 615 h 1025"/>
                  <a:gd name="T34" fmla="*/ 614 w 1160"/>
                  <a:gd name="T35" fmla="*/ 621 h 1025"/>
                  <a:gd name="T36" fmla="*/ 648 w 1160"/>
                  <a:gd name="T37" fmla="*/ 69 h 1025"/>
                  <a:gd name="T38" fmla="*/ 546 w 1160"/>
                  <a:gd name="T39" fmla="*/ 103 h 1025"/>
                  <a:gd name="T40" fmla="*/ 512 w 1160"/>
                  <a:gd name="T41" fmla="*/ 615 h 1025"/>
                  <a:gd name="T42" fmla="*/ 205 w 1160"/>
                  <a:gd name="T43" fmla="*/ 69 h 1025"/>
                  <a:gd name="T44" fmla="*/ 1092 w 1160"/>
                  <a:gd name="T45" fmla="*/ 854 h 1025"/>
                  <a:gd name="T46" fmla="*/ 677 w 1160"/>
                  <a:gd name="T47" fmla="*/ 888 h 1025"/>
                  <a:gd name="T48" fmla="*/ 580 w 1160"/>
                  <a:gd name="T49" fmla="*/ 956 h 1025"/>
                  <a:gd name="T50" fmla="*/ 483 w 1160"/>
                  <a:gd name="T51" fmla="*/ 888 h 1025"/>
                  <a:gd name="T52" fmla="*/ 68 w 1160"/>
                  <a:gd name="T53" fmla="*/ 854 h 1025"/>
                  <a:gd name="T54" fmla="*/ 102 w 1160"/>
                  <a:gd name="T55" fmla="*/ 137 h 1025"/>
                  <a:gd name="T56" fmla="*/ 136 w 1160"/>
                  <a:gd name="T57" fmla="*/ 751 h 1025"/>
                  <a:gd name="T58" fmla="*/ 955 w 1160"/>
                  <a:gd name="T59" fmla="*/ 820 h 1025"/>
                  <a:gd name="T60" fmla="*/ 1024 w 1160"/>
                  <a:gd name="T61" fmla="*/ 137 h 1025"/>
                  <a:gd name="T62" fmla="*/ 1092 w 1160"/>
                  <a:gd name="T63" fmla="*/ 171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60" h="1025">
                    <a:moveTo>
                      <a:pt x="1058" y="69"/>
                    </a:moveTo>
                    <a:cubicBezTo>
                      <a:pt x="1024" y="69"/>
                      <a:pt x="1024" y="69"/>
                      <a:pt x="1024" y="69"/>
                    </a:cubicBezTo>
                    <a:cubicBezTo>
                      <a:pt x="1024" y="31"/>
                      <a:pt x="993" y="0"/>
                      <a:pt x="955" y="0"/>
                    </a:cubicBezTo>
                    <a:cubicBezTo>
                      <a:pt x="648" y="0"/>
                      <a:pt x="648" y="0"/>
                      <a:pt x="648" y="0"/>
                    </a:cubicBezTo>
                    <a:cubicBezTo>
                      <a:pt x="623" y="0"/>
                      <a:pt x="599" y="10"/>
                      <a:pt x="580" y="27"/>
                    </a:cubicBezTo>
                    <a:cubicBezTo>
                      <a:pt x="561" y="10"/>
                      <a:pt x="537" y="0"/>
                      <a:pt x="512" y="0"/>
                    </a:cubicBezTo>
                    <a:cubicBezTo>
                      <a:pt x="205" y="0"/>
                      <a:pt x="205" y="0"/>
                      <a:pt x="205" y="0"/>
                    </a:cubicBezTo>
                    <a:cubicBezTo>
                      <a:pt x="167" y="0"/>
                      <a:pt x="136" y="31"/>
                      <a:pt x="136" y="69"/>
                    </a:cubicBezTo>
                    <a:cubicBezTo>
                      <a:pt x="102" y="69"/>
                      <a:pt x="102" y="69"/>
                      <a:pt x="102" y="69"/>
                    </a:cubicBezTo>
                    <a:cubicBezTo>
                      <a:pt x="46" y="69"/>
                      <a:pt x="0" y="114"/>
                      <a:pt x="0" y="171"/>
                    </a:cubicBezTo>
                    <a:cubicBezTo>
                      <a:pt x="0" y="854"/>
                      <a:pt x="0" y="854"/>
                      <a:pt x="0" y="854"/>
                    </a:cubicBezTo>
                    <a:cubicBezTo>
                      <a:pt x="0" y="910"/>
                      <a:pt x="46" y="956"/>
                      <a:pt x="102" y="956"/>
                    </a:cubicBezTo>
                    <a:cubicBezTo>
                      <a:pt x="483" y="954"/>
                      <a:pt x="483" y="954"/>
                      <a:pt x="483" y="954"/>
                    </a:cubicBezTo>
                    <a:cubicBezTo>
                      <a:pt x="497" y="996"/>
                      <a:pt x="536" y="1024"/>
                      <a:pt x="580" y="1025"/>
                    </a:cubicBezTo>
                    <a:cubicBezTo>
                      <a:pt x="623" y="1025"/>
                      <a:pt x="663" y="997"/>
                      <a:pt x="677" y="956"/>
                    </a:cubicBezTo>
                    <a:cubicBezTo>
                      <a:pt x="1058" y="956"/>
                      <a:pt x="1058" y="956"/>
                      <a:pt x="1058" y="956"/>
                    </a:cubicBezTo>
                    <a:cubicBezTo>
                      <a:pt x="1114" y="956"/>
                      <a:pt x="1160" y="910"/>
                      <a:pt x="1160" y="854"/>
                    </a:cubicBezTo>
                    <a:cubicBezTo>
                      <a:pt x="1160" y="171"/>
                      <a:pt x="1160" y="171"/>
                      <a:pt x="1160" y="171"/>
                    </a:cubicBezTo>
                    <a:cubicBezTo>
                      <a:pt x="1160" y="114"/>
                      <a:pt x="1114" y="69"/>
                      <a:pt x="1058" y="69"/>
                    </a:cubicBezTo>
                    <a:close/>
                    <a:moveTo>
                      <a:pt x="205" y="683"/>
                    </a:moveTo>
                    <a:cubicBezTo>
                      <a:pt x="512" y="683"/>
                      <a:pt x="512" y="683"/>
                      <a:pt x="512" y="683"/>
                    </a:cubicBezTo>
                    <a:cubicBezTo>
                      <a:pt x="531" y="683"/>
                      <a:pt x="546" y="698"/>
                      <a:pt x="546" y="717"/>
                    </a:cubicBezTo>
                    <a:cubicBezTo>
                      <a:pt x="546" y="751"/>
                      <a:pt x="546" y="751"/>
                      <a:pt x="546" y="751"/>
                    </a:cubicBezTo>
                    <a:cubicBezTo>
                      <a:pt x="205" y="751"/>
                      <a:pt x="205" y="751"/>
                      <a:pt x="205" y="751"/>
                    </a:cubicBezTo>
                    <a:lnTo>
                      <a:pt x="205" y="683"/>
                    </a:lnTo>
                    <a:close/>
                    <a:moveTo>
                      <a:pt x="614" y="717"/>
                    </a:moveTo>
                    <a:cubicBezTo>
                      <a:pt x="614" y="698"/>
                      <a:pt x="629" y="683"/>
                      <a:pt x="648" y="683"/>
                    </a:cubicBezTo>
                    <a:cubicBezTo>
                      <a:pt x="955" y="683"/>
                      <a:pt x="955" y="683"/>
                      <a:pt x="955" y="683"/>
                    </a:cubicBezTo>
                    <a:cubicBezTo>
                      <a:pt x="955" y="751"/>
                      <a:pt x="955" y="751"/>
                      <a:pt x="955" y="751"/>
                    </a:cubicBezTo>
                    <a:cubicBezTo>
                      <a:pt x="614" y="751"/>
                      <a:pt x="614" y="751"/>
                      <a:pt x="614" y="751"/>
                    </a:cubicBezTo>
                    <a:lnTo>
                      <a:pt x="614" y="717"/>
                    </a:lnTo>
                    <a:close/>
                    <a:moveTo>
                      <a:pt x="648" y="69"/>
                    </a:moveTo>
                    <a:cubicBezTo>
                      <a:pt x="955" y="69"/>
                      <a:pt x="955" y="69"/>
                      <a:pt x="955" y="69"/>
                    </a:cubicBezTo>
                    <a:cubicBezTo>
                      <a:pt x="955" y="615"/>
                      <a:pt x="955" y="615"/>
                      <a:pt x="955" y="615"/>
                    </a:cubicBezTo>
                    <a:cubicBezTo>
                      <a:pt x="648" y="615"/>
                      <a:pt x="648" y="615"/>
                      <a:pt x="648" y="615"/>
                    </a:cubicBezTo>
                    <a:cubicBezTo>
                      <a:pt x="637" y="615"/>
                      <a:pt x="625" y="617"/>
                      <a:pt x="614" y="621"/>
                    </a:cubicBezTo>
                    <a:cubicBezTo>
                      <a:pt x="614" y="103"/>
                      <a:pt x="614" y="103"/>
                      <a:pt x="614" y="103"/>
                    </a:cubicBezTo>
                    <a:cubicBezTo>
                      <a:pt x="614" y="84"/>
                      <a:pt x="629" y="69"/>
                      <a:pt x="648" y="69"/>
                    </a:cubicBezTo>
                    <a:close/>
                    <a:moveTo>
                      <a:pt x="512" y="69"/>
                    </a:moveTo>
                    <a:cubicBezTo>
                      <a:pt x="531" y="69"/>
                      <a:pt x="546" y="84"/>
                      <a:pt x="546" y="103"/>
                    </a:cubicBezTo>
                    <a:cubicBezTo>
                      <a:pt x="546" y="621"/>
                      <a:pt x="546" y="621"/>
                      <a:pt x="546" y="621"/>
                    </a:cubicBezTo>
                    <a:cubicBezTo>
                      <a:pt x="535" y="617"/>
                      <a:pt x="523" y="615"/>
                      <a:pt x="512" y="615"/>
                    </a:cubicBezTo>
                    <a:cubicBezTo>
                      <a:pt x="205" y="615"/>
                      <a:pt x="205" y="615"/>
                      <a:pt x="205" y="615"/>
                    </a:cubicBezTo>
                    <a:cubicBezTo>
                      <a:pt x="205" y="69"/>
                      <a:pt x="205" y="69"/>
                      <a:pt x="205" y="69"/>
                    </a:cubicBezTo>
                    <a:lnTo>
                      <a:pt x="512" y="69"/>
                    </a:lnTo>
                    <a:close/>
                    <a:moveTo>
                      <a:pt x="1092" y="854"/>
                    </a:moveTo>
                    <a:cubicBezTo>
                      <a:pt x="1092" y="873"/>
                      <a:pt x="1077" y="888"/>
                      <a:pt x="1058" y="888"/>
                    </a:cubicBezTo>
                    <a:cubicBezTo>
                      <a:pt x="677" y="888"/>
                      <a:pt x="677" y="888"/>
                      <a:pt x="677" y="888"/>
                    </a:cubicBezTo>
                    <a:cubicBezTo>
                      <a:pt x="648" y="887"/>
                      <a:pt x="622" y="905"/>
                      <a:pt x="612" y="932"/>
                    </a:cubicBezTo>
                    <a:cubicBezTo>
                      <a:pt x="608" y="947"/>
                      <a:pt x="595" y="956"/>
                      <a:pt x="580" y="956"/>
                    </a:cubicBezTo>
                    <a:cubicBezTo>
                      <a:pt x="565" y="956"/>
                      <a:pt x="552" y="947"/>
                      <a:pt x="547" y="933"/>
                    </a:cubicBezTo>
                    <a:cubicBezTo>
                      <a:pt x="538" y="905"/>
                      <a:pt x="512" y="887"/>
                      <a:pt x="483" y="888"/>
                    </a:cubicBezTo>
                    <a:cubicBezTo>
                      <a:pt x="102" y="888"/>
                      <a:pt x="102" y="888"/>
                      <a:pt x="102" y="888"/>
                    </a:cubicBezTo>
                    <a:cubicBezTo>
                      <a:pt x="83" y="888"/>
                      <a:pt x="68" y="873"/>
                      <a:pt x="68" y="854"/>
                    </a:cubicBezTo>
                    <a:cubicBezTo>
                      <a:pt x="68" y="171"/>
                      <a:pt x="68" y="171"/>
                      <a:pt x="68" y="171"/>
                    </a:cubicBezTo>
                    <a:cubicBezTo>
                      <a:pt x="68" y="152"/>
                      <a:pt x="83" y="137"/>
                      <a:pt x="102" y="137"/>
                    </a:cubicBezTo>
                    <a:cubicBezTo>
                      <a:pt x="136" y="137"/>
                      <a:pt x="136" y="137"/>
                      <a:pt x="136" y="137"/>
                    </a:cubicBezTo>
                    <a:cubicBezTo>
                      <a:pt x="136" y="751"/>
                      <a:pt x="136" y="751"/>
                      <a:pt x="136" y="751"/>
                    </a:cubicBezTo>
                    <a:cubicBezTo>
                      <a:pt x="136" y="789"/>
                      <a:pt x="167" y="820"/>
                      <a:pt x="205" y="820"/>
                    </a:cubicBezTo>
                    <a:cubicBezTo>
                      <a:pt x="955" y="820"/>
                      <a:pt x="955" y="820"/>
                      <a:pt x="955" y="820"/>
                    </a:cubicBezTo>
                    <a:cubicBezTo>
                      <a:pt x="993" y="820"/>
                      <a:pt x="1024" y="789"/>
                      <a:pt x="1024" y="751"/>
                    </a:cubicBezTo>
                    <a:cubicBezTo>
                      <a:pt x="1024" y="137"/>
                      <a:pt x="1024" y="137"/>
                      <a:pt x="1024" y="137"/>
                    </a:cubicBezTo>
                    <a:cubicBezTo>
                      <a:pt x="1058" y="137"/>
                      <a:pt x="1058" y="137"/>
                      <a:pt x="1058" y="137"/>
                    </a:cubicBezTo>
                    <a:cubicBezTo>
                      <a:pt x="1077" y="137"/>
                      <a:pt x="1092" y="152"/>
                      <a:pt x="1092" y="171"/>
                    </a:cubicBezTo>
                    <a:lnTo>
                      <a:pt x="1092" y="8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3" name="Freeform 42"/>
              <p:cNvSpPr>
                <a:spLocks/>
              </p:cNvSpPr>
              <p:nvPr/>
            </p:nvSpPr>
            <p:spPr bwMode="auto">
              <a:xfrm>
                <a:off x="8553451" y="4465638"/>
                <a:ext cx="1169988" cy="77788"/>
              </a:xfrm>
              <a:custGeom>
                <a:avLst/>
                <a:gdLst>
                  <a:gd name="T0" fmla="*/ 990 w 1024"/>
                  <a:gd name="T1" fmla="*/ 0 h 68"/>
                  <a:gd name="T2" fmla="*/ 34 w 1024"/>
                  <a:gd name="T3" fmla="*/ 0 h 68"/>
                  <a:gd name="T4" fmla="*/ 0 w 1024"/>
                  <a:gd name="T5" fmla="*/ 34 h 68"/>
                  <a:gd name="T6" fmla="*/ 34 w 1024"/>
                  <a:gd name="T7" fmla="*/ 68 h 68"/>
                  <a:gd name="T8" fmla="*/ 990 w 1024"/>
                  <a:gd name="T9" fmla="*/ 68 h 68"/>
                  <a:gd name="T10" fmla="*/ 1024 w 1024"/>
                  <a:gd name="T11" fmla="*/ 34 h 68"/>
                  <a:gd name="T12" fmla="*/ 990 w 1024"/>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1024" h="68">
                    <a:moveTo>
                      <a:pt x="990" y="0"/>
                    </a:moveTo>
                    <a:cubicBezTo>
                      <a:pt x="34" y="0"/>
                      <a:pt x="34" y="0"/>
                      <a:pt x="34" y="0"/>
                    </a:cubicBezTo>
                    <a:cubicBezTo>
                      <a:pt x="15" y="0"/>
                      <a:pt x="0" y="15"/>
                      <a:pt x="0" y="34"/>
                    </a:cubicBezTo>
                    <a:cubicBezTo>
                      <a:pt x="0" y="53"/>
                      <a:pt x="15" y="68"/>
                      <a:pt x="34" y="68"/>
                    </a:cubicBezTo>
                    <a:cubicBezTo>
                      <a:pt x="990" y="68"/>
                      <a:pt x="990" y="68"/>
                      <a:pt x="990" y="68"/>
                    </a:cubicBezTo>
                    <a:cubicBezTo>
                      <a:pt x="1009" y="68"/>
                      <a:pt x="1024" y="53"/>
                      <a:pt x="1024" y="34"/>
                    </a:cubicBezTo>
                    <a:cubicBezTo>
                      <a:pt x="1024" y="15"/>
                      <a:pt x="1009" y="0"/>
                      <a:pt x="99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4" name="Freeform 43"/>
              <p:cNvSpPr>
                <a:spLocks/>
              </p:cNvSpPr>
              <p:nvPr/>
            </p:nvSpPr>
            <p:spPr bwMode="auto">
              <a:xfrm>
                <a:off x="8748713" y="4621213"/>
                <a:ext cx="779463" cy="79375"/>
              </a:xfrm>
              <a:custGeom>
                <a:avLst/>
                <a:gdLst>
                  <a:gd name="T0" fmla="*/ 648 w 682"/>
                  <a:gd name="T1" fmla="*/ 0 h 69"/>
                  <a:gd name="T2" fmla="*/ 34 w 682"/>
                  <a:gd name="T3" fmla="*/ 0 h 69"/>
                  <a:gd name="T4" fmla="*/ 0 w 682"/>
                  <a:gd name="T5" fmla="*/ 34 h 69"/>
                  <a:gd name="T6" fmla="*/ 34 w 682"/>
                  <a:gd name="T7" fmla="*/ 69 h 69"/>
                  <a:gd name="T8" fmla="*/ 648 w 682"/>
                  <a:gd name="T9" fmla="*/ 69 h 69"/>
                  <a:gd name="T10" fmla="*/ 682 w 682"/>
                  <a:gd name="T11" fmla="*/ 34 h 69"/>
                  <a:gd name="T12" fmla="*/ 648 w 682"/>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682" h="69">
                    <a:moveTo>
                      <a:pt x="648" y="0"/>
                    </a:moveTo>
                    <a:cubicBezTo>
                      <a:pt x="34" y="0"/>
                      <a:pt x="34" y="0"/>
                      <a:pt x="34" y="0"/>
                    </a:cubicBezTo>
                    <a:cubicBezTo>
                      <a:pt x="15" y="0"/>
                      <a:pt x="0" y="16"/>
                      <a:pt x="0" y="34"/>
                    </a:cubicBezTo>
                    <a:cubicBezTo>
                      <a:pt x="0" y="53"/>
                      <a:pt x="15" y="69"/>
                      <a:pt x="34" y="69"/>
                    </a:cubicBezTo>
                    <a:cubicBezTo>
                      <a:pt x="648" y="69"/>
                      <a:pt x="648" y="69"/>
                      <a:pt x="648" y="69"/>
                    </a:cubicBezTo>
                    <a:cubicBezTo>
                      <a:pt x="667" y="69"/>
                      <a:pt x="682" y="53"/>
                      <a:pt x="682" y="34"/>
                    </a:cubicBezTo>
                    <a:cubicBezTo>
                      <a:pt x="682" y="16"/>
                      <a:pt x="667" y="0"/>
                      <a:pt x="6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spTree>
    <p:extLst>
      <p:ext uri="{BB962C8B-B14F-4D97-AF65-F5344CB8AC3E}">
        <p14:creationId xmlns:p14="http://schemas.microsoft.com/office/powerpoint/2010/main" val="330223656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F737A-6C8F-0857-B621-E33B8FA1CF6E}"/>
            </a:ext>
          </a:extLst>
        </p:cNvPr>
        <p:cNvGrpSpPr/>
        <p:nvPr/>
      </p:nvGrpSpPr>
      <p:grpSpPr>
        <a:xfrm>
          <a:off x="0" y="0"/>
          <a:ext cx="0" cy="0"/>
          <a:chOff x="0" y="0"/>
          <a:chExt cx="0" cy="0"/>
        </a:xfrm>
      </p:grpSpPr>
      <p:sp>
        <p:nvSpPr>
          <p:cNvPr id="92" name="Diamond 91">
            <a:extLst>
              <a:ext uri="{FF2B5EF4-FFF2-40B4-BE49-F238E27FC236}">
                <a16:creationId xmlns:a16="http://schemas.microsoft.com/office/drawing/2014/main" id="{F41892E3-15D0-32D5-AE91-55A4DC5A775D}"/>
              </a:ext>
            </a:extLst>
          </p:cNvPr>
          <p:cNvSpPr/>
          <p:nvPr/>
        </p:nvSpPr>
        <p:spPr>
          <a:xfrm>
            <a:off x="12833358" y="3592113"/>
            <a:ext cx="3273725" cy="3273725"/>
          </a:xfrm>
          <a:prstGeom prst="diamond">
            <a:avLst/>
          </a:prstGeom>
          <a:solidFill>
            <a:srgbClr val="9BBB59"/>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dirty="0">
                <a:solidFill>
                  <a:srgbClr val="FFFFFF"/>
                </a:solidFill>
                <a:latin typeface="Open Sans" panose="020B0604020202020204" charset="0"/>
                <a:ea typeface="Open Sans" panose="020B0604020202020204" charset="0"/>
                <a:cs typeface="Open Sans" panose="020B0604020202020204" charset="0"/>
              </a:rPr>
              <a:t>9 CEU course may substitute 6 months </a:t>
            </a:r>
            <a:r>
              <a:rPr lang="en-US">
                <a:solidFill>
                  <a:srgbClr val="FFFFFF"/>
                </a:solidFill>
                <a:latin typeface="Open Sans" panose="020B0604020202020204" charset="0"/>
                <a:ea typeface="Open Sans" panose="020B0604020202020204" charset="0"/>
                <a:cs typeface="Open Sans" panose="020B0604020202020204" charset="0"/>
              </a:rPr>
              <a:t>of experience</a:t>
            </a:r>
            <a:endParaRPr lang="en-US" dirty="0">
              <a:solidFill>
                <a:srgbClr val="FFFFFF"/>
              </a:solidFill>
              <a:latin typeface="Open Sans" panose="020B0604020202020204" charset="0"/>
              <a:ea typeface="Open Sans" panose="020B0604020202020204" charset="0"/>
              <a:cs typeface="Open Sans" panose="020B0604020202020204" charset="0"/>
            </a:endParaRPr>
          </a:p>
        </p:txBody>
      </p:sp>
      <p:sp>
        <p:nvSpPr>
          <p:cNvPr id="93" name="Diamond 92">
            <a:extLst>
              <a:ext uri="{FF2B5EF4-FFF2-40B4-BE49-F238E27FC236}">
                <a16:creationId xmlns:a16="http://schemas.microsoft.com/office/drawing/2014/main" id="{0C464929-0AD7-3323-6DB5-6C7CB681B5E4}"/>
              </a:ext>
            </a:extLst>
          </p:cNvPr>
          <p:cNvSpPr/>
          <p:nvPr/>
        </p:nvSpPr>
        <p:spPr>
          <a:xfrm>
            <a:off x="7507137" y="5295900"/>
            <a:ext cx="3273725" cy="3273725"/>
          </a:xfrm>
          <a:prstGeom prst="diamond">
            <a:avLst/>
          </a:prstGeom>
          <a:solidFill>
            <a:schemeClr val="accent1">
              <a:lumMod val="60000"/>
              <a:lumOff val="40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t" anchorCtr="0">
            <a:noAutofit/>
          </a:bodyPr>
          <a:lstStyle/>
          <a:p>
            <a:pPr algn="ctr">
              <a:lnSpc>
                <a:spcPct val="130000"/>
              </a:lnSpc>
              <a:spcBef>
                <a:spcPts val="900"/>
              </a:spcBef>
            </a:pPr>
            <a:r>
              <a:rPr lang="en-US" dirty="0">
                <a:solidFill>
                  <a:srgbClr val="FFFFFF"/>
                </a:solidFill>
                <a:latin typeface="Open Sans" panose="020B0604020202020204" charset="0"/>
                <a:ea typeface="Open Sans" panose="020B0604020202020204" charset="0"/>
                <a:cs typeface="Open Sans" panose="020B0604020202020204" charset="0"/>
              </a:rPr>
              <a:t>Can be applied as CEU’s for operators</a:t>
            </a:r>
          </a:p>
        </p:txBody>
      </p:sp>
      <p:sp>
        <p:nvSpPr>
          <p:cNvPr id="5" name="Diamond 4">
            <a:extLst>
              <a:ext uri="{FF2B5EF4-FFF2-40B4-BE49-F238E27FC236}">
                <a16:creationId xmlns:a16="http://schemas.microsoft.com/office/drawing/2014/main" id="{E9ADF4B3-9E63-B539-553C-9DF45F49608A}"/>
              </a:ext>
            </a:extLst>
          </p:cNvPr>
          <p:cNvSpPr/>
          <p:nvPr/>
        </p:nvSpPr>
        <p:spPr>
          <a:xfrm>
            <a:off x="2284817" y="3592115"/>
            <a:ext cx="3273725" cy="3273725"/>
          </a:xfrm>
          <a:prstGeom prst="diamond">
            <a:avLst/>
          </a:prstGeom>
          <a:solidFill>
            <a:srgbClr val="2E507A"/>
          </a:solidFill>
          <a:ln>
            <a:no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dirty="0">
                <a:solidFill>
                  <a:srgbClr val="FFFFFF"/>
                </a:solidFill>
                <a:latin typeface="Open Sans" panose="020B0604020202020204" charset="0"/>
                <a:ea typeface="Open Sans" panose="020B0604020202020204" charset="0"/>
                <a:cs typeface="Open Sans" panose="020B0604020202020204" charset="0"/>
              </a:rPr>
              <a:t>CSUS courses are college courses</a:t>
            </a:r>
            <a:endParaRPr lang="en-US" sz="1500" dirty="0">
              <a:solidFill>
                <a:srgbClr val="FFFFFF">
                  <a:alpha val="70000"/>
                </a:srgbClr>
              </a:solidFill>
              <a:latin typeface="Open Sans" panose="020B0604020202020204" charset="0"/>
              <a:ea typeface="Open Sans" panose="020B0604020202020204" charset="0"/>
              <a:cs typeface="Open Sans" panose="020B0604020202020204" charset="0"/>
            </a:endParaRPr>
          </a:p>
        </p:txBody>
      </p:sp>
      <p:sp>
        <p:nvSpPr>
          <p:cNvPr id="13" name="Rectangle 12">
            <a:extLst>
              <a:ext uri="{FF2B5EF4-FFF2-40B4-BE49-F238E27FC236}">
                <a16:creationId xmlns:a16="http://schemas.microsoft.com/office/drawing/2014/main" id="{547345D5-93D2-701D-EB03-8D2ED2D08190}"/>
              </a:ext>
            </a:extLst>
          </p:cNvPr>
          <p:cNvSpPr/>
          <p:nvPr/>
        </p:nvSpPr>
        <p:spPr>
          <a:xfrm>
            <a:off x="23191" y="0"/>
            <a:ext cx="9144000" cy="2080384"/>
          </a:xfrm>
          <a:prstGeom prst="rect">
            <a:avLst/>
          </a:prstGeom>
          <a:solidFill>
            <a:schemeClr val="accent1">
              <a:lumMod val="60000"/>
              <a:lumOff val="40000"/>
            </a:schemeClr>
          </a:solidFill>
          <a:ln>
            <a:solidFill>
              <a:schemeClr val="accent1">
                <a:lumMod val="60000"/>
                <a:lumOff val="40000"/>
              </a:schemeClr>
            </a:solid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096CB284-1021-725C-5DB9-0EA29D9326EB}"/>
              </a:ext>
            </a:extLst>
          </p:cNvPr>
          <p:cNvSpPr>
            <a:spLocks noGrp="1"/>
          </p:cNvSpPr>
          <p:nvPr>
            <p:ph type="title"/>
          </p:nvPr>
        </p:nvSpPr>
        <p:spPr>
          <a:xfrm>
            <a:off x="457200" y="27736"/>
            <a:ext cx="8229600" cy="2080384"/>
          </a:xfrm>
        </p:spPr>
        <p:txBody>
          <a:bodyPr/>
          <a:lstStyle/>
          <a:p>
            <a:r>
              <a:rPr lang="en-US" dirty="0">
                <a:latin typeface="Open Sans" panose="020B0604020202020204" charset="0"/>
                <a:ea typeface="Open Sans" panose="020B0604020202020204" charset="0"/>
                <a:cs typeface="Open Sans" panose="020B0604020202020204" charset="0"/>
              </a:rPr>
              <a:t>CSUS Water &amp; Wastewater</a:t>
            </a:r>
          </a:p>
        </p:txBody>
      </p:sp>
      <p:sp>
        <p:nvSpPr>
          <p:cNvPr id="17" name="Diamond 16">
            <a:extLst>
              <a:ext uri="{FF2B5EF4-FFF2-40B4-BE49-F238E27FC236}">
                <a16:creationId xmlns:a16="http://schemas.microsoft.com/office/drawing/2014/main" id="{5E0BC5BE-0E49-B29C-8922-B8B52B156C84}"/>
              </a:ext>
            </a:extLst>
          </p:cNvPr>
          <p:cNvSpPr/>
          <p:nvPr/>
        </p:nvSpPr>
        <p:spPr>
          <a:xfrm>
            <a:off x="5766359" y="3592114"/>
            <a:ext cx="3273725" cy="3273725"/>
          </a:xfrm>
          <a:prstGeom prst="diamond">
            <a:avLst/>
          </a:prstGeom>
          <a:solidFill>
            <a:schemeClr val="bg1">
              <a:lumMod val="75000"/>
            </a:schemeClr>
          </a:solidFill>
          <a:ln>
            <a:no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r>
              <a:rPr lang="en-US" dirty="0">
                <a:solidFill>
                  <a:schemeClr val="tx1"/>
                </a:solidFill>
                <a:latin typeface="Open Sans" panose="020B0604020202020204" charset="0"/>
                <a:ea typeface="Open Sans" panose="020B0604020202020204" charset="0"/>
                <a:cs typeface="Open Sans" panose="020B0604020202020204" charset="0"/>
              </a:rPr>
              <a:t>Can be applied as an education substitution</a:t>
            </a:r>
          </a:p>
        </p:txBody>
      </p:sp>
      <p:sp>
        <p:nvSpPr>
          <p:cNvPr id="18" name="Diamond 17">
            <a:extLst>
              <a:ext uri="{FF2B5EF4-FFF2-40B4-BE49-F238E27FC236}">
                <a16:creationId xmlns:a16="http://schemas.microsoft.com/office/drawing/2014/main" id="{6C37743A-D293-C60D-236E-28306068BBC1}"/>
              </a:ext>
            </a:extLst>
          </p:cNvPr>
          <p:cNvSpPr/>
          <p:nvPr/>
        </p:nvSpPr>
        <p:spPr>
          <a:xfrm>
            <a:off x="9247901" y="3592113"/>
            <a:ext cx="3481559" cy="3273725"/>
          </a:xfrm>
          <a:prstGeom prst="diamond">
            <a:avLst/>
          </a:prstGeom>
          <a:solidFill>
            <a:schemeClr val="bg1">
              <a:lumMod val="75000"/>
            </a:schemeClr>
          </a:solidFill>
          <a:ln>
            <a:no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dirty="0">
                <a:solidFill>
                  <a:schemeClr val="tx1"/>
                </a:solidFill>
                <a:latin typeface="Open Sans" panose="020B0604020202020204" charset="0"/>
                <a:ea typeface="Open Sans" panose="020B0604020202020204" charset="0"/>
                <a:cs typeface="Open Sans" panose="020B0604020202020204" charset="0"/>
              </a:rPr>
              <a:t>Water &amp; Wastewater courses are interchangeable</a:t>
            </a:r>
          </a:p>
        </p:txBody>
      </p:sp>
      <p:sp>
        <p:nvSpPr>
          <p:cNvPr id="19" name="Diamond 18">
            <a:extLst>
              <a:ext uri="{FF2B5EF4-FFF2-40B4-BE49-F238E27FC236}">
                <a16:creationId xmlns:a16="http://schemas.microsoft.com/office/drawing/2014/main" id="{DE5BB543-5FCA-A39F-7DB7-9F667C0CF13A}"/>
              </a:ext>
            </a:extLst>
          </p:cNvPr>
          <p:cNvSpPr/>
          <p:nvPr/>
        </p:nvSpPr>
        <p:spPr>
          <a:xfrm>
            <a:off x="4025576" y="5295900"/>
            <a:ext cx="3273725" cy="3273725"/>
          </a:xfrm>
          <a:prstGeom prst="diamond">
            <a:avLst/>
          </a:prstGeom>
          <a:solidFill>
            <a:schemeClr val="bg1">
              <a:lumMod val="75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dirty="0">
                <a:solidFill>
                  <a:schemeClr val="tx1"/>
                </a:solidFill>
                <a:latin typeface="Open Sans" panose="020B0604020202020204" charset="0"/>
                <a:ea typeface="Open Sans" panose="020B0604020202020204" charset="0"/>
                <a:cs typeface="Open Sans" panose="020B0604020202020204" charset="0"/>
              </a:rPr>
              <a:t>90 contact hours = 9 CEU</a:t>
            </a:r>
          </a:p>
        </p:txBody>
      </p:sp>
      <p:sp>
        <p:nvSpPr>
          <p:cNvPr id="20" name="Diamond 19">
            <a:extLst>
              <a:ext uri="{FF2B5EF4-FFF2-40B4-BE49-F238E27FC236}">
                <a16:creationId xmlns:a16="http://schemas.microsoft.com/office/drawing/2014/main" id="{57402A48-B36A-AA0B-927E-D98C3E06C250}"/>
              </a:ext>
            </a:extLst>
          </p:cNvPr>
          <p:cNvSpPr/>
          <p:nvPr/>
        </p:nvSpPr>
        <p:spPr>
          <a:xfrm>
            <a:off x="11144547" y="5263762"/>
            <a:ext cx="3273725" cy="3273725"/>
          </a:xfrm>
          <a:prstGeom prst="diamond">
            <a:avLst/>
          </a:prstGeom>
          <a:solidFill>
            <a:schemeClr val="bg1">
              <a:lumMod val="75000"/>
            </a:schemeClr>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137160" rIns="0" bIns="0" rtlCol="0" anchor="ctr" anchorCtr="0">
            <a:noAutofit/>
          </a:bodyPr>
          <a:lstStyle/>
          <a:p>
            <a:pPr algn="ctr">
              <a:lnSpc>
                <a:spcPct val="130000"/>
              </a:lnSpc>
              <a:spcBef>
                <a:spcPts val="900"/>
              </a:spcBef>
            </a:pPr>
            <a:r>
              <a:rPr lang="en-US" sz="1600" dirty="0">
                <a:solidFill>
                  <a:schemeClr val="tx1"/>
                </a:solidFill>
                <a:latin typeface="Open Sans" panose="020B0604020202020204" charset="0"/>
                <a:ea typeface="Open Sans" panose="020B0604020202020204" charset="0"/>
                <a:cs typeface="Open Sans" panose="020B0604020202020204" charset="0"/>
              </a:rPr>
              <a:t>All classes are performed online</a:t>
            </a:r>
          </a:p>
        </p:txBody>
      </p:sp>
    </p:spTree>
    <p:extLst>
      <p:ext uri="{BB962C8B-B14F-4D97-AF65-F5344CB8AC3E}">
        <p14:creationId xmlns:p14="http://schemas.microsoft.com/office/powerpoint/2010/main" val="174938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ppt_x"/>
                                          </p:val>
                                        </p:tav>
                                        <p:tav tm="100000">
                                          <p:val>
                                            <p:strVal val="#ppt_x"/>
                                          </p:val>
                                        </p:tav>
                                      </p:tavLst>
                                    </p:anim>
                                    <p:anim calcmode="lin" valueType="num">
                                      <p:cBhvr additive="base">
                                        <p:cTn id="12" dur="10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1000" fill="hold"/>
                                        <p:tgtEl>
                                          <p:spTgt spid="92"/>
                                        </p:tgtEl>
                                        <p:attrNameLst>
                                          <p:attrName>ppt_x</p:attrName>
                                        </p:attrNameLst>
                                      </p:cBhvr>
                                      <p:tavLst>
                                        <p:tav tm="0">
                                          <p:val>
                                            <p:strVal val="#ppt_x"/>
                                          </p:val>
                                        </p:tav>
                                        <p:tav tm="100000">
                                          <p:val>
                                            <p:strVal val="#ppt_x"/>
                                          </p:val>
                                        </p:tav>
                                      </p:tavLst>
                                    </p:anim>
                                    <p:anim calcmode="lin" valueType="num">
                                      <p:cBhvr additive="base">
                                        <p:cTn id="20" dur="1000" fill="hold"/>
                                        <p:tgtEl>
                                          <p:spTgt spid="92"/>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75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ppt_x"/>
                                          </p:val>
                                        </p:tav>
                                        <p:tav tm="100000">
                                          <p:val>
                                            <p:strVal val="#ppt_x"/>
                                          </p:val>
                                        </p:tav>
                                      </p:tavLst>
                                    </p:anim>
                                    <p:anim calcmode="lin" valueType="num">
                                      <p:cBhvr additive="base">
                                        <p:cTn id="24" dur="1000" fill="hold"/>
                                        <p:tgtEl>
                                          <p:spTgt spid="19"/>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750"/>
                                  </p:stCondLst>
                                  <p:childTnLst>
                                    <p:set>
                                      <p:cBhvr>
                                        <p:cTn id="26" dur="1" fill="hold">
                                          <p:stCondLst>
                                            <p:cond delay="0"/>
                                          </p:stCondLst>
                                        </p:cTn>
                                        <p:tgtEl>
                                          <p:spTgt spid="93"/>
                                        </p:tgtEl>
                                        <p:attrNameLst>
                                          <p:attrName>style.visibility</p:attrName>
                                        </p:attrNameLst>
                                      </p:cBhvr>
                                      <p:to>
                                        <p:strVal val="visible"/>
                                      </p:to>
                                    </p:set>
                                    <p:anim calcmode="lin" valueType="num">
                                      <p:cBhvr additive="base">
                                        <p:cTn id="27" dur="1000" fill="hold"/>
                                        <p:tgtEl>
                                          <p:spTgt spid="93"/>
                                        </p:tgtEl>
                                        <p:attrNameLst>
                                          <p:attrName>ppt_x</p:attrName>
                                        </p:attrNameLst>
                                      </p:cBhvr>
                                      <p:tavLst>
                                        <p:tav tm="0">
                                          <p:val>
                                            <p:strVal val="#ppt_x"/>
                                          </p:val>
                                        </p:tav>
                                        <p:tav tm="100000">
                                          <p:val>
                                            <p:strVal val="#ppt_x"/>
                                          </p:val>
                                        </p:tav>
                                      </p:tavLst>
                                    </p:anim>
                                    <p:anim calcmode="lin" valueType="num">
                                      <p:cBhvr additive="base">
                                        <p:cTn id="28" dur="1000" fill="hold"/>
                                        <p:tgtEl>
                                          <p:spTgt spid="93"/>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75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1000" fill="hold"/>
                                        <p:tgtEl>
                                          <p:spTgt spid="20"/>
                                        </p:tgtEl>
                                        <p:attrNameLst>
                                          <p:attrName>ppt_x</p:attrName>
                                        </p:attrNameLst>
                                      </p:cBhvr>
                                      <p:tavLst>
                                        <p:tav tm="0">
                                          <p:val>
                                            <p:strVal val="#ppt_x"/>
                                          </p:val>
                                        </p:tav>
                                        <p:tav tm="100000">
                                          <p:val>
                                            <p:strVal val="#ppt_x"/>
                                          </p:val>
                                        </p:tav>
                                      </p:tavLst>
                                    </p:anim>
                                    <p:anim calcmode="lin" valueType="num">
                                      <p:cBhvr additive="base">
                                        <p:cTn id="32"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P spid="5" grpId="0" animBg="1"/>
      <p:bldP spid="17" grpId="0" animBg="1"/>
      <p:bldP spid="18" grpId="0" animBg="1"/>
      <p:bldP spid="19" grpId="0" animBg="1"/>
      <p:bldP spid="2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762000" y="1724513"/>
            <a:ext cx="6896100" cy="6896100"/>
            <a:chOff x="762000" y="1724513"/>
            <a:chExt cx="6896100" cy="6896100"/>
          </a:xfrm>
        </p:grpSpPr>
        <p:sp>
          <p:nvSpPr>
            <p:cNvPr id="37" name="Oval 36"/>
            <p:cNvSpPr/>
            <p:nvPr/>
          </p:nvSpPr>
          <p:spPr>
            <a:xfrm>
              <a:off x="762000" y="1724513"/>
              <a:ext cx="6896100" cy="6896100"/>
            </a:xfrm>
            <a:prstGeom prst="ellipse">
              <a:avLst/>
            </a:prstGeom>
            <a:solidFill>
              <a:schemeClr val="accent1">
                <a:lumMod val="60000"/>
                <a:lumOff val="40000"/>
              </a:schemeClr>
            </a:solidFill>
            <a:ln>
              <a:solidFill>
                <a:schemeClr val="accent1">
                  <a:lumMod val="60000"/>
                  <a:lumOff val="40000"/>
                </a:schemeClr>
              </a:solidFill>
            </a:ln>
            <a:effectLst>
              <a:outerShdw blurRad="508000" dist="254000" dir="5400000" algn="tl" rotWithShape="0">
                <a:prstClr val="black">
                  <a:alpha val="30000"/>
                </a:prstClr>
              </a:outerShdw>
            </a:effectLst>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38" name="Freeform 37"/>
            <p:cNvSpPr/>
            <p:nvPr/>
          </p:nvSpPr>
          <p:spPr>
            <a:xfrm>
              <a:off x="2003298" y="3132943"/>
              <a:ext cx="4413504" cy="4529114"/>
            </a:xfrm>
            <a:custGeom>
              <a:avLst/>
              <a:gdLst>
                <a:gd name="connsiteX0" fmla="*/ 0 w 4413504"/>
                <a:gd name="connsiteY0" fmla="*/ 0 h 2275713"/>
                <a:gd name="connsiteX1" fmla="*/ 4413504 w 4413504"/>
                <a:gd name="connsiteY1" fmla="*/ 0 h 2275713"/>
                <a:gd name="connsiteX2" fmla="*/ 4413504 w 4413504"/>
                <a:gd name="connsiteY2" fmla="*/ 2275713 h 2275713"/>
                <a:gd name="connsiteX3" fmla="*/ 0 w 4413504"/>
                <a:gd name="connsiteY3" fmla="*/ 2275713 h 2275713"/>
                <a:gd name="connsiteX4" fmla="*/ 0 w 4413504"/>
                <a:gd name="connsiteY4" fmla="*/ 0 h 2275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504" h="2275713">
                  <a:moveTo>
                    <a:pt x="0" y="0"/>
                  </a:moveTo>
                  <a:lnTo>
                    <a:pt x="4413504" y="0"/>
                  </a:lnTo>
                  <a:lnTo>
                    <a:pt x="4413504" y="2275713"/>
                  </a:lnTo>
                  <a:lnTo>
                    <a:pt x="0" y="2275713"/>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lvl="0" algn="ctr" defTabSz="2889250">
                <a:lnSpc>
                  <a:spcPct val="90000"/>
                </a:lnSpc>
                <a:spcBef>
                  <a:spcPct val="0"/>
                </a:spcBef>
                <a:spcAft>
                  <a:spcPct val="35000"/>
                </a:spcAft>
              </a:pPr>
              <a:r>
                <a:rPr lang="en-US" sz="6000" dirty="0">
                  <a:latin typeface="Open Sans" panose="020B0604020202020204" charset="0"/>
                  <a:ea typeface="Open Sans" panose="020B0604020202020204" charset="0"/>
                  <a:cs typeface="Open Sans" panose="020B0604020202020204" charset="0"/>
                </a:rPr>
                <a:t>Kentucky Rural Water</a:t>
              </a:r>
            </a:p>
          </p:txBody>
        </p:sp>
        <p:pic>
          <p:nvPicPr>
            <p:cNvPr id="15" name="Picture 2" descr="KRWA – Kentucky Rural Water Associ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8923" y="2604626"/>
              <a:ext cx="3668070" cy="1930563"/>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ectangle 3"/>
          <p:cNvSpPr/>
          <p:nvPr/>
        </p:nvSpPr>
        <p:spPr>
          <a:xfrm>
            <a:off x="7086600" y="1108563"/>
            <a:ext cx="10439400" cy="8128000"/>
          </a:xfrm>
          <a:prstGeom prst="rect">
            <a:avLst/>
          </a:prstGeom>
          <a:noFill/>
        </p:spPr>
        <p:txBody>
          <a:bodyPr/>
          <a:lstStyle/>
          <a:p>
            <a:endParaRPr lang="en-US"/>
          </a:p>
        </p:txBody>
      </p:sp>
      <p:sp>
        <p:nvSpPr>
          <p:cNvPr id="5" name="Block Arc 4"/>
          <p:cNvSpPr/>
          <p:nvPr/>
        </p:nvSpPr>
        <p:spPr>
          <a:xfrm>
            <a:off x="-2146648" y="-294853"/>
            <a:ext cx="10934832" cy="10934832"/>
          </a:xfrm>
          <a:prstGeom prst="blockArc">
            <a:avLst>
              <a:gd name="adj1" fmla="val 18900000"/>
              <a:gd name="adj2" fmla="val 2700000"/>
              <a:gd name="adj3" fmla="val 198"/>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en-US"/>
          </a:p>
        </p:txBody>
      </p:sp>
      <p:grpSp>
        <p:nvGrpSpPr>
          <p:cNvPr id="16" name="Group 15"/>
          <p:cNvGrpSpPr/>
          <p:nvPr/>
        </p:nvGrpSpPr>
        <p:grpSpPr>
          <a:xfrm>
            <a:off x="7216350" y="1577142"/>
            <a:ext cx="10190276" cy="1563014"/>
            <a:chOff x="7216350" y="1577142"/>
            <a:chExt cx="10190276" cy="1563014"/>
          </a:xfrm>
        </p:grpSpPr>
        <p:sp>
          <p:nvSpPr>
            <p:cNvPr id="6" name="Freeform 5"/>
            <p:cNvSpPr/>
            <p:nvPr/>
          </p:nvSpPr>
          <p:spPr>
            <a:xfrm>
              <a:off x="7997857" y="1733443"/>
              <a:ext cx="9408769" cy="1250411"/>
            </a:xfrm>
            <a:custGeom>
              <a:avLst/>
              <a:gdLst>
                <a:gd name="connsiteX0" fmla="*/ 0 w 9408769"/>
                <a:gd name="connsiteY0" fmla="*/ 0 h 1250411"/>
                <a:gd name="connsiteX1" fmla="*/ 9408769 w 9408769"/>
                <a:gd name="connsiteY1" fmla="*/ 0 h 1250411"/>
                <a:gd name="connsiteX2" fmla="*/ 9408769 w 9408769"/>
                <a:gd name="connsiteY2" fmla="*/ 1250411 h 1250411"/>
                <a:gd name="connsiteX3" fmla="*/ 0 w 9408769"/>
                <a:gd name="connsiteY3" fmla="*/ 1250411 h 1250411"/>
                <a:gd name="connsiteX4" fmla="*/ 0 w 9408769"/>
                <a:gd name="connsiteY4" fmla="*/ 0 h 1250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08769" h="1250411">
                  <a:moveTo>
                    <a:pt x="0" y="0"/>
                  </a:moveTo>
                  <a:lnTo>
                    <a:pt x="9408769" y="0"/>
                  </a:lnTo>
                  <a:lnTo>
                    <a:pt x="9408769" y="1250411"/>
                  </a:lnTo>
                  <a:lnTo>
                    <a:pt x="0" y="1250411"/>
                  </a:lnTo>
                  <a:lnTo>
                    <a:pt x="0"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2514" tIns="86360" rIns="86360" bIns="86360" numCol="1" spcCol="1270" anchor="ctr" anchorCtr="0">
              <a:noAutofit/>
            </a:bodyPr>
            <a:lstStyle/>
            <a:p>
              <a:pPr lvl="0" algn="l" defTabSz="1511300">
                <a:lnSpc>
                  <a:spcPct val="90000"/>
                </a:lnSpc>
                <a:spcBef>
                  <a:spcPct val="0"/>
                </a:spcBef>
                <a:spcAft>
                  <a:spcPct val="35000"/>
                </a:spcAft>
              </a:pPr>
              <a:r>
                <a:rPr lang="en-US" sz="3400" kern="1200" dirty="0">
                  <a:latin typeface="Open Sans" panose="020B0604020202020204" charset="0"/>
                  <a:ea typeface="Open Sans" panose="020B0604020202020204" charset="0"/>
                  <a:cs typeface="Open Sans" panose="020B0604020202020204" charset="0"/>
                </a:rPr>
                <a:t>Established an apprenticeship program</a:t>
              </a:r>
            </a:p>
          </p:txBody>
        </p:sp>
        <p:sp>
          <p:nvSpPr>
            <p:cNvPr id="7" name="Oval 6"/>
            <p:cNvSpPr/>
            <p:nvPr/>
          </p:nvSpPr>
          <p:spPr>
            <a:xfrm>
              <a:off x="7216350" y="1577142"/>
              <a:ext cx="1563014" cy="1563014"/>
            </a:xfrm>
            <a:prstGeom prst="ellipse">
              <a:avLst/>
            </a:prstGeom>
            <a:ln>
              <a:solidFill>
                <a:srgbClr val="0E396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grpSp>
          <p:nvGrpSpPr>
            <p:cNvPr id="34" name="Group 33"/>
            <p:cNvGrpSpPr>
              <a:grpSpLocks noChangeAspect="1"/>
            </p:cNvGrpSpPr>
            <p:nvPr/>
          </p:nvGrpSpPr>
          <p:grpSpPr>
            <a:xfrm>
              <a:off x="7499633" y="1992928"/>
              <a:ext cx="996448" cy="731520"/>
              <a:chOff x="5695950" y="3135313"/>
              <a:chExt cx="800100" cy="587375"/>
            </a:xfrm>
            <a:solidFill>
              <a:srgbClr val="222222"/>
            </a:solidFill>
          </p:grpSpPr>
          <p:sp>
            <p:nvSpPr>
              <p:cNvPr id="35" name="Freeform 34"/>
              <p:cNvSpPr>
                <a:spLocks noEditPoints="1"/>
              </p:cNvSpPr>
              <p:nvPr/>
            </p:nvSpPr>
            <p:spPr bwMode="auto">
              <a:xfrm>
                <a:off x="5695950" y="3135313"/>
                <a:ext cx="800100" cy="587375"/>
              </a:xfrm>
              <a:custGeom>
                <a:avLst/>
                <a:gdLst>
                  <a:gd name="T0" fmla="*/ 233 w 240"/>
                  <a:gd name="T1" fmla="*/ 88 h 176"/>
                  <a:gd name="T2" fmla="*/ 239 w 240"/>
                  <a:gd name="T3" fmla="*/ 69 h 176"/>
                  <a:gd name="T4" fmla="*/ 239 w 240"/>
                  <a:gd name="T5" fmla="*/ 38 h 176"/>
                  <a:gd name="T6" fmla="*/ 239 w 240"/>
                  <a:gd name="T7" fmla="*/ 18 h 176"/>
                  <a:gd name="T8" fmla="*/ 222 w 240"/>
                  <a:gd name="T9" fmla="*/ 1 h 176"/>
                  <a:gd name="T10" fmla="*/ 202 w 240"/>
                  <a:gd name="T11" fmla="*/ 1 h 176"/>
                  <a:gd name="T12" fmla="*/ 171 w 240"/>
                  <a:gd name="T13" fmla="*/ 1 h 176"/>
                  <a:gd name="T14" fmla="*/ 139 w 240"/>
                  <a:gd name="T15" fmla="*/ 1 h 176"/>
                  <a:gd name="T16" fmla="*/ 107 w 240"/>
                  <a:gd name="T17" fmla="*/ 1 h 176"/>
                  <a:gd name="T18" fmla="*/ 75 w 240"/>
                  <a:gd name="T19" fmla="*/ 1 h 176"/>
                  <a:gd name="T20" fmla="*/ 43 w 240"/>
                  <a:gd name="T21" fmla="*/ 1 h 176"/>
                  <a:gd name="T22" fmla="*/ 23 w 240"/>
                  <a:gd name="T23" fmla="*/ 4 h 176"/>
                  <a:gd name="T24" fmla="*/ 1 w 240"/>
                  <a:gd name="T25" fmla="*/ 13 h 176"/>
                  <a:gd name="T26" fmla="*/ 4 w 240"/>
                  <a:gd name="T27" fmla="*/ 33 h 176"/>
                  <a:gd name="T28" fmla="*/ 7 w 240"/>
                  <a:gd name="T29" fmla="*/ 56 h 176"/>
                  <a:gd name="T30" fmla="*/ 1 w 240"/>
                  <a:gd name="T31" fmla="*/ 75 h 176"/>
                  <a:gd name="T32" fmla="*/ 0 w 240"/>
                  <a:gd name="T33" fmla="*/ 104 h 176"/>
                  <a:gd name="T34" fmla="*/ 1 w 240"/>
                  <a:gd name="T35" fmla="*/ 133 h 176"/>
                  <a:gd name="T36" fmla="*/ 6 w 240"/>
                  <a:gd name="T37" fmla="*/ 146 h 176"/>
                  <a:gd name="T38" fmla="*/ 1 w 240"/>
                  <a:gd name="T39" fmla="*/ 163 h 176"/>
                  <a:gd name="T40" fmla="*/ 18 w 240"/>
                  <a:gd name="T41" fmla="*/ 175 h 176"/>
                  <a:gd name="T42" fmla="*/ 37 w 240"/>
                  <a:gd name="T43" fmla="*/ 174 h 176"/>
                  <a:gd name="T44" fmla="*/ 56 w 240"/>
                  <a:gd name="T45" fmla="*/ 169 h 176"/>
                  <a:gd name="T46" fmla="*/ 88 w 240"/>
                  <a:gd name="T47" fmla="*/ 169 h 176"/>
                  <a:gd name="T48" fmla="*/ 120 w 240"/>
                  <a:gd name="T49" fmla="*/ 169 h 176"/>
                  <a:gd name="T50" fmla="*/ 152 w 240"/>
                  <a:gd name="T51" fmla="*/ 169 h 176"/>
                  <a:gd name="T52" fmla="*/ 184 w 240"/>
                  <a:gd name="T53" fmla="*/ 169 h 176"/>
                  <a:gd name="T54" fmla="*/ 203 w 240"/>
                  <a:gd name="T55" fmla="*/ 174 h 176"/>
                  <a:gd name="T56" fmla="*/ 222 w 240"/>
                  <a:gd name="T57" fmla="*/ 175 h 176"/>
                  <a:gd name="T58" fmla="*/ 239 w 240"/>
                  <a:gd name="T59" fmla="*/ 158 h 176"/>
                  <a:gd name="T60" fmla="*/ 238 w 240"/>
                  <a:gd name="T61" fmla="*/ 139 h 176"/>
                  <a:gd name="T62" fmla="*/ 233 w 240"/>
                  <a:gd name="T63" fmla="*/ 120 h 176"/>
                  <a:gd name="T64" fmla="*/ 231 w 240"/>
                  <a:gd name="T65" fmla="*/ 72 h 176"/>
                  <a:gd name="T66" fmla="*/ 225 w 240"/>
                  <a:gd name="T67" fmla="*/ 120 h 176"/>
                  <a:gd name="T68" fmla="*/ 229 w 240"/>
                  <a:gd name="T69" fmla="*/ 158 h 176"/>
                  <a:gd name="T70" fmla="*/ 222 w 240"/>
                  <a:gd name="T71" fmla="*/ 165 h 176"/>
                  <a:gd name="T72" fmla="*/ 168 w 240"/>
                  <a:gd name="T73" fmla="*/ 167 h 176"/>
                  <a:gd name="T74" fmla="*/ 72 w 240"/>
                  <a:gd name="T75" fmla="*/ 167 h 176"/>
                  <a:gd name="T76" fmla="*/ 18 w 240"/>
                  <a:gd name="T77" fmla="*/ 165 h 176"/>
                  <a:gd name="T78" fmla="*/ 11 w 240"/>
                  <a:gd name="T79" fmla="*/ 158 h 176"/>
                  <a:gd name="T80" fmla="*/ 15 w 240"/>
                  <a:gd name="T81" fmla="*/ 120 h 176"/>
                  <a:gd name="T82" fmla="*/ 9 w 240"/>
                  <a:gd name="T83" fmla="*/ 72 h 176"/>
                  <a:gd name="T84" fmla="*/ 10 w 240"/>
                  <a:gd name="T85" fmla="*/ 38 h 176"/>
                  <a:gd name="T86" fmla="*/ 17 w 240"/>
                  <a:gd name="T87" fmla="*/ 9 h 176"/>
                  <a:gd name="T88" fmla="*/ 40 w 240"/>
                  <a:gd name="T89" fmla="*/ 9 h 176"/>
                  <a:gd name="T90" fmla="*/ 136 w 240"/>
                  <a:gd name="T91" fmla="*/ 9 h 176"/>
                  <a:gd name="T92" fmla="*/ 202 w 240"/>
                  <a:gd name="T93" fmla="*/ 10 h 176"/>
                  <a:gd name="T94" fmla="*/ 231 w 240"/>
                  <a:gd name="T95" fmla="*/ 17 h 176"/>
                  <a:gd name="T96" fmla="*/ 231 w 240"/>
                  <a:gd name="T97"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0" h="176">
                    <a:moveTo>
                      <a:pt x="240" y="104"/>
                    </a:moveTo>
                    <a:cubicBezTo>
                      <a:pt x="240" y="103"/>
                      <a:pt x="240" y="102"/>
                      <a:pt x="239" y="101"/>
                    </a:cubicBezTo>
                    <a:cubicBezTo>
                      <a:pt x="235" y="98"/>
                      <a:pt x="233" y="93"/>
                      <a:pt x="233" y="88"/>
                    </a:cubicBezTo>
                    <a:cubicBezTo>
                      <a:pt x="233" y="83"/>
                      <a:pt x="235" y="78"/>
                      <a:pt x="239" y="75"/>
                    </a:cubicBezTo>
                    <a:cubicBezTo>
                      <a:pt x="240" y="74"/>
                      <a:pt x="240" y="73"/>
                      <a:pt x="240" y="72"/>
                    </a:cubicBezTo>
                    <a:cubicBezTo>
                      <a:pt x="240" y="71"/>
                      <a:pt x="240" y="70"/>
                      <a:pt x="239" y="69"/>
                    </a:cubicBezTo>
                    <a:cubicBezTo>
                      <a:pt x="235" y="66"/>
                      <a:pt x="233" y="61"/>
                      <a:pt x="233" y="56"/>
                    </a:cubicBezTo>
                    <a:cubicBezTo>
                      <a:pt x="233" y="51"/>
                      <a:pt x="235" y="46"/>
                      <a:pt x="239" y="43"/>
                    </a:cubicBezTo>
                    <a:cubicBezTo>
                      <a:pt x="240" y="41"/>
                      <a:pt x="240" y="39"/>
                      <a:pt x="239" y="38"/>
                    </a:cubicBezTo>
                    <a:cubicBezTo>
                      <a:pt x="236" y="33"/>
                      <a:pt x="236" y="33"/>
                      <a:pt x="236" y="33"/>
                    </a:cubicBezTo>
                    <a:cubicBezTo>
                      <a:pt x="234" y="30"/>
                      <a:pt x="234" y="26"/>
                      <a:pt x="236" y="23"/>
                    </a:cubicBezTo>
                    <a:cubicBezTo>
                      <a:pt x="239" y="18"/>
                      <a:pt x="239" y="18"/>
                      <a:pt x="239" y="18"/>
                    </a:cubicBezTo>
                    <a:cubicBezTo>
                      <a:pt x="240" y="17"/>
                      <a:pt x="240" y="15"/>
                      <a:pt x="239" y="13"/>
                    </a:cubicBezTo>
                    <a:cubicBezTo>
                      <a:pt x="227" y="1"/>
                      <a:pt x="227" y="1"/>
                      <a:pt x="227" y="1"/>
                    </a:cubicBezTo>
                    <a:cubicBezTo>
                      <a:pt x="225" y="0"/>
                      <a:pt x="223" y="0"/>
                      <a:pt x="222" y="1"/>
                    </a:cubicBezTo>
                    <a:cubicBezTo>
                      <a:pt x="217" y="4"/>
                      <a:pt x="217" y="4"/>
                      <a:pt x="217" y="4"/>
                    </a:cubicBezTo>
                    <a:cubicBezTo>
                      <a:pt x="214" y="6"/>
                      <a:pt x="210" y="6"/>
                      <a:pt x="207" y="4"/>
                    </a:cubicBezTo>
                    <a:cubicBezTo>
                      <a:pt x="202" y="1"/>
                      <a:pt x="202" y="1"/>
                      <a:pt x="202" y="1"/>
                    </a:cubicBezTo>
                    <a:cubicBezTo>
                      <a:pt x="201" y="0"/>
                      <a:pt x="199" y="0"/>
                      <a:pt x="197" y="1"/>
                    </a:cubicBezTo>
                    <a:cubicBezTo>
                      <a:pt x="194" y="5"/>
                      <a:pt x="189" y="7"/>
                      <a:pt x="184" y="7"/>
                    </a:cubicBezTo>
                    <a:cubicBezTo>
                      <a:pt x="179" y="7"/>
                      <a:pt x="174" y="5"/>
                      <a:pt x="171" y="1"/>
                    </a:cubicBezTo>
                    <a:cubicBezTo>
                      <a:pt x="169" y="0"/>
                      <a:pt x="167" y="0"/>
                      <a:pt x="165" y="1"/>
                    </a:cubicBezTo>
                    <a:cubicBezTo>
                      <a:pt x="162" y="5"/>
                      <a:pt x="157" y="7"/>
                      <a:pt x="152" y="7"/>
                    </a:cubicBezTo>
                    <a:cubicBezTo>
                      <a:pt x="147" y="7"/>
                      <a:pt x="142" y="5"/>
                      <a:pt x="139" y="1"/>
                    </a:cubicBezTo>
                    <a:cubicBezTo>
                      <a:pt x="137" y="0"/>
                      <a:pt x="135" y="0"/>
                      <a:pt x="133" y="1"/>
                    </a:cubicBezTo>
                    <a:cubicBezTo>
                      <a:pt x="130" y="5"/>
                      <a:pt x="125" y="7"/>
                      <a:pt x="120" y="7"/>
                    </a:cubicBezTo>
                    <a:cubicBezTo>
                      <a:pt x="115" y="7"/>
                      <a:pt x="110" y="5"/>
                      <a:pt x="107" y="1"/>
                    </a:cubicBezTo>
                    <a:cubicBezTo>
                      <a:pt x="105" y="0"/>
                      <a:pt x="103" y="0"/>
                      <a:pt x="101" y="1"/>
                    </a:cubicBezTo>
                    <a:cubicBezTo>
                      <a:pt x="98" y="5"/>
                      <a:pt x="93" y="7"/>
                      <a:pt x="88" y="7"/>
                    </a:cubicBezTo>
                    <a:cubicBezTo>
                      <a:pt x="83" y="7"/>
                      <a:pt x="78" y="5"/>
                      <a:pt x="75" y="1"/>
                    </a:cubicBezTo>
                    <a:cubicBezTo>
                      <a:pt x="73" y="0"/>
                      <a:pt x="71" y="0"/>
                      <a:pt x="69" y="1"/>
                    </a:cubicBezTo>
                    <a:cubicBezTo>
                      <a:pt x="66" y="5"/>
                      <a:pt x="61" y="7"/>
                      <a:pt x="56" y="7"/>
                    </a:cubicBezTo>
                    <a:cubicBezTo>
                      <a:pt x="51" y="7"/>
                      <a:pt x="46" y="5"/>
                      <a:pt x="43" y="1"/>
                    </a:cubicBezTo>
                    <a:cubicBezTo>
                      <a:pt x="41" y="0"/>
                      <a:pt x="39" y="0"/>
                      <a:pt x="38" y="1"/>
                    </a:cubicBezTo>
                    <a:cubicBezTo>
                      <a:pt x="33" y="4"/>
                      <a:pt x="33" y="4"/>
                      <a:pt x="33" y="4"/>
                    </a:cubicBezTo>
                    <a:cubicBezTo>
                      <a:pt x="30" y="6"/>
                      <a:pt x="26" y="6"/>
                      <a:pt x="23" y="4"/>
                    </a:cubicBezTo>
                    <a:cubicBezTo>
                      <a:pt x="18" y="1"/>
                      <a:pt x="18" y="1"/>
                      <a:pt x="18" y="1"/>
                    </a:cubicBezTo>
                    <a:cubicBezTo>
                      <a:pt x="17" y="0"/>
                      <a:pt x="15" y="0"/>
                      <a:pt x="13" y="1"/>
                    </a:cubicBezTo>
                    <a:cubicBezTo>
                      <a:pt x="1" y="13"/>
                      <a:pt x="1" y="13"/>
                      <a:pt x="1" y="13"/>
                    </a:cubicBezTo>
                    <a:cubicBezTo>
                      <a:pt x="0" y="15"/>
                      <a:pt x="0" y="17"/>
                      <a:pt x="1" y="18"/>
                    </a:cubicBezTo>
                    <a:cubicBezTo>
                      <a:pt x="4" y="23"/>
                      <a:pt x="4" y="23"/>
                      <a:pt x="4" y="23"/>
                    </a:cubicBezTo>
                    <a:cubicBezTo>
                      <a:pt x="6" y="26"/>
                      <a:pt x="6" y="30"/>
                      <a:pt x="4" y="33"/>
                    </a:cubicBezTo>
                    <a:cubicBezTo>
                      <a:pt x="1" y="38"/>
                      <a:pt x="1" y="38"/>
                      <a:pt x="1" y="38"/>
                    </a:cubicBezTo>
                    <a:cubicBezTo>
                      <a:pt x="0" y="39"/>
                      <a:pt x="0" y="41"/>
                      <a:pt x="1" y="43"/>
                    </a:cubicBezTo>
                    <a:cubicBezTo>
                      <a:pt x="5" y="46"/>
                      <a:pt x="7" y="51"/>
                      <a:pt x="7" y="56"/>
                    </a:cubicBezTo>
                    <a:cubicBezTo>
                      <a:pt x="7" y="61"/>
                      <a:pt x="5" y="66"/>
                      <a:pt x="1" y="69"/>
                    </a:cubicBezTo>
                    <a:cubicBezTo>
                      <a:pt x="0" y="70"/>
                      <a:pt x="0" y="71"/>
                      <a:pt x="0" y="72"/>
                    </a:cubicBezTo>
                    <a:cubicBezTo>
                      <a:pt x="0" y="73"/>
                      <a:pt x="0" y="74"/>
                      <a:pt x="1" y="75"/>
                    </a:cubicBezTo>
                    <a:cubicBezTo>
                      <a:pt x="5" y="78"/>
                      <a:pt x="7" y="83"/>
                      <a:pt x="7" y="88"/>
                    </a:cubicBezTo>
                    <a:cubicBezTo>
                      <a:pt x="7" y="93"/>
                      <a:pt x="5" y="98"/>
                      <a:pt x="1" y="101"/>
                    </a:cubicBezTo>
                    <a:cubicBezTo>
                      <a:pt x="0" y="102"/>
                      <a:pt x="0" y="103"/>
                      <a:pt x="0" y="104"/>
                    </a:cubicBezTo>
                    <a:cubicBezTo>
                      <a:pt x="0" y="105"/>
                      <a:pt x="0" y="106"/>
                      <a:pt x="1" y="107"/>
                    </a:cubicBezTo>
                    <a:cubicBezTo>
                      <a:pt x="5" y="110"/>
                      <a:pt x="7" y="115"/>
                      <a:pt x="7" y="120"/>
                    </a:cubicBezTo>
                    <a:cubicBezTo>
                      <a:pt x="7" y="125"/>
                      <a:pt x="5" y="130"/>
                      <a:pt x="1" y="133"/>
                    </a:cubicBezTo>
                    <a:cubicBezTo>
                      <a:pt x="0" y="134"/>
                      <a:pt x="0" y="135"/>
                      <a:pt x="0" y="136"/>
                    </a:cubicBezTo>
                    <a:cubicBezTo>
                      <a:pt x="0" y="138"/>
                      <a:pt x="1" y="139"/>
                      <a:pt x="2" y="139"/>
                    </a:cubicBezTo>
                    <a:cubicBezTo>
                      <a:pt x="4" y="141"/>
                      <a:pt x="5" y="143"/>
                      <a:pt x="6" y="146"/>
                    </a:cubicBezTo>
                    <a:cubicBezTo>
                      <a:pt x="6" y="148"/>
                      <a:pt x="6" y="151"/>
                      <a:pt x="4" y="153"/>
                    </a:cubicBezTo>
                    <a:cubicBezTo>
                      <a:pt x="1" y="158"/>
                      <a:pt x="1" y="158"/>
                      <a:pt x="1" y="158"/>
                    </a:cubicBezTo>
                    <a:cubicBezTo>
                      <a:pt x="0" y="159"/>
                      <a:pt x="0" y="161"/>
                      <a:pt x="1" y="163"/>
                    </a:cubicBezTo>
                    <a:cubicBezTo>
                      <a:pt x="13" y="175"/>
                      <a:pt x="13" y="175"/>
                      <a:pt x="13" y="175"/>
                    </a:cubicBezTo>
                    <a:cubicBezTo>
                      <a:pt x="14" y="176"/>
                      <a:pt x="15" y="176"/>
                      <a:pt x="16" y="176"/>
                    </a:cubicBezTo>
                    <a:cubicBezTo>
                      <a:pt x="17" y="176"/>
                      <a:pt x="18" y="176"/>
                      <a:pt x="18" y="175"/>
                    </a:cubicBezTo>
                    <a:cubicBezTo>
                      <a:pt x="23" y="172"/>
                      <a:pt x="23" y="172"/>
                      <a:pt x="23" y="172"/>
                    </a:cubicBezTo>
                    <a:cubicBezTo>
                      <a:pt x="25" y="170"/>
                      <a:pt x="28" y="170"/>
                      <a:pt x="30" y="170"/>
                    </a:cubicBezTo>
                    <a:cubicBezTo>
                      <a:pt x="33" y="171"/>
                      <a:pt x="35" y="172"/>
                      <a:pt x="37" y="174"/>
                    </a:cubicBezTo>
                    <a:cubicBezTo>
                      <a:pt x="37" y="175"/>
                      <a:pt x="38" y="176"/>
                      <a:pt x="40" y="176"/>
                    </a:cubicBezTo>
                    <a:cubicBezTo>
                      <a:pt x="41" y="176"/>
                      <a:pt x="42" y="176"/>
                      <a:pt x="43" y="175"/>
                    </a:cubicBezTo>
                    <a:cubicBezTo>
                      <a:pt x="46" y="171"/>
                      <a:pt x="51" y="169"/>
                      <a:pt x="56" y="169"/>
                    </a:cubicBezTo>
                    <a:cubicBezTo>
                      <a:pt x="61" y="169"/>
                      <a:pt x="66" y="171"/>
                      <a:pt x="69" y="175"/>
                    </a:cubicBezTo>
                    <a:cubicBezTo>
                      <a:pt x="71" y="176"/>
                      <a:pt x="73" y="176"/>
                      <a:pt x="75" y="175"/>
                    </a:cubicBezTo>
                    <a:cubicBezTo>
                      <a:pt x="78" y="171"/>
                      <a:pt x="83" y="169"/>
                      <a:pt x="88" y="169"/>
                    </a:cubicBezTo>
                    <a:cubicBezTo>
                      <a:pt x="93" y="169"/>
                      <a:pt x="98" y="171"/>
                      <a:pt x="101" y="175"/>
                    </a:cubicBezTo>
                    <a:cubicBezTo>
                      <a:pt x="103" y="176"/>
                      <a:pt x="105" y="176"/>
                      <a:pt x="107" y="175"/>
                    </a:cubicBezTo>
                    <a:cubicBezTo>
                      <a:pt x="110" y="171"/>
                      <a:pt x="115" y="169"/>
                      <a:pt x="120" y="169"/>
                    </a:cubicBezTo>
                    <a:cubicBezTo>
                      <a:pt x="125" y="169"/>
                      <a:pt x="130" y="171"/>
                      <a:pt x="133" y="175"/>
                    </a:cubicBezTo>
                    <a:cubicBezTo>
                      <a:pt x="135" y="176"/>
                      <a:pt x="137" y="176"/>
                      <a:pt x="139" y="175"/>
                    </a:cubicBezTo>
                    <a:cubicBezTo>
                      <a:pt x="142" y="171"/>
                      <a:pt x="147" y="169"/>
                      <a:pt x="152" y="169"/>
                    </a:cubicBezTo>
                    <a:cubicBezTo>
                      <a:pt x="157" y="169"/>
                      <a:pt x="162" y="171"/>
                      <a:pt x="165" y="175"/>
                    </a:cubicBezTo>
                    <a:cubicBezTo>
                      <a:pt x="167" y="176"/>
                      <a:pt x="169" y="176"/>
                      <a:pt x="171" y="175"/>
                    </a:cubicBezTo>
                    <a:cubicBezTo>
                      <a:pt x="174" y="171"/>
                      <a:pt x="179" y="169"/>
                      <a:pt x="184" y="169"/>
                    </a:cubicBezTo>
                    <a:cubicBezTo>
                      <a:pt x="189" y="169"/>
                      <a:pt x="194" y="171"/>
                      <a:pt x="197" y="175"/>
                    </a:cubicBezTo>
                    <a:cubicBezTo>
                      <a:pt x="198" y="176"/>
                      <a:pt x="199" y="176"/>
                      <a:pt x="200" y="176"/>
                    </a:cubicBezTo>
                    <a:cubicBezTo>
                      <a:pt x="202" y="176"/>
                      <a:pt x="203" y="175"/>
                      <a:pt x="203" y="174"/>
                    </a:cubicBezTo>
                    <a:cubicBezTo>
                      <a:pt x="205" y="172"/>
                      <a:pt x="207" y="171"/>
                      <a:pt x="210" y="170"/>
                    </a:cubicBezTo>
                    <a:cubicBezTo>
                      <a:pt x="212" y="170"/>
                      <a:pt x="215" y="170"/>
                      <a:pt x="217" y="172"/>
                    </a:cubicBezTo>
                    <a:cubicBezTo>
                      <a:pt x="222" y="175"/>
                      <a:pt x="222" y="175"/>
                      <a:pt x="222" y="175"/>
                    </a:cubicBezTo>
                    <a:cubicBezTo>
                      <a:pt x="223" y="176"/>
                      <a:pt x="225" y="176"/>
                      <a:pt x="227" y="175"/>
                    </a:cubicBezTo>
                    <a:cubicBezTo>
                      <a:pt x="239" y="163"/>
                      <a:pt x="239" y="163"/>
                      <a:pt x="239" y="163"/>
                    </a:cubicBezTo>
                    <a:cubicBezTo>
                      <a:pt x="240" y="161"/>
                      <a:pt x="240" y="159"/>
                      <a:pt x="239" y="158"/>
                    </a:cubicBezTo>
                    <a:cubicBezTo>
                      <a:pt x="236" y="153"/>
                      <a:pt x="236" y="153"/>
                      <a:pt x="236" y="153"/>
                    </a:cubicBezTo>
                    <a:cubicBezTo>
                      <a:pt x="234" y="151"/>
                      <a:pt x="234" y="148"/>
                      <a:pt x="234" y="146"/>
                    </a:cubicBezTo>
                    <a:cubicBezTo>
                      <a:pt x="235" y="143"/>
                      <a:pt x="236" y="141"/>
                      <a:pt x="238" y="139"/>
                    </a:cubicBezTo>
                    <a:cubicBezTo>
                      <a:pt x="239" y="139"/>
                      <a:pt x="240" y="138"/>
                      <a:pt x="240" y="136"/>
                    </a:cubicBezTo>
                    <a:cubicBezTo>
                      <a:pt x="240" y="135"/>
                      <a:pt x="240" y="134"/>
                      <a:pt x="239" y="133"/>
                    </a:cubicBezTo>
                    <a:cubicBezTo>
                      <a:pt x="235" y="130"/>
                      <a:pt x="233" y="125"/>
                      <a:pt x="233" y="120"/>
                    </a:cubicBezTo>
                    <a:cubicBezTo>
                      <a:pt x="233" y="115"/>
                      <a:pt x="235" y="110"/>
                      <a:pt x="239" y="107"/>
                    </a:cubicBezTo>
                    <a:cubicBezTo>
                      <a:pt x="240" y="106"/>
                      <a:pt x="240" y="105"/>
                      <a:pt x="240" y="104"/>
                    </a:cubicBezTo>
                    <a:close/>
                    <a:moveTo>
                      <a:pt x="231" y="72"/>
                    </a:moveTo>
                    <a:cubicBezTo>
                      <a:pt x="227" y="77"/>
                      <a:pt x="225" y="82"/>
                      <a:pt x="225" y="88"/>
                    </a:cubicBezTo>
                    <a:cubicBezTo>
                      <a:pt x="225" y="94"/>
                      <a:pt x="227" y="99"/>
                      <a:pt x="231" y="104"/>
                    </a:cubicBezTo>
                    <a:cubicBezTo>
                      <a:pt x="227" y="109"/>
                      <a:pt x="225" y="114"/>
                      <a:pt x="225" y="120"/>
                    </a:cubicBezTo>
                    <a:cubicBezTo>
                      <a:pt x="225" y="126"/>
                      <a:pt x="227" y="131"/>
                      <a:pt x="230" y="136"/>
                    </a:cubicBezTo>
                    <a:cubicBezTo>
                      <a:pt x="228" y="138"/>
                      <a:pt x="227" y="141"/>
                      <a:pt x="226" y="144"/>
                    </a:cubicBezTo>
                    <a:cubicBezTo>
                      <a:pt x="225" y="149"/>
                      <a:pt x="227" y="154"/>
                      <a:pt x="229" y="158"/>
                    </a:cubicBezTo>
                    <a:cubicBezTo>
                      <a:pt x="231" y="160"/>
                      <a:pt x="231" y="160"/>
                      <a:pt x="231" y="160"/>
                    </a:cubicBezTo>
                    <a:cubicBezTo>
                      <a:pt x="224" y="167"/>
                      <a:pt x="224" y="167"/>
                      <a:pt x="224" y="167"/>
                    </a:cubicBezTo>
                    <a:cubicBezTo>
                      <a:pt x="222" y="165"/>
                      <a:pt x="222" y="165"/>
                      <a:pt x="222" y="165"/>
                    </a:cubicBezTo>
                    <a:cubicBezTo>
                      <a:pt x="218" y="163"/>
                      <a:pt x="213" y="161"/>
                      <a:pt x="208" y="162"/>
                    </a:cubicBezTo>
                    <a:cubicBezTo>
                      <a:pt x="205" y="163"/>
                      <a:pt x="202" y="164"/>
                      <a:pt x="200" y="166"/>
                    </a:cubicBezTo>
                    <a:cubicBezTo>
                      <a:pt x="190" y="160"/>
                      <a:pt x="177" y="160"/>
                      <a:pt x="168" y="167"/>
                    </a:cubicBezTo>
                    <a:cubicBezTo>
                      <a:pt x="159" y="160"/>
                      <a:pt x="145" y="160"/>
                      <a:pt x="136" y="167"/>
                    </a:cubicBezTo>
                    <a:cubicBezTo>
                      <a:pt x="127" y="160"/>
                      <a:pt x="113" y="160"/>
                      <a:pt x="104" y="167"/>
                    </a:cubicBezTo>
                    <a:cubicBezTo>
                      <a:pt x="95" y="160"/>
                      <a:pt x="81" y="160"/>
                      <a:pt x="72" y="167"/>
                    </a:cubicBezTo>
                    <a:cubicBezTo>
                      <a:pt x="63" y="160"/>
                      <a:pt x="50" y="160"/>
                      <a:pt x="40" y="166"/>
                    </a:cubicBezTo>
                    <a:cubicBezTo>
                      <a:pt x="38" y="164"/>
                      <a:pt x="35" y="163"/>
                      <a:pt x="32" y="162"/>
                    </a:cubicBezTo>
                    <a:cubicBezTo>
                      <a:pt x="27" y="161"/>
                      <a:pt x="22" y="163"/>
                      <a:pt x="18" y="165"/>
                    </a:cubicBezTo>
                    <a:cubicBezTo>
                      <a:pt x="16" y="167"/>
                      <a:pt x="16" y="167"/>
                      <a:pt x="16" y="167"/>
                    </a:cubicBezTo>
                    <a:cubicBezTo>
                      <a:pt x="9" y="160"/>
                      <a:pt x="9" y="160"/>
                      <a:pt x="9" y="160"/>
                    </a:cubicBezTo>
                    <a:cubicBezTo>
                      <a:pt x="11" y="158"/>
                      <a:pt x="11" y="158"/>
                      <a:pt x="11" y="158"/>
                    </a:cubicBezTo>
                    <a:cubicBezTo>
                      <a:pt x="13" y="154"/>
                      <a:pt x="15" y="149"/>
                      <a:pt x="14" y="144"/>
                    </a:cubicBezTo>
                    <a:cubicBezTo>
                      <a:pt x="13" y="141"/>
                      <a:pt x="12" y="138"/>
                      <a:pt x="10" y="136"/>
                    </a:cubicBezTo>
                    <a:cubicBezTo>
                      <a:pt x="13" y="131"/>
                      <a:pt x="15" y="126"/>
                      <a:pt x="15" y="120"/>
                    </a:cubicBezTo>
                    <a:cubicBezTo>
                      <a:pt x="15" y="114"/>
                      <a:pt x="13" y="109"/>
                      <a:pt x="9" y="104"/>
                    </a:cubicBezTo>
                    <a:cubicBezTo>
                      <a:pt x="13" y="99"/>
                      <a:pt x="15" y="94"/>
                      <a:pt x="15" y="88"/>
                    </a:cubicBezTo>
                    <a:cubicBezTo>
                      <a:pt x="15" y="82"/>
                      <a:pt x="13" y="77"/>
                      <a:pt x="9" y="72"/>
                    </a:cubicBezTo>
                    <a:cubicBezTo>
                      <a:pt x="13" y="67"/>
                      <a:pt x="15" y="62"/>
                      <a:pt x="15" y="56"/>
                    </a:cubicBezTo>
                    <a:cubicBezTo>
                      <a:pt x="15" y="50"/>
                      <a:pt x="13" y="44"/>
                      <a:pt x="9" y="40"/>
                    </a:cubicBezTo>
                    <a:cubicBezTo>
                      <a:pt x="10" y="38"/>
                      <a:pt x="10" y="38"/>
                      <a:pt x="10" y="38"/>
                    </a:cubicBezTo>
                    <a:cubicBezTo>
                      <a:pt x="14" y="32"/>
                      <a:pt x="14" y="24"/>
                      <a:pt x="10" y="18"/>
                    </a:cubicBezTo>
                    <a:cubicBezTo>
                      <a:pt x="9" y="17"/>
                      <a:pt x="9" y="17"/>
                      <a:pt x="9" y="17"/>
                    </a:cubicBezTo>
                    <a:cubicBezTo>
                      <a:pt x="17" y="9"/>
                      <a:pt x="17" y="9"/>
                      <a:pt x="17" y="9"/>
                    </a:cubicBezTo>
                    <a:cubicBezTo>
                      <a:pt x="18" y="10"/>
                      <a:pt x="18" y="10"/>
                      <a:pt x="18" y="10"/>
                    </a:cubicBezTo>
                    <a:cubicBezTo>
                      <a:pt x="24" y="14"/>
                      <a:pt x="32" y="14"/>
                      <a:pt x="38" y="10"/>
                    </a:cubicBezTo>
                    <a:cubicBezTo>
                      <a:pt x="40" y="9"/>
                      <a:pt x="40" y="9"/>
                      <a:pt x="40" y="9"/>
                    </a:cubicBezTo>
                    <a:cubicBezTo>
                      <a:pt x="49" y="16"/>
                      <a:pt x="62" y="16"/>
                      <a:pt x="72" y="9"/>
                    </a:cubicBezTo>
                    <a:cubicBezTo>
                      <a:pt x="81" y="16"/>
                      <a:pt x="95" y="16"/>
                      <a:pt x="104" y="9"/>
                    </a:cubicBezTo>
                    <a:cubicBezTo>
                      <a:pt x="113" y="16"/>
                      <a:pt x="127" y="16"/>
                      <a:pt x="136" y="9"/>
                    </a:cubicBezTo>
                    <a:cubicBezTo>
                      <a:pt x="145" y="16"/>
                      <a:pt x="159" y="16"/>
                      <a:pt x="168" y="9"/>
                    </a:cubicBezTo>
                    <a:cubicBezTo>
                      <a:pt x="178" y="16"/>
                      <a:pt x="191" y="16"/>
                      <a:pt x="200" y="9"/>
                    </a:cubicBezTo>
                    <a:cubicBezTo>
                      <a:pt x="202" y="10"/>
                      <a:pt x="202" y="10"/>
                      <a:pt x="202" y="10"/>
                    </a:cubicBezTo>
                    <a:cubicBezTo>
                      <a:pt x="208" y="14"/>
                      <a:pt x="216" y="14"/>
                      <a:pt x="222" y="10"/>
                    </a:cubicBezTo>
                    <a:cubicBezTo>
                      <a:pt x="223" y="9"/>
                      <a:pt x="223" y="9"/>
                      <a:pt x="223" y="9"/>
                    </a:cubicBezTo>
                    <a:cubicBezTo>
                      <a:pt x="231" y="17"/>
                      <a:pt x="231" y="17"/>
                      <a:pt x="231" y="17"/>
                    </a:cubicBezTo>
                    <a:cubicBezTo>
                      <a:pt x="230" y="18"/>
                      <a:pt x="230" y="18"/>
                      <a:pt x="230" y="18"/>
                    </a:cubicBezTo>
                    <a:cubicBezTo>
                      <a:pt x="226" y="24"/>
                      <a:pt x="226" y="32"/>
                      <a:pt x="230" y="38"/>
                    </a:cubicBezTo>
                    <a:cubicBezTo>
                      <a:pt x="231" y="40"/>
                      <a:pt x="231" y="40"/>
                      <a:pt x="231" y="40"/>
                    </a:cubicBezTo>
                    <a:cubicBezTo>
                      <a:pt x="227" y="44"/>
                      <a:pt x="225" y="50"/>
                      <a:pt x="225" y="56"/>
                    </a:cubicBezTo>
                    <a:cubicBezTo>
                      <a:pt x="225" y="62"/>
                      <a:pt x="227" y="67"/>
                      <a:pt x="231"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6" name="Freeform 35"/>
              <p:cNvSpPr>
                <a:spLocks noEditPoints="1"/>
              </p:cNvSpPr>
              <p:nvPr/>
            </p:nvSpPr>
            <p:spPr bwMode="auto">
              <a:xfrm>
                <a:off x="5775325" y="3214688"/>
                <a:ext cx="641350" cy="428625"/>
              </a:xfrm>
              <a:custGeom>
                <a:avLst/>
                <a:gdLst>
                  <a:gd name="T0" fmla="*/ 188 w 192"/>
                  <a:gd name="T1" fmla="*/ 0 h 128"/>
                  <a:gd name="T2" fmla="*/ 4 w 192"/>
                  <a:gd name="T3" fmla="*/ 0 h 128"/>
                  <a:gd name="T4" fmla="*/ 0 w 192"/>
                  <a:gd name="T5" fmla="*/ 4 h 128"/>
                  <a:gd name="T6" fmla="*/ 0 w 192"/>
                  <a:gd name="T7" fmla="*/ 124 h 128"/>
                  <a:gd name="T8" fmla="*/ 4 w 192"/>
                  <a:gd name="T9" fmla="*/ 128 h 128"/>
                  <a:gd name="T10" fmla="*/ 188 w 192"/>
                  <a:gd name="T11" fmla="*/ 128 h 128"/>
                  <a:gd name="T12" fmla="*/ 192 w 192"/>
                  <a:gd name="T13" fmla="*/ 124 h 128"/>
                  <a:gd name="T14" fmla="*/ 192 w 192"/>
                  <a:gd name="T15" fmla="*/ 4 h 128"/>
                  <a:gd name="T16" fmla="*/ 188 w 192"/>
                  <a:gd name="T17" fmla="*/ 0 h 128"/>
                  <a:gd name="T18" fmla="*/ 184 w 192"/>
                  <a:gd name="T19" fmla="*/ 120 h 128"/>
                  <a:gd name="T20" fmla="*/ 8 w 192"/>
                  <a:gd name="T21" fmla="*/ 120 h 128"/>
                  <a:gd name="T22" fmla="*/ 8 w 192"/>
                  <a:gd name="T23" fmla="*/ 8 h 128"/>
                  <a:gd name="T24" fmla="*/ 184 w 192"/>
                  <a:gd name="T25" fmla="*/ 8 h 128"/>
                  <a:gd name="T26" fmla="*/ 184 w 192"/>
                  <a:gd name="T2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 h="128">
                    <a:moveTo>
                      <a:pt x="188" y="0"/>
                    </a:moveTo>
                    <a:cubicBezTo>
                      <a:pt x="4" y="0"/>
                      <a:pt x="4" y="0"/>
                      <a:pt x="4" y="0"/>
                    </a:cubicBezTo>
                    <a:cubicBezTo>
                      <a:pt x="2" y="0"/>
                      <a:pt x="0" y="2"/>
                      <a:pt x="0" y="4"/>
                    </a:cubicBezTo>
                    <a:cubicBezTo>
                      <a:pt x="0" y="124"/>
                      <a:pt x="0" y="124"/>
                      <a:pt x="0" y="124"/>
                    </a:cubicBezTo>
                    <a:cubicBezTo>
                      <a:pt x="0" y="126"/>
                      <a:pt x="2" y="128"/>
                      <a:pt x="4" y="128"/>
                    </a:cubicBezTo>
                    <a:cubicBezTo>
                      <a:pt x="188" y="128"/>
                      <a:pt x="188" y="128"/>
                      <a:pt x="188" y="128"/>
                    </a:cubicBezTo>
                    <a:cubicBezTo>
                      <a:pt x="190" y="128"/>
                      <a:pt x="192" y="126"/>
                      <a:pt x="192" y="124"/>
                    </a:cubicBezTo>
                    <a:cubicBezTo>
                      <a:pt x="192" y="4"/>
                      <a:pt x="192" y="4"/>
                      <a:pt x="192" y="4"/>
                    </a:cubicBezTo>
                    <a:cubicBezTo>
                      <a:pt x="192" y="2"/>
                      <a:pt x="190" y="0"/>
                      <a:pt x="188" y="0"/>
                    </a:cubicBezTo>
                    <a:close/>
                    <a:moveTo>
                      <a:pt x="184" y="120"/>
                    </a:moveTo>
                    <a:cubicBezTo>
                      <a:pt x="8" y="120"/>
                      <a:pt x="8" y="120"/>
                      <a:pt x="8" y="120"/>
                    </a:cubicBezTo>
                    <a:cubicBezTo>
                      <a:pt x="8" y="8"/>
                      <a:pt x="8" y="8"/>
                      <a:pt x="8" y="8"/>
                    </a:cubicBezTo>
                    <a:cubicBezTo>
                      <a:pt x="184" y="8"/>
                      <a:pt x="184" y="8"/>
                      <a:pt x="184" y="8"/>
                    </a:cubicBezTo>
                    <a:lnTo>
                      <a:pt x="184"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9" name="Freeform 38"/>
              <p:cNvSpPr>
                <a:spLocks noEditPoints="1"/>
              </p:cNvSpPr>
              <p:nvPr/>
            </p:nvSpPr>
            <p:spPr bwMode="auto">
              <a:xfrm>
                <a:off x="5935663" y="3429001"/>
                <a:ext cx="160338" cy="160338"/>
              </a:xfrm>
              <a:custGeom>
                <a:avLst/>
                <a:gdLst>
                  <a:gd name="T0" fmla="*/ 24 w 48"/>
                  <a:gd name="T1" fmla="*/ 48 h 48"/>
                  <a:gd name="T2" fmla="*/ 48 w 48"/>
                  <a:gd name="T3" fmla="*/ 24 h 48"/>
                  <a:gd name="T4" fmla="*/ 24 w 48"/>
                  <a:gd name="T5" fmla="*/ 0 h 48"/>
                  <a:gd name="T6" fmla="*/ 0 w 48"/>
                  <a:gd name="T7" fmla="*/ 24 h 48"/>
                  <a:gd name="T8" fmla="*/ 24 w 48"/>
                  <a:gd name="T9" fmla="*/ 48 h 48"/>
                  <a:gd name="T10" fmla="*/ 24 w 48"/>
                  <a:gd name="T11" fmla="*/ 8 h 48"/>
                  <a:gd name="T12" fmla="*/ 40 w 48"/>
                  <a:gd name="T13" fmla="*/ 24 h 48"/>
                  <a:gd name="T14" fmla="*/ 24 w 48"/>
                  <a:gd name="T15" fmla="*/ 40 h 48"/>
                  <a:gd name="T16" fmla="*/ 8 w 48"/>
                  <a:gd name="T17" fmla="*/ 24 h 48"/>
                  <a:gd name="T18" fmla="*/ 24 w 4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37" y="48"/>
                      <a:pt x="48" y="37"/>
                      <a:pt x="48" y="24"/>
                    </a:cubicBezTo>
                    <a:cubicBezTo>
                      <a:pt x="48" y="11"/>
                      <a:pt x="37" y="0"/>
                      <a:pt x="24" y="0"/>
                    </a:cubicBezTo>
                    <a:cubicBezTo>
                      <a:pt x="11" y="0"/>
                      <a:pt x="0" y="11"/>
                      <a:pt x="0" y="24"/>
                    </a:cubicBezTo>
                    <a:cubicBezTo>
                      <a:pt x="0" y="37"/>
                      <a:pt x="11" y="48"/>
                      <a:pt x="24" y="48"/>
                    </a:cubicBezTo>
                    <a:close/>
                    <a:moveTo>
                      <a:pt x="24" y="8"/>
                    </a:moveTo>
                    <a:cubicBezTo>
                      <a:pt x="33" y="8"/>
                      <a:pt x="40" y="15"/>
                      <a:pt x="40" y="24"/>
                    </a:cubicBezTo>
                    <a:cubicBezTo>
                      <a:pt x="40" y="33"/>
                      <a:pt x="33" y="40"/>
                      <a:pt x="24" y="40"/>
                    </a:cubicBezTo>
                    <a:cubicBezTo>
                      <a:pt x="15" y="40"/>
                      <a:pt x="8" y="33"/>
                      <a:pt x="8" y="24"/>
                    </a:cubicBezTo>
                    <a:cubicBezTo>
                      <a:pt x="8" y="15"/>
                      <a:pt x="15" y="8"/>
                      <a:pt x="2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0" name="Freeform 39"/>
              <p:cNvSpPr>
                <a:spLocks/>
              </p:cNvSpPr>
              <p:nvPr/>
            </p:nvSpPr>
            <p:spPr bwMode="auto">
              <a:xfrm>
                <a:off x="6108700" y="3441701"/>
                <a:ext cx="241300" cy="53975"/>
              </a:xfrm>
              <a:custGeom>
                <a:avLst/>
                <a:gdLst>
                  <a:gd name="T0" fmla="*/ 7 w 72"/>
                  <a:gd name="T1" fmla="*/ 11 h 16"/>
                  <a:gd name="T2" fmla="*/ 17 w 72"/>
                  <a:gd name="T3" fmla="*/ 11 h 16"/>
                  <a:gd name="T4" fmla="*/ 28 w 72"/>
                  <a:gd name="T5" fmla="*/ 16 h 16"/>
                  <a:gd name="T6" fmla="*/ 39 w 72"/>
                  <a:gd name="T7" fmla="*/ 11 h 16"/>
                  <a:gd name="T8" fmla="*/ 49 w 72"/>
                  <a:gd name="T9" fmla="*/ 11 h 16"/>
                  <a:gd name="T10" fmla="*/ 60 w 72"/>
                  <a:gd name="T11" fmla="*/ 16 h 16"/>
                  <a:gd name="T12" fmla="*/ 71 w 72"/>
                  <a:gd name="T13" fmla="*/ 11 h 16"/>
                  <a:gd name="T14" fmla="*/ 71 w 72"/>
                  <a:gd name="T15" fmla="*/ 5 h 16"/>
                  <a:gd name="T16" fmla="*/ 65 w 72"/>
                  <a:gd name="T17" fmla="*/ 5 h 16"/>
                  <a:gd name="T18" fmla="*/ 55 w 72"/>
                  <a:gd name="T19" fmla="*/ 5 h 16"/>
                  <a:gd name="T20" fmla="*/ 44 w 72"/>
                  <a:gd name="T21" fmla="*/ 0 h 16"/>
                  <a:gd name="T22" fmla="*/ 33 w 72"/>
                  <a:gd name="T23" fmla="*/ 5 h 16"/>
                  <a:gd name="T24" fmla="*/ 23 w 72"/>
                  <a:gd name="T25" fmla="*/ 5 h 16"/>
                  <a:gd name="T26" fmla="*/ 12 w 72"/>
                  <a:gd name="T27" fmla="*/ 0 h 16"/>
                  <a:gd name="T28" fmla="*/ 1 w 72"/>
                  <a:gd name="T29" fmla="*/ 5 h 16"/>
                  <a:gd name="T30" fmla="*/ 1 w 72"/>
                  <a:gd name="T31" fmla="*/ 11 h 16"/>
                  <a:gd name="T32" fmla="*/ 7 w 72"/>
                  <a:gd name="T33"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6">
                    <a:moveTo>
                      <a:pt x="7" y="11"/>
                    </a:moveTo>
                    <a:cubicBezTo>
                      <a:pt x="10" y="7"/>
                      <a:pt x="14" y="7"/>
                      <a:pt x="17" y="11"/>
                    </a:cubicBezTo>
                    <a:cubicBezTo>
                      <a:pt x="20" y="14"/>
                      <a:pt x="24" y="16"/>
                      <a:pt x="28" y="16"/>
                    </a:cubicBezTo>
                    <a:cubicBezTo>
                      <a:pt x="32" y="16"/>
                      <a:pt x="36" y="14"/>
                      <a:pt x="39" y="11"/>
                    </a:cubicBezTo>
                    <a:cubicBezTo>
                      <a:pt x="42" y="7"/>
                      <a:pt x="46" y="7"/>
                      <a:pt x="49" y="11"/>
                    </a:cubicBezTo>
                    <a:cubicBezTo>
                      <a:pt x="52" y="14"/>
                      <a:pt x="56" y="16"/>
                      <a:pt x="60" y="16"/>
                    </a:cubicBezTo>
                    <a:cubicBezTo>
                      <a:pt x="64" y="16"/>
                      <a:pt x="68" y="14"/>
                      <a:pt x="71" y="11"/>
                    </a:cubicBezTo>
                    <a:cubicBezTo>
                      <a:pt x="72" y="9"/>
                      <a:pt x="72" y="6"/>
                      <a:pt x="71" y="5"/>
                    </a:cubicBezTo>
                    <a:cubicBezTo>
                      <a:pt x="69" y="4"/>
                      <a:pt x="66" y="4"/>
                      <a:pt x="65" y="5"/>
                    </a:cubicBezTo>
                    <a:cubicBezTo>
                      <a:pt x="62" y="9"/>
                      <a:pt x="58" y="9"/>
                      <a:pt x="55" y="5"/>
                    </a:cubicBezTo>
                    <a:cubicBezTo>
                      <a:pt x="52" y="2"/>
                      <a:pt x="48" y="0"/>
                      <a:pt x="44" y="0"/>
                    </a:cubicBezTo>
                    <a:cubicBezTo>
                      <a:pt x="40" y="0"/>
                      <a:pt x="36" y="2"/>
                      <a:pt x="33" y="5"/>
                    </a:cubicBezTo>
                    <a:cubicBezTo>
                      <a:pt x="30" y="9"/>
                      <a:pt x="26" y="9"/>
                      <a:pt x="23" y="5"/>
                    </a:cubicBezTo>
                    <a:cubicBezTo>
                      <a:pt x="20" y="2"/>
                      <a:pt x="16" y="0"/>
                      <a:pt x="12" y="0"/>
                    </a:cubicBezTo>
                    <a:cubicBezTo>
                      <a:pt x="8" y="0"/>
                      <a:pt x="4" y="2"/>
                      <a:pt x="1" y="5"/>
                    </a:cubicBezTo>
                    <a:cubicBezTo>
                      <a:pt x="0" y="7"/>
                      <a:pt x="0" y="10"/>
                      <a:pt x="1" y="11"/>
                    </a:cubicBezTo>
                    <a:cubicBezTo>
                      <a:pt x="3" y="12"/>
                      <a:pt x="6" y="12"/>
                      <a:pt x="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1" name="Freeform 40"/>
              <p:cNvSpPr>
                <a:spLocks/>
              </p:cNvSpPr>
              <p:nvPr/>
            </p:nvSpPr>
            <p:spPr bwMode="auto">
              <a:xfrm>
                <a:off x="6108700" y="3522663"/>
                <a:ext cx="241300" cy="53975"/>
              </a:xfrm>
              <a:custGeom>
                <a:avLst/>
                <a:gdLst>
                  <a:gd name="T0" fmla="*/ 7 w 72"/>
                  <a:gd name="T1" fmla="*/ 11 h 16"/>
                  <a:gd name="T2" fmla="*/ 17 w 72"/>
                  <a:gd name="T3" fmla="*/ 11 h 16"/>
                  <a:gd name="T4" fmla="*/ 28 w 72"/>
                  <a:gd name="T5" fmla="*/ 16 h 16"/>
                  <a:gd name="T6" fmla="*/ 39 w 72"/>
                  <a:gd name="T7" fmla="*/ 11 h 16"/>
                  <a:gd name="T8" fmla="*/ 49 w 72"/>
                  <a:gd name="T9" fmla="*/ 11 h 16"/>
                  <a:gd name="T10" fmla="*/ 60 w 72"/>
                  <a:gd name="T11" fmla="*/ 16 h 16"/>
                  <a:gd name="T12" fmla="*/ 71 w 72"/>
                  <a:gd name="T13" fmla="*/ 11 h 16"/>
                  <a:gd name="T14" fmla="*/ 71 w 72"/>
                  <a:gd name="T15" fmla="*/ 5 h 16"/>
                  <a:gd name="T16" fmla="*/ 65 w 72"/>
                  <a:gd name="T17" fmla="*/ 5 h 16"/>
                  <a:gd name="T18" fmla="*/ 55 w 72"/>
                  <a:gd name="T19" fmla="*/ 5 h 16"/>
                  <a:gd name="T20" fmla="*/ 44 w 72"/>
                  <a:gd name="T21" fmla="*/ 0 h 16"/>
                  <a:gd name="T22" fmla="*/ 33 w 72"/>
                  <a:gd name="T23" fmla="*/ 5 h 16"/>
                  <a:gd name="T24" fmla="*/ 23 w 72"/>
                  <a:gd name="T25" fmla="*/ 5 h 16"/>
                  <a:gd name="T26" fmla="*/ 12 w 72"/>
                  <a:gd name="T27" fmla="*/ 0 h 16"/>
                  <a:gd name="T28" fmla="*/ 1 w 72"/>
                  <a:gd name="T29" fmla="*/ 5 h 16"/>
                  <a:gd name="T30" fmla="*/ 1 w 72"/>
                  <a:gd name="T31" fmla="*/ 11 h 16"/>
                  <a:gd name="T32" fmla="*/ 7 w 72"/>
                  <a:gd name="T33"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6">
                    <a:moveTo>
                      <a:pt x="7" y="11"/>
                    </a:moveTo>
                    <a:cubicBezTo>
                      <a:pt x="10" y="7"/>
                      <a:pt x="14" y="7"/>
                      <a:pt x="17" y="11"/>
                    </a:cubicBezTo>
                    <a:cubicBezTo>
                      <a:pt x="20" y="14"/>
                      <a:pt x="24" y="16"/>
                      <a:pt x="28" y="16"/>
                    </a:cubicBezTo>
                    <a:cubicBezTo>
                      <a:pt x="32" y="16"/>
                      <a:pt x="36" y="14"/>
                      <a:pt x="39" y="11"/>
                    </a:cubicBezTo>
                    <a:cubicBezTo>
                      <a:pt x="42" y="7"/>
                      <a:pt x="46" y="7"/>
                      <a:pt x="49" y="11"/>
                    </a:cubicBezTo>
                    <a:cubicBezTo>
                      <a:pt x="52" y="14"/>
                      <a:pt x="56" y="16"/>
                      <a:pt x="60" y="16"/>
                    </a:cubicBezTo>
                    <a:cubicBezTo>
                      <a:pt x="64" y="16"/>
                      <a:pt x="68" y="14"/>
                      <a:pt x="71" y="11"/>
                    </a:cubicBezTo>
                    <a:cubicBezTo>
                      <a:pt x="72" y="9"/>
                      <a:pt x="72" y="6"/>
                      <a:pt x="71" y="5"/>
                    </a:cubicBezTo>
                    <a:cubicBezTo>
                      <a:pt x="69" y="4"/>
                      <a:pt x="66" y="4"/>
                      <a:pt x="65" y="5"/>
                    </a:cubicBezTo>
                    <a:cubicBezTo>
                      <a:pt x="62" y="9"/>
                      <a:pt x="58" y="9"/>
                      <a:pt x="55" y="5"/>
                    </a:cubicBezTo>
                    <a:cubicBezTo>
                      <a:pt x="52" y="2"/>
                      <a:pt x="48" y="0"/>
                      <a:pt x="44" y="0"/>
                    </a:cubicBezTo>
                    <a:cubicBezTo>
                      <a:pt x="40" y="0"/>
                      <a:pt x="36" y="2"/>
                      <a:pt x="33" y="5"/>
                    </a:cubicBezTo>
                    <a:cubicBezTo>
                      <a:pt x="30" y="9"/>
                      <a:pt x="26" y="9"/>
                      <a:pt x="23" y="5"/>
                    </a:cubicBezTo>
                    <a:cubicBezTo>
                      <a:pt x="20" y="2"/>
                      <a:pt x="16" y="0"/>
                      <a:pt x="12" y="0"/>
                    </a:cubicBezTo>
                    <a:cubicBezTo>
                      <a:pt x="8" y="0"/>
                      <a:pt x="4" y="2"/>
                      <a:pt x="1" y="5"/>
                    </a:cubicBezTo>
                    <a:cubicBezTo>
                      <a:pt x="0" y="7"/>
                      <a:pt x="0" y="10"/>
                      <a:pt x="1" y="11"/>
                    </a:cubicBezTo>
                    <a:cubicBezTo>
                      <a:pt x="3" y="12"/>
                      <a:pt x="6" y="12"/>
                      <a:pt x="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53" name="Group 52"/>
          <p:cNvGrpSpPr/>
          <p:nvPr/>
        </p:nvGrpSpPr>
        <p:grpSpPr>
          <a:xfrm>
            <a:off x="7933239" y="3453084"/>
            <a:ext cx="9473387" cy="1563014"/>
            <a:chOff x="7933239" y="3453084"/>
            <a:chExt cx="9473387" cy="1563014"/>
          </a:xfrm>
        </p:grpSpPr>
        <p:sp>
          <p:nvSpPr>
            <p:cNvPr id="8" name="Freeform 7"/>
            <p:cNvSpPr/>
            <p:nvPr/>
          </p:nvSpPr>
          <p:spPr>
            <a:xfrm>
              <a:off x="8714746" y="3609386"/>
              <a:ext cx="8691880" cy="1250411"/>
            </a:xfrm>
            <a:custGeom>
              <a:avLst/>
              <a:gdLst>
                <a:gd name="connsiteX0" fmla="*/ 0 w 8691880"/>
                <a:gd name="connsiteY0" fmla="*/ 0 h 1250411"/>
                <a:gd name="connsiteX1" fmla="*/ 8691880 w 8691880"/>
                <a:gd name="connsiteY1" fmla="*/ 0 h 1250411"/>
                <a:gd name="connsiteX2" fmla="*/ 8691880 w 8691880"/>
                <a:gd name="connsiteY2" fmla="*/ 1250411 h 1250411"/>
                <a:gd name="connsiteX3" fmla="*/ 0 w 8691880"/>
                <a:gd name="connsiteY3" fmla="*/ 1250411 h 1250411"/>
                <a:gd name="connsiteX4" fmla="*/ 0 w 8691880"/>
                <a:gd name="connsiteY4" fmla="*/ 0 h 1250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91880" h="1250411">
                  <a:moveTo>
                    <a:pt x="0" y="0"/>
                  </a:moveTo>
                  <a:lnTo>
                    <a:pt x="8691880" y="0"/>
                  </a:lnTo>
                  <a:lnTo>
                    <a:pt x="8691880" y="1250411"/>
                  </a:lnTo>
                  <a:lnTo>
                    <a:pt x="0" y="1250411"/>
                  </a:lnTo>
                  <a:lnTo>
                    <a:pt x="0"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2514" tIns="86360" rIns="86360" bIns="86360" numCol="1" spcCol="1270" anchor="ctr" anchorCtr="0">
              <a:noAutofit/>
            </a:bodyPr>
            <a:lstStyle/>
            <a:p>
              <a:pPr lvl="0" algn="l" defTabSz="1511300">
                <a:lnSpc>
                  <a:spcPct val="90000"/>
                </a:lnSpc>
                <a:spcBef>
                  <a:spcPct val="0"/>
                </a:spcBef>
                <a:spcAft>
                  <a:spcPct val="35000"/>
                </a:spcAft>
              </a:pPr>
              <a:r>
                <a:rPr lang="en-US" sz="3400" kern="1200" dirty="0">
                  <a:latin typeface="Open Sans" panose="020B0604020202020204" charset="0"/>
                  <a:ea typeface="Open Sans" panose="020B0604020202020204" charset="0"/>
                  <a:cs typeface="Open Sans" panose="020B0604020202020204" charset="0"/>
                </a:rPr>
                <a:t>Approved through the state</a:t>
              </a:r>
            </a:p>
          </p:txBody>
        </p:sp>
        <p:sp>
          <p:nvSpPr>
            <p:cNvPr id="9" name="Oval 8"/>
            <p:cNvSpPr/>
            <p:nvPr/>
          </p:nvSpPr>
          <p:spPr>
            <a:xfrm>
              <a:off x="7933239" y="3453084"/>
              <a:ext cx="1563014" cy="1563014"/>
            </a:xfrm>
            <a:prstGeom prst="ellipse">
              <a:avLst/>
            </a:prstGeom>
            <a:ln>
              <a:solidFill>
                <a:srgbClr val="0E396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42" name="Freeform 41">
              <a:extLst>
                <a:ext uri="{FF2B5EF4-FFF2-40B4-BE49-F238E27FC236}">
                  <a16:creationId xmlns:a16="http://schemas.microsoft.com/office/drawing/2014/main" id="{391F5DA9-3A08-44BA-8513-C0D21CD4CBD7}"/>
                </a:ext>
              </a:extLst>
            </p:cNvPr>
            <p:cNvSpPr>
              <a:spLocks noChangeAspect="1" noEditPoints="1"/>
            </p:cNvSpPr>
            <p:nvPr/>
          </p:nvSpPr>
          <p:spPr bwMode="auto">
            <a:xfrm>
              <a:off x="8335805" y="3866656"/>
              <a:ext cx="757881" cy="731520"/>
            </a:xfrm>
            <a:custGeom>
              <a:avLst/>
              <a:gdLst>
                <a:gd name="T0" fmla="*/ 0 w 160"/>
                <a:gd name="T1" fmla="*/ 129 h 153"/>
                <a:gd name="T2" fmla="*/ 28 w 160"/>
                <a:gd name="T3" fmla="*/ 138 h 153"/>
                <a:gd name="T4" fmla="*/ 50 w 160"/>
                <a:gd name="T5" fmla="*/ 142 h 153"/>
                <a:gd name="T6" fmla="*/ 93 w 160"/>
                <a:gd name="T7" fmla="*/ 138 h 153"/>
                <a:gd name="T8" fmla="*/ 50 w 160"/>
                <a:gd name="T9" fmla="*/ 135 h 153"/>
                <a:gd name="T10" fmla="*/ 37 w 160"/>
                <a:gd name="T11" fmla="*/ 67 h 153"/>
                <a:gd name="T12" fmla="*/ 68 w 160"/>
                <a:gd name="T13" fmla="*/ 10 h 153"/>
                <a:gd name="T14" fmla="*/ 86 w 160"/>
                <a:gd name="T15" fmla="*/ 27 h 153"/>
                <a:gd name="T16" fmla="*/ 89 w 160"/>
                <a:gd name="T17" fmla="*/ 56 h 153"/>
                <a:gd name="T18" fmla="*/ 137 w 160"/>
                <a:gd name="T19" fmla="*/ 69 h 153"/>
                <a:gd name="T20" fmla="*/ 137 w 160"/>
                <a:gd name="T21" fmla="*/ 73 h 153"/>
                <a:gd name="T22" fmla="*/ 140 w 160"/>
                <a:gd name="T23" fmla="*/ 76 h 153"/>
                <a:gd name="T24" fmla="*/ 144 w 160"/>
                <a:gd name="T25" fmla="*/ 70 h 153"/>
                <a:gd name="T26" fmla="*/ 144 w 160"/>
                <a:gd name="T27" fmla="*/ 69 h 153"/>
                <a:gd name="T28" fmla="*/ 93 w 160"/>
                <a:gd name="T29" fmla="*/ 49 h 153"/>
                <a:gd name="T30" fmla="*/ 84 w 160"/>
                <a:gd name="T31" fmla="*/ 7 h 153"/>
                <a:gd name="T32" fmla="*/ 62 w 160"/>
                <a:gd name="T33" fmla="*/ 7 h 153"/>
                <a:gd name="T34" fmla="*/ 36 w 160"/>
                <a:gd name="T35" fmla="*/ 60 h 153"/>
                <a:gd name="T36" fmla="*/ 9 w 160"/>
                <a:gd name="T37" fmla="*/ 56 h 153"/>
                <a:gd name="T38" fmla="*/ 31 w 160"/>
                <a:gd name="T39" fmla="*/ 65 h 153"/>
                <a:gd name="T40" fmla="*/ 28 w 160"/>
                <a:gd name="T41" fmla="*/ 131 h 153"/>
                <a:gd name="T42" fmla="*/ 6 w 160"/>
                <a:gd name="T43" fmla="*/ 129 h 153"/>
                <a:gd name="T44" fmla="*/ 9 w 160"/>
                <a:gd name="T45" fmla="*/ 63 h 153"/>
                <a:gd name="T46" fmla="*/ 31 w 160"/>
                <a:gd name="T47" fmla="*/ 65 h 153"/>
                <a:gd name="T48" fmla="*/ 111 w 160"/>
                <a:gd name="T49" fmla="*/ 103 h 153"/>
                <a:gd name="T50" fmla="*/ 105 w 160"/>
                <a:gd name="T51" fmla="*/ 113 h 153"/>
                <a:gd name="T52" fmla="*/ 102 w 160"/>
                <a:gd name="T53" fmla="*/ 150 h 153"/>
                <a:gd name="T54" fmla="*/ 157 w 160"/>
                <a:gd name="T55" fmla="*/ 153 h 153"/>
                <a:gd name="T56" fmla="*/ 160 w 160"/>
                <a:gd name="T57" fmla="*/ 116 h 153"/>
                <a:gd name="T58" fmla="*/ 150 w 160"/>
                <a:gd name="T59" fmla="*/ 113 h 153"/>
                <a:gd name="T60" fmla="*/ 131 w 160"/>
                <a:gd name="T61" fmla="*/ 83 h 153"/>
                <a:gd name="T62" fmla="*/ 131 w 160"/>
                <a:gd name="T63" fmla="*/ 90 h 153"/>
                <a:gd name="T64" fmla="*/ 144 w 160"/>
                <a:gd name="T65" fmla="*/ 113 h 153"/>
                <a:gd name="T66" fmla="*/ 118 w 160"/>
                <a:gd name="T67" fmla="*/ 103 h 153"/>
                <a:gd name="T68" fmla="*/ 154 w 160"/>
                <a:gd name="T69" fmla="*/ 146 h 153"/>
                <a:gd name="T70" fmla="*/ 108 w 160"/>
                <a:gd name="T71" fmla="*/ 119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53">
                  <a:moveTo>
                    <a:pt x="0" y="65"/>
                  </a:moveTo>
                  <a:cubicBezTo>
                    <a:pt x="0" y="129"/>
                    <a:pt x="0" y="129"/>
                    <a:pt x="0" y="129"/>
                  </a:cubicBezTo>
                  <a:cubicBezTo>
                    <a:pt x="0" y="134"/>
                    <a:pt x="4" y="138"/>
                    <a:pt x="9" y="138"/>
                  </a:cubicBezTo>
                  <a:cubicBezTo>
                    <a:pt x="28" y="138"/>
                    <a:pt x="28" y="138"/>
                    <a:pt x="28" y="138"/>
                  </a:cubicBezTo>
                  <a:cubicBezTo>
                    <a:pt x="31" y="138"/>
                    <a:pt x="34" y="137"/>
                    <a:pt x="35" y="135"/>
                  </a:cubicBezTo>
                  <a:cubicBezTo>
                    <a:pt x="39" y="139"/>
                    <a:pt x="44" y="142"/>
                    <a:pt x="50" y="142"/>
                  </a:cubicBezTo>
                  <a:cubicBezTo>
                    <a:pt x="90" y="142"/>
                    <a:pt x="90" y="142"/>
                    <a:pt x="90" y="142"/>
                  </a:cubicBezTo>
                  <a:cubicBezTo>
                    <a:pt x="92" y="142"/>
                    <a:pt x="93" y="140"/>
                    <a:pt x="93" y="138"/>
                  </a:cubicBezTo>
                  <a:cubicBezTo>
                    <a:pt x="93" y="137"/>
                    <a:pt x="92" y="135"/>
                    <a:pt x="90" y="135"/>
                  </a:cubicBezTo>
                  <a:cubicBezTo>
                    <a:pt x="50" y="135"/>
                    <a:pt x="50" y="135"/>
                    <a:pt x="50" y="135"/>
                  </a:cubicBezTo>
                  <a:cubicBezTo>
                    <a:pt x="43" y="135"/>
                    <a:pt x="37" y="129"/>
                    <a:pt x="37" y="122"/>
                  </a:cubicBezTo>
                  <a:cubicBezTo>
                    <a:pt x="37" y="67"/>
                    <a:pt x="37" y="67"/>
                    <a:pt x="37" y="67"/>
                  </a:cubicBezTo>
                  <a:cubicBezTo>
                    <a:pt x="45" y="64"/>
                    <a:pt x="68" y="54"/>
                    <a:pt x="68" y="32"/>
                  </a:cubicBezTo>
                  <a:cubicBezTo>
                    <a:pt x="68" y="10"/>
                    <a:pt x="68" y="10"/>
                    <a:pt x="68" y="10"/>
                  </a:cubicBezTo>
                  <a:cubicBezTo>
                    <a:pt x="71" y="9"/>
                    <a:pt x="77" y="9"/>
                    <a:pt x="81" y="12"/>
                  </a:cubicBezTo>
                  <a:cubicBezTo>
                    <a:pt x="84" y="15"/>
                    <a:pt x="86" y="19"/>
                    <a:pt x="86" y="27"/>
                  </a:cubicBezTo>
                  <a:cubicBezTo>
                    <a:pt x="86" y="53"/>
                    <a:pt x="86" y="53"/>
                    <a:pt x="86" y="53"/>
                  </a:cubicBezTo>
                  <a:cubicBezTo>
                    <a:pt x="86" y="54"/>
                    <a:pt x="88" y="56"/>
                    <a:pt x="89" y="56"/>
                  </a:cubicBezTo>
                  <a:cubicBezTo>
                    <a:pt x="124" y="56"/>
                    <a:pt x="124" y="56"/>
                    <a:pt x="124" y="56"/>
                  </a:cubicBezTo>
                  <a:cubicBezTo>
                    <a:pt x="131" y="56"/>
                    <a:pt x="137" y="62"/>
                    <a:pt x="137" y="69"/>
                  </a:cubicBezTo>
                  <a:cubicBezTo>
                    <a:pt x="137" y="70"/>
                    <a:pt x="137" y="70"/>
                    <a:pt x="137" y="70"/>
                  </a:cubicBezTo>
                  <a:cubicBezTo>
                    <a:pt x="137" y="73"/>
                    <a:pt x="137" y="73"/>
                    <a:pt x="137" y="73"/>
                  </a:cubicBezTo>
                  <a:cubicBezTo>
                    <a:pt x="137" y="74"/>
                    <a:pt x="138" y="76"/>
                    <a:pt x="139" y="76"/>
                  </a:cubicBezTo>
                  <a:cubicBezTo>
                    <a:pt x="140" y="76"/>
                    <a:pt x="140" y="76"/>
                    <a:pt x="140" y="76"/>
                  </a:cubicBezTo>
                  <a:cubicBezTo>
                    <a:pt x="142" y="76"/>
                    <a:pt x="143" y="75"/>
                    <a:pt x="143" y="74"/>
                  </a:cubicBezTo>
                  <a:cubicBezTo>
                    <a:pt x="144" y="70"/>
                    <a:pt x="144" y="70"/>
                    <a:pt x="144" y="70"/>
                  </a:cubicBezTo>
                  <a:cubicBezTo>
                    <a:pt x="144" y="70"/>
                    <a:pt x="144" y="70"/>
                    <a:pt x="144" y="70"/>
                  </a:cubicBezTo>
                  <a:cubicBezTo>
                    <a:pt x="144" y="69"/>
                    <a:pt x="144" y="69"/>
                    <a:pt x="144" y="69"/>
                  </a:cubicBezTo>
                  <a:cubicBezTo>
                    <a:pt x="144" y="58"/>
                    <a:pt x="135" y="49"/>
                    <a:pt x="124" y="49"/>
                  </a:cubicBezTo>
                  <a:cubicBezTo>
                    <a:pt x="93" y="49"/>
                    <a:pt x="93" y="49"/>
                    <a:pt x="93" y="49"/>
                  </a:cubicBezTo>
                  <a:cubicBezTo>
                    <a:pt x="93" y="27"/>
                    <a:pt x="93" y="27"/>
                    <a:pt x="93" y="27"/>
                  </a:cubicBezTo>
                  <a:cubicBezTo>
                    <a:pt x="93" y="17"/>
                    <a:pt x="90" y="11"/>
                    <a:pt x="84" y="7"/>
                  </a:cubicBezTo>
                  <a:cubicBezTo>
                    <a:pt x="76" y="0"/>
                    <a:pt x="64" y="4"/>
                    <a:pt x="64" y="4"/>
                  </a:cubicBezTo>
                  <a:cubicBezTo>
                    <a:pt x="62" y="5"/>
                    <a:pt x="62" y="6"/>
                    <a:pt x="62" y="7"/>
                  </a:cubicBezTo>
                  <a:cubicBezTo>
                    <a:pt x="62" y="32"/>
                    <a:pt x="62" y="32"/>
                    <a:pt x="62" y="32"/>
                  </a:cubicBezTo>
                  <a:cubicBezTo>
                    <a:pt x="62" y="49"/>
                    <a:pt x="43" y="58"/>
                    <a:pt x="36" y="60"/>
                  </a:cubicBezTo>
                  <a:cubicBezTo>
                    <a:pt x="34" y="58"/>
                    <a:pt x="32" y="56"/>
                    <a:pt x="28" y="56"/>
                  </a:cubicBezTo>
                  <a:cubicBezTo>
                    <a:pt x="9" y="56"/>
                    <a:pt x="9" y="56"/>
                    <a:pt x="9" y="56"/>
                  </a:cubicBezTo>
                  <a:cubicBezTo>
                    <a:pt x="4" y="56"/>
                    <a:pt x="0" y="60"/>
                    <a:pt x="0" y="65"/>
                  </a:cubicBezTo>
                  <a:close/>
                  <a:moveTo>
                    <a:pt x="31" y="65"/>
                  </a:moveTo>
                  <a:cubicBezTo>
                    <a:pt x="31" y="129"/>
                    <a:pt x="31" y="129"/>
                    <a:pt x="31" y="129"/>
                  </a:cubicBezTo>
                  <a:cubicBezTo>
                    <a:pt x="31" y="130"/>
                    <a:pt x="30" y="131"/>
                    <a:pt x="28" y="131"/>
                  </a:cubicBezTo>
                  <a:cubicBezTo>
                    <a:pt x="9" y="131"/>
                    <a:pt x="9" y="131"/>
                    <a:pt x="9" y="131"/>
                  </a:cubicBezTo>
                  <a:cubicBezTo>
                    <a:pt x="7" y="131"/>
                    <a:pt x="6" y="130"/>
                    <a:pt x="6" y="129"/>
                  </a:cubicBezTo>
                  <a:cubicBezTo>
                    <a:pt x="6" y="65"/>
                    <a:pt x="6" y="65"/>
                    <a:pt x="6" y="65"/>
                  </a:cubicBezTo>
                  <a:cubicBezTo>
                    <a:pt x="6" y="64"/>
                    <a:pt x="7" y="63"/>
                    <a:pt x="9" y="63"/>
                  </a:cubicBezTo>
                  <a:cubicBezTo>
                    <a:pt x="28" y="63"/>
                    <a:pt x="28" y="63"/>
                    <a:pt x="28" y="63"/>
                  </a:cubicBezTo>
                  <a:cubicBezTo>
                    <a:pt x="30" y="63"/>
                    <a:pt x="31" y="64"/>
                    <a:pt x="31" y="65"/>
                  </a:cubicBezTo>
                  <a:close/>
                  <a:moveTo>
                    <a:pt x="131" y="83"/>
                  </a:moveTo>
                  <a:cubicBezTo>
                    <a:pt x="120" y="83"/>
                    <a:pt x="111" y="92"/>
                    <a:pt x="111" y="103"/>
                  </a:cubicBezTo>
                  <a:cubicBezTo>
                    <a:pt x="111" y="113"/>
                    <a:pt x="111" y="113"/>
                    <a:pt x="111" y="113"/>
                  </a:cubicBezTo>
                  <a:cubicBezTo>
                    <a:pt x="105" y="113"/>
                    <a:pt x="105" y="113"/>
                    <a:pt x="105" y="113"/>
                  </a:cubicBezTo>
                  <a:cubicBezTo>
                    <a:pt x="103" y="113"/>
                    <a:pt x="102" y="114"/>
                    <a:pt x="102" y="116"/>
                  </a:cubicBezTo>
                  <a:cubicBezTo>
                    <a:pt x="102" y="150"/>
                    <a:pt x="102" y="150"/>
                    <a:pt x="102" y="150"/>
                  </a:cubicBezTo>
                  <a:cubicBezTo>
                    <a:pt x="102" y="151"/>
                    <a:pt x="103" y="153"/>
                    <a:pt x="105" y="153"/>
                  </a:cubicBezTo>
                  <a:cubicBezTo>
                    <a:pt x="157" y="153"/>
                    <a:pt x="157" y="153"/>
                    <a:pt x="157" y="153"/>
                  </a:cubicBezTo>
                  <a:cubicBezTo>
                    <a:pt x="159" y="153"/>
                    <a:pt x="160" y="151"/>
                    <a:pt x="160" y="150"/>
                  </a:cubicBezTo>
                  <a:cubicBezTo>
                    <a:pt x="160" y="116"/>
                    <a:pt x="160" y="116"/>
                    <a:pt x="160" y="116"/>
                  </a:cubicBezTo>
                  <a:cubicBezTo>
                    <a:pt x="160" y="114"/>
                    <a:pt x="159" y="113"/>
                    <a:pt x="157" y="113"/>
                  </a:cubicBezTo>
                  <a:cubicBezTo>
                    <a:pt x="150" y="113"/>
                    <a:pt x="150" y="113"/>
                    <a:pt x="150" y="113"/>
                  </a:cubicBezTo>
                  <a:cubicBezTo>
                    <a:pt x="150" y="103"/>
                    <a:pt x="150" y="103"/>
                    <a:pt x="150" y="103"/>
                  </a:cubicBezTo>
                  <a:cubicBezTo>
                    <a:pt x="150" y="92"/>
                    <a:pt x="142" y="83"/>
                    <a:pt x="131" y="83"/>
                  </a:cubicBezTo>
                  <a:close/>
                  <a:moveTo>
                    <a:pt x="118" y="103"/>
                  </a:moveTo>
                  <a:cubicBezTo>
                    <a:pt x="118" y="96"/>
                    <a:pt x="124" y="90"/>
                    <a:pt x="131" y="90"/>
                  </a:cubicBezTo>
                  <a:cubicBezTo>
                    <a:pt x="138" y="90"/>
                    <a:pt x="144" y="96"/>
                    <a:pt x="144" y="103"/>
                  </a:cubicBezTo>
                  <a:cubicBezTo>
                    <a:pt x="144" y="113"/>
                    <a:pt x="144" y="113"/>
                    <a:pt x="144" y="113"/>
                  </a:cubicBezTo>
                  <a:cubicBezTo>
                    <a:pt x="118" y="113"/>
                    <a:pt x="118" y="113"/>
                    <a:pt x="118" y="113"/>
                  </a:cubicBezTo>
                  <a:cubicBezTo>
                    <a:pt x="118" y="103"/>
                    <a:pt x="118" y="103"/>
                    <a:pt x="118" y="103"/>
                  </a:cubicBezTo>
                  <a:close/>
                  <a:moveTo>
                    <a:pt x="154" y="119"/>
                  </a:moveTo>
                  <a:cubicBezTo>
                    <a:pt x="154" y="146"/>
                    <a:pt x="154" y="146"/>
                    <a:pt x="154" y="146"/>
                  </a:cubicBezTo>
                  <a:cubicBezTo>
                    <a:pt x="108" y="146"/>
                    <a:pt x="108" y="146"/>
                    <a:pt x="108" y="146"/>
                  </a:cubicBezTo>
                  <a:cubicBezTo>
                    <a:pt x="108" y="119"/>
                    <a:pt x="108" y="119"/>
                    <a:pt x="108" y="119"/>
                  </a:cubicBezTo>
                  <a:lnTo>
                    <a:pt x="154" y="119"/>
                  </a:lnTo>
                  <a:close/>
                </a:path>
              </a:pathLst>
            </a:custGeom>
            <a:solidFill>
              <a:srgbClr val="2C2F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grpSp>
      <p:grpSp>
        <p:nvGrpSpPr>
          <p:cNvPr id="54" name="Group 53"/>
          <p:cNvGrpSpPr/>
          <p:nvPr/>
        </p:nvGrpSpPr>
        <p:grpSpPr>
          <a:xfrm>
            <a:off x="7933239" y="5329027"/>
            <a:ext cx="9473387" cy="1563014"/>
            <a:chOff x="7933239" y="5329027"/>
            <a:chExt cx="9473387" cy="1563014"/>
          </a:xfrm>
        </p:grpSpPr>
        <p:sp>
          <p:nvSpPr>
            <p:cNvPr id="10" name="Freeform 9"/>
            <p:cNvSpPr/>
            <p:nvPr/>
          </p:nvSpPr>
          <p:spPr>
            <a:xfrm>
              <a:off x="8714746" y="5485328"/>
              <a:ext cx="8691880" cy="1250411"/>
            </a:xfrm>
            <a:custGeom>
              <a:avLst/>
              <a:gdLst>
                <a:gd name="connsiteX0" fmla="*/ 0 w 8691880"/>
                <a:gd name="connsiteY0" fmla="*/ 0 h 1250411"/>
                <a:gd name="connsiteX1" fmla="*/ 8691880 w 8691880"/>
                <a:gd name="connsiteY1" fmla="*/ 0 h 1250411"/>
                <a:gd name="connsiteX2" fmla="*/ 8691880 w 8691880"/>
                <a:gd name="connsiteY2" fmla="*/ 1250411 h 1250411"/>
                <a:gd name="connsiteX3" fmla="*/ 0 w 8691880"/>
                <a:gd name="connsiteY3" fmla="*/ 1250411 h 1250411"/>
                <a:gd name="connsiteX4" fmla="*/ 0 w 8691880"/>
                <a:gd name="connsiteY4" fmla="*/ 0 h 1250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91880" h="1250411">
                  <a:moveTo>
                    <a:pt x="0" y="0"/>
                  </a:moveTo>
                  <a:lnTo>
                    <a:pt x="8691880" y="0"/>
                  </a:lnTo>
                  <a:lnTo>
                    <a:pt x="8691880" y="1250411"/>
                  </a:lnTo>
                  <a:lnTo>
                    <a:pt x="0" y="1250411"/>
                  </a:lnTo>
                  <a:lnTo>
                    <a:pt x="0"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2514" tIns="86360" rIns="86360" bIns="86360" numCol="1" spcCol="1270" anchor="ctr" anchorCtr="0">
              <a:noAutofit/>
            </a:bodyPr>
            <a:lstStyle/>
            <a:p>
              <a:pPr lvl="0" algn="l" defTabSz="1511300">
                <a:lnSpc>
                  <a:spcPct val="90000"/>
                </a:lnSpc>
                <a:spcBef>
                  <a:spcPct val="0"/>
                </a:spcBef>
                <a:spcAft>
                  <a:spcPct val="35000"/>
                </a:spcAft>
              </a:pPr>
              <a:r>
                <a:rPr lang="en-US" sz="3400" kern="1200" dirty="0">
                  <a:latin typeface="Open Sans" panose="020B0604020202020204" charset="0"/>
                  <a:ea typeface="Open Sans" panose="020B0604020202020204" charset="0"/>
                  <a:cs typeface="Open Sans" panose="020B0604020202020204" charset="0"/>
                </a:rPr>
                <a:t>Can be customized</a:t>
              </a:r>
            </a:p>
          </p:txBody>
        </p:sp>
        <p:sp>
          <p:nvSpPr>
            <p:cNvPr id="11" name="Oval 10"/>
            <p:cNvSpPr/>
            <p:nvPr/>
          </p:nvSpPr>
          <p:spPr>
            <a:xfrm>
              <a:off x="7933239" y="5329027"/>
              <a:ext cx="1563014" cy="1563014"/>
            </a:xfrm>
            <a:prstGeom prst="ellipse">
              <a:avLst/>
            </a:prstGeom>
            <a:ln>
              <a:solidFill>
                <a:srgbClr val="0E396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grpSp>
          <p:nvGrpSpPr>
            <p:cNvPr id="43" name="Group 42"/>
            <p:cNvGrpSpPr>
              <a:grpSpLocks noChangeAspect="1"/>
            </p:cNvGrpSpPr>
            <p:nvPr/>
          </p:nvGrpSpPr>
          <p:grpSpPr>
            <a:xfrm>
              <a:off x="8348995" y="5744774"/>
              <a:ext cx="732648" cy="731520"/>
              <a:chOff x="9947275" y="4476750"/>
              <a:chExt cx="1025525" cy="1023938"/>
            </a:xfrm>
            <a:solidFill>
              <a:srgbClr val="222222"/>
            </a:solidFill>
          </p:grpSpPr>
          <p:sp>
            <p:nvSpPr>
              <p:cNvPr id="44" name="Freeform 43"/>
              <p:cNvSpPr>
                <a:spLocks noEditPoints="1"/>
              </p:cNvSpPr>
              <p:nvPr/>
            </p:nvSpPr>
            <p:spPr bwMode="auto">
              <a:xfrm>
                <a:off x="9947275" y="4476750"/>
                <a:ext cx="307975" cy="307975"/>
              </a:xfrm>
              <a:custGeom>
                <a:avLst/>
                <a:gdLst>
                  <a:gd name="T0" fmla="*/ 307 w 614"/>
                  <a:gd name="T1" fmla="*/ 614 h 614"/>
                  <a:gd name="T2" fmla="*/ 614 w 614"/>
                  <a:gd name="T3" fmla="*/ 307 h 614"/>
                  <a:gd name="T4" fmla="*/ 307 w 614"/>
                  <a:gd name="T5" fmla="*/ 0 h 614"/>
                  <a:gd name="T6" fmla="*/ 0 w 614"/>
                  <a:gd name="T7" fmla="*/ 307 h 614"/>
                  <a:gd name="T8" fmla="*/ 307 w 614"/>
                  <a:gd name="T9" fmla="*/ 614 h 614"/>
                  <a:gd name="T10" fmla="*/ 410 w 614"/>
                  <a:gd name="T11" fmla="*/ 523 h 614"/>
                  <a:gd name="T12" fmla="*/ 205 w 614"/>
                  <a:gd name="T13" fmla="*/ 523 h 614"/>
                  <a:gd name="T14" fmla="*/ 205 w 614"/>
                  <a:gd name="T15" fmla="*/ 523 h 614"/>
                  <a:gd name="T16" fmla="*/ 205 w 614"/>
                  <a:gd name="T17" fmla="*/ 492 h 614"/>
                  <a:gd name="T18" fmla="*/ 307 w 614"/>
                  <a:gd name="T19" fmla="*/ 410 h 614"/>
                  <a:gd name="T20" fmla="*/ 382 w 614"/>
                  <a:gd name="T21" fmla="*/ 436 h 614"/>
                  <a:gd name="T22" fmla="*/ 410 w 614"/>
                  <a:gd name="T23" fmla="*/ 492 h 614"/>
                  <a:gd name="T24" fmla="*/ 410 w 614"/>
                  <a:gd name="T25" fmla="*/ 523 h 614"/>
                  <a:gd name="T26" fmla="*/ 239 w 614"/>
                  <a:gd name="T27" fmla="*/ 273 h 614"/>
                  <a:gd name="T28" fmla="*/ 307 w 614"/>
                  <a:gd name="T29" fmla="*/ 205 h 614"/>
                  <a:gd name="T30" fmla="*/ 375 w 614"/>
                  <a:gd name="T31" fmla="*/ 273 h 614"/>
                  <a:gd name="T32" fmla="*/ 307 w 614"/>
                  <a:gd name="T33" fmla="*/ 341 h 614"/>
                  <a:gd name="T34" fmla="*/ 239 w 614"/>
                  <a:gd name="T35" fmla="*/ 273 h 614"/>
                  <a:gd name="T36" fmla="*/ 86 w 614"/>
                  <a:gd name="T37" fmla="*/ 216 h 614"/>
                  <a:gd name="T38" fmla="*/ 307 w 614"/>
                  <a:gd name="T39" fmla="*/ 68 h 614"/>
                  <a:gd name="T40" fmla="*/ 528 w 614"/>
                  <a:gd name="T41" fmla="*/ 216 h 614"/>
                  <a:gd name="T42" fmla="*/ 476 w 614"/>
                  <a:gd name="T43" fmla="*/ 476 h 614"/>
                  <a:gd name="T44" fmla="*/ 426 w 614"/>
                  <a:gd name="T45" fmla="*/ 384 h 614"/>
                  <a:gd name="T46" fmla="*/ 404 w 614"/>
                  <a:gd name="T47" fmla="*/ 369 h 614"/>
                  <a:gd name="T48" fmla="*/ 404 w 614"/>
                  <a:gd name="T49" fmla="*/ 176 h 614"/>
                  <a:gd name="T50" fmla="*/ 211 w 614"/>
                  <a:gd name="T51" fmla="*/ 176 h 614"/>
                  <a:gd name="T52" fmla="*/ 210 w 614"/>
                  <a:gd name="T53" fmla="*/ 369 h 614"/>
                  <a:gd name="T54" fmla="*/ 138 w 614"/>
                  <a:gd name="T55" fmla="*/ 476 h 614"/>
                  <a:gd name="T56" fmla="*/ 86 w 614"/>
                  <a:gd name="T57" fmla="*/ 21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4" h="614">
                    <a:moveTo>
                      <a:pt x="307" y="614"/>
                    </a:moveTo>
                    <a:cubicBezTo>
                      <a:pt x="477" y="614"/>
                      <a:pt x="614" y="477"/>
                      <a:pt x="614" y="307"/>
                    </a:cubicBezTo>
                    <a:cubicBezTo>
                      <a:pt x="614" y="138"/>
                      <a:pt x="477" y="0"/>
                      <a:pt x="307" y="0"/>
                    </a:cubicBezTo>
                    <a:cubicBezTo>
                      <a:pt x="138" y="0"/>
                      <a:pt x="0" y="138"/>
                      <a:pt x="0" y="307"/>
                    </a:cubicBezTo>
                    <a:cubicBezTo>
                      <a:pt x="0" y="477"/>
                      <a:pt x="138" y="614"/>
                      <a:pt x="307" y="614"/>
                    </a:cubicBezTo>
                    <a:close/>
                    <a:moveTo>
                      <a:pt x="410" y="523"/>
                    </a:moveTo>
                    <a:cubicBezTo>
                      <a:pt x="345" y="554"/>
                      <a:pt x="270" y="554"/>
                      <a:pt x="205" y="523"/>
                    </a:cubicBezTo>
                    <a:cubicBezTo>
                      <a:pt x="205" y="523"/>
                      <a:pt x="205" y="523"/>
                      <a:pt x="205" y="523"/>
                    </a:cubicBezTo>
                    <a:cubicBezTo>
                      <a:pt x="205" y="492"/>
                      <a:pt x="205" y="492"/>
                      <a:pt x="205" y="492"/>
                    </a:cubicBezTo>
                    <a:cubicBezTo>
                      <a:pt x="211" y="441"/>
                      <a:pt x="256" y="405"/>
                      <a:pt x="307" y="410"/>
                    </a:cubicBezTo>
                    <a:cubicBezTo>
                      <a:pt x="334" y="409"/>
                      <a:pt x="361" y="419"/>
                      <a:pt x="382" y="436"/>
                    </a:cubicBezTo>
                    <a:cubicBezTo>
                      <a:pt x="399" y="450"/>
                      <a:pt x="409" y="470"/>
                      <a:pt x="410" y="492"/>
                    </a:cubicBezTo>
                    <a:lnTo>
                      <a:pt x="410" y="523"/>
                    </a:lnTo>
                    <a:close/>
                    <a:moveTo>
                      <a:pt x="239" y="273"/>
                    </a:moveTo>
                    <a:cubicBezTo>
                      <a:pt x="239" y="235"/>
                      <a:pt x="269" y="205"/>
                      <a:pt x="307" y="205"/>
                    </a:cubicBezTo>
                    <a:cubicBezTo>
                      <a:pt x="345" y="205"/>
                      <a:pt x="375" y="235"/>
                      <a:pt x="375" y="273"/>
                    </a:cubicBezTo>
                    <a:cubicBezTo>
                      <a:pt x="375" y="311"/>
                      <a:pt x="345" y="341"/>
                      <a:pt x="307" y="341"/>
                    </a:cubicBezTo>
                    <a:cubicBezTo>
                      <a:pt x="270" y="341"/>
                      <a:pt x="239" y="311"/>
                      <a:pt x="239" y="273"/>
                    </a:cubicBezTo>
                    <a:close/>
                    <a:moveTo>
                      <a:pt x="86" y="216"/>
                    </a:moveTo>
                    <a:cubicBezTo>
                      <a:pt x="123" y="126"/>
                      <a:pt x="211" y="68"/>
                      <a:pt x="307" y="68"/>
                    </a:cubicBezTo>
                    <a:cubicBezTo>
                      <a:pt x="404" y="68"/>
                      <a:pt x="491" y="126"/>
                      <a:pt x="528" y="216"/>
                    </a:cubicBezTo>
                    <a:cubicBezTo>
                      <a:pt x="565" y="305"/>
                      <a:pt x="544" y="408"/>
                      <a:pt x="476" y="476"/>
                    </a:cubicBezTo>
                    <a:cubicBezTo>
                      <a:pt x="472" y="440"/>
                      <a:pt x="454" y="407"/>
                      <a:pt x="426" y="384"/>
                    </a:cubicBezTo>
                    <a:cubicBezTo>
                      <a:pt x="419" y="379"/>
                      <a:pt x="412" y="373"/>
                      <a:pt x="404" y="369"/>
                    </a:cubicBezTo>
                    <a:cubicBezTo>
                      <a:pt x="457" y="315"/>
                      <a:pt x="457" y="229"/>
                      <a:pt x="404" y="176"/>
                    </a:cubicBezTo>
                    <a:cubicBezTo>
                      <a:pt x="350" y="123"/>
                      <a:pt x="264" y="123"/>
                      <a:pt x="211" y="176"/>
                    </a:cubicBezTo>
                    <a:cubicBezTo>
                      <a:pt x="158" y="229"/>
                      <a:pt x="157" y="315"/>
                      <a:pt x="210" y="369"/>
                    </a:cubicBezTo>
                    <a:cubicBezTo>
                      <a:pt x="171" y="392"/>
                      <a:pt x="145" y="431"/>
                      <a:pt x="138" y="476"/>
                    </a:cubicBezTo>
                    <a:cubicBezTo>
                      <a:pt x="70" y="408"/>
                      <a:pt x="49" y="305"/>
                      <a:pt x="86"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5" name="Freeform 44"/>
              <p:cNvSpPr>
                <a:spLocks noEditPoints="1"/>
              </p:cNvSpPr>
              <p:nvPr/>
            </p:nvSpPr>
            <p:spPr bwMode="auto">
              <a:xfrm>
                <a:off x="10664825" y="4476750"/>
                <a:ext cx="307975" cy="307975"/>
              </a:xfrm>
              <a:custGeom>
                <a:avLst/>
                <a:gdLst>
                  <a:gd name="T0" fmla="*/ 307 w 614"/>
                  <a:gd name="T1" fmla="*/ 614 h 614"/>
                  <a:gd name="T2" fmla="*/ 614 w 614"/>
                  <a:gd name="T3" fmla="*/ 307 h 614"/>
                  <a:gd name="T4" fmla="*/ 307 w 614"/>
                  <a:gd name="T5" fmla="*/ 0 h 614"/>
                  <a:gd name="T6" fmla="*/ 0 w 614"/>
                  <a:gd name="T7" fmla="*/ 307 h 614"/>
                  <a:gd name="T8" fmla="*/ 307 w 614"/>
                  <a:gd name="T9" fmla="*/ 614 h 614"/>
                  <a:gd name="T10" fmla="*/ 409 w 614"/>
                  <a:gd name="T11" fmla="*/ 523 h 614"/>
                  <a:gd name="T12" fmla="*/ 204 w 614"/>
                  <a:gd name="T13" fmla="*/ 523 h 614"/>
                  <a:gd name="T14" fmla="*/ 204 w 614"/>
                  <a:gd name="T15" fmla="*/ 492 h 614"/>
                  <a:gd name="T16" fmla="*/ 307 w 614"/>
                  <a:gd name="T17" fmla="*/ 410 h 614"/>
                  <a:gd name="T18" fmla="*/ 381 w 614"/>
                  <a:gd name="T19" fmla="*/ 436 h 614"/>
                  <a:gd name="T20" fmla="*/ 409 w 614"/>
                  <a:gd name="T21" fmla="*/ 492 h 614"/>
                  <a:gd name="T22" fmla="*/ 409 w 614"/>
                  <a:gd name="T23" fmla="*/ 523 h 614"/>
                  <a:gd name="T24" fmla="*/ 239 w 614"/>
                  <a:gd name="T25" fmla="*/ 273 h 614"/>
                  <a:gd name="T26" fmla="*/ 307 w 614"/>
                  <a:gd name="T27" fmla="*/ 205 h 614"/>
                  <a:gd name="T28" fmla="*/ 375 w 614"/>
                  <a:gd name="T29" fmla="*/ 273 h 614"/>
                  <a:gd name="T30" fmla="*/ 307 w 614"/>
                  <a:gd name="T31" fmla="*/ 341 h 614"/>
                  <a:gd name="T32" fmla="*/ 239 w 614"/>
                  <a:gd name="T33" fmla="*/ 273 h 614"/>
                  <a:gd name="T34" fmla="*/ 86 w 614"/>
                  <a:gd name="T35" fmla="*/ 216 h 614"/>
                  <a:gd name="T36" fmla="*/ 307 w 614"/>
                  <a:gd name="T37" fmla="*/ 68 h 614"/>
                  <a:gd name="T38" fmla="*/ 528 w 614"/>
                  <a:gd name="T39" fmla="*/ 216 h 614"/>
                  <a:gd name="T40" fmla="*/ 476 w 614"/>
                  <a:gd name="T41" fmla="*/ 476 h 614"/>
                  <a:gd name="T42" fmla="*/ 476 w 614"/>
                  <a:gd name="T43" fmla="*/ 476 h 614"/>
                  <a:gd name="T44" fmla="*/ 426 w 614"/>
                  <a:gd name="T45" fmla="*/ 384 h 614"/>
                  <a:gd name="T46" fmla="*/ 404 w 614"/>
                  <a:gd name="T47" fmla="*/ 369 h 614"/>
                  <a:gd name="T48" fmla="*/ 403 w 614"/>
                  <a:gd name="T49" fmla="*/ 176 h 614"/>
                  <a:gd name="T50" fmla="*/ 211 w 614"/>
                  <a:gd name="T51" fmla="*/ 176 h 614"/>
                  <a:gd name="T52" fmla="*/ 209 w 614"/>
                  <a:gd name="T53" fmla="*/ 369 h 614"/>
                  <a:gd name="T54" fmla="*/ 138 w 614"/>
                  <a:gd name="T55" fmla="*/ 476 h 614"/>
                  <a:gd name="T56" fmla="*/ 86 w 614"/>
                  <a:gd name="T57" fmla="*/ 21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4" h="614">
                    <a:moveTo>
                      <a:pt x="307" y="614"/>
                    </a:moveTo>
                    <a:cubicBezTo>
                      <a:pt x="476" y="614"/>
                      <a:pt x="614" y="477"/>
                      <a:pt x="614" y="307"/>
                    </a:cubicBezTo>
                    <a:cubicBezTo>
                      <a:pt x="614" y="138"/>
                      <a:pt x="476" y="0"/>
                      <a:pt x="307" y="0"/>
                    </a:cubicBezTo>
                    <a:cubicBezTo>
                      <a:pt x="137" y="0"/>
                      <a:pt x="0" y="138"/>
                      <a:pt x="0" y="307"/>
                    </a:cubicBezTo>
                    <a:cubicBezTo>
                      <a:pt x="0" y="477"/>
                      <a:pt x="137" y="614"/>
                      <a:pt x="307" y="614"/>
                    </a:cubicBezTo>
                    <a:close/>
                    <a:moveTo>
                      <a:pt x="409" y="523"/>
                    </a:moveTo>
                    <a:cubicBezTo>
                      <a:pt x="344" y="554"/>
                      <a:pt x="269" y="554"/>
                      <a:pt x="204" y="523"/>
                    </a:cubicBezTo>
                    <a:cubicBezTo>
                      <a:pt x="204" y="492"/>
                      <a:pt x="204" y="492"/>
                      <a:pt x="204" y="492"/>
                    </a:cubicBezTo>
                    <a:cubicBezTo>
                      <a:pt x="210" y="441"/>
                      <a:pt x="256" y="405"/>
                      <a:pt x="307" y="410"/>
                    </a:cubicBezTo>
                    <a:cubicBezTo>
                      <a:pt x="334" y="409"/>
                      <a:pt x="360" y="419"/>
                      <a:pt x="381" y="436"/>
                    </a:cubicBezTo>
                    <a:cubicBezTo>
                      <a:pt x="398" y="450"/>
                      <a:pt x="409" y="470"/>
                      <a:pt x="409" y="492"/>
                    </a:cubicBezTo>
                    <a:lnTo>
                      <a:pt x="409" y="523"/>
                    </a:lnTo>
                    <a:close/>
                    <a:moveTo>
                      <a:pt x="239" y="273"/>
                    </a:moveTo>
                    <a:cubicBezTo>
                      <a:pt x="239" y="235"/>
                      <a:pt x="269" y="205"/>
                      <a:pt x="307" y="205"/>
                    </a:cubicBezTo>
                    <a:cubicBezTo>
                      <a:pt x="345" y="205"/>
                      <a:pt x="375" y="235"/>
                      <a:pt x="375" y="273"/>
                    </a:cubicBezTo>
                    <a:cubicBezTo>
                      <a:pt x="375" y="311"/>
                      <a:pt x="345" y="341"/>
                      <a:pt x="307" y="341"/>
                    </a:cubicBezTo>
                    <a:cubicBezTo>
                      <a:pt x="269" y="341"/>
                      <a:pt x="239" y="311"/>
                      <a:pt x="239" y="273"/>
                    </a:cubicBezTo>
                    <a:close/>
                    <a:moveTo>
                      <a:pt x="86" y="216"/>
                    </a:moveTo>
                    <a:cubicBezTo>
                      <a:pt x="123" y="126"/>
                      <a:pt x="210" y="68"/>
                      <a:pt x="307" y="68"/>
                    </a:cubicBezTo>
                    <a:cubicBezTo>
                      <a:pt x="403" y="68"/>
                      <a:pt x="491" y="126"/>
                      <a:pt x="528" y="216"/>
                    </a:cubicBezTo>
                    <a:cubicBezTo>
                      <a:pt x="565" y="305"/>
                      <a:pt x="544" y="408"/>
                      <a:pt x="476" y="476"/>
                    </a:cubicBezTo>
                    <a:cubicBezTo>
                      <a:pt x="476" y="476"/>
                      <a:pt x="476" y="476"/>
                      <a:pt x="476" y="476"/>
                    </a:cubicBezTo>
                    <a:cubicBezTo>
                      <a:pt x="471" y="440"/>
                      <a:pt x="453" y="407"/>
                      <a:pt x="426" y="384"/>
                    </a:cubicBezTo>
                    <a:cubicBezTo>
                      <a:pt x="419" y="379"/>
                      <a:pt x="412" y="373"/>
                      <a:pt x="404" y="369"/>
                    </a:cubicBezTo>
                    <a:cubicBezTo>
                      <a:pt x="457" y="315"/>
                      <a:pt x="456" y="229"/>
                      <a:pt x="403" y="176"/>
                    </a:cubicBezTo>
                    <a:cubicBezTo>
                      <a:pt x="350" y="123"/>
                      <a:pt x="264" y="123"/>
                      <a:pt x="211" y="176"/>
                    </a:cubicBezTo>
                    <a:cubicBezTo>
                      <a:pt x="157" y="229"/>
                      <a:pt x="157" y="315"/>
                      <a:pt x="209" y="369"/>
                    </a:cubicBezTo>
                    <a:cubicBezTo>
                      <a:pt x="170" y="392"/>
                      <a:pt x="144" y="431"/>
                      <a:pt x="138" y="476"/>
                    </a:cubicBezTo>
                    <a:cubicBezTo>
                      <a:pt x="70" y="408"/>
                      <a:pt x="49" y="305"/>
                      <a:pt x="86"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6" name="Freeform 45"/>
              <p:cNvSpPr>
                <a:spLocks noEditPoints="1"/>
              </p:cNvSpPr>
              <p:nvPr/>
            </p:nvSpPr>
            <p:spPr bwMode="auto">
              <a:xfrm>
                <a:off x="10664825" y="5194300"/>
                <a:ext cx="307975" cy="306388"/>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409 w 614"/>
                  <a:gd name="T11" fmla="*/ 522 h 614"/>
                  <a:gd name="T12" fmla="*/ 204 w 614"/>
                  <a:gd name="T13" fmla="*/ 522 h 614"/>
                  <a:gd name="T14" fmla="*/ 204 w 614"/>
                  <a:gd name="T15" fmla="*/ 492 h 614"/>
                  <a:gd name="T16" fmla="*/ 307 w 614"/>
                  <a:gd name="T17" fmla="*/ 409 h 614"/>
                  <a:gd name="T18" fmla="*/ 381 w 614"/>
                  <a:gd name="T19" fmla="*/ 436 h 614"/>
                  <a:gd name="T20" fmla="*/ 409 w 614"/>
                  <a:gd name="T21" fmla="*/ 492 h 614"/>
                  <a:gd name="T22" fmla="*/ 409 w 614"/>
                  <a:gd name="T23" fmla="*/ 522 h 614"/>
                  <a:gd name="T24" fmla="*/ 239 w 614"/>
                  <a:gd name="T25" fmla="*/ 273 h 614"/>
                  <a:gd name="T26" fmla="*/ 307 w 614"/>
                  <a:gd name="T27" fmla="*/ 204 h 614"/>
                  <a:gd name="T28" fmla="*/ 375 w 614"/>
                  <a:gd name="T29" fmla="*/ 273 h 614"/>
                  <a:gd name="T30" fmla="*/ 307 w 614"/>
                  <a:gd name="T31" fmla="*/ 341 h 614"/>
                  <a:gd name="T32" fmla="*/ 239 w 614"/>
                  <a:gd name="T33" fmla="*/ 273 h 614"/>
                  <a:gd name="T34" fmla="*/ 476 w 614"/>
                  <a:gd name="T35" fmla="*/ 476 h 614"/>
                  <a:gd name="T36" fmla="*/ 476 w 614"/>
                  <a:gd name="T37" fmla="*/ 476 h 614"/>
                  <a:gd name="T38" fmla="*/ 426 w 614"/>
                  <a:gd name="T39" fmla="*/ 384 h 614"/>
                  <a:gd name="T40" fmla="*/ 404 w 614"/>
                  <a:gd name="T41" fmla="*/ 368 h 614"/>
                  <a:gd name="T42" fmla="*/ 403 w 614"/>
                  <a:gd name="T43" fmla="*/ 176 h 614"/>
                  <a:gd name="T44" fmla="*/ 211 w 614"/>
                  <a:gd name="T45" fmla="*/ 176 h 614"/>
                  <a:gd name="T46" fmla="*/ 209 w 614"/>
                  <a:gd name="T47" fmla="*/ 368 h 614"/>
                  <a:gd name="T48" fmla="*/ 138 w 614"/>
                  <a:gd name="T49" fmla="*/ 476 h 614"/>
                  <a:gd name="T50" fmla="*/ 86 w 614"/>
                  <a:gd name="T51" fmla="*/ 215 h 614"/>
                  <a:gd name="T52" fmla="*/ 307 w 614"/>
                  <a:gd name="T53" fmla="*/ 68 h 614"/>
                  <a:gd name="T54" fmla="*/ 528 w 614"/>
                  <a:gd name="T55" fmla="*/ 215 h 614"/>
                  <a:gd name="T56" fmla="*/ 476 w 614"/>
                  <a:gd name="T57" fmla="*/ 47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4" h="614">
                    <a:moveTo>
                      <a:pt x="307" y="0"/>
                    </a:moveTo>
                    <a:cubicBezTo>
                      <a:pt x="137" y="0"/>
                      <a:pt x="0" y="137"/>
                      <a:pt x="0" y="307"/>
                    </a:cubicBezTo>
                    <a:cubicBezTo>
                      <a:pt x="0" y="476"/>
                      <a:pt x="137" y="614"/>
                      <a:pt x="307" y="614"/>
                    </a:cubicBezTo>
                    <a:cubicBezTo>
                      <a:pt x="476" y="614"/>
                      <a:pt x="614" y="476"/>
                      <a:pt x="614" y="307"/>
                    </a:cubicBezTo>
                    <a:cubicBezTo>
                      <a:pt x="614" y="137"/>
                      <a:pt x="476" y="0"/>
                      <a:pt x="307" y="0"/>
                    </a:cubicBezTo>
                    <a:close/>
                    <a:moveTo>
                      <a:pt x="409" y="522"/>
                    </a:moveTo>
                    <a:cubicBezTo>
                      <a:pt x="344" y="554"/>
                      <a:pt x="269" y="554"/>
                      <a:pt x="204" y="522"/>
                    </a:cubicBezTo>
                    <a:cubicBezTo>
                      <a:pt x="204" y="492"/>
                      <a:pt x="204" y="492"/>
                      <a:pt x="204" y="492"/>
                    </a:cubicBezTo>
                    <a:cubicBezTo>
                      <a:pt x="210" y="441"/>
                      <a:pt x="256" y="404"/>
                      <a:pt x="307" y="409"/>
                    </a:cubicBezTo>
                    <a:cubicBezTo>
                      <a:pt x="334" y="409"/>
                      <a:pt x="360" y="418"/>
                      <a:pt x="381" y="436"/>
                    </a:cubicBezTo>
                    <a:cubicBezTo>
                      <a:pt x="398" y="449"/>
                      <a:pt x="409" y="470"/>
                      <a:pt x="409" y="492"/>
                    </a:cubicBezTo>
                    <a:lnTo>
                      <a:pt x="409" y="522"/>
                    </a:lnTo>
                    <a:close/>
                    <a:moveTo>
                      <a:pt x="239" y="273"/>
                    </a:moveTo>
                    <a:cubicBezTo>
                      <a:pt x="239" y="235"/>
                      <a:pt x="269" y="204"/>
                      <a:pt x="307" y="204"/>
                    </a:cubicBezTo>
                    <a:cubicBezTo>
                      <a:pt x="345" y="204"/>
                      <a:pt x="375" y="235"/>
                      <a:pt x="375" y="273"/>
                    </a:cubicBezTo>
                    <a:cubicBezTo>
                      <a:pt x="375" y="310"/>
                      <a:pt x="345" y="341"/>
                      <a:pt x="307" y="341"/>
                    </a:cubicBezTo>
                    <a:cubicBezTo>
                      <a:pt x="269" y="341"/>
                      <a:pt x="239" y="310"/>
                      <a:pt x="239" y="273"/>
                    </a:cubicBezTo>
                    <a:close/>
                    <a:moveTo>
                      <a:pt x="476" y="476"/>
                    </a:moveTo>
                    <a:cubicBezTo>
                      <a:pt x="476" y="476"/>
                      <a:pt x="476" y="476"/>
                      <a:pt x="476" y="476"/>
                    </a:cubicBezTo>
                    <a:cubicBezTo>
                      <a:pt x="471" y="440"/>
                      <a:pt x="453" y="407"/>
                      <a:pt x="426" y="384"/>
                    </a:cubicBezTo>
                    <a:cubicBezTo>
                      <a:pt x="419" y="378"/>
                      <a:pt x="412" y="373"/>
                      <a:pt x="404" y="368"/>
                    </a:cubicBezTo>
                    <a:cubicBezTo>
                      <a:pt x="457" y="315"/>
                      <a:pt x="456" y="229"/>
                      <a:pt x="403" y="176"/>
                    </a:cubicBezTo>
                    <a:cubicBezTo>
                      <a:pt x="350" y="123"/>
                      <a:pt x="264" y="123"/>
                      <a:pt x="211" y="176"/>
                    </a:cubicBezTo>
                    <a:cubicBezTo>
                      <a:pt x="157" y="228"/>
                      <a:pt x="157" y="315"/>
                      <a:pt x="209" y="368"/>
                    </a:cubicBezTo>
                    <a:cubicBezTo>
                      <a:pt x="170" y="391"/>
                      <a:pt x="144" y="431"/>
                      <a:pt x="138" y="476"/>
                    </a:cubicBezTo>
                    <a:cubicBezTo>
                      <a:pt x="70" y="407"/>
                      <a:pt x="49" y="305"/>
                      <a:pt x="86" y="215"/>
                    </a:cubicBezTo>
                    <a:cubicBezTo>
                      <a:pt x="123" y="126"/>
                      <a:pt x="210" y="68"/>
                      <a:pt x="307" y="68"/>
                    </a:cubicBezTo>
                    <a:cubicBezTo>
                      <a:pt x="403" y="68"/>
                      <a:pt x="491" y="126"/>
                      <a:pt x="528" y="215"/>
                    </a:cubicBezTo>
                    <a:cubicBezTo>
                      <a:pt x="565" y="305"/>
                      <a:pt x="544" y="407"/>
                      <a:pt x="476" y="4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7" name="Freeform 46"/>
              <p:cNvSpPr>
                <a:spLocks noEditPoints="1"/>
              </p:cNvSpPr>
              <p:nvPr/>
            </p:nvSpPr>
            <p:spPr bwMode="auto">
              <a:xfrm>
                <a:off x="9947275" y="5194300"/>
                <a:ext cx="307975" cy="306388"/>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410 w 614"/>
                  <a:gd name="T11" fmla="*/ 522 h 614"/>
                  <a:gd name="T12" fmla="*/ 205 w 614"/>
                  <a:gd name="T13" fmla="*/ 522 h 614"/>
                  <a:gd name="T14" fmla="*/ 205 w 614"/>
                  <a:gd name="T15" fmla="*/ 522 h 614"/>
                  <a:gd name="T16" fmla="*/ 205 w 614"/>
                  <a:gd name="T17" fmla="*/ 492 h 614"/>
                  <a:gd name="T18" fmla="*/ 307 w 614"/>
                  <a:gd name="T19" fmla="*/ 409 h 614"/>
                  <a:gd name="T20" fmla="*/ 382 w 614"/>
                  <a:gd name="T21" fmla="*/ 436 h 614"/>
                  <a:gd name="T22" fmla="*/ 410 w 614"/>
                  <a:gd name="T23" fmla="*/ 492 h 614"/>
                  <a:gd name="T24" fmla="*/ 410 w 614"/>
                  <a:gd name="T25" fmla="*/ 522 h 614"/>
                  <a:gd name="T26" fmla="*/ 239 w 614"/>
                  <a:gd name="T27" fmla="*/ 273 h 614"/>
                  <a:gd name="T28" fmla="*/ 307 w 614"/>
                  <a:gd name="T29" fmla="*/ 204 h 614"/>
                  <a:gd name="T30" fmla="*/ 375 w 614"/>
                  <a:gd name="T31" fmla="*/ 273 h 614"/>
                  <a:gd name="T32" fmla="*/ 307 w 614"/>
                  <a:gd name="T33" fmla="*/ 341 h 614"/>
                  <a:gd name="T34" fmla="*/ 239 w 614"/>
                  <a:gd name="T35" fmla="*/ 273 h 614"/>
                  <a:gd name="T36" fmla="*/ 476 w 614"/>
                  <a:gd name="T37" fmla="*/ 476 h 614"/>
                  <a:gd name="T38" fmla="*/ 426 w 614"/>
                  <a:gd name="T39" fmla="*/ 384 h 614"/>
                  <a:gd name="T40" fmla="*/ 404 w 614"/>
                  <a:gd name="T41" fmla="*/ 368 h 614"/>
                  <a:gd name="T42" fmla="*/ 404 w 614"/>
                  <a:gd name="T43" fmla="*/ 176 h 614"/>
                  <a:gd name="T44" fmla="*/ 211 w 614"/>
                  <a:gd name="T45" fmla="*/ 176 h 614"/>
                  <a:gd name="T46" fmla="*/ 210 w 614"/>
                  <a:gd name="T47" fmla="*/ 368 h 614"/>
                  <a:gd name="T48" fmla="*/ 138 w 614"/>
                  <a:gd name="T49" fmla="*/ 476 h 614"/>
                  <a:gd name="T50" fmla="*/ 86 w 614"/>
                  <a:gd name="T51" fmla="*/ 215 h 614"/>
                  <a:gd name="T52" fmla="*/ 307 w 614"/>
                  <a:gd name="T53" fmla="*/ 68 h 614"/>
                  <a:gd name="T54" fmla="*/ 528 w 614"/>
                  <a:gd name="T55" fmla="*/ 215 h 614"/>
                  <a:gd name="T56" fmla="*/ 476 w 614"/>
                  <a:gd name="T57" fmla="*/ 47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4" h="614">
                    <a:moveTo>
                      <a:pt x="307" y="0"/>
                    </a:moveTo>
                    <a:cubicBezTo>
                      <a:pt x="138" y="0"/>
                      <a:pt x="0" y="137"/>
                      <a:pt x="0" y="307"/>
                    </a:cubicBezTo>
                    <a:cubicBezTo>
                      <a:pt x="0" y="476"/>
                      <a:pt x="138" y="614"/>
                      <a:pt x="307" y="614"/>
                    </a:cubicBezTo>
                    <a:cubicBezTo>
                      <a:pt x="477" y="614"/>
                      <a:pt x="614" y="476"/>
                      <a:pt x="614" y="307"/>
                    </a:cubicBezTo>
                    <a:cubicBezTo>
                      <a:pt x="614" y="137"/>
                      <a:pt x="477" y="0"/>
                      <a:pt x="307" y="0"/>
                    </a:cubicBezTo>
                    <a:close/>
                    <a:moveTo>
                      <a:pt x="410" y="522"/>
                    </a:moveTo>
                    <a:cubicBezTo>
                      <a:pt x="345" y="554"/>
                      <a:pt x="270" y="554"/>
                      <a:pt x="205" y="522"/>
                    </a:cubicBezTo>
                    <a:cubicBezTo>
                      <a:pt x="205" y="522"/>
                      <a:pt x="205" y="522"/>
                      <a:pt x="205" y="522"/>
                    </a:cubicBezTo>
                    <a:cubicBezTo>
                      <a:pt x="205" y="492"/>
                      <a:pt x="205" y="492"/>
                      <a:pt x="205" y="492"/>
                    </a:cubicBezTo>
                    <a:cubicBezTo>
                      <a:pt x="211" y="441"/>
                      <a:pt x="256" y="404"/>
                      <a:pt x="307" y="409"/>
                    </a:cubicBezTo>
                    <a:cubicBezTo>
                      <a:pt x="334" y="409"/>
                      <a:pt x="361" y="418"/>
                      <a:pt x="382" y="436"/>
                    </a:cubicBezTo>
                    <a:cubicBezTo>
                      <a:pt x="399" y="449"/>
                      <a:pt x="409" y="470"/>
                      <a:pt x="410" y="492"/>
                    </a:cubicBezTo>
                    <a:lnTo>
                      <a:pt x="410" y="522"/>
                    </a:lnTo>
                    <a:close/>
                    <a:moveTo>
                      <a:pt x="239" y="273"/>
                    </a:moveTo>
                    <a:cubicBezTo>
                      <a:pt x="239" y="235"/>
                      <a:pt x="269" y="204"/>
                      <a:pt x="307" y="204"/>
                    </a:cubicBezTo>
                    <a:cubicBezTo>
                      <a:pt x="345" y="204"/>
                      <a:pt x="375" y="235"/>
                      <a:pt x="375" y="273"/>
                    </a:cubicBezTo>
                    <a:cubicBezTo>
                      <a:pt x="375" y="310"/>
                      <a:pt x="345" y="341"/>
                      <a:pt x="307" y="341"/>
                    </a:cubicBezTo>
                    <a:cubicBezTo>
                      <a:pt x="270" y="341"/>
                      <a:pt x="239" y="310"/>
                      <a:pt x="239" y="273"/>
                    </a:cubicBezTo>
                    <a:close/>
                    <a:moveTo>
                      <a:pt x="476" y="476"/>
                    </a:moveTo>
                    <a:cubicBezTo>
                      <a:pt x="472" y="440"/>
                      <a:pt x="454" y="407"/>
                      <a:pt x="426" y="384"/>
                    </a:cubicBezTo>
                    <a:cubicBezTo>
                      <a:pt x="419" y="378"/>
                      <a:pt x="412" y="373"/>
                      <a:pt x="404" y="368"/>
                    </a:cubicBezTo>
                    <a:cubicBezTo>
                      <a:pt x="457" y="315"/>
                      <a:pt x="457" y="229"/>
                      <a:pt x="404" y="176"/>
                    </a:cubicBezTo>
                    <a:cubicBezTo>
                      <a:pt x="350" y="123"/>
                      <a:pt x="264" y="123"/>
                      <a:pt x="211" y="176"/>
                    </a:cubicBezTo>
                    <a:cubicBezTo>
                      <a:pt x="158" y="229"/>
                      <a:pt x="157" y="315"/>
                      <a:pt x="210" y="368"/>
                    </a:cubicBezTo>
                    <a:cubicBezTo>
                      <a:pt x="171" y="391"/>
                      <a:pt x="145" y="431"/>
                      <a:pt x="138" y="476"/>
                    </a:cubicBezTo>
                    <a:cubicBezTo>
                      <a:pt x="70" y="407"/>
                      <a:pt x="49" y="305"/>
                      <a:pt x="86" y="215"/>
                    </a:cubicBezTo>
                    <a:cubicBezTo>
                      <a:pt x="123" y="126"/>
                      <a:pt x="211" y="68"/>
                      <a:pt x="307" y="68"/>
                    </a:cubicBezTo>
                    <a:cubicBezTo>
                      <a:pt x="404" y="68"/>
                      <a:pt x="491" y="126"/>
                      <a:pt x="528" y="215"/>
                    </a:cubicBezTo>
                    <a:cubicBezTo>
                      <a:pt x="565" y="305"/>
                      <a:pt x="544" y="407"/>
                      <a:pt x="476" y="4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8" name="Freeform 47"/>
              <p:cNvSpPr>
                <a:spLocks noEditPoints="1"/>
              </p:cNvSpPr>
              <p:nvPr/>
            </p:nvSpPr>
            <p:spPr bwMode="auto">
              <a:xfrm>
                <a:off x="10185400" y="4711700"/>
                <a:ext cx="701675" cy="554038"/>
              </a:xfrm>
              <a:custGeom>
                <a:avLst/>
                <a:gdLst>
                  <a:gd name="T0" fmla="*/ 1253 w 1401"/>
                  <a:gd name="T1" fmla="*/ 589 h 1110"/>
                  <a:gd name="T2" fmla="*/ 1347 w 1401"/>
                  <a:gd name="T3" fmla="*/ 652 h 1110"/>
                  <a:gd name="T4" fmla="*/ 1381 w 1401"/>
                  <a:gd name="T5" fmla="*/ 654 h 1110"/>
                  <a:gd name="T6" fmla="*/ 1401 w 1401"/>
                  <a:gd name="T7" fmla="*/ 626 h 1110"/>
                  <a:gd name="T8" fmla="*/ 1385 w 1401"/>
                  <a:gd name="T9" fmla="*/ 595 h 1110"/>
                  <a:gd name="T10" fmla="*/ 1325 w 1401"/>
                  <a:gd name="T11" fmla="*/ 555 h 1110"/>
                  <a:gd name="T12" fmla="*/ 1385 w 1401"/>
                  <a:gd name="T13" fmla="*/ 515 h 1110"/>
                  <a:gd name="T14" fmla="*/ 1400 w 1401"/>
                  <a:gd name="T15" fmla="*/ 493 h 1110"/>
                  <a:gd name="T16" fmla="*/ 1395 w 1401"/>
                  <a:gd name="T17" fmla="*/ 468 h 1110"/>
                  <a:gd name="T18" fmla="*/ 1347 w 1401"/>
                  <a:gd name="T19" fmla="*/ 458 h 1110"/>
                  <a:gd name="T20" fmla="*/ 1253 w 1401"/>
                  <a:gd name="T21" fmla="*/ 521 h 1110"/>
                  <a:gd name="T22" fmla="*/ 1091 w 1401"/>
                  <a:gd name="T23" fmla="*/ 521 h 1110"/>
                  <a:gd name="T24" fmla="*/ 529 w 1401"/>
                  <a:gd name="T25" fmla="*/ 9 h 1110"/>
                  <a:gd name="T26" fmla="*/ 0 w 1401"/>
                  <a:gd name="T27" fmla="*/ 555 h 1110"/>
                  <a:gd name="T28" fmla="*/ 529 w 1401"/>
                  <a:gd name="T29" fmla="*/ 1101 h 1110"/>
                  <a:gd name="T30" fmla="*/ 1091 w 1401"/>
                  <a:gd name="T31" fmla="*/ 589 h 1110"/>
                  <a:gd name="T32" fmla="*/ 1253 w 1401"/>
                  <a:gd name="T33" fmla="*/ 589 h 1110"/>
                  <a:gd name="T34" fmla="*/ 547 w 1401"/>
                  <a:gd name="T35" fmla="*/ 589 h 1110"/>
                  <a:gd name="T36" fmla="*/ 679 w 1401"/>
                  <a:gd name="T37" fmla="*/ 589 h 1110"/>
                  <a:gd name="T38" fmla="*/ 529 w 1401"/>
                  <a:gd name="T39" fmla="*/ 690 h 1110"/>
                  <a:gd name="T40" fmla="*/ 410 w 1401"/>
                  <a:gd name="T41" fmla="*/ 555 h 1110"/>
                  <a:gd name="T42" fmla="*/ 529 w 1401"/>
                  <a:gd name="T43" fmla="*/ 420 h 1110"/>
                  <a:gd name="T44" fmla="*/ 679 w 1401"/>
                  <a:gd name="T45" fmla="*/ 521 h 1110"/>
                  <a:gd name="T46" fmla="*/ 547 w 1401"/>
                  <a:gd name="T47" fmla="*/ 521 h 1110"/>
                  <a:gd name="T48" fmla="*/ 513 w 1401"/>
                  <a:gd name="T49" fmla="*/ 555 h 1110"/>
                  <a:gd name="T50" fmla="*/ 547 w 1401"/>
                  <a:gd name="T51" fmla="*/ 589 h 1110"/>
                  <a:gd name="T52" fmla="*/ 530 w 1401"/>
                  <a:gd name="T53" fmla="*/ 351 h 1110"/>
                  <a:gd name="T54" fmla="*/ 342 w 1401"/>
                  <a:gd name="T55" fmla="*/ 555 h 1110"/>
                  <a:gd name="T56" fmla="*/ 530 w 1401"/>
                  <a:gd name="T57" fmla="*/ 759 h 1110"/>
                  <a:gd name="T58" fmla="*/ 749 w 1401"/>
                  <a:gd name="T59" fmla="*/ 589 h 1110"/>
                  <a:gd name="T60" fmla="*/ 852 w 1401"/>
                  <a:gd name="T61" fmla="*/ 589 h 1110"/>
                  <a:gd name="T62" fmla="*/ 530 w 1401"/>
                  <a:gd name="T63" fmla="*/ 862 h 1110"/>
                  <a:gd name="T64" fmla="*/ 240 w 1401"/>
                  <a:gd name="T65" fmla="*/ 555 h 1110"/>
                  <a:gd name="T66" fmla="*/ 530 w 1401"/>
                  <a:gd name="T67" fmla="*/ 248 h 1110"/>
                  <a:gd name="T68" fmla="*/ 852 w 1401"/>
                  <a:gd name="T69" fmla="*/ 521 h 1110"/>
                  <a:gd name="T70" fmla="*/ 749 w 1401"/>
                  <a:gd name="T71" fmla="*/ 521 h 1110"/>
                  <a:gd name="T72" fmla="*/ 530 w 1401"/>
                  <a:gd name="T73" fmla="*/ 351 h 1110"/>
                  <a:gd name="T74" fmla="*/ 530 w 1401"/>
                  <a:gd name="T75" fmla="*/ 180 h 1110"/>
                  <a:gd name="T76" fmla="*/ 171 w 1401"/>
                  <a:gd name="T77" fmla="*/ 555 h 1110"/>
                  <a:gd name="T78" fmla="*/ 530 w 1401"/>
                  <a:gd name="T79" fmla="*/ 930 h 1110"/>
                  <a:gd name="T80" fmla="*/ 921 w 1401"/>
                  <a:gd name="T81" fmla="*/ 589 h 1110"/>
                  <a:gd name="T82" fmla="*/ 1023 w 1401"/>
                  <a:gd name="T83" fmla="*/ 589 h 1110"/>
                  <a:gd name="T84" fmla="*/ 547 w 1401"/>
                  <a:gd name="T85" fmla="*/ 1033 h 1110"/>
                  <a:gd name="T86" fmla="*/ 69 w 1401"/>
                  <a:gd name="T87" fmla="*/ 567 h 1110"/>
                  <a:gd name="T88" fmla="*/ 524 w 1401"/>
                  <a:gd name="T89" fmla="*/ 78 h 1110"/>
                  <a:gd name="T90" fmla="*/ 1023 w 1401"/>
                  <a:gd name="T91" fmla="*/ 521 h 1110"/>
                  <a:gd name="T92" fmla="*/ 921 w 1401"/>
                  <a:gd name="T93" fmla="*/ 521 h 1110"/>
                  <a:gd name="T94" fmla="*/ 530 w 1401"/>
                  <a:gd name="T95" fmla="*/ 180 h 1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01" h="1110">
                    <a:moveTo>
                      <a:pt x="1253" y="589"/>
                    </a:moveTo>
                    <a:cubicBezTo>
                      <a:pt x="1347" y="652"/>
                      <a:pt x="1347" y="652"/>
                      <a:pt x="1347" y="652"/>
                    </a:cubicBezTo>
                    <a:cubicBezTo>
                      <a:pt x="1357" y="659"/>
                      <a:pt x="1370" y="659"/>
                      <a:pt x="1381" y="654"/>
                    </a:cubicBezTo>
                    <a:cubicBezTo>
                      <a:pt x="1392" y="649"/>
                      <a:pt x="1400" y="638"/>
                      <a:pt x="1401" y="626"/>
                    </a:cubicBezTo>
                    <a:cubicBezTo>
                      <a:pt x="1401" y="613"/>
                      <a:pt x="1395" y="602"/>
                      <a:pt x="1385" y="595"/>
                    </a:cubicBezTo>
                    <a:cubicBezTo>
                      <a:pt x="1325" y="555"/>
                      <a:pt x="1325" y="555"/>
                      <a:pt x="1325" y="555"/>
                    </a:cubicBezTo>
                    <a:cubicBezTo>
                      <a:pt x="1385" y="515"/>
                      <a:pt x="1385" y="515"/>
                      <a:pt x="1385" y="515"/>
                    </a:cubicBezTo>
                    <a:cubicBezTo>
                      <a:pt x="1393" y="510"/>
                      <a:pt x="1398" y="502"/>
                      <a:pt x="1400" y="493"/>
                    </a:cubicBezTo>
                    <a:cubicBezTo>
                      <a:pt x="1401" y="485"/>
                      <a:pt x="1400" y="475"/>
                      <a:pt x="1395" y="468"/>
                    </a:cubicBezTo>
                    <a:cubicBezTo>
                      <a:pt x="1384" y="452"/>
                      <a:pt x="1363" y="448"/>
                      <a:pt x="1347" y="458"/>
                    </a:cubicBezTo>
                    <a:cubicBezTo>
                      <a:pt x="1253" y="521"/>
                      <a:pt x="1253" y="521"/>
                      <a:pt x="1253" y="521"/>
                    </a:cubicBezTo>
                    <a:cubicBezTo>
                      <a:pt x="1091" y="521"/>
                      <a:pt x="1091" y="521"/>
                      <a:pt x="1091" y="521"/>
                    </a:cubicBezTo>
                    <a:cubicBezTo>
                      <a:pt x="1073" y="226"/>
                      <a:pt x="824" y="0"/>
                      <a:pt x="529" y="9"/>
                    </a:cubicBezTo>
                    <a:cubicBezTo>
                      <a:pt x="234" y="18"/>
                      <a:pt x="0" y="260"/>
                      <a:pt x="0" y="555"/>
                    </a:cubicBezTo>
                    <a:cubicBezTo>
                      <a:pt x="0" y="850"/>
                      <a:pt x="234" y="1092"/>
                      <a:pt x="529" y="1101"/>
                    </a:cubicBezTo>
                    <a:cubicBezTo>
                      <a:pt x="824" y="1110"/>
                      <a:pt x="1073" y="884"/>
                      <a:pt x="1091" y="589"/>
                    </a:cubicBezTo>
                    <a:cubicBezTo>
                      <a:pt x="1253" y="589"/>
                      <a:pt x="1253" y="589"/>
                      <a:pt x="1253" y="589"/>
                    </a:cubicBezTo>
                    <a:close/>
                    <a:moveTo>
                      <a:pt x="547" y="589"/>
                    </a:moveTo>
                    <a:cubicBezTo>
                      <a:pt x="679" y="589"/>
                      <a:pt x="679" y="589"/>
                      <a:pt x="679" y="589"/>
                    </a:cubicBezTo>
                    <a:cubicBezTo>
                      <a:pt x="662" y="656"/>
                      <a:pt x="597" y="699"/>
                      <a:pt x="529" y="690"/>
                    </a:cubicBezTo>
                    <a:cubicBezTo>
                      <a:pt x="461" y="682"/>
                      <a:pt x="410" y="624"/>
                      <a:pt x="410" y="555"/>
                    </a:cubicBezTo>
                    <a:cubicBezTo>
                      <a:pt x="410" y="486"/>
                      <a:pt x="461" y="428"/>
                      <a:pt x="529" y="420"/>
                    </a:cubicBezTo>
                    <a:cubicBezTo>
                      <a:pt x="597" y="411"/>
                      <a:pt x="662" y="454"/>
                      <a:pt x="679" y="521"/>
                    </a:cubicBezTo>
                    <a:cubicBezTo>
                      <a:pt x="547" y="521"/>
                      <a:pt x="547" y="521"/>
                      <a:pt x="547" y="521"/>
                    </a:cubicBezTo>
                    <a:cubicBezTo>
                      <a:pt x="528" y="521"/>
                      <a:pt x="513" y="536"/>
                      <a:pt x="513" y="555"/>
                    </a:cubicBezTo>
                    <a:cubicBezTo>
                      <a:pt x="513" y="574"/>
                      <a:pt x="528" y="589"/>
                      <a:pt x="547" y="589"/>
                    </a:cubicBezTo>
                    <a:close/>
                    <a:moveTo>
                      <a:pt x="530" y="351"/>
                    </a:moveTo>
                    <a:cubicBezTo>
                      <a:pt x="424" y="360"/>
                      <a:pt x="342" y="449"/>
                      <a:pt x="342" y="555"/>
                    </a:cubicBezTo>
                    <a:cubicBezTo>
                      <a:pt x="342" y="661"/>
                      <a:pt x="424" y="750"/>
                      <a:pt x="530" y="759"/>
                    </a:cubicBezTo>
                    <a:cubicBezTo>
                      <a:pt x="636" y="768"/>
                      <a:pt x="731" y="694"/>
                      <a:pt x="749" y="589"/>
                    </a:cubicBezTo>
                    <a:cubicBezTo>
                      <a:pt x="852" y="589"/>
                      <a:pt x="852" y="589"/>
                      <a:pt x="852" y="589"/>
                    </a:cubicBezTo>
                    <a:cubicBezTo>
                      <a:pt x="834" y="751"/>
                      <a:pt x="693" y="871"/>
                      <a:pt x="530" y="862"/>
                    </a:cubicBezTo>
                    <a:cubicBezTo>
                      <a:pt x="367" y="853"/>
                      <a:pt x="240" y="718"/>
                      <a:pt x="240" y="555"/>
                    </a:cubicBezTo>
                    <a:cubicBezTo>
                      <a:pt x="240" y="392"/>
                      <a:pt x="367" y="257"/>
                      <a:pt x="530" y="248"/>
                    </a:cubicBezTo>
                    <a:cubicBezTo>
                      <a:pt x="693" y="239"/>
                      <a:pt x="834" y="359"/>
                      <a:pt x="852" y="521"/>
                    </a:cubicBezTo>
                    <a:cubicBezTo>
                      <a:pt x="749" y="521"/>
                      <a:pt x="749" y="521"/>
                      <a:pt x="749" y="521"/>
                    </a:cubicBezTo>
                    <a:cubicBezTo>
                      <a:pt x="731" y="416"/>
                      <a:pt x="636" y="342"/>
                      <a:pt x="530" y="351"/>
                    </a:cubicBezTo>
                    <a:close/>
                    <a:moveTo>
                      <a:pt x="530" y="180"/>
                    </a:moveTo>
                    <a:cubicBezTo>
                      <a:pt x="329" y="189"/>
                      <a:pt x="171" y="354"/>
                      <a:pt x="171" y="555"/>
                    </a:cubicBezTo>
                    <a:cubicBezTo>
                      <a:pt x="171" y="756"/>
                      <a:pt x="329" y="921"/>
                      <a:pt x="530" y="930"/>
                    </a:cubicBezTo>
                    <a:cubicBezTo>
                      <a:pt x="730" y="939"/>
                      <a:pt x="902" y="789"/>
                      <a:pt x="921" y="589"/>
                    </a:cubicBezTo>
                    <a:cubicBezTo>
                      <a:pt x="1023" y="589"/>
                      <a:pt x="1023" y="589"/>
                      <a:pt x="1023" y="589"/>
                    </a:cubicBezTo>
                    <a:cubicBezTo>
                      <a:pt x="1005" y="839"/>
                      <a:pt x="797" y="1032"/>
                      <a:pt x="547" y="1033"/>
                    </a:cubicBezTo>
                    <a:cubicBezTo>
                      <a:pt x="287" y="1033"/>
                      <a:pt x="75" y="826"/>
                      <a:pt x="69" y="567"/>
                    </a:cubicBezTo>
                    <a:cubicBezTo>
                      <a:pt x="62" y="307"/>
                      <a:pt x="264" y="90"/>
                      <a:pt x="524" y="78"/>
                    </a:cubicBezTo>
                    <a:cubicBezTo>
                      <a:pt x="783" y="65"/>
                      <a:pt x="1005" y="262"/>
                      <a:pt x="1023" y="521"/>
                    </a:cubicBezTo>
                    <a:cubicBezTo>
                      <a:pt x="921" y="521"/>
                      <a:pt x="921" y="521"/>
                      <a:pt x="921" y="521"/>
                    </a:cubicBezTo>
                    <a:cubicBezTo>
                      <a:pt x="902" y="321"/>
                      <a:pt x="730" y="171"/>
                      <a:pt x="530"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55" name="Group 54"/>
          <p:cNvGrpSpPr/>
          <p:nvPr/>
        </p:nvGrpSpPr>
        <p:grpSpPr>
          <a:xfrm>
            <a:off x="7216350" y="7204969"/>
            <a:ext cx="10190276" cy="1563014"/>
            <a:chOff x="7216350" y="7204969"/>
            <a:chExt cx="10190276" cy="1563014"/>
          </a:xfrm>
        </p:grpSpPr>
        <p:sp>
          <p:nvSpPr>
            <p:cNvPr id="12" name="Freeform 11"/>
            <p:cNvSpPr/>
            <p:nvPr/>
          </p:nvSpPr>
          <p:spPr>
            <a:xfrm>
              <a:off x="7997857" y="7361270"/>
              <a:ext cx="9408769" cy="1250411"/>
            </a:xfrm>
            <a:custGeom>
              <a:avLst/>
              <a:gdLst>
                <a:gd name="connsiteX0" fmla="*/ 0 w 9408769"/>
                <a:gd name="connsiteY0" fmla="*/ 0 h 1250411"/>
                <a:gd name="connsiteX1" fmla="*/ 9408769 w 9408769"/>
                <a:gd name="connsiteY1" fmla="*/ 0 h 1250411"/>
                <a:gd name="connsiteX2" fmla="*/ 9408769 w 9408769"/>
                <a:gd name="connsiteY2" fmla="*/ 1250411 h 1250411"/>
                <a:gd name="connsiteX3" fmla="*/ 0 w 9408769"/>
                <a:gd name="connsiteY3" fmla="*/ 1250411 h 1250411"/>
                <a:gd name="connsiteX4" fmla="*/ 0 w 9408769"/>
                <a:gd name="connsiteY4" fmla="*/ 0 h 12504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08769" h="1250411">
                  <a:moveTo>
                    <a:pt x="0" y="0"/>
                  </a:moveTo>
                  <a:lnTo>
                    <a:pt x="9408769" y="0"/>
                  </a:lnTo>
                  <a:lnTo>
                    <a:pt x="9408769" y="1250411"/>
                  </a:lnTo>
                  <a:lnTo>
                    <a:pt x="0" y="1250411"/>
                  </a:lnTo>
                  <a:lnTo>
                    <a:pt x="0"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2514" tIns="86360" rIns="86360" bIns="86360" numCol="1" spcCol="1270" anchor="ctr" anchorCtr="0">
              <a:noAutofit/>
            </a:bodyPr>
            <a:lstStyle/>
            <a:p>
              <a:pPr lvl="0" algn="l" defTabSz="1511300">
                <a:lnSpc>
                  <a:spcPct val="90000"/>
                </a:lnSpc>
                <a:spcBef>
                  <a:spcPct val="0"/>
                </a:spcBef>
                <a:spcAft>
                  <a:spcPct val="35000"/>
                </a:spcAft>
              </a:pPr>
              <a:r>
                <a:rPr lang="en-US" sz="3400" kern="1200" dirty="0">
                  <a:latin typeface="Open Sans" panose="020B0604020202020204" charset="0"/>
                  <a:ea typeface="Open Sans" panose="020B0604020202020204" charset="0"/>
                  <a:cs typeface="Open Sans" panose="020B0604020202020204" charset="0"/>
                </a:rPr>
                <a:t>Built into regulation to allow substitution</a:t>
              </a:r>
            </a:p>
          </p:txBody>
        </p:sp>
        <p:sp>
          <p:nvSpPr>
            <p:cNvPr id="13" name="Oval 12"/>
            <p:cNvSpPr/>
            <p:nvPr/>
          </p:nvSpPr>
          <p:spPr>
            <a:xfrm>
              <a:off x="7216350" y="7204969"/>
              <a:ext cx="1563014" cy="1563014"/>
            </a:xfrm>
            <a:prstGeom prst="ellipse">
              <a:avLst/>
            </a:prstGeom>
            <a:ln>
              <a:solidFill>
                <a:srgbClr val="0E396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grpSp>
          <p:nvGrpSpPr>
            <p:cNvPr id="49" name="Group 48"/>
            <p:cNvGrpSpPr>
              <a:grpSpLocks noChangeAspect="1"/>
            </p:cNvGrpSpPr>
            <p:nvPr/>
          </p:nvGrpSpPr>
          <p:grpSpPr>
            <a:xfrm>
              <a:off x="7664204" y="7618402"/>
              <a:ext cx="733023" cy="731520"/>
              <a:chOff x="3097213" y="5307013"/>
              <a:chExt cx="773112" cy="771525"/>
            </a:xfrm>
            <a:solidFill>
              <a:srgbClr val="222222"/>
            </a:solidFill>
          </p:grpSpPr>
          <p:sp>
            <p:nvSpPr>
              <p:cNvPr id="50" name="Freeform 49"/>
              <p:cNvSpPr>
                <a:spLocks noEditPoints="1"/>
              </p:cNvSpPr>
              <p:nvPr/>
            </p:nvSpPr>
            <p:spPr bwMode="auto">
              <a:xfrm>
                <a:off x="3265488" y="5475288"/>
                <a:ext cx="436562" cy="436563"/>
              </a:xfrm>
              <a:custGeom>
                <a:avLst/>
                <a:gdLst>
                  <a:gd name="T0" fmla="*/ 580 w 1160"/>
                  <a:gd name="T1" fmla="*/ 0 h 1160"/>
                  <a:gd name="T2" fmla="*/ 0 w 1160"/>
                  <a:gd name="T3" fmla="*/ 580 h 1160"/>
                  <a:gd name="T4" fmla="*/ 580 w 1160"/>
                  <a:gd name="T5" fmla="*/ 1160 h 1160"/>
                  <a:gd name="T6" fmla="*/ 1160 w 1160"/>
                  <a:gd name="T7" fmla="*/ 580 h 1160"/>
                  <a:gd name="T8" fmla="*/ 580 w 1160"/>
                  <a:gd name="T9" fmla="*/ 0 h 1160"/>
                  <a:gd name="T10" fmla="*/ 580 w 1160"/>
                  <a:gd name="T11" fmla="*/ 1092 h 1160"/>
                  <a:gd name="T12" fmla="*/ 68 w 1160"/>
                  <a:gd name="T13" fmla="*/ 580 h 1160"/>
                  <a:gd name="T14" fmla="*/ 580 w 1160"/>
                  <a:gd name="T15" fmla="*/ 68 h 1160"/>
                  <a:gd name="T16" fmla="*/ 1092 w 1160"/>
                  <a:gd name="T17" fmla="*/ 580 h 1160"/>
                  <a:gd name="T18" fmla="*/ 580 w 1160"/>
                  <a:gd name="T19" fmla="*/ 1092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0" h="1160">
                    <a:moveTo>
                      <a:pt x="580" y="0"/>
                    </a:moveTo>
                    <a:cubicBezTo>
                      <a:pt x="260" y="0"/>
                      <a:pt x="0" y="260"/>
                      <a:pt x="0" y="580"/>
                    </a:cubicBezTo>
                    <a:cubicBezTo>
                      <a:pt x="0" y="900"/>
                      <a:pt x="260" y="1160"/>
                      <a:pt x="580" y="1160"/>
                    </a:cubicBezTo>
                    <a:cubicBezTo>
                      <a:pt x="900" y="1160"/>
                      <a:pt x="1160" y="900"/>
                      <a:pt x="1160" y="580"/>
                    </a:cubicBezTo>
                    <a:cubicBezTo>
                      <a:pt x="1160" y="260"/>
                      <a:pt x="900" y="0"/>
                      <a:pt x="580" y="0"/>
                    </a:cubicBezTo>
                    <a:close/>
                    <a:moveTo>
                      <a:pt x="580" y="1092"/>
                    </a:moveTo>
                    <a:cubicBezTo>
                      <a:pt x="297" y="1092"/>
                      <a:pt x="68" y="863"/>
                      <a:pt x="68" y="580"/>
                    </a:cubicBezTo>
                    <a:cubicBezTo>
                      <a:pt x="68" y="297"/>
                      <a:pt x="297" y="68"/>
                      <a:pt x="580" y="68"/>
                    </a:cubicBezTo>
                    <a:cubicBezTo>
                      <a:pt x="863" y="68"/>
                      <a:pt x="1092" y="297"/>
                      <a:pt x="1092" y="580"/>
                    </a:cubicBezTo>
                    <a:cubicBezTo>
                      <a:pt x="1092" y="863"/>
                      <a:pt x="863" y="1092"/>
                      <a:pt x="580" y="10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1" name="Freeform 50"/>
              <p:cNvSpPr>
                <a:spLocks/>
              </p:cNvSpPr>
              <p:nvPr/>
            </p:nvSpPr>
            <p:spPr bwMode="auto">
              <a:xfrm>
                <a:off x="3352800" y="5614988"/>
                <a:ext cx="260350" cy="180975"/>
              </a:xfrm>
              <a:custGeom>
                <a:avLst/>
                <a:gdLst>
                  <a:gd name="T0" fmla="*/ 661 w 688"/>
                  <a:gd name="T1" fmla="*/ 3 h 480"/>
                  <a:gd name="T2" fmla="*/ 628 w 688"/>
                  <a:gd name="T3" fmla="*/ 12 h 480"/>
                  <a:gd name="T4" fmla="*/ 243 w 688"/>
                  <a:gd name="T5" fmla="*/ 398 h 480"/>
                  <a:gd name="T6" fmla="*/ 62 w 688"/>
                  <a:gd name="T7" fmla="*/ 217 h 480"/>
                  <a:gd name="T8" fmla="*/ 14 w 688"/>
                  <a:gd name="T9" fmla="*/ 217 h 480"/>
                  <a:gd name="T10" fmla="*/ 14 w 688"/>
                  <a:gd name="T11" fmla="*/ 265 h 480"/>
                  <a:gd name="T12" fmla="*/ 218 w 688"/>
                  <a:gd name="T13" fmla="*/ 470 h 480"/>
                  <a:gd name="T14" fmla="*/ 243 w 688"/>
                  <a:gd name="T15" fmla="*/ 480 h 480"/>
                  <a:gd name="T16" fmla="*/ 267 w 688"/>
                  <a:gd name="T17" fmla="*/ 470 h 480"/>
                  <a:gd name="T18" fmla="*/ 676 w 688"/>
                  <a:gd name="T19" fmla="*/ 60 h 480"/>
                  <a:gd name="T20" fmla="*/ 685 w 688"/>
                  <a:gd name="T21" fmla="*/ 27 h 480"/>
                  <a:gd name="T22" fmla="*/ 661 w 688"/>
                  <a:gd name="T23" fmla="*/ 3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8" h="480">
                    <a:moveTo>
                      <a:pt x="661" y="3"/>
                    </a:moveTo>
                    <a:cubicBezTo>
                      <a:pt x="649" y="0"/>
                      <a:pt x="637" y="3"/>
                      <a:pt x="628" y="12"/>
                    </a:cubicBezTo>
                    <a:cubicBezTo>
                      <a:pt x="243" y="398"/>
                      <a:pt x="243" y="398"/>
                      <a:pt x="243" y="398"/>
                    </a:cubicBezTo>
                    <a:cubicBezTo>
                      <a:pt x="62" y="217"/>
                      <a:pt x="62" y="217"/>
                      <a:pt x="62" y="217"/>
                    </a:cubicBezTo>
                    <a:cubicBezTo>
                      <a:pt x="49" y="204"/>
                      <a:pt x="27" y="204"/>
                      <a:pt x="14" y="217"/>
                    </a:cubicBezTo>
                    <a:cubicBezTo>
                      <a:pt x="1" y="230"/>
                      <a:pt x="0" y="252"/>
                      <a:pt x="14" y="265"/>
                    </a:cubicBezTo>
                    <a:cubicBezTo>
                      <a:pt x="218" y="470"/>
                      <a:pt x="218" y="470"/>
                      <a:pt x="218" y="470"/>
                    </a:cubicBezTo>
                    <a:cubicBezTo>
                      <a:pt x="225" y="476"/>
                      <a:pt x="234" y="480"/>
                      <a:pt x="243" y="480"/>
                    </a:cubicBezTo>
                    <a:cubicBezTo>
                      <a:pt x="252" y="480"/>
                      <a:pt x="260" y="476"/>
                      <a:pt x="267" y="470"/>
                    </a:cubicBezTo>
                    <a:cubicBezTo>
                      <a:pt x="676" y="60"/>
                      <a:pt x="676" y="60"/>
                      <a:pt x="676" y="60"/>
                    </a:cubicBezTo>
                    <a:cubicBezTo>
                      <a:pt x="685" y="52"/>
                      <a:pt x="688" y="39"/>
                      <a:pt x="685" y="27"/>
                    </a:cubicBezTo>
                    <a:cubicBezTo>
                      <a:pt x="682" y="16"/>
                      <a:pt x="673" y="6"/>
                      <a:pt x="66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52" name="Freeform 51"/>
              <p:cNvSpPr>
                <a:spLocks noEditPoints="1"/>
              </p:cNvSpPr>
              <p:nvPr/>
            </p:nvSpPr>
            <p:spPr bwMode="auto">
              <a:xfrm>
                <a:off x="3097213" y="5307013"/>
                <a:ext cx="773112" cy="771525"/>
              </a:xfrm>
              <a:custGeom>
                <a:avLst/>
                <a:gdLst>
                  <a:gd name="T0" fmla="*/ 1824 w 2048"/>
                  <a:gd name="T1" fmla="*/ 848 h 2048"/>
                  <a:gd name="T2" fmla="*/ 1944 w 2048"/>
                  <a:gd name="T3" fmla="*/ 576 h 2048"/>
                  <a:gd name="T4" fmla="*/ 1839 w 2048"/>
                  <a:gd name="T5" fmla="*/ 437 h 2048"/>
                  <a:gd name="T6" fmla="*/ 1611 w 2048"/>
                  <a:gd name="T7" fmla="*/ 209 h 2048"/>
                  <a:gd name="T8" fmla="*/ 1472 w 2048"/>
                  <a:gd name="T9" fmla="*/ 103 h 2048"/>
                  <a:gd name="T10" fmla="*/ 1200 w 2048"/>
                  <a:gd name="T11" fmla="*/ 224 h 2048"/>
                  <a:gd name="T12" fmla="*/ 1024 w 2048"/>
                  <a:gd name="T13" fmla="*/ 0 h 2048"/>
                  <a:gd name="T14" fmla="*/ 848 w 2048"/>
                  <a:gd name="T15" fmla="*/ 224 h 2048"/>
                  <a:gd name="T16" fmla="*/ 576 w 2048"/>
                  <a:gd name="T17" fmla="*/ 103 h 2048"/>
                  <a:gd name="T18" fmla="*/ 437 w 2048"/>
                  <a:gd name="T19" fmla="*/ 209 h 2048"/>
                  <a:gd name="T20" fmla="*/ 209 w 2048"/>
                  <a:gd name="T21" fmla="*/ 437 h 2048"/>
                  <a:gd name="T22" fmla="*/ 103 w 2048"/>
                  <a:gd name="T23" fmla="*/ 576 h 2048"/>
                  <a:gd name="T24" fmla="*/ 224 w 2048"/>
                  <a:gd name="T25" fmla="*/ 848 h 2048"/>
                  <a:gd name="T26" fmla="*/ 0 w 2048"/>
                  <a:gd name="T27" fmla="*/ 1024 h 2048"/>
                  <a:gd name="T28" fmla="*/ 224 w 2048"/>
                  <a:gd name="T29" fmla="*/ 1200 h 2048"/>
                  <a:gd name="T30" fmla="*/ 103 w 2048"/>
                  <a:gd name="T31" fmla="*/ 1472 h 2048"/>
                  <a:gd name="T32" fmla="*/ 209 w 2048"/>
                  <a:gd name="T33" fmla="*/ 1611 h 2048"/>
                  <a:gd name="T34" fmla="*/ 437 w 2048"/>
                  <a:gd name="T35" fmla="*/ 1839 h 2048"/>
                  <a:gd name="T36" fmla="*/ 576 w 2048"/>
                  <a:gd name="T37" fmla="*/ 1945 h 2048"/>
                  <a:gd name="T38" fmla="*/ 848 w 2048"/>
                  <a:gd name="T39" fmla="*/ 1824 h 2048"/>
                  <a:gd name="T40" fmla="*/ 1024 w 2048"/>
                  <a:gd name="T41" fmla="*/ 2048 h 2048"/>
                  <a:gd name="T42" fmla="*/ 1200 w 2048"/>
                  <a:gd name="T43" fmla="*/ 1824 h 2048"/>
                  <a:gd name="T44" fmla="*/ 1472 w 2048"/>
                  <a:gd name="T45" fmla="*/ 1944 h 2048"/>
                  <a:gd name="T46" fmla="*/ 1611 w 2048"/>
                  <a:gd name="T47" fmla="*/ 1839 h 2048"/>
                  <a:gd name="T48" fmla="*/ 1839 w 2048"/>
                  <a:gd name="T49" fmla="*/ 1611 h 2048"/>
                  <a:gd name="T50" fmla="*/ 1945 w 2048"/>
                  <a:gd name="T51" fmla="*/ 1472 h 2048"/>
                  <a:gd name="T52" fmla="*/ 1824 w 2048"/>
                  <a:gd name="T53" fmla="*/ 1200 h 2048"/>
                  <a:gd name="T54" fmla="*/ 2048 w 2048"/>
                  <a:gd name="T55" fmla="*/ 1024 h 2048"/>
                  <a:gd name="T56" fmla="*/ 1782 w 2048"/>
                  <a:gd name="T57" fmla="*/ 1143 h 2048"/>
                  <a:gd name="T58" fmla="*/ 1740 w 2048"/>
                  <a:gd name="T59" fmla="*/ 1300 h 2048"/>
                  <a:gd name="T60" fmla="*/ 1828 w 2048"/>
                  <a:gd name="T61" fmla="*/ 1540 h 2048"/>
                  <a:gd name="T62" fmla="*/ 1517 w 2048"/>
                  <a:gd name="T63" fmla="*/ 1590 h 2048"/>
                  <a:gd name="T64" fmla="*/ 1502 w 2048"/>
                  <a:gd name="T65" fmla="*/ 1852 h 2048"/>
                  <a:gd name="T66" fmla="*/ 1268 w 2048"/>
                  <a:gd name="T67" fmla="*/ 1734 h 2048"/>
                  <a:gd name="T68" fmla="*/ 1069 w 2048"/>
                  <a:gd name="T69" fmla="*/ 1979 h 2048"/>
                  <a:gd name="T70" fmla="*/ 880 w 2048"/>
                  <a:gd name="T71" fmla="*/ 1761 h 2048"/>
                  <a:gd name="T72" fmla="*/ 586 w 2048"/>
                  <a:gd name="T73" fmla="*/ 1873 h 2048"/>
                  <a:gd name="T74" fmla="*/ 542 w 2048"/>
                  <a:gd name="T75" fmla="*/ 1621 h 2048"/>
                  <a:gd name="T76" fmla="*/ 427 w 2048"/>
                  <a:gd name="T77" fmla="*/ 1506 h 2048"/>
                  <a:gd name="T78" fmla="*/ 175 w 2048"/>
                  <a:gd name="T79" fmla="*/ 1462 h 2048"/>
                  <a:gd name="T80" fmla="*/ 287 w 2048"/>
                  <a:gd name="T81" fmla="*/ 1168 h 2048"/>
                  <a:gd name="T82" fmla="*/ 68 w 2048"/>
                  <a:gd name="T83" fmla="*/ 1024 h 2048"/>
                  <a:gd name="T84" fmla="*/ 287 w 2048"/>
                  <a:gd name="T85" fmla="*/ 880 h 2048"/>
                  <a:gd name="T86" fmla="*/ 175 w 2048"/>
                  <a:gd name="T87" fmla="*/ 586 h 2048"/>
                  <a:gd name="T88" fmla="*/ 427 w 2048"/>
                  <a:gd name="T89" fmla="*/ 542 h 2048"/>
                  <a:gd name="T90" fmla="*/ 542 w 2048"/>
                  <a:gd name="T91" fmla="*/ 427 h 2048"/>
                  <a:gd name="T92" fmla="*/ 586 w 2048"/>
                  <a:gd name="T93" fmla="*/ 175 h 2048"/>
                  <a:gd name="T94" fmla="*/ 880 w 2048"/>
                  <a:gd name="T95" fmla="*/ 287 h 2048"/>
                  <a:gd name="T96" fmla="*/ 1069 w 2048"/>
                  <a:gd name="T97" fmla="*/ 69 h 2048"/>
                  <a:gd name="T98" fmla="*/ 1268 w 2048"/>
                  <a:gd name="T99" fmla="*/ 314 h 2048"/>
                  <a:gd name="T100" fmla="*/ 1502 w 2048"/>
                  <a:gd name="T101" fmla="*/ 196 h 2048"/>
                  <a:gd name="T102" fmla="*/ 1517 w 2048"/>
                  <a:gd name="T103" fmla="*/ 458 h 2048"/>
                  <a:gd name="T104" fmla="*/ 1828 w 2048"/>
                  <a:gd name="T105" fmla="*/ 508 h 2048"/>
                  <a:gd name="T106" fmla="*/ 1740 w 2048"/>
                  <a:gd name="T107" fmla="*/ 748 h 2048"/>
                  <a:gd name="T108" fmla="*/ 1782 w 2048"/>
                  <a:gd name="T109" fmla="*/ 905 h 2048"/>
                  <a:gd name="T110" fmla="*/ 1979 w 2048"/>
                  <a:gd name="T111" fmla="*/ 1069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48" h="2048">
                    <a:moveTo>
                      <a:pt x="2045" y="952"/>
                    </a:moveTo>
                    <a:cubicBezTo>
                      <a:pt x="2044" y="939"/>
                      <a:pt x="2035" y="927"/>
                      <a:pt x="2023" y="923"/>
                    </a:cubicBezTo>
                    <a:cubicBezTo>
                      <a:pt x="1824" y="848"/>
                      <a:pt x="1824" y="848"/>
                      <a:pt x="1824" y="848"/>
                    </a:cubicBezTo>
                    <a:cubicBezTo>
                      <a:pt x="1819" y="824"/>
                      <a:pt x="1812" y="800"/>
                      <a:pt x="1805" y="776"/>
                    </a:cubicBezTo>
                    <a:cubicBezTo>
                      <a:pt x="1940" y="612"/>
                      <a:pt x="1940" y="612"/>
                      <a:pt x="1940" y="612"/>
                    </a:cubicBezTo>
                    <a:cubicBezTo>
                      <a:pt x="1948" y="602"/>
                      <a:pt x="1950" y="588"/>
                      <a:pt x="1944" y="576"/>
                    </a:cubicBezTo>
                    <a:cubicBezTo>
                      <a:pt x="1935" y="556"/>
                      <a:pt x="1924" y="535"/>
                      <a:pt x="1911" y="512"/>
                    </a:cubicBezTo>
                    <a:cubicBezTo>
                      <a:pt x="1897" y="488"/>
                      <a:pt x="1885" y="468"/>
                      <a:pt x="1872" y="451"/>
                    </a:cubicBezTo>
                    <a:cubicBezTo>
                      <a:pt x="1865" y="440"/>
                      <a:pt x="1852" y="435"/>
                      <a:pt x="1839" y="437"/>
                    </a:cubicBezTo>
                    <a:cubicBezTo>
                      <a:pt x="1629" y="472"/>
                      <a:pt x="1629" y="472"/>
                      <a:pt x="1629" y="472"/>
                    </a:cubicBezTo>
                    <a:cubicBezTo>
                      <a:pt x="1612" y="453"/>
                      <a:pt x="1595" y="436"/>
                      <a:pt x="1576" y="419"/>
                    </a:cubicBezTo>
                    <a:cubicBezTo>
                      <a:pt x="1611" y="209"/>
                      <a:pt x="1611" y="209"/>
                      <a:pt x="1611" y="209"/>
                    </a:cubicBezTo>
                    <a:cubicBezTo>
                      <a:pt x="1613" y="196"/>
                      <a:pt x="1608" y="183"/>
                      <a:pt x="1597" y="176"/>
                    </a:cubicBezTo>
                    <a:cubicBezTo>
                      <a:pt x="1580" y="163"/>
                      <a:pt x="1560" y="151"/>
                      <a:pt x="1536" y="137"/>
                    </a:cubicBezTo>
                    <a:cubicBezTo>
                      <a:pt x="1512" y="124"/>
                      <a:pt x="1492" y="113"/>
                      <a:pt x="1472" y="103"/>
                    </a:cubicBezTo>
                    <a:cubicBezTo>
                      <a:pt x="1460" y="98"/>
                      <a:pt x="1446" y="100"/>
                      <a:pt x="1436" y="108"/>
                    </a:cubicBezTo>
                    <a:cubicBezTo>
                      <a:pt x="1272" y="243"/>
                      <a:pt x="1272" y="243"/>
                      <a:pt x="1272" y="243"/>
                    </a:cubicBezTo>
                    <a:cubicBezTo>
                      <a:pt x="1248" y="236"/>
                      <a:pt x="1224" y="229"/>
                      <a:pt x="1200" y="224"/>
                    </a:cubicBezTo>
                    <a:cubicBezTo>
                      <a:pt x="1125" y="25"/>
                      <a:pt x="1125" y="25"/>
                      <a:pt x="1125" y="25"/>
                    </a:cubicBezTo>
                    <a:cubicBezTo>
                      <a:pt x="1121" y="13"/>
                      <a:pt x="1109" y="4"/>
                      <a:pt x="1096" y="3"/>
                    </a:cubicBezTo>
                    <a:cubicBezTo>
                      <a:pt x="1075" y="1"/>
                      <a:pt x="1051" y="0"/>
                      <a:pt x="1024" y="0"/>
                    </a:cubicBezTo>
                    <a:cubicBezTo>
                      <a:pt x="997" y="0"/>
                      <a:pt x="973" y="1"/>
                      <a:pt x="952" y="3"/>
                    </a:cubicBezTo>
                    <a:cubicBezTo>
                      <a:pt x="939" y="4"/>
                      <a:pt x="927" y="13"/>
                      <a:pt x="923" y="25"/>
                    </a:cubicBezTo>
                    <a:cubicBezTo>
                      <a:pt x="848" y="224"/>
                      <a:pt x="848" y="224"/>
                      <a:pt x="848" y="224"/>
                    </a:cubicBezTo>
                    <a:cubicBezTo>
                      <a:pt x="824" y="229"/>
                      <a:pt x="800" y="236"/>
                      <a:pt x="776" y="243"/>
                    </a:cubicBezTo>
                    <a:cubicBezTo>
                      <a:pt x="612" y="108"/>
                      <a:pt x="612" y="108"/>
                      <a:pt x="612" y="108"/>
                    </a:cubicBezTo>
                    <a:cubicBezTo>
                      <a:pt x="602" y="100"/>
                      <a:pt x="588" y="98"/>
                      <a:pt x="576" y="103"/>
                    </a:cubicBezTo>
                    <a:cubicBezTo>
                      <a:pt x="557" y="113"/>
                      <a:pt x="536" y="124"/>
                      <a:pt x="512" y="137"/>
                    </a:cubicBezTo>
                    <a:cubicBezTo>
                      <a:pt x="488" y="151"/>
                      <a:pt x="468" y="163"/>
                      <a:pt x="451" y="176"/>
                    </a:cubicBezTo>
                    <a:cubicBezTo>
                      <a:pt x="440" y="183"/>
                      <a:pt x="435" y="196"/>
                      <a:pt x="437" y="209"/>
                    </a:cubicBezTo>
                    <a:cubicBezTo>
                      <a:pt x="472" y="419"/>
                      <a:pt x="472" y="419"/>
                      <a:pt x="472" y="419"/>
                    </a:cubicBezTo>
                    <a:cubicBezTo>
                      <a:pt x="453" y="436"/>
                      <a:pt x="436" y="453"/>
                      <a:pt x="419" y="472"/>
                    </a:cubicBezTo>
                    <a:cubicBezTo>
                      <a:pt x="209" y="437"/>
                      <a:pt x="209" y="437"/>
                      <a:pt x="209" y="437"/>
                    </a:cubicBezTo>
                    <a:cubicBezTo>
                      <a:pt x="196" y="435"/>
                      <a:pt x="183" y="440"/>
                      <a:pt x="176" y="451"/>
                    </a:cubicBezTo>
                    <a:cubicBezTo>
                      <a:pt x="163" y="468"/>
                      <a:pt x="151" y="488"/>
                      <a:pt x="137" y="512"/>
                    </a:cubicBezTo>
                    <a:cubicBezTo>
                      <a:pt x="124" y="535"/>
                      <a:pt x="113" y="556"/>
                      <a:pt x="103" y="576"/>
                    </a:cubicBezTo>
                    <a:cubicBezTo>
                      <a:pt x="98" y="588"/>
                      <a:pt x="100" y="602"/>
                      <a:pt x="108" y="612"/>
                    </a:cubicBezTo>
                    <a:cubicBezTo>
                      <a:pt x="243" y="776"/>
                      <a:pt x="243" y="776"/>
                      <a:pt x="243" y="776"/>
                    </a:cubicBezTo>
                    <a:cubicBezTo>
                      <a:pt x="236" y="800"/>
                      <a:pt x="229" y="824"/>
                      <a:pt x="224" y="848"/>
                    </a:cubicBezTo>
                    <a:cubicBezTo>
                      <a:pt x="25" y="923"/>
                      <a:pt x="25" y="923"/>
                      <a:pt x="25" y="923"/>
                    </a:cubicBezTo>
                    <a:cubicBezTo>
                      <a:pt x="13" y="927"/>
                      <a:pt x="4" y="939"/>
                      <a:pt x="3" y="952"/>
                    </a:cubicBezTo>
                    <a:cubicBezTo>
                      <a:pt x="1" y="973"/>
                      <a:pt x="0" y="996"/>
                      <a:pt x="0" y="1024"/>
                    </a:cubicBezTo>
                    <a:cubicBezTo>
                      <a:pt x="0" y="1052"/>
                      <a:pt x="1" y="1075"/>
                      <a:pt x="3" y="1096"/>
                    </a:cubicBezTo>
                    <a:cubicBezTo>
                      <a:pt x="4" y="1109"/>
                      <a:pt x="13" y="1121"/>
                      <a:pt x="25" y="1125"/>
                    </a:cubicBezTo>
                    <a:cubicBezTo>
                      <a:pt x="224" y="1200"/>
                      <a:pt x="224" y="1200"/>
                      <a:pt x="224" y="1200"/>
                    </a:cubicBezTo>
                    <a:cubicBezTo>
                      <a:pt x="229" y="1224"/>
                      <a:pt x="236" y="1248"/>
                      <a:pt x="243" y="1272"/>
                    </a:cubicBezTo>
                    <a:cubicBezTo>
                      <a:pt x="108" y="1436"/>
                      <a:pt x="108" y="1436"/>
                      <a:pt x="108" y="1436"/>
                    </a:cubicBezTo>
                    <a:cubicBezTo>
                      <a:pt x="100" y="1446"/>
                      <a:pt x="98" y="1460"/>
                      <a:pt x="103" y="1472"/>
                    </a:cubicBezTo>
                    <a:cubicBezTo>
                      <a:pt x="113" y="1492"/>
                      <a:pt x="124" y="1513"/>
                      <a:pt x="137" y="1536"/>
                    </a:cubicBezTo>
                    <a:cubicBezTo>
                      <a:pt x="151" y="1560"/>
                      <a:pt x="163" y="1580"/>
                      <a:pt x="176" y="1597"/>
                    </a:cubicBezTo>
                    <a:cubicBezTo>
                      <a:pt x="183" y="1608"/>
                      <a:pt x="196" y="1613"/>
                      <a:pt x="209" y="1611"/>
                    </a:cubicBezTo>
                    <a:cubicBezTo>
                      <a:pt x="419" y="1576"/>
                      <a:pt x="419" y="1576"/>
                      <a:pt x="419" y="1576"/>
                    </a:cubicBezTo>
                    <a:cubicBezTo>
                      <a:pt x="436" y="1595"/>
                      <a:pt x="453" y="1612"/>
                      <a:pt x="472" y="1629"/>
                    </a:cubicBezTo>
                    <a:cubicBezTo>
                      <a:pt x="437" y="1839"/>
                      <a:pt x="437" y="1839"/>
                      <a:pt x="437" y="1839"/>
                    </a:cubicBezTo>
                    <a:cubicBezTo>
                      <a:pt x="435" y="1852"/>
                      <a:pt x="440" y="1865"/>
                      <a:pt x="451" y="1872"/>
                    </a:cubicBezTo>
                    <a:cubicBezTo>
                      <a:pt x="468" y="1885"/>
                      <a:pt x="488" y="1897"/>
                      <a:pt x="512" y="1911"/>
                    </a:cubicBezTo>
                    <a:cubicBezTo>
                      <a:pt x="536" y="1924"/>
                      <a:pt x="557" y="1935"/>
                      <a:pt x="576" y="1945"/>
                    </a:cubicBezTo>
                    <a:cubicBezTo>
                      <a:pt x="588" y="1950"/>
                      <a:pt x="602" y="1948"/>
                      <a:pt x="612" y="1940"/>
                    </a:cubicBezTo>
                    <a:cubicBezTo>
                      <a:pt x="776" y="1805"/>
                      <a:pt x="776" y="1805"/>
                      <a:pt x="776" y="1805"/>
                    </a:cubicBezTo>
                    <a:cubicBezTo>
                      <a:pt x="800" y="1812"/>
                      <a:pt x="824" y="1819"/>
                      <a:pt x="848" y="1824"/>
                    </a:cubicBezTo>
                    <a:cubicBezTo>
                      <a:pt x="923" y="2023"/>
                      <a:pt x="923" y="2023"/>
                      <a:pt x="923" y="2023"/>
                    </a:cubicBezTo>
                    <a:cubicBezTo>
                      <a:pt x="927" y="2035"/>
                      <a:pt x="939" y="2044"/>
                      <a:pt x="952" y="2045"/>
                    </a:cubicBezTo>
                    <a:cubicBezTo>
                      <a:pt x="973" y="2047"/>
                      <a:pt x="997" y="2048"/>
                      <a:pt x="1024" y="2048"/>
                    </a:cubicBezTo>
                    <a:cubicBezTo>
                      <a:pt x="1051" y="2048"/>
                      <a:pt x="1075" y="2047"/>
                      <a:pt x="1096" y="2045"/>
                    </a:cubicBezTo>
                    <a:cubicBezTo>
                      <a:pt x="1109" y="2044"/>
                      <a:pt x="1121" y="2035"/>
                      <a:pt x="1125" y="2023"/>
                    </a:cubicBezTo>
                    <a:cubicBezTo>
                      <a:pt x="1200" y="1824"/>
                      <a:pt x="1200" y="1824"/>
                      <a:pt x="1200" y="1824"/>
                    </a:cubicBezTo>
                    <a:cubicBezTo>
                      <a:pt x="1224" y="1819"/>
                      <a:pt x="1248" y="1812"/>
                      <a:pt x="1272" y="1805"/>
                    </a:cubicBezTo>
                    <a:cubicBezTo>
                      <a:pt x="1436" y="1940"/>
                      <a:pt x="1436" y="1940"/>
                      <a:pt x="1436" y="1940"/>
                    </a:cubicBezTo>
                    <a:cubicBezTo>
                      <a:pt x="1446" y="1948"/>
                      <a:pt x="1460" y="1950"/>
                      <a:pt x="1472" y="1944"/>
                    </a:cubicBezTo>
                    <a:cubicBezTo>
                      <a:pt x="1491" y="1935"/>
                      <a:pt x="1512" y="1924"/>
                      <a:pt x="1536" y="1911"/>
                    </a:cubicBezTo>
                    <a:cubicBezTo>
                      <a:pt x="1560" y="1897"/>
                      <a:pt x="1580" y="1885"/>
                      <a:pt x="1597" y="1872"/>
                    </a:cubicBezTo>
                    <a:cubicBezTo>
                      <a:pt x="1608" y="1865"/>
                      <a:pt x="1613" y="1852"/>
                      <a:pt x="1611" y="1839"/>
                    </a:cubicBezTo>
                    <a:cubicBezTo>
                      <a:pt x="1576" y="1629"/>
                      <a:pt x="1576" y="1629"/>
                      <a:pt x="1576" y="1629"/>
                    </a:cubicBezTo>
                    <a:cubicBezTo>
                      <a:pt x="1595" y="1612"/>
                      <a:pt x="1612" y="1595"/>
                      <a:pt x="1629" y="1576"/>
                    </a:cubicBezTo>
                    <a:cubicBezTo>
                      <a:pt x="1839" y="1611"/>
                      <a:pt x="1839" y="1611"/>
                      <a:pt x="1839" y="1611"/>
                    </a:cubicBezTo>
                    <a:cubicBezTo>
                      <a:pt x="1852" y="1613"/>
                      <a:pt x="1865" y="1608"/>
                      <a:pt x="1872" y="1597"/>
                    </a:cubicBezTo>
                    <a:cubicBezTo>
                      <a:pt x="1885" y="1580"/>
                      <a:pt x="1897" y="1560"/>
                      <a:pt x="1911" y="1536"/>
                    </a:cubicBezTo>
                    <a:cubicBezTo>
                      <a:pt x="1924" y="1513"/>
                      <a:pt x="1935" y="1492"/>
                      <a:pt x="1945" y="1472"/>
                    </a:cubicBezTo>
                    <a:cubicBezTo>
                      <a:pt x="1950" y="1460"/>
                      <a:pt x="1948" y="1446"/>
                      <a:pt x="1940" y="1436"/>
                    </a:cubicBezTo>
                    <a:cubicBezTo>
                      <a:pt x="1805" y="1272"/>
                      <a:pt x="1805" y="1272"/>
                      <a:pt x="1805" y="1272"/>
                    </a:cubicBezTo>
                    <a:cubicBezTo>
                      <a:pt x="1812" y="1248"/>
                      <a:pt x="1819" y="1224"/>
                      <a:pt x="1824" y="1200"/>
                    </a:cubicBezTo>
                    <a:cubicBezTo>
                      <a:pt x="2023" y="1125"/>
                      <a:pt x="2023" y="1125"/>
                      <a:pt x="2023" y="1125"/>
                    </a:cubicBezTo>
                    <a:cubicBezTo>
                      <a:pt x="2035" y="1121"/>
                      <a:pt x="2044" y="1109"/>
                      <a:pt x="2045" y="1096"/>
                    </a:cubicBezTo>
                    <a:cubicBezTo>
                      <a:pt x="2047" y="1075"/>
                      <a:pt x="2048" y="1052"/>
                      <a:pt x="2048" y="1024"/>
                    </a:cubicBezTo>
                    <a:cubicBezTo>
                      <a:pt x="2048" y="996"/>
                      <a:pt x="2047" y="973"/>
                      <a:pt x="2045" y="952"/>
                    </a:cubicBezTo>
                    <a:close/>
                    <a:moveTo>
                      <a:pt x="1979" y="1069"/>
                    </a:moveTo>
                    <a:cubicBezTo>
                      <a:pt x="1782" y="1143"/>
                      <a:pt x="1782" y="1143"/>
                      <a:pt x="1782" y="1143"/>
                    </a:cubicBezTo>
                    <a:cubicBezTo>
                      <a:pt x="1771" y="1147"/>
                      <a:pt x="1763" y="1156"/>
                      <a:pt x="1761" y="1168"/>
                    </a:cubicBezTo>
                    <a:cubicBezTo>
                      <a:pt x="1754" y="1202"/>
                      <a:pt x="1745" y="1235"/>
                      <a:pt x="1734" y="1268"/>
                    </a:cubicBezTo>
                    <a:cubicBezTo>
                      <a:pt x="1730" y="1279"/>
                      <a:pt x="1733" y="1291"/>
                      <a:pt x="1740" y="1300"/>
                    </a:cubicBezTo>
                    <a:cubicBezTo>
                      <a:pt x="1873" y="1462"/>
                      <a:pt x="1873" y="1462"/>
                      <a:pt x="1873" y="1462"/>
                    </a:cubicBezTo>
                    <a:cubicBezTo>
                      <a:pt x="1867" y="1475"/>
                      <a:pt x="1860" y="1488"/>
                      <a:pt x="1852" y="1502"/>
                    </a:cubicBezTo>
                    <a:cubicBezTo>
                      <a:pt x="1843" y="1516"/>
                      <a:pt x="1836" y="1529"/>
                      <a:pt x="1828" y="1540"/>
                    </a:cubicBezTo>
                    <a:cubicBezTo>
                      <a:pt x="1621" y="1506"/>
                      <a:pt x="1621" y="1506"/>
                      <a:pt x="1621" y="1506"/>
                    </a:cubicBezTo>
                    <a:cubicBezTo>
                      <a:pt x="1610" y="1504"/>
                      <a:pt x="1598" y="1508"/>
                      <a:pt x="1590" y="1517"/>
                    </a:cubicBezTo>
                    <a:cubicBezTo>
                      <a:pt x="1567" y="1543"/>
                      <a:pt x="1543" y="1567"/>
                      <a:pt x="1517" y="1590"/>
                    </a:cubicBezTo>
                    <a:cubicBezTo>
                      <a:pt x="1508" y="1598"/>
                      <a:pt x="1504" y="1610"/>
                      <a:pt x="1506" y="1621"/>
                    </a:cubicBezTo>
                    <a:cubicBezTo>
                      <a:pt x="1540" y="1828"/>
                      <a:pt x="1540" y="1828"/>
                      <a:pt x="1540" y="1828"/>
                    </a:cubicBezTo>
                    <a:cubicBezTo>
                      <a:pt x="1529" y="1836"/>
                      <a:pt x="1516" y="1844"/>
                      <a:pt x="1502" y="1852"/>
                    </a:cubicBezTo>
                    <a:cubicBezTo>
                      <a:pt x="1488" y="1860"/>
                      <a:pt x="1475" y="1867"/>
                      <a:pt x="1462" y="1873"/>
                    </a:cubicBezTo>
                    <a:cubicBezTo>
                      <a:pt x="1300" y="1740"/>
                      <a:pt x="1300" y="1740"/>
                      <a:pt x="1300" y="1740"/>
                    </a:cubicBezTo>
                    <a:cubicBezTo>
                      <a:pt x="1291" y="1733"/>
                      <a:pt x="1279" y="1730"/>
                      <a:pt x="1268" y="1734"/>
                    </a:cubicBezTo>
                    <a:cubicBezTo>
                      <a:pt x="1235" y="1745"/>
                      <a:pt x="1202" y="1754"/>
                      <a:pt x="1168" y="1761"/>
                    </a:cubicBezTo>
                    <a:cubicBezTo>
                      <a:pt x="1156" y="1763"/>
                      <a:pt x="1147" y="1771"/>
                      <a:pt x="1143" y="1782"/>
                    </a:cubicBezTo>
                    <a:cubicBezTo>
                      <a:pt x="1069" y="1979"/>
                      <a:pt x="1069" y="1979"/>
                      <a:pt x="1069" y="1979"/>
                    </a:cubicBezTo>
                    <a:cubicBezTo>
                      <a:pt x="1041" y="1980"/>
                      <a:pt x="1007" y="1980"/>
                      <a:pt x="979" y="1979"/>
                    </a:cubicBezTo>
                    <a:cubicBezTo>
                      <a:pt x="905" y="1782"/>
                      <a:pt x="905" y="1782"/>
                      <a:pt x="905" y="1782"/>
                    </a:cubicBezTo>
                    <a:cubicBezTo>
                      <a:pt x="901" y="1771"/>
                      <a:pt x="892" y="1763"/>
                      <a:pt x="880" y="1761"/>
                    </a:cubicBezTo>
                    <a:cubicBezTo>
                      <a:pt x="846" y="1754"/>
                      <a:pt x="813" y="1745"/>
                      <a:pt x="780" y="1734"/>
                    </a:cubicBezTo>
                    <a:cubicBezTo>
                      <a:pt x="769" y="1730"/>
                      <a:pt x="757" y="1733"/>
                      <a:pt x="748" y="1740"/>
                    </a:cubicBezTo>
                    <a:cubicBezTo>
                      <a:pt x="586" y="1873"/>
                      <a:pt x="586" y="1873"/>
                      <a:pt x="586" y="1873"/>
                    </a:cubicBezTo>
                    <a:cubicBezTo>
                      <a:pt x="573" y="1867"/>
                      <a:pt x="560" y="1860"/>
                      <a:pt x="546" y="1852"/>
                    </a:cubicBezTo>
                    <a:cubicBezTo>
                      <a:pt x="532" y="1844"/>
                      <a:pt x="519" y="1836"/>
                      <a:pt x="508" y="1828"/>
                    </a:cubicBezTo>
                    <a:cubicBezTo>
                      <a:pt x="542" y="1621"/>
                      <a:pt x="542" y="1621"/>
                      <a:pt x="542" y="1621"/>
                    </a:cubicBezTo>
                    <a:cubicBezTo>
                      <a:pt x="544" y="1610"/>
                      <a:pt x="540" y="1598"/>
                      <a:pt x="531" y="1590"/>
                    </a:cubicBezTo>
                    <a:cubicBezTo>
                      <a:pt x="505" y="1567"/>
                      <a:pt x="481" y="1543"/>
                      <a:pt x="458" y="1517"/>
                    </a:cubicBezTo>
                    <a:cubicBezTo>
                      <a:pt x="450" y="1508"/>
                      <a:pt x="438" y="1504"/>
                      <a:pt x="427" y="1506"/>
                    </a:cubicBezTo>
                    <a:cubicBezTo>
                      <a:pt x="220" y="1540"/>
                      <a:pt x="220" y="1540"/>
                      <a:pt x="220" y="1540"/>
                    </a:cubicBezTo>
                    <a:cubicBezTo>
                      <a:pt x="212" y="1529"/>
                      <a:pt x="205" y="1516"/>
                      <a:pt x="196" y="1502"/>
                    </a:cubicBezTo>
                    <a:cubicBezTo>
                      <a:pt x="188" y="1488"/>
                      <a:pt x="181" y="1475"/>
                      <a:pt x="175" y="1462"/>
                    </a:cubicBezTo>
                    <a:cubicBezTo>
                      <a:pt x="308" y="1300"/>
                      <a:pt x="308" y="1300"/>
                      <a:pt x="308" y="1300"/>
                    </a:cubicBezTo>
                    <a:cubicBezTo>
                      <a:pt x="315" y="1291"/>
                      <a:pt x="318" y="1279"/>
                      <a:pt x="314" y="1268"/>
                    </a:cubicBezTo>
                    <a:cubicBezTo>
                      <a:pt x="303" y="1235"/>
                      <a:pt x="294" y="1202"/>
                      <a:pt x="287" y="1168"/>
                    </a:cubicBezTo>
                    <a:cubicBezTo>
                      <a:pt x="285" y="1156"/>
                      <a:pt x="277" y="1147"/>
                      <a:pt x="266" y="1143"/>
                    </a:cubicBezTo>
                    <a:cubicBezTo>
                      <a:pt x="69" y="1069"/>
                      <a:pt x="69" y="1069"/>
                      <a:pt x="69" y="1069"/>
                    </a:cubicBezTo>
                    <a:cubicBezTo>
                      <a:pt x="69" y="1055"/>
                      <a:pt x="68" y="1041"/>
                      <a:pt x="68" y="1024"/>
                    </a:cubicBezTo>
                    <a:cubicBezTo>
                      <a:pt x="68" y="1007"/>
                      <a:pt x="69" y="993"/>
                      <a:pt x="69" y="979"/>
                    </a:cubicBezTo>
                    <a:cubicBezTo>
                      <a:pt x="266" y="905"/>
                      <a:pt x="266" y="905"/>
                      <a:pt x="266" y="905"/>
                    </a:cubicBezTo>
                    <a:cubicBezTo>
                      <a:pt x="277" y="901"/>
                      <a:pt x="285" y="892"/>
                      <a:pt x="287" y="880"/>
                    </a:cubicBezTo>
                    <a:cubicBezTo>
                      <a:pt x="294" y="846"/>
                      <a:pt x="303" y="813"/>
                      <a:pt x="314" y="780"/>
                    </a:cubicBezTo>
                    <a:cubicBezTo>
                      <a:pt x="318" y="769"/>
                      <a:pt x="315" y="757"/>
                      <a:pt x="308" y="748"/>
                    </a:cubicBezTo>
                    <a:cubicBezTo>
                      <a:pt x="175" y="586"/>
                      <a:pt x="175" y="586"/>
                      <a:pt x="175" y="586"/>
                    </a:cubicBezTo>
                    <a:cubicBezTo>
                      <a:pt x="181" y="573"/>
                      <a:pt x="188" y="560"/>
                      <a:pt x="196" y="546"/>
                    </a:cubicBezTo>
                    <a:cubicBezTo>
                      <a:pt x="205" y="532"/>
                      <a:pt x="212" y="519"/>
                      <a:pt x="220" y="508"/>
                    </a:cubicBezTo>
                    <a:cubicBezTo>
                      <a:pt x="427" y="542"/>
                      <a:pt x="427" y="542"/>
                      <a:pt x="427" y="542"/>
                    </a:cubicBezTo>
                    <a:cubicBezTo>
                      <a:pt x="438" y="544"/>
                      <a:pt x="450" y="540"/>
                      <a:pt x="458" y="531"/>
                    </a:cubicBezTo>
                    <a:cubicBezTo>
                      <a:pt x="481" y="505"/>
                      <a:pt x="505" y="481"/>
                      <a:pt x="531" y="458"/>
                    </a:cubicBezTo>
                    <a:cubicBezTo>
                      <a:pt x="540" y="450"/>
                      <a:pt x="544" y="438"/>
                      <a:pt x="542" y="427"/>
                    </a:cubicBezTo>
                    <a:cubicBezTo>
                      <a:pt x="508" y="220"/>
                      <a:pt x="508" y="220"/>
                      <a:pt x="508" y="220"/>
                    </a:cubicBezTo>
                    <a:cubicBezTo>
                      <a:pt x="519" y="212"/>
                      <a:pt x="532" y="204"/>
                      <a:pt x="546" y="196"/>
                    </a:cubicBezTo>
                    <a:cubicBezTo>
                      <a:pt x="560" y="188"/>
                      <a:pt x="573" y="181"/>
                      <a:pt x="586" y="175"/>
                    </a:cubicBezTo>
                    <a:cubicBezTo>
                      <a:pt x="748" y="308"/>
                      <a:pt x="748" y="308"/>
                      <a:pt x="748" y="308"/>
                    </a:cubicBezTo>
                    <a:cubicBezTo>
                      <a:pt x="757" y="315"/>
                      <a:pt x="769" y="318"/>
                      <a:pt x="780" y="314"/>
                    </a:cubicBezTo>
                    <a:cubicBezTo>
                      <a:pt x="813" y="303"/>
                      <a:pt x="846" y="294"/>
                      <a:pt x="880" y="287"/>
                    </a:cubicBezTo>
                    <a:cubicBezTo>
                      <a:pt x="892" y="285"/>
                      <a:pt x="901" y="277"/>
                      <a:pt x="905" y="266"/>
                    </a:cubicBezTo>
                    <a:cubicBezTo>
                      <a:pt x="979" y="69"/>
                      <a:pt x="979" y="69"/>
                      <a:pt x="979" y="69"/>
                    </a:cubicBezTo>
                    <a:cubicBezTo>
                      <a:pt x="1007" y="68"/>
                      <a:pt x="1041" y="68"/>
                      <a:pt x="1069" y="69"/>
                    </a:cubicBezTo>
                    <a:cubicBezTo>
                      <a:pt x="1143" y="266"/>
                      <a:pt x="1143" y="266"/>
                      <a:pt x="1143" y="266"/>
                    </a:cubicBezTo>
                    <a:cubicBezTo>
                      <a:pt x="1147" y="277"/>
                      <a:pt x="1156" y="285"/>
                      <a:pt x="1168" y="287"/>
                    </a:cubicBezTo>
                    <a:cubicBezTo>
                      <a:pt x="1202" y="294"/>
                      <a:pt x="1235" y="303"/>
                      <a:pt x="1268" y="314"/>
                    </a:cubicBezTo>
                    <a:cubicBezTo>
                      <a:pt x="1279" y="318"/>
                      <a:pt x="1291" y="315"/>
                      <a:pt x="1300" y="308"/>
                    </a:cubicBezTo>
                    <a:cubicBezTo>
                      <a:pt x="1462" y="175"/>
                      <a:pt x="1462" y="175"/>
                      <a:pt x="1462" y="175"/>
                    </a:cubicBezTo>
                    <a:cubicBezTo>
                      <a:pt x="1475" y="181"/>
                      <a:pt x="1488" y="188"/>
                      <a:pt x="1502" y="196"/>
                    </a:cubicBezTo>
                    <a:cubicBezTo>
                      <a:pt x="1516" y="204"/>
                      <a:pt x="1529" y="212"/>
                      <a:pt x="1540" y="220"/>
                    </a:cubicBezTo>
                    <a:cubicBezTo>
                      <a:pt x="1506" y="427"/>
                      <a:pt x="1506" y="427"/>
                      <a:pt x="1506" y="427"/>
                    </a:cubicBezTo>
                    <a:cubicBezTo>
                      <a:pt x="1504" y="438"/>
                      <a:pt x="1508" y="450"/>
                      <a:pt x="1517" y="458"/>
                    </a:cubicBezTo>
                    <a:cubicBezTo>
                      <a:pt x="1543" y="481"/>
                      <a:pt x="1567" y="505"/>
                      <a:pt x="1590" y="531"/>
                    </a:cubicBezTo>
                    <a:cubicBezTo>
                      <a:pt x="1598" y="540"/>
                      <a:pt x="1610" y="544"/>
                      <a:pt x="1621" y="542"/>
                    </a:cubicBezTo>
                    <a:cubicBezTo>
                      <a:pt x="1828" y="508"/>
                      <a:pt x="1828" y="508"/>
                      <a:pt x="1828" y="508"/>
                    </a:cubicBezTo>
                    <a:cubicBezTo>
                      <a:pt x="1836" y="519"/>
                      <a:pt x="1843" y="532"/>
                      <a:pt x="1852" y="546"/>
                    </a:cubicBezTo>
                    <a:cubicBezTo>
                      <a:pt x="1860" y="560"/>
                      <a:pt x="1867" y="573"/>
                      <a:pt x="1873" y="586"/>
                    </a:cubicBezTo>
                    <a:cubicBezTo>
                      <a:pt x="1740" y="748"/>
                      <a:pt x="1740" y="748"/>
                      <a:pt x="1740" y="748"/>
                    </a:cubicBezTo>
                    <a:cubicBezTo>
                      <a:pt x="1733" y="757"/>
                      <a:pt x="1730" y="769"/>
                      <a:pt x="1734" y="780"/>
                    </a:cubicBezTo>
                    <a:cubicBezTo>
                      <a:pt x="1745" y="813"/>
                      <a:pt x="1754" y="846"/>
                      <a:pt x="1761" y="880"/>
                    </a:cubicBezTo>
                    <a:cubicBezTo>
                      <a:pt x="1763" y="892"/>
                      <a:pt x="1771" y="901"/>
                      <a:pt x="1782" y="905"/>
                    </a:cubicBezTo>
                    <a:cubicBezTo>
                      <a:pt x="1979" y="979"/>
                      <a:pt x="1979" y="979"/>
                      <a:pt x="1979" y="979"/>
                    </a:cubicBezTo>
                    <a:cubicBezTo>
                      <a:pt x="1979" y="993"/>
                      <a:pt x="1980" y="1007"/>
                      <a:pt x="1980" y="1024"/>
                    </a:cubicBezTo>
                    <a:cubicBezTo>
                      <a:pt x="1980" y="1041"/>
                      <a:pt x="1979" y="1055"/>
                      <a:pt x="1979" y="10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spTree>
    <p:extLst>
      <p:ext uri="{BB962C8B-B14F-4D97-AF65-F5344CB8AC3E}">
        <p14:creationId xmlns:p14="http://schemas.microsoft.com/office/powerpoint/2010/main" val="63881442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2000"/>
                                        <p:tgtEl>
                                          <p:spTgt spid="5"/>
                                        </p:tgtEl>
                                      </p:cBhvr>
                                    </p:animEffect>
                                  </p:childTnLst>
                                </p:cTn>
                              </p:par>
                            </p:childTnLst>
                          </p:cTn>
                        </p:par>
                        <p:par>
                          <p:cTn id="11" fill="hold">
                            <p:stCondLst>
                              <p:cond delay="2000"/>
                            </p:stCondLst>
                            <p:childTnLst>
                              <p:par>
                                <p:cTn id="12" presetID="42" presetClass="entr" presetSubtype="0"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3000"/>
                            </p:stCondLst>
                            <p:childTnLst>
                              <p:par>
                                <p:cTn id="18" presetID="42" presetClass="entr" presetSubtype="0"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1000"/>
                                        <p:tgtEl>
                                          <p:spTgt spid="53"/>
                                        </p:tgtEl>
                                      </p:cBhvr>
                                    </p:animEffect>
                                    <p:anim calcmode="lin" valueType="num">
                                      <p:cBhvr>
                                        <p:cTn id="21" dur="1000" fill="hold"/>
                                        <p:tgtEl>
                                          <p:spTgt spid="53"/>
                                        </p:tgtEl>
                                        <p:attrNameLst>
                                          <p:attrName>ppt_x</p:attrName>
                                        </p:attrNameLst>
                                      </p:cBhvr>
                                      <p:tavLst>
                                        <p:tav tm="0">
                                          <p:val>
                                            <p:strVal val="#ppt_x"/>
                                          </p:val>
                                        </p:tav>
                                        <p:tav tm="100000">
                                          <p:val>
                                            <p:strVal val="#ppt_x"/>
                                          </p:val>
                                        </p:tav>
                                      </p:tavLst>
                                    </p:anim>
                                    <p:anim calcmode="lin" valueType="num">
                                      <p:cBhvr>
                                        <p:cTn id="22" dur="1000" fill="hold"/>
                                        <p:tgtEl>
                                          <p:spTgt spid="53"/>
                                        </p:tgtEl>
                                        <p:attrNameLst>
                                          <p:attrName>ppt_y</p:attrName>
                                        </p:attrNameLst>
                                      </p:cBhvr>
                                      <p:tavLst>
                                        <p:tav tm="0">
                                          <p:val>
                                            <p:strVal val="#ppt_y+.1"/>
                                          </p:val>
                                        </p:tav>
                                        <p:tav tm="100000">
                                          <p:val>
                                            <p:strVal val="#ppt_y"/>
                                          </p:val>
                                        </p:tav>
                                      </p:tavLst>
                                    </p:anim>
                                  </p:childTnLst>
                                </p:cTn>
                              </p:par>
                            </p:childTnLst>
                          </p:cTn>
                        </p:par>
                        <p:par>
                          <p:cTn id="23" fill="hold">
                            <p:stCondLst>
                              <p:cond delay="4000"/>
                            </p:stCondLst>
                            <p:childTnLst>
                              <p:par>
                                <p:cTn id="24" presetID="42" presetClass="entr" presetSubtype="0"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1000"/>
                                        <p:tgtEl>
                                          <p:spTgt spid="54"/>
                                        </p:tgtEl>
                                      </p:cBhvr>
                                    </p:animEffect>
                                    <p:anim calcmode="lin" valueType="num">
                                      <p:cBhvr>
                                        <p:cTn id="27" dur="1000" fill="hold"/>
                                        <p:tgtEl>
                                          <p:spTgt spid="54"/>
                                        </p:tgtEl>
                                        <p:attrNameLst>
                                          <p:attrName>ppt_x</p:attrName>
                                        </p:attrNameLst>
                                      </p:cBhvr>
                                      <p:tavLst>
                                        <p:tav tm="0">
                                          <p:val>
                                            <p:strVal val="#ppt_x"/>
                                          </p:val>
                                        </p:tav>
                                        <p:tav tm="100000">
                                          <p:val>
                                            <p:strVal val="#ppt_x"/>
                                          </p:val>
                                        </p:tav>
                                      </p:tavLst>
                                    </p:anim>
                                    <p:anim calcmode="lin" valueType="num">
                                      <p:cBhvr>
                                        <p:cTn id="28" dur="1000" fill="hold"/>
                                        <p:tgtEl>
                                          <p:spTgt spid="54"/>
                                        </p:tgtEl>
                                        <p:attrNameLst>
                                          <p:attrName>ppt_y</p:attrName>
                                        </p:attrNameLst>
                                      </p:cBhvr>
                                      <p:tavLst>
                                        <p:tav tm="0">
                                          <p:val>
                                            <p:strVal val="#ppt_y+.1"/>
                                          </p:val>
                                        </p:tav>
                                        <p:tav tm="100000">
                                          <p:val>
                                            <p:strVal val="#ppt_y"/>
                                          </p:val>
                                        </p:tav>
                                      </p:tavLst>
                                    </p:anim>
                                  </p:childTnLst>
                                </p:cTn>
                              </p:par>
                            </p:childTnLst>
                          </p:cTn>
                        </p:par>
                        <p:par>
                          <p:cTn id="29" fill="hold">
                            <p:stCondLst>
                              <p:cond delay="5000"/>
                            </p:stCondLst>
                            <p:childTnLst>
                              <p:par>
                                <p:cTn id="30" presetID="42" presetClass="entr" presetSubtype="0"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anim calcmode="lin" valueType="num">
                                      <p:cBhvr>
                                        <p:cTn id="33" dur="1000" fill="hold"/>
                                        <p:tgtEl>
                                          <p:spTgt spid="55"/>
                                        </p:tgtEl>
                                        <p:attrNameLst>
                                          <p:attrName>ppt_x</p:attrName>
                                        </p:attrNameLst>
                                      </p:cBhvr>
                                      <p:tavLst>
                                        <p:tav tm="0">
                                          <p:val>
                                            <p:strVal val="#ppt_x"/>
                                          </p:val>
                                        </p:tav>
                                        <p:tav tm="100000">
                                          <p:val>
                                            <p:strVal val="#ppt_x"/>
                                          </p:val>
                                        </p:tav>
                                      </p:tavLst>
                                    </p:anim>
                                    <p:anim calcmode="lin" valueType="num">
                                      <p:cBhvr>
                                        <p:cTn id="34"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EF1A846-EDB8-43A1-A8CB-38B7E373A970}"/>
              </a:ext>
            </a:extLst>
          </p:cNvPr>
          <p:cNvGrpSpPr>
            <a:grpSpLocks noChangeAspect="1"/>
          </p:cNvGrpSpPr>
          <p:nvPr/>
        </p:nvGrpSpPr>
        <p:grpSpPr>
          <a:xfrm>
            <a:off x="5562600" y="1485900"/>
            <a:ext cx="7406640" cy="7406640"/>
            <a:chOff x="4196229" y="1495227"/>
            <a:chExt cx="3819059" cy="3819059"/>
          </a:xfrm>
        </p:grpSpPr>
        <p:sp>
          <p:nvSpPr>
            <p:cNvPr id="2" name="Oval 1">
              <a:extLst>
                <a:ext uri="{FF2B5EF4-FFF2-40B4-BE49-F238E27FC236}">
                  <a16:creationId xmlns:a16="http://schemas.microsoft.com/office/drawing/2014/main" id="{6075272A-0F8C-4835-B775-554651B840A9}"/>
                </a:ext>
              </a:extLst>
            </p:cNvPr>
            <p:cNvSpPr/>
            <p:nvPr/>
          </p:nvSpPr>
          <p:spPr>
            <a:xfrm>
              <a:off x="4196229" y="1495227"/>
              <a:ext cx="3819059" cy="3819059"/>
            </a:xfrm>
            <a:prstGeom prst="ellipse">
              <a:avLst/>
            </a:prstGeom>
            <a:noFill/>
            <a:ln w="12700" cap="rnd" cmpd="sng">
              <a:solidFill>
                <a:schemeClr val="accent1"/>
              </a:solidFill>
              <a:prstDash val="dash"/>
              <a:round/>
            </a:ln>
            <a:effectLst/>
          </p:spPr>
          <p:style>
            <a:lnRef idx="2">
              <a:schemeClr val="accent1">
                <a:shade val="50000"/>
              </a:schemeClr>
            </a:lnRef>
            <a:fillRef idx="1">
              <a:schemeClr val="accent1"/>
            </a:fillRef>
            <a:effectRef idx="0">
              <a:schemeClr val="accent1"/>
            </a:effectRef>
            <a:fontRef idx="minor">
              <a:schemeClr val="lt1"/>
            </a:fontRef>
          </p:style>
          <p:txBody>
            <a:bodyPr wrap="square" lIns="270000" tIns="0" rIns="274320" bIns="0" rtlCol="0" anchor="b" anchorCtr="0">
              <a:normAutofit/>
            </a:bodyPr>
            <a:lstStyle/>
            <a:p>
              <a:pPr algn="ctr">
                <a:lnSpc>
                  <a:spcPct val="130000"/>
                </a:lnSpc>
                <a:spcBef>
                  <a:spcPts val="1500"/>
                </a:spcBef>
              </a:pPr>
              <a:endParaRPr lang="en-US" sz="1500" dirty="0">
                <a:solidFill>
                  <a:schemeClr val="tx1">
                    <a:alpha val="70000"/>
                  </a:schemeClr>
                </a:solidFill>
                <a:latin typeface="Open Sans" panose="020B0604020202020204" charset="0"/>
                <a:ea typeface="Open Sans" panose="020B0604020202020204" charset="0"/>
                <a:cs typeface="Open Sans" panose="020B0604020202020204" charset="0"/>
              </a:endParaRPr>
            </a:p>
          </p:txBody>
        </p:sp>
        <p:sp>
          <p:nvSpPr>
            <p:cNvPr id="11" name="TextBox 10">
              <a:extLst>
                <a:ext uri="{FF2B5EF4-FFF2-40B4-BE49-F238E27FC236}">
                  <a16:creationId xmlns:a16="http://schemas.microsoft.com/office/drawing/2014/main" id="{912E4C80-6663-446A-A1F8-06EE481DE453}"/>
                </a:ext>
              </a:extLst>
            </p:cNvPr>
            <p:cNvSpPr txBox="1"/>
            <p:nvPr/>
          </p:nvSpPr>
          <p:spPr>
            <a:xfrm>
              <a:off x="5111169" y="1855199"/>
              <a:ext cx="1989178" cy="1116625"/>
            </a:xfrm>
            <a:prstGeom prst="rect">
              <a:avLst/>
            </a:prstGeom>
            <a:noFill/>
          </p:spPr>
          <p:txBody>
            <a:bodyPr spcFirstLastPara="1" wrap="square" lIns="0" tIns="0" rIns="0" bIns="0" numCol="1" rtlCol="0" anchor="ctr" anchorCtr="0">
              <a:prstTxWarp prst="textArchUp">
                <a:avLst>
                  <a:gd name="adj" fmla="val 12065924"/>
                </a:avLst>
              </a:prstTxWarp>
              <a:spAutoFit/>
            </a:bodyPr>
            <a:lstStyle/>
            <a:p>
              <a:pPr algn="ctr">
                <a:lnSpc>
                  <a:spcPct val="130000"/>
                </a:lnSpc>
                <a:spcBef>
                  <a:spcPts val="1500"/>
                </a:spcBef>
              </a:pPr>
              <a:r>
                <a:rPr lang="en-US" sz="3000" dirty="0">
                  <a:latin typeface="Open Sans" panose="020B0604020202020204" charset="0"/>
                  <a:ea typeface="Open Sans" panose="020B0604020202020204" charset="0"/>
                  <a:cs typeface="Open Sans" panose="020B0604020202020204" charset="0"/>
                </a:rPr>
                <a:t>What is a registered Apprenticeship?</a:t>
              </a:r>
            </a:p>
          </p:txBody>
        </p:sp>
      </p:grpSp>
      <p:sp>
        <p:nvSpPr>
          <p:cNvPr id="3" name="Oval 2">
            <a:extLst>
              <a:ext uri="{FF2B5EF4-FFF2-40B4-BE49-F238E27FC236}">
                <a16:creationId xmlns:a16="http://schemas.microsoft.com/office/drawing/2014/main" id="{02EBE802-0919-41E6-8723-52D11EC00107}"/>
              </a:ext>
            </a:extLst>
          </p:cNvPr>
          <p:cNvSpPr>
            <a:spLocks noChangeAspect="1"/>
          </p:cNvSpPr>
          <p:nvPr/>
        </p:nvSpPr>
        <p:spPr>
          <a:xfrm>
            <a:off x="1487954" y="3272030"/>
            <a:ext cx="4297680" cy="4297680"/>
          </a:xfrm>
          <a:prstGeom prst="ellipse">
            <a:avLst/>
          </a:prstGeom>
          <a:solidFill>
            <a:srgbClr val="0E3960"/>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2400" dirty="0">
                <a:solidFill>
                  <a:srgbClr val="FFFFFF"/>
                </a:solidFill>
                <a:latin typeface="Open Sans" panose="020B0604020202020204" charset="0"/>
                <a:ea typeface="Open Sans" panose="020B0604020202020204" charset="0"/>
                <a:cs typeface="Open Sans" panose="020B0604020202020204" charset="0"/>
              </a:rPr>
              <a:t>Allows employers to design a training program tailored to the company’s needs.</a:t>
            </a:r>
          </a:p>
        </p:txBody>
      </p:sp>
      <p:sp>
        <p:nvSpPr>
          <p:cNvPr id="4" name="Oval 3">
            <a:extLst>
              <a:ext uri="{FF2B5EF4-FFF2-40B4-BE49-F238E27FC236}">
                <a16:creationId xmlns:a16="http://schemas.microsoft.com/office/drawing/2014/main" id="{357387FF-1897-4C3D-96C7-733D9E652FF4}"/>
              </a:ext>
            </a:extLst>
          </p:cNvPr>
          <p:cNvSpPr>
            <a:spLocks noChangeAspect="1"/>
          </p:cNvSpPr>
          <p:nvPr/>
        </p:nvSpPr>
        <p:spPr>
          <a:xfrm>
            <a:off x="5163577" y="3272030"/>
            <a:ext cx="4297680" cy="4297680"/>
          </a:xfrm>
          <a:prstGeom prst="ellipse">
            <a:avLst/>
          </a:prstGeom>
          <a:solidFill>
            <a:schemeClr val="accent1">
              <a:lumMod val="75000"/>
            </a:schemeClr>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2400" dirty="0">
                <a:solidFill>
                  <a:srgbClr val="FFFFFF"/>
                </a:solidFill>
                <a:latin typeface="Open Sans" panose="020B0604020202020204" charset="0"/>
                <a:ea typeface="Open Sans" panose="020B0604020202020204" charset="0"/>
                <a:cs typeface="Open Sans" panose="020B0604020202020204" charset="0"/>
              </a:rPr>
              <a:t>Apprentices EARN while they LEARN in a 2 year program.</a:t>
            </a:r>
          </a:p>
        </p:txBody>
      </p:sp>
      <p:sp>
        <p:nvSpPr>
          <p:cNvPr id="7" name="Oval 6">
            <a:extLst>
              <a:ext uri="{FF2B5EF4-FFF2-40B4-BE49-F238E27FC236}">
                <a16:creationId xmlns:a16="http://schemas.microsoft.com/office/drawing/2014/main" id="{5224CA28-0F56-4297-884B-B97A8D6D86EB}"/>
              </a:ext>
            </a:extLst>
          </p:cNvPr>
          <p:cNvSpPr>
            <a:spLocks noChangeAspect="1"/>
          </p:cNvSpPr>
          <p:nvPr/>
        </p:nvSpPr>
        <p:spPr>
          <a:xfrm>
            <a:off x="8839200" y="3302758"/>
            <a:ext cx="4297680" cy="4297680"/>
          </a:xfrm>
          <a:prstGeom prst="ellipse">
            <a:avLst/>
          </a:prstGeom>
          <a:solidFill>
            <a:schemeClr val="accent1">
              <a:lumMod val="60000"/>
              <a:lumOff val="40000"/>
            </a:schemeClr>
          </a:solidFill>
          <a:ln w="3175" cap="rnd" cmpd="sng">
            <a:noFill/>
            <a:prstDash val="dash"/>
            <a:miter lim="800000"/>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2400" dirty="0">
                <a:solidFill>
                  <a:srgbClr val="FFFFFF"/>
                </a:solidFill>
                <a:latin typeface="Open Sans" panose="020B0604020202020204" charset="0"/>
                <a:ea typeface="Open Sans" panose="020B0604020202020204" charset="0"/>
                <a:cs typeface="Open Sans" panose="020B0604020202020204" charset="0"/>
              </a:rPr>
              <a:t>Employee training model that combines at least 2,000 hours of on-the-job learning with 144 hours per year of related technical instruction. </a:t>
            </a:r>
          </a:p>
        </p:txBody>
      </p:sp>
      <p:sp>
        <p:nvSpPr>
          <p:cNvPr id="6" name="Oval 5">
            <a:extLst>
              <a:ext uri="{FF2B5EF4-FFF2-40B4-BE49-F238E27FC236}">
                <a16:creationId xmlns:a16="http://schemas.microsoft.com/office/drawing/2014/main" id="{25557A5F-60AF-4A90-AFEA-68EC8CC53F78}"/>
              </a:ext>
            </a:extLst>
          </p:cNvPr>
          <p:cNvSpPr>
            <a:spLocks noChangeAspect="1"/>
          </p:cNvSpPr>
          <p:nvPr/>
        </p:nvSpPr>
        <p:spPr>
          <a:xfrm>
            <a:off x="12573322" y="3272030"/>
            <a:ext cx="4297680" cy="4297680"/>
          </a:xfrm>
          <a:prstGeom prst="ellipse">
            <a:avLst/>
          </a:prstGeom>
          <a:solidFill>
            <a:schemeClr val="accent1">
              <a:lumMod val="40000"/>
              <a:lumOff val="60000"/>
            </a:schemeClr>
          </a:solidFill>
          <a:ln w="3175" cap="rnd" cmpd="sng">
            <a:noFill/>
            <a:prstDash val="dash"/>
            <a:miter lim="800000"/>
          </a:ln>
          <a:effectLst>
            <a:outerShdw blurRad="508000" dist="2540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p>
            <a:pPr algn="ctr">
              <a:spcBef>
                <a:spcPts val="1500"/>
              </a:spcBef>
            </a:pPr>
            <a:r>
              <a:rPr lang="en-US" sz="2400" dirty="0">
                <a:solidFill>
                  <a:schemeClr val="tx1"/>
                </a:solidFill>
                <a:latin typeface="Open Sans" panose="020B0604020202020204" charset="0"/>
                <a:ea typeface="Open Sans" panose="020B0604020202020204" charset="0"/>
                <a:cs typeface="Open Sans" panose="020B0604020202020204" charset="0"/>
              </a:rPr>
              <a:t>Program completion results in highly skilled workers who receive a certificate from the federal Department of Labor.</a:t>
            </a:r>
          </a:p>
        </p:txBody>
      </p:sp>
      <p:sp>
        <p:nvSpPr>
          <p:cNvPr id="5" name="TextBox 4"/>
          <p:cNvSpPr txBox="1"/>
          <p:nvPr/>
        </p:nvSpPr>
        <p:spPr>
          <a:xfrm>
            <a:off x="7741918" y="9076925"/>
            <a:ext cx="3048000" cy="461665"/>
          </a:xfrm>
          <a:prstGeom prst="rect">
            <a:avLst/>
          </a:prstGeom>
          <a:noFill/>
        </p:spPr>
        <p:txBody>
          <a:bodyPr wrap="square" rtlCol="0">
            <a:spAutoFit/>
          </a:bodyPr>
          <a:lstStyle/>
          <a:p>
            <a:r>
              <a:rPr lang="en-US" sz="2400" dirty="0"/>
              <a:t>Started Fall of 2019</a:t>
            </a:r>
          </a:p>
        </p:txBody>
      </p:sp>
    </p:spTree>
    <p:extLst>
      <p:ext uri="{BB962C8B-B14F-4D97-AF65-F5344CB8AC3E}">
        <p14:creationId xmlns:p14="http://schemas.microsoft.com/office/powerpoint/2010/main" val="869154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nodeType="withEffect">
                                  <p:stCondLst>
                                    <p:cond delay="0"/>
                                  </p:stCondLst>
                                  <p:childTnLst>
                                    <p:animScale>
                                      <p:cBhvr>
                                        <p:cTn id="9" dur="500" fill="hold"/>
                                        <p:tgtEl>
                                          <p:spTgt spid="8"/>
                                        </p:tgtEl>
                                      </p:cBhvr>
                                      <p:by x="110000" y="110000"/>
                                    </p:animScale>
                                  </p:childTnLst>
                                </p:cTn>
                              </p:par>
                              <p:par>
                                <p:cTn id="10" presetID="22" presetClass="entr" presetSubtype="8" fill="hold" grpId="0" nodeType="withEffect">
                                  <p:stCondLst>
                                    <p:cond delay="8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6" presetClass="emph" presetSubtype="0" accel="50000" decel="50000" autoRev="1" fill="hold" grpId="1" nodeType="withEffect">
                                  <p:stCondLst>
                                    <p:cond delay="800"/>
                                  </p:stCondLst>
                                  <p:childTnLst>
                                    <p:animScale>
                                      <p:cBhvr>
                                        <p:cTn id="14" dur="500" fill="hold"/>
                                        <p:tgtEl>
                                          <p:spTgt spid="3"/>
                                        </p:tgtEl>
                                      </p:cBhvr>
                                      <p:by x="110000" y="110000"/>
                                    </p:animScale>
                                  </p:childTnLst>
                                </p:cTn>
                              </p:par>
                              <p:par>
                                <p:cTn id="15" presetID="22" presetClass="entr" presetSubtype="8" fill="hold" grpId="0" nodeType="withEffect">
                                  <p:stCondLst>
                                    <p:cond delay="11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6" presetClass="emph" presetSubtype="0" accel="50000" decel="50000" autoRev="1" fill="hold" grpId="1" nodeType="withEffect">
                                  <p:stCondLst>
                                    <p:cond delay="1100"/>
                                  </p:stCondLst>
                                  <p:childTnLst>
                                    <p:animScale>
                                      <p:cBhvr>
                                        <p:cTn id="19" dur="500" fill="hold"/>
                                        <p:tgtEl>
                                          <p:spTgt spid="4"/>
                                        </p:tgtEl>
                                      </p:cBhvr>
                                      <p:by x="110000" y="110000"/>
                                    </p:animScale>
                                  </p:childTnLst>
                                </p:cTn>
                              </p:par>
                              <p:par>
                                <p:cTn id="20" presetID="22" presetClass="entr" presetSubtype="8" fill="hold" grpId="0" nodeType="withEffect">
                                  <p:stCondLst>
                                    <p:cond delay="140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6" presetClass="emph" presetSubtype="0" accel="50000" decel="50000" autoRev="1" fill="hold" grpId="1" nodeType="withEffect">
                                  <p:stCondLst>
                                    <p:cond delay="1400"/>
                                  </p:stCondLst>
                                  <p:childTnLst>
                                    <p:animScale>
                                      <p:cBhvr>
                                        <p:cTn id="24" dur="500" fill="hold"/>
                                        <p:tgtEl>
                                          <p:spTgt spid="7"/>
                                        </p:tgtEl>
                                      </p:cBhvr>
                                      <p:by x="110000" y="110000"/>
                                    </p:animScale>
                                  </p:childTnLst>
                                </p:cTn>
                              </p:par>
                              <p:par>
                                <p:cTn id="25" presetID="22" presetClass="entr" presetSubtype="8" fill="hold" grpId="0" nodeType="withEffect">
                                  <p:stCondLst>
                                    <p:cond delay="160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6" presetClass="emph" presetSubtype="0" accel="50000" decel="50000" autoRev="1" fill="hold" grpId="1" nodeType="withEffect">
                                  <p:stCondLst>
                                    <p:cond delay="1600"/>
                                  </p:stCondLst>
                                  <p:childTnLst>
                                    <p:animScale>
                                      <p:cBhvr>
                                        <p:cTn id="29" dur="500" fill="hold"/>
                                        <p:tgtEl>
                                          <p:spTgt spid="6"/>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7" grpId="0" animBg="1"/>
      <p:bldP spid="7" grpId="1" animBg="1"/>
      <p:bldP spid="6" grpId="0" animBg="1"/>
      <p:bldP spid="6" grpId="1"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4F2F2"/>
        </a:solidFill>
        <a:effectLst/>
      </p:bgPr>
    </p:bg>
    <p:spTree>
      <p:nvGrpSpPr>
        <p:cNvPr id="1" name=""/>
        <p:cNvGrpSpPr/>
        <p:nvPr/>
      </p:nvGrpSpPr>
      <p:grpSpPr>
        <a:xfrm>
          <a:off x="0" y="0"/>
          <a:ext cx="0" cy="0"/>
          <a:chOff x="0" y="0"/>
          <a:chExt cx="0" cy="0"/>
        </a:xfrm>
      </p:grpSpPr>
      <p:grpSp>
        <p:nvGrpSpPr>
          <p:cNvPr id="4" name="Group 3"/>
          <p:cNvGrpSpPr/>
          <p:nvPr/>
        </p:nvGrpSpPr>
        <p:grpSpPr>
          <a:xfrm>
            <a:off x="873252" y="1348740"/>
            <a:ext cx="16541496" cy="7589520"/>
            <a:chOff x="990600" y="1409700"/>
            <a:chExt cx="16541496" cy="7589520"/>
          </a:xfrm>
        </p:grpSpPr>
        <p:grpSp>
          <p:nvGrpSpPr>
            <p:cNvPr id="3" name="Group 2"/>
            <p:cNvGrpSpPr>
              <a:grpSpLocks noChangeAspect="1"/>
            </p:cNvGrpSpPr>
            <p:nvPr/>
          </p:nvGrpSpPr>
          <p:grpSpPr>
            <a:xfrm>
              <a:off x="990600" y="1409700"/>
              <a:ext cx="7853972" cy="7589520"/>
              <a:chOff x="390141" y="503577"/>
              <a:chExt cx="6616185" cy="6393409"/>
            </a:xfrm>
          </p:grpSpPr>
          <p:sp>
            <p:nvSpPr>
              <p:cNvPr id="16" name="Rectangle 15"/>
              <p:cNvSpPr/>
              <p:nvPr/>
            </p:nvSpPr>
            <p:spPr>
              <a:xfrm>
                <a:off x="914400" y="1028700"/>
                <a:ext cx="6091926" cy="5868286"/>
              </a:xfrm>
              <a:prstGeom prst="rect">
                <a:avLst/>
              </a:prstGeom>
              <a:solidFill>
                <a:srgbClr val="31859C"/>
              </a:solidFill>
              <a:ln>
                <a:noFill/>
              </a:ln>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E3960"/>
                  </a:solidFill>
                </a:endParaRPr>
              </a:p>
            </p:txBody>
          </p:sp>
          <p:pic>
            <p:nvPicPr>
              <p:cNvPr id="8" name="Content Placeholder 3"/>
              <p:cNvPicPr>
                <a:picLocks noChangeAspect="1"/>
              </p:cNvPicPr>
              <p:nvPr/>
            </p:nvPicPr>
            <p:blipFill>
              <a:blip r:embed="rId3"/>
              <a:stretch>
                <a:fillRect/>
              </a:stretch>
            </p:blipFill>
            <p:spPr>
              <a:xfrm>
                <a:off x="390141" y="503577"/>
                <a:ext cx="6203201" cy="5946163"/>
              </a:xfrm>
              <a:prstGeom prst="rect">
                <a:avLst/>
              </a:prstGeom>
            </p:spPr>
          </p:pic>
        </p:grpSp>
        <p:grpSp>
          <p:nvGrpSpPr>
            <p:cNvPr id="2" name="Group 1"/>
            <p:cNvGrpSpPr>
              <a:grpSpLocks noChangeAspect="1"/>
            </p:cNvGrpSpPr>
            <p:nvPr/>
          </p:nvGrpSpPr>
          <p:grpSpPr>
            <a:xfrm>
              <a:off x="9677400" y="3222824"/>
              <a:ext cx="7854696" cy="4586638"/>
              <a:chOff x="13167171" y="7184442"/>
              <a:chExt cx="4569364" cy="2668218"/>
            </a:xfrm>
          </p:grpSpPr>
          <p:sp>
            <p:nvSpPr>
              <p:cNvPr id="15" name="Rectangle 14"/>
              <p:cNvSpPr/>
              <p:nvPr/>
            </p:nvSpPr>
            <p:spPr>
              <a:xfrm>
                <a:off x="13335000" y="7466243"/>
                <a:ext cx="4401535" cy="2386417"/>
              </a:xfrm>
              <a:prstGeom prst="rect">
                <a:avLst/>
              </a:prstGeom>
              <a:solidFill>
                <a:srgbClr val="0E3960"/>
              </a:solidFill>
              <a:effectLst>
                <a:outerShdw blurRad="508000" dist="2540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E3960"/>
                  </a:solidFill>
                </a:endParaRPr>
              </a:p>
            </p:txBody>
          </p:sp>
          <p:pic>
            <p:nvPicPr>
              <p:cNvPr id="9" name="Content Placeholder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67171" y="7184442"/>
                <a:ext cx="4260273" cy="2327564"/>
              </a:xfrm>
              <a:prstGeom prst="rect">
                <a:avLst/>
              </a:prstGeom>
            </p:spPr>
          </p:pic>
        </p:grpSp>
      </p:grpSp>
      <p:sp>
        <p:nvSpPr>
          <p:cNvPr id="5" name="TextBox 4"/>
          <p:cNvSpPr txBox="1"/>
          <p:nvPr/>
        </p:nvSpPr>
        <p:spPr>
          <a:xfrm>
            <a:off x="9848549" y="8572500"/>
            <a:ext cx="6534451" cy="1323439"/>
          </a:xfrm>
          <a:prstGeom prst="rect">
            <a:avLst/>
          </a:prstGeom>
          <a:noFill/>
        </p:spPr>
        <p:txBody>
          <a:bodyPr wrap="square" rtlCol="0">
            <a:spAutoFit/>
          </a:bodyPr>
          <a:lstStyle/>
          <a:p>
            <a:r>
              <a:rPr lang="en-US" sz="4000" dirty="0"/>
              <a:t>Visit:  </a:t>
            </a:r>
            <a:r>
              <a:rPr lang="en-US" sz="4000" dirty="0">
                <a:solidFill>
                  <a:srgbClr val="0066FF"/>
                </a:solidFill>
              </a:rPr>
              <a:t>krwa.org/apprenticeship</a:t>
            </a:r>
            <a:r>
              <a:rPr lang="en-US" sz="4000" dirty="0"/>
              <a:t>  for more information.</a:t>
            </a:r>
          </a:p>
        </p:txBody>
      </p:sp>
    </p:spTree>
    <p:extLst>
      <p:ext uri="{BB962C8B-B14F-4D97-AF65-F5344CB8AC3E}">
        <p14:creationId xmlns:p14="http://schemas.microsoft.com/office/powerpoint/2010/main" val="69158083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CA6D-9B99-44FD-91D4-3E0B8E8824DF}"/>
              </a:ext>
            </a:extLst>
          </p:cNvPr>
          <p:cNvSpPr>
            <a:spLocks noGrp="1"/>
          </p:cNvSpPr>
          <p:nvPr>
            <p:ph type="title"/>
          </p:nvPr>
        </p:nvSpPr>
        <p:spPr>
          <a:xfrm>
            <a:off x="299206" y="1767716"/>
            <a:ext cx="7467600" cy="6751568"/>
          </a:xfrm>
          <a:noFill/>
          <a:ln w="28575">
            <a:noFill/>
          </a:ln>
        </p:spPr>
        <p:txBody>
          <a:bodyPr>
            <a:noAutofit/>
          </a:bodyPr>
          <a:lstStyle/>
          <a:p>
            <a:r>
              <a:rPr lang="en-US" sz="7200" b="1" dirty="0">
                <a:latin typeface="Open Sans" panose="020B0604020202020204" charset="0"/>
                <a:ea typeface="Open Sans" panose="020B0604020202020204" charset="0"/>
                <a:cs typeface="Open Sans" panose="020B0604020202020204" charset="0"/>
              </a:rPr>
              <a:t>Operator In Training (OIT)</a:t>
            </a:r>
          </a:p>
        </p:txBody>
      </p:sp>
      <p:grpSp>
        <p:nvGrpSpPr>
          <p:cNvPr id="3" name="Group 2"/>
          <p:cNvGrpSpPr/>
          <p:nvPr/>
        </p:nvGrpSpPr>
        <p:grpSpPr>
          <a:xfrm>
            <a:off x="7573773" y="1079499"/>
            <a:ext cx="9220724" cy="2261335"/>
            <a:chOff x="7573773" y="1079499"/>
            <a:chExt cx="9220724" cy="2261335"/>
          </a:xfrm>
        </p:grpSpPr>
        <p:sp>
          <p:nvSpPr>
            <p:cNvPr id="7" name="Freeform 6"/>
            <p:cNvSpPr/>
            <p:nvPr/>
          </p:nvSpPr>
          <p:spPr>
            <a:xfrm>
              <a:off x="8686817" y="1079499"/>
              <a:ext cx="8107680" cy="2257546"/>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59900" tIns="144781" rIns="270256" bIns="144781" numCol="1" spcCol="1270" anchor="ctr" anchorCtr="0">
              <a:noAutofit/>
            </a:bodyPr>
            <a:lstStyle/>
            <a:p>
              <a:pPr lvl="0" algn="ctr" defTabSz="1689100">
                <a:lnSpc>
                  <a:spcPct val="90000"/>
                </a:lnSpc>
                <a:spcBef>
                  <a:spcPct val="0"/>
                </a:spcBef>
                <a:spcAft>
                  <a:spcPct val="35000"/>
                </a:spcAft>
              </a:pPr>
              <a:r>
                <a:rPr lang="en-US" sz="5400" kern="1200" dirty="0">
                  <a:latin typeface="Open Sans" panose="020B0604020202020204" charset="0"/>
                  <a:ea typeface="Open Sans" panose="020B0604020202020204" charset="0"/>
                  <a:cs typeface="Open Sans" panose="020B0604020202020204" charset="0"/>
                </a:rPr>
                <a:t>Test prior to getting work experience</a:t>
              </a:r>
            </a:p>
          </p:txBody>
        </p:sp>
        <p:sp>
          <p:nvSpPr>
            <p:cNvPr id="9" name="Oval 8"/>
            <p:cNvSpPr/>
            <p:nvPr/>
          </p:nvSpPr>
          <p:spPr>
            <a:xfrm>
              <a:off x="7573773" y="1083290"/>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17" name="Group 16"/>
            <p:cNvGrpSpPr>
              <a:grpSpLocks noChangeAspect="1"/>
            </p:cNvGrpSpPr>
            <p:nvPr/>
          </p:nvGrpSpPr>
          <p:grpSpPr>
            <a:xfrm>
              <a:off x="7975456" y="1613912"/>
              <a:ext cx="1454178" cy="1188720"/>
              <a:chOff x="3017838" y="2371725"/>
              <a:chExt cx="800100" cy="654050"/>
            </a:xfrm>
            <a:solidFill>
              <a:srgbClr val="0E3960"/>
            </a:solidFill>
          </p:grpSpPr>
          <p:sp>
            <p:nvSpPr>
              <p:cNvPr id="18" name="Freeform 17"/>
              <p:cNvSpPr>
                <a:spLocks noEditPoints="1"/>
              </p:cNvSpPr>
              <p:nvPr/>
            </p:nvSpPr>
            <p:spPr bwMode="auto">
              <a:xfrm>
                <a:off x="3151188" y="2519363"/>
                <a:ext cx="93663" cy="92075"/>
              </a:xfrm>
              <a:custGeom>
                <a:avLst/>
                <a:gdLst>
                  <a:gd name="T0" fmla="*/ 20 w 28"/>
                  <a:gd name="T1" fmla="*/ 0 h 28"/>
                  <a:gd name="T2" fmla="*/ 8 w 28"/>
                  <a:gd name="T3" fmla="*/ 0 h 28"/>
                  <a:gd name="T4" fmla="*/ 0 w 28"/>
                  <a:gd name="T5" fmla="*/ 8 h 28"/>
                  <a:gd name="T6" fmla="*/ 0 w 28"/>
                  <a:gd name="T7" fmla="*/ 20 h 28"/>
                  <a:gd name="T8" fmla="*/ 8 w 28"/>
                  <a:gd name="T9" fmla="*/ 28 h 28"/>
                  <a:gd name="T10" fmla="*/ 20 w 28"/>
                  <a:gd name="T11" fmla="*/ 28 h 28"/>
                  <a:gd name="T12" fmla="*/ 28 w 28"/>
                  <a:gd name="T13" fmla="*/ 20 h 28"/>
                  <a:gd name="T14" fmla="*/ 28 w 28"/>
                  <a:gd name="T15" fmla="*/ 8 h 28"/>
                  <a:gd name="T16" fmla="*/ 20 w 28"/>
                  <a:gd name="T17" fmla="*/ 0 h 28"/>
                  <a:gd name="T18" fmla="*/ 20 w 28"/>
                  <a:gd name="T19" fmla="*/ 20 h 28"/>
                  <a:gd name="T20" fmla="*/ 20 w 28"/>
                  <a:gd name="T21" fmla="*/ 20 h 28"/>
                  <a:gd name="T22" fmla="*/ 8 w 28"/>
                  <a:gd name="T23" fmla="*/ 20 h 28"/>
                  <a:gd name="T24" fmla="*/ 8 w 28"/>
                  <a:gd name="T25" fmla="*/ 8 h 28"/>
                  <a:gd name="T26" fmla="*/ 20 w 28"/>
                  <a:gd name="T27" fmla="*/ 8 h 28"/>
                  <a:gd name="T28" fmla="*/ 20 w 28"/>
                  <a:gd name="T2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20" y="0"/>
                    </a:moveTo>
                    <a:cubicBezTo>
                      <a:pt x="8" y="0"/>
                      <a:pt x="8" y="0"/>
                      <a:pt x="8" y="0"/>
                    </a:cubicBezTo>
                    <a:cubicBezTo>
                      <a:pt x="4" y="0"/>
                      <a:pt x="0" y="4"/>
                      <a:pt x="0" y="8"/>
                    </a:cubicBezTo>
                    <a:cubicBezTo>
                      <a:pt x="0" y="20"/>
                      <a:pt x="0" y="20"/>
                      <a:pt x="0" y="20"/>
                    </a:cubicBezTo>
                    <a:cubicBezTo>
                      <a:pt x="0" y="24"/>
                      <a:pt x="4" y="28"/>
                      <a:pt x="8" y="28"/>
                    </a:cubicBezTo>
                    <a:cubicBezTo>
                      <a:pt x="20" y="28"/>
                      <a:pt x="20" y="28"/>
                      <a:pt x="20" y="28"/>
                    </a:cubicBezTo>
                    <a:cubicBezTo>
                      <a:pt x="24" y="28"/>
                      <a:pt x="28" y="24"/>
                      <a:pt x="28" y="20"/>
                    </a:cubicBezTo>
                    <a:cubicBezTo>
                      <a:pt x="28" y="8"/>
                      <a:pt x="28" y="8"/>
                      <a:pt x="28" y="8"/>
                    </a:cubicBezTo>
                    <a:cubicBezTo>
                      <a:pt x="28" y="4"/>
                      <a:pt x="24" y="0"/>
                      <a:pt x="20" y="0"/>
                    </a:cubicBezTo>
                    <a:close/>
                    <a:moveTo>
                      <a:pt x="20" y="20"/>
                    </a:moveTo>
                    <a:cubicBezTo>
                      <a:pt x="20" y="20"/>
                      <a:pt x="20" y="20"/>
                      <a:pt x="20" y="20"/>
                    </a:cubicBezTo>
                    <a:cubicBezTo>
                      <a:pt x="8" y="20"/>
                      <a:pt x="8" y="20"/>
                      <a:pt x="8" y="20"/>
                    </a:cubicBezTo>
                    <a:cubicBezTo>
                      <a:pt x="8" y="8"/>
                      <a:pt x="8" y="8"/>
                      <a:pt x="8" y="8"/>
                    </a:cubicBezTo>
                    <a:cubicBezTo>
                      <a:pt x="20" y="8"/>
                      <a:pt x="20" y="8"/>
                      <a:pt x="20" y="8"/>
                    </a:cubicBezTo>
                    <a:lnTo>
                      <a:pt x="2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19" name="Freeform 18"/>
              <p:cNvSpPr>
                <a:spLocks noEditPoints="1"/>
              </p:cNvSpPr>
              <p:nvPr/>
            </p:nvSpPr>
            <p:spPr bwMode="auto">
              <a:xfrm>
                <a:off x="3297238" y="2519363"/>
                <a:ext cx="93663" cy="92075"/>
              </a:xfrm>
              <a:custGeom>
                <a:avLst/>
                <a:gdLst>
                  <a:gd name="T0" fmla="*/ 20 w 28"/>
                  <a:gd name="T1" fmla="*/ 0 h 28"/>
                  <a:gd name="T2" fmla="*/ 8 w 28"/>
                  <a:gd name="T3" fmla="*/ 0 h 28"/>
                  <a:gd name="T4" fmla="*/ 0 w 28"/>
                  <a:gd name="T5" fmla="*/ 8 h 28"/>
                  <a:gd name="T6" fmla="*/ 0 w 28"/>
                  <a:gd name="T7" fmla="*/ 20 h 28"/>
                  <a:gd name="T8" fmla="*/ 8 w 28"/>
                  <a:gd name="T9" fmla="*/ 28 h 28"/>
                  <a:gd name="T10" fmla="*/ 20 w 28"/>
                  <a:gd name="T11" fmla="*/ 28 h 28"/>
                  <a:gd name="T12" fmla="*/ 28 w 28"/>
                  <a:gd name="T13" fmla="*/ 20 h 28"/>
                  <a:gd name="T14" fmla="*/ 28 w 28"/>
                  <a:gd name="T15" fmla="*/ 8 h 28"/>
                  <a:gd name="T16" fmla="*/ 20 w 28"/>
                  <a:gd name="T17" fmla="*/ 0 h 28"/>
                  <a:gd name="T18" fmla="*/ 20 w 28"/>
                  <a:gd name="T19" fmla="*/ 20 h 28"/>
                  <a:gd name="T20" fmla="*/ 20 w 28"/>
                  <a:gd name="T21" fmla="*/ 20 h 28"/>
                  <a:gd name="T22" fmla="*/ 8 w 28"/>
                  <a:gd name="T23" fmla="*/ 20 h 28"/>
                  <a:gd name="T24" fmla="*/ 8 w 28"/>
                  <a:gd name="T25" fmla="*/ 8 h 28"/>
                  <a:gd name="T26" fmla="*/ 20 w 28"/>
                  <a:gd name="T27" fmla="*/ 8 h 28"/>
                  <a:gd name="T28" fmla="*/ 20 w 28"/>
                  <a:gd name="T2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20" y="0"/>
                    </a:moveTo>
                    <a:cubicBezTo>
                      <a:pt x="8" y="0"/>
                      <a:pt x="8" y="0"/>
                      <a:pt x="8" y="0"/>
                    </a:cubicBezTo>
                    <a:cubicBezTo>
                      <a:pt x="4" y="0"/>
                      <a:pt x="0" y="4"/>
                      <a:pt x="0" y="8"/>
                    </a:cubicBezTo>
                    <a:cubicBezTo>
                      <a:pt x="0" y="20"/>
                      <a:pt x="0" y="20"/>
                      <a:pt x="0" y="20"/>
                    </a:cubicBezTo>
                    <a:cubicBezTo>
                      <a:pt x="0" y="24"/>
                      <a:pt x="4" y="28"/>
                      <a:pt x="8" y="28"/>
                    </a:cubicBezTo>
                    <a:cubicBezTo>
                      <a:pt x="20" y="28"/>
                      <a:pt x="20" y="28"/>
                      <a:pt x="20" y="28"/>
                    </a:cubicBezTo>
                    <a:cubicBezTo>
                      <a:pt x="24" y="28"/>
                      <a:pt x="28" y="24"/>
                      <a:pt x="28" y="20"/>
                    </a:cubicBezTo>
                    <a:cubicBezTo>
                      <a:pt x="28" y="8"/>
                      <a:pt x="28" y="8"/>
                      <a:pt x="28" y="8"/>
                    </a:cubicBezTo>
                    <a:cubicBezTo>
                      <a:pt x="28" y="4"/>
                      <a:pt x="24" y="0"/>
                      <a:pt x="20" y="0"/>
                    </a:cubicBezTo>
                    <a:close/>
                    <a:moveTo>
                      <a:pt x="20" y="20"/>
                    </a:moveTo>
                    <a:cubicBezTo>
                      <a:pt x="20" y="20"/>
                      <a:pt x="20" y="20"/>
                      <a:pt x="20" y="20"/>
                    </a:cubicBezTo>
                    <a:cubicBezTo>
                      <a:pt x="8" y="20"/>
                      <a:pt x="8" y="20"/>
                      <a:pt x="8" y="20"/>
                    </a:cubicBezTo>
                    <a:cubicBezTo>
                      <a:pt x="8" y="8"/>
                      <a:pt x="8" y="8"/>
                      <a:pt x="8" y="8"/>
                    </a:cubicBezTo>
                    <a:cubicBezTo>
                      <a:pt x="20" y="8"/>
                      <a:pt x="20" y="8"/>
                      <a:pt x="20" y="8"/>
                    </a:cubicBezTo>
                    <a:lnTo>
                      <a:pt x="2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0" name="Freeform 19"/>
              <p:cNvSpPr>
                <a:spLocks noEditPoints="1"/>
              </p:cNvSpPr>
              <p:nvPr/>
            </p:nvSpPr>
            <p:spPr bwMode="auto">
              <a:xfrm>
                <a:off x="3444876" y="2519363"/>
                <a:ext cx="93663" cy="92075"/>
              </a:xfrm>
              <a:custGeom>
                <a:avLst/>
                <a:gdLst>
                  <a:gd name="T0" fmla="*/ 8 w 28"/>
                  <a:gd name="T1" fmla="*/ 28 h 28"/>
                  <a:gd name="T2" fmla="*/ 20 w 28"/>
                  <a:gd name="T3" fmla="*/ 28 h 28"/>
                  <a:gd name="T4" fmla="*/ 28 w 28"/>
                  <a:gd name="T5" fmla="*/ 20 h 28"/>
                  <a:gd name="T6" fmla="*/ 28 w 28"/>
                  <a:gd name="T7" fmla="*/ 8 h 28"/>
                  <a:gd name="T8" fmla="*/ 20 w 28"/>
                  <a:gd name="T9" fmla="*/ 0 h 28"/>
                  <a:gd name="T10" fmla="*/ 8 w 28"/>
                  <a:gd name="T11" fmla="*/ 0 h 28"/>
                  <a:gd name="T12" fmla="*/ 0 w 28"/>
                  <a:gd name="T13" fmla="*/ 8 h 28"/>
                  <a:gd name="T14" fmla="*/ 0 w 28"/>
                  <a:gd name="T15" fmla="*/ 20 h 28"/>
                  <a:gd name="T16" fmla="*/ 8 w 28"/>
                  <a:gd name="T17" fmla="*/ 28 h 28"/>
                  <a:gd name="T18" fmla="*/ 8 w 28"/>
                  <a:gd name="T19" fmla="*/ 8 h 28"/>
                  <a:gd name="T20" fmla="*/ 20 w 28"/>
                  <a:gd name="T21" fmla="*/ 8 h 28"/>
                  <a:gd name="T22" fmla="*/ 20 w 28"/>
                  <a:gd name="T23" fmla="*/ 20 h 28"/>
                  <a:gd name="T24" fmla="*/ 20 w 28"/>
                  <a:gd name="T25" fmla="*/ 20 h 28"/>
                  <a:gd name="T26" fmla="*/ 8 w 28"/>
                  <a:gd name="T27" fmla="*/ 20 h 28"/>
                  <a:gd name="T28" fmla="*/ 8 w 28"/>
                  <a:gd name="T29"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8" y="28"/>
                    </a:moveTo>
                    <a:cubicBezTo>
                      <a:pt x="20" y="28"/>
                      <a:pt x="20" y="28"/>
                      <a:pt x="20" y="28"/>
                    </a:cubicBezTo>
                    <a:cubicBezTo>
                      <a:pt x="24" y="28"/>
                      <a:pt x="28" y="24"/>
                      <a:pt x="28" y="20"/>
                    </a:cubicBezTo>
                    <a:cubicBezTo>
                      <a:pt x="28" y="8"/>
                      <a:pt x="28" y="8"/>
                      <a:pt x="28" y="8"/>
                    </a:cubicBezTo>
                    <a:cubicBezTo>
                      <a:pt x="28" y="4"/>
                      <a:pt x="24" y="0"/>
                      <a:pt x="20" y="0"/>
                    </a:cubicBezTo>
                    <a:cubicBezTo>
                      <a:pt x="8" y="0"/>
                      <a:pt x="8" y="0"/>
                      <a:pt x="8" y="0"/>
                    </a:cubicBezTo>
                    <a:cubicBezTo>
                      <a:pt x="4" y="0"/>
                      <a:pt x="0" y="4"/>
                      <a:pt x="0" y="8"/>
                    </a:cubicBezTo>
                    <a:cubicBezTo>
                      <a:pt x="0" y="20"/>
                      <a:pt x="0" y="20"/>
                      <a:pt x="0" y="20"/>
                    </a:cubicBezTo>
                    <a:cubicBezTo>
                      <a:pt x="0" y="24"/>
                      <a:pt x="4" y="28"/>
                      <a:pt x="8" y="28"/>
                    </a:cubicBezTo>
                    <a:close/>
                    <a:moveTo>
                      <a:pt x="8" y="8"/>
                    </a:moveTo>
                    <a:cubicBezTo>
                      <a:pt x="20" y="8"/>
                      <a:pt x="20" y="8"/>
                      <a:pt x="20" y="8"/>
                    </a:cubicBezTo>
                    <a:cubicBezTo>
                      <a:pt x="20" y="20"/>
                      <a:pt x="20" y="20"/>
                      <a:pt x="20" y="20"/>
                    </a:cubicBezTo>
                    <a:cubicBezTo>
                      <a:pt x="20" y="20"/>
                      <a:pt x="20" y="20"/>
                      <a:pt x="20" y="20"/>
                    </a:cubicBezTo>
                    <a:cubicBezTo>
                      <a:pt x="8" y="20"/>
                      <a:pt x="8" y="20"/>
                      <a:pt x="8" y="20"/>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1" name="Freeform 20"/>
              <p:cNvSpPr>
                <a:spLocks noEditPoints="1"/>
              </p:cNvSpPr>
              <p:nvPr/>
            </p:nvSpPr>
            <p:spPr bwMode="auto">
              <a:xfrm>
                <a:off x="3590926" y="2519363"/>
                <a:ext cx="93663" cy="92075"/>
              </a:xfrm>
              <a:custGeom>
                <a:avLst/>
                <a:gdLst>
                  <a:gd name="T0" fmla="*/ 8 w 28"/>
                  <a:gd name="T1" fmla="*/ 28 h 28"/>
                  <a:gd name="T2" fmla="*/ 20 w 28"/>
                  <a:gd name="T3" fmla="*/ 28 h 28"/>
                  <a:gd name="T4" fmla="*/ 28 w 28"/>
                  <a:gd name="T5" fmla="*/ 20 h 28"/>
                  <a:gd name="T6" fmla="*/ 28 w 28"/>
                  <a:gd name="T7" fmla="*/ 8 h 28"/>
                  <a:gd name="T8" fmla="*/ 20 w 28"/>
                  <a:gd name="T9" fmla="*/ 0 h 28"/>
                  <a:gd name="T10" fmla="*/ 8 w 28"/>
                  <a:gd name="T11" fmla="*/ 0 h 28"/>
                  <a:gd name="T12" fmla="*/ 0 w 28"/>
                  <a:gd name="T13" fmla="*/ 8 h 28"/>
                  <a:gd name="T14" fmla="*/ 0 w 28"/>
                  <a:gd name="T15" fmla="*/ 20 h 28"/>
                  <a:gd name="T16" fmla="*/ 8 w 28"/>
                  <a:gd name="T17" fmla="*/ 28 h 28"/>
                  <a:gd name="T18" fmla="*/ 8 w 28"/>
                  <a:gd name="T19" fmla="*/ 8 h 28"/>
                  <a:gd name="T20" fmla="*/ 20 w 28"/>
                  <a:gd name="T21" fmla="*/ 8 h 28"/>
                  <a:gd name="T22" fmla="*/ 20 w 28"/>
                  <a:gd name="T23" fmla="*/ 20 h 28"/>
                  <a:gd name="T24" fmla="*/ 20 w 28"/>
                  <a:gd name="T25" fmla="*/ 20 h 28"/>
                  <a:gd name="T26" fmla="*/ 8 w 28"/>
                  <a:gd name="T27" fmla="*/ 20 h 28"/>
                  <a:gd name="T28" fmla="*/ 8 w 28"/>
                  <a:gd name="T29"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8" y="28"/>
                    </a:moveTo>
                    <a:cubicBezTo>
                      <a:pt x="20" y="28"/>
                      <a:pt x="20" y="28"/>
                      <a:pt x="20" y="28"/>
                    </a:cubicBezTo>
                    <a:cubicBezTo>
                      <a:pt x="24" y="28"/>
                      <a:pt x="28" y="24"/>
                      <a:pt x="28" y="20"/>
                    </a:cubicBezTo>
                    <a:cubicBezTo>
                      <a:pt x="28" y="8"/>
                      <a:pt x="28" y="8"/>
                      <a:pt x="28" y="8"/>
                    </a:cubicBezTo>
                    <a:cubicBezTo>
                      <a:pt x="28" y="4"/>
                      <a:pt x="24" y="0"/>
                      <a:pt x="20" y="0"/>
                    </a:cubicBezTo>
                    <a:cubicBezTo>
                      <a:pt x="8" y="0"/>
                      <a:pt x="8" y="0"/>
                      <a:pt x="8" y="0"/>
                    </a:cubicBezTo>
                    <a:cubicBezTo>
                      <a:pt x="4" y="0"/>
                      <a:pt x="0" y="4"/>
                      <a:pt x="0" y="8"/>
                    </a:cubicBezTo>
                    <a:cubicBezTo>
                      <a:pt x="0" y="20"/>
                      <a:pt x="0" y="20"/>
                      <a:pt x="0" y="20"/>
                    </a:cubicBezTo>
                    <a:cubicBezTo>
                      <a:pt x="0" y="24"/>
                      <a:pt x="4" y="28"/>
                      <a:pt x="8" y="28"/>
                    </a:cubicBezTo>
                    <a:close/>
                    <a:moveTo>
                      <a:pt x="8" y="8"/>
                    </a:moveTo>
                    <a:cubicBezTo>
                      <a:pt x="20" y="8"/>
                      <a:pt x="20" y="8"/>
                      <a:pt x="20" y="8"/>
                    </a:cubicBezTo>
                    <a:cubicBezTo>
                      <a:pt x="20" y="20"/>
                      <a:pt x="20" y="20"/>
                      <a:pt x="20" y="20"/>
                    </a:cubicBezTo>
                    <a:cubicBezTo>
                      <a:pt x="20" y="20"/>
                      <a:pt x="20" y="20"/>
                      <a:pt x="20" y="20"/>
                    </a:cubicBezTo>
                    <a:cubicBezTo>
                      <a:pt x="8" y="20"/>
                      <a:pt x="8" y="20"/>
                      <a:pt x="8" y="20"/>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2" name="Freeform 21"/>
              <p:cNvSpPr>
                <a:spLocks noEditPoints="1"/>
              </p:cNvSpPr>
              <p:nvPr/>
            </p:nvSpPr>
            <p:spPr bwMode="auto">
              <a:xfrm>
                <a:off x="3151188" y="2665413"/>
                <a:ext cx="93663" cy="93663"/>
              </a:xfrm>
              <a:custGeom>
                <a:avLst/>
                <a:gdLst>
                  <a:gd name="T0" fmla="*/ 20 w 28"/>
                  <a:gd name="T1" fmla="*/ 0 h 28"/>
                  <a:gd name="T2" fmla="*/ 8 w 28"/>
                  <a:gd name="T3" fmla="*/ 0 h 28"/>
                  <a:gd name="T4" fmla="*/ 0 w 28"/>
                  <a:gd name="T5" fmla="*/ 8 h 28"/>
                  <a:gd name="T6" fmla="*/ 0 w 28"/>
                  <a:gd name="T7" fmla="*/ 20 h 28"/>
                  <a:gd name="T8" fmla="*/ 8 w 28"/>
                  <a:gd name="T9" fmla="*/ 28 h 28"/>
                  <a:gd name="T10" fmla="*/ 20 w 28"/>
                  <a:gd name="T11" fmla="*/ 28 h 28"/>
                  <a:gd name="T12" fmla="*/ 28 w 28"/>
                  <a:gd name="T13" fmla="*/ 20 h 28"/>
                  <a:gd name="T14" fmla="*/ 28 w 28"/>
                  <a:gd name="T15" fmla="*/ 8 h 28"/>
                  <a:gd name="T16" fmla="*/ 20 w 28"/>
                  <a:gd name="T17" fmla="*/ 0 h 28"/>
                  <a:gd name="T18" fmla="*/ 20 w 28"/>
                  <a:gd name="T19" fmla="*/ 20 h 28"/>
                  <a:gd name="T20" fmla="*/ 20 w 28"/>
                  <a:gd name="T21" fmla="*/ 20 h 28"/>
                  <a:gd name="T22" fmla="*/ 8 w 28"/>
                  <a:gd name="T23" fmla="*/ 20 h 28"/>
                  <a:gd name="T24" fmla="*/ 8 w 28"/>
                  <a:gd name="T25" fmla="*/ 8 h 28"/>
                  <a:gd name="T26" fmla="*/ 20 w 28"/>
                  <a:gd name="T27" fmla="*/ 8 h 28"/>
                  <a:gd name="T28" fmla="*/ 20 w 28"/>
                  <a:gd name="T2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20" y="0"/>
                    </a:moveTo>
                    <a:cubicBezTo>
                      <a:pt x="8" y="0"/>
                      <a:pt x="8" y="0"/>
                      <a:pt x="8" y="0"/>
                    </a:cubicBezTo>
                    <a:cubicBezTo>
                      <a:pt x="4" y="0"/>
                      <a:pt x="0" y="4"/>
                      <a:pt x="0" y="8"/>
                    </a:cubicBezTo>
                    <a:cubicBezTo>
                      <a:pt x="0" y="20"/>
                      <a:pt x="0" y="20"/>
                      <a:pt x="0" y="20"/>
                    </a:cubicBezTo>
                    <a:cubicBezTo>
                      <a:pt x="0" y="24"/>
                      <a:pt x="4" y="28"/>
                      <a:pt x="8" y="28"/>
                    </a:cubicBezTo>
                    <a:cubicBezTo>
                      <a:pt x="20" y="28"/>
                      <a:pt x="20" y="28"/>
                      <a:pt x="20" y="28"/>
                    </a:cubicBezTo>
                    <a:cubicBezTo>
                      <a:pt x="24" y="28"/>
                      <a:pt x="28" y="24"/>
                      <a:pt x="28" y="20"/>
                    </a:cubicBezTo>
                    <a:cubicBezTo>
                      <a:pt x="28" y="8"/>
                      <a:pt x="28" y="8"/>
                      <a:pt x="28" y="8"/>
                    </a:cubicBezTo>
                    <a:cubicBezTo>
                      <a:pt x="28" y="4"/>
                      <a:pt x="24" y="0"/>
                      <a:pt x="20" y="0"/>
                    </a:cubicBezTo>
                    <a:close/>
                    <a:moveTo>
                      <a:pt x="20" y="20"/>
                    </a:moveTo>
                    <a:cubicBezTo>
                      <a:pt x="20" y="20"/>
                      <a:pt x="20" y="20"/>
                      <a:pt x="20" y="20"/>
                    </a:cubicBezTo>
                    <a:cubicBezTo>
                      <a:pt x="8" y="20"/>
                      <a:pt x="8" y="20"/>
                      <a:pt x="8" y="20"/>
                    </a:cubicBezTo>
                    <a:cubicBezTo>
                      <a:pt x="8" y="8"/>
                      <a:pt x="8" y="8"/>
                      <a:pt x="8" y="8"/>
                    </a:cubicBezTo>
                    <a:cubicBezTo>
                      <a:pt x="20" y="8"/>
                      <a:pt x="20" y="8"/>
                      <a:pt x="20" y="8"/>
                    </a:cubicBezTo>
                    <a:lnTo>
                      <a:pt x="2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3" name="Freeform 22"/>
              <p:cNvSpPr>
                <a:spLocks noEditPoints="1"/>
              </p:cNvSpPr>
              <p:nvPr/>
            </p:nvSpPr>
            <p:spPr bwMode="auto">
              <a:xfrm>
                <a:off x="3297238" y="2665413"/>
                <a:ext cx="93663" cy="93663"/>
              </a:xfrm>
              <a:custGeom>
                <a:avLst/>
                <a:gdLst>
                  <a:gd name="T0" fmla="*/ 20 w 28"/>
                  <a:gd name="T1" fmla="*/ 0 h 28"/>
                  <a:gd name="T2" fmla="*/ 8 w 28"/>
                  <a:gd name="T3" fmla="*/ 0 h 28"/>
                  <a:gd name="T4" fmla="*/ 0 w 28"/>
                  <a:gd name="T5" fmla="*/ 8 h 28"/>
                  <a:gd name="T6" fmla="*/ 0 w 28"/>
                  <a:gd name="T7" fmla="*/ 20 h 28"/>
                  <a:gd name="T8" fmla="*/ 8 w 28"/>
                  <a:gd name="T9" fmla="*/ 28 h 28"/>
                  <a:gd name="T10" fmla="*/ 20 w 28"/>
                  <a:gd name="T11" fmla="*/ 28 h 28"/>
                  <a:gd name="T12" fmla="*/ 28 w 28"/>
                  <a:gd name="T13" fmla="*/ 20 h 28"/>
                  <a:gd name="T14" fmla="*/ 28 w 28"/>
                  <a:gd name="T15" fmla="*/ 8 h 28"/>
                  <a:gd name="T16" fmla="*/ 20 w 28"/>
                  <a:gd name="T17" fmla="*/ 0 h 28"/>
                  <a:gd name="T18" fmla="*/ 20 w 28"/>
                  <a:gd name="T19" fmla="*/ 20 h 28"/>
                  <a:gd name="T20" fmla="*/ 20 w 28"/>
                  <a:gd name="T21" fmla="*/ 20 h 28"/>
                  <a:gd name="T22" fmla="*/ 8 w 28"/>
                  <a:gd name="T23" fmla="*/ 20 h 28"/>
                  <a:gd name="T24" fmla="*/ 8 w 28"/>
                  <a:gd name="T25" fmla="*/ 8 h 28"/>
                  <a:gd name="T26" fmla="*/ 20 w 28"/>
                  <a:gd name="T27" fmla="*/ 8 h 28"/>
                  <a:gd name="T28" fmla="*/ 20 w 28"/>
                  <a:gd name="T2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20" y="0"/>
                    </a:moveTo>
                    <a:cubicBezTo>
                      <a:pt x="8" y="0"/>
                      <a:pt x="8" y="0"/>
                      <a:pt x="8" y="0"/>
                    </a:cubicBezTo>
                    <a:cubicBezTo>
                      <a:pt x="4" y="0"/>
                      <a:pt x="0" y="4"/>
                      <a:pt x="0" y="8"/>
                    </a:cubicBezTo>
                    <a:cubicBezTo>
                      <a:pt x="0" y="20"/>
                      <a:pt x="0" y="20"/>
                      <a:pt x="0" y="20"/>
                    </a:cubicBezTo>
                    <a:cubicBezTo>
                      <a:pt x="0" y="24"/>
                      <a:pt x="4" y="28"/>
                      <a:pt x="8" y="28"/>
                    </a:cubicBezTo>
                    <a:cubicBezTo>
                      <a:pt x="20" y="28"/>
                      <a:pt x="20" y="28"/>
                      <a:pt x="20" y="28"/>
                    </a:cubicBezTo>
                    <a:cubicBezTo>
                      <a:pt x="24" y="28"/>
                      <a:pt x="28" y="24"/>
                      <a:pt x="28" y="20"/>
                    </a:cubicBezTo>
                    <a:cubicBezTo>
                      <a:pt x="28" y="8"/>
                      <a:pt x="28" y="8"/>
                      <a:pt x="28" y="8"/>
                    </a:cubicBezTo>
                    <a:cubicBezTo>
                      <a:pt x="28" y="4"/>
                      <a:pt x="24" y="0"/>
                      <a:pt x="20" y="0"/>
                    </a:cubicBezTo>
                    <a:close/>
                    <a:moveTo>
                      <a:pt x="20" y="20"/>
                    </a:moveTo>
                    <a:cubicBezTo>
                      <a:pt x="20" y="20"/>
                      <a:pt x="20" y="20"/>
                      <a:pt x="20" y="20"/>
                    </a:cubicBezTo>
                    <a:cubicBezTo>
                      <a:pt x="8" y="20"/>
                      <a:pt x="8" y="20"/>
                      <a:pt x="8" y="20"/>
                    </a:cubicBezTo>
                    <a:cubicBezTo>
                      <a:pt x="8" y="8"/>
                      <a:pt x="8" y="8"/>
                      <a:pt x="8" y="8"/>
                    </a:cubicBezTo>
                    <a:cubicBezTo>
                      <a:pt x="20" y="8"/>
                      <a:pt x="20" y="8"/>
                      <a:pt x="20" y="8"/>
                    </a:cubicBezTo>
                    <a:lnTo>
                      <a:pt x="2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4" name="Freeform 23"/>
              <p:cNvSpPr>
                <a:spLocks noEditPoints="1"/>
              </p:cNvSpPr>
              <p:nvPr/>
            </p:nvSpPr>
            <p:spPr bwMode="auto">
              <a:xfrm>
                <a:off x="3444876" y="2665413"/>
                <a:ext cx="93663" cy="93663"/>
              </a:xfrm>
              <a:custGeom>
                <a:avLst/>
                <a:gdLst>
                  <a:gd name="T0" fmla="*/ 8 w 28"/>
                  <a:gd name="T1" fmla="*/ 28 h 28"/>
                  <a:gd name="T2" fmla="*/ 20 w 28"/>
                  <a:gd name="T3" fmla="*/ 28 h 28"/>
                  <a:gd name="T4" fmla="*/ 28 w 28"/>
                  <a:gd name="T5" fmla="*/ 20 h 28"/>
                  <a:gd name="T6" fmla="*/ 28 w 28"/>
                  <a:gd name="T7" fmla="*/ 8 h 28"/>
                  <a:gd name="T8" fmla="*/ 20 w 28"/>
                  <a:gd name="T9" fmla="*/ 0 h 28"/>
                  <a:gd name="T10" fmla="*/ 8 w 28"/>
                  <a:gd name="T11" fmla="*/ 0 h 28"/>
                  <a:gd name="T12" fmla="*/ 0 w 28"/>
                  <a:gd name="T13" fmla="*/ 8 h 28"/>
                  <a:gd name="T14" fmla="*/ 0 w 28"/>
                  <a:gd name="T15" fmla="*/ 20 h 28"/>
                  <a:gd name="T16" fmla="*/ 8 w 28"/>
                  <a:gd name="T17" fmla="*/ 28 h 28"/>
                  <a:gd name="T18" fmla="*/ 8 w 28"/>
                  <a:gd name="T19" fmla="*/ 8 h 28"/>
                  <a:gd name="T20" fmla="*/ 20 w 28"/>
                  <a:gd name="T21" fmla="*/ 8 h 28"/>
                  <a:gd name="T22" fmla="*/ 20 w 28"/>
                  <a:gd name="T23" fmla="*/ 20 h 28"/>
                  <a:gd name="T24" fmla="*/ 20 w 28"/>
                  <a:gd name="T25" fmla="*/ 20 h 28"/>
                  <a:gd name="T26" fmla="*/ 8 w 28"/>
                  <a:gd name="T27" fmla="*/ 20 h 28"/>
                  <a:gd name="T28" fmla="*/ 8 w 28"/>
                  <a:gd name="T29"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8" y="28"/>
                    </a:moveTo>
                    <a:cubicBezTo>
                      <a:pt x="20" y="28"/>
                      <a:pt x="20" y="28"/>
                      <a:pt x="20" y="28"/>
                    </a:cubicBezTo>
                    <a:cubicBezTo>
                      <a:pt x="24" y="28"/>
                      <a:pt x="28" y="24"/>
                      <a:pt x="28" y="20"/>
                    </a:cubicBezTo>
                    <a:cubicBezTo>
                      <a:pt x="28" y="8"/>
                      <a:pt x="28" y="8"/>
                      <a:pt x="28" y="8"/>
                    </a:cubicBezTo>
                    <a:cubicBezTo>
                      <a:pt x="28" y="4"/>
                      <a:pt x="24" y="0"/>
                      <a:pt x="20" y="0"/>
                    </a:cubicBezTo>
                    <a:cubicBezTo>
                      <a:pt x="8" y="0"/>
                      <a:pt x="8" y="0"/>
                      <a:pt x="8" y="0"/>
                    </a:cubicBezTo>
                    <a:cubicBezTo>
                      <a:pt x="4" y="0"/>
                      <a:pt x="0" y="4"/>
                      <a:pt x="0" y="8"/>
                    </a:cubicBezTo>
                    <a:cubicBezTo>
                      <a:pt x="0" y="20"/>
                      <a:pt x="0" y="20"/>
                      <a:pt x="0" y="20"/>
                    </a:cubicBezTo>
                    <a:cubicBezTo>
                      <a:pt x="0" y="24"/>
                      <a:pt x="4" y="28"/>
                      <a:pt x="8" y="28"/>
                    </a:cubicBezTo>
                    <a:close/>
                    <a:moveTo>
                      <a:pt x="8" y="8"/>
                    </a:moveTo>
                    <a:cubicBezTo>
                      <a:pt x="20" y="8"/>
                      <a:pt x="20" y="8"/>
                      <a:pt x="20" y="8"/>
                    </a:cubicBezTo>
                    <a:cubicBezTo>
                      <a:pt x="20" y="20"/>
                      <a:pt x="20" y="20"/>
                      <a:pt x="20" y="20"/>
                    </a:cubicBezTo>
                    <a:cubicBezTo>
                      <a:pt x="20" y="20"/>
                      <a:pt x="20" y="20"/>
                      <a:pt x="20" y="20"/>
                    </a:cubicBezTo>
                    <a:cubicBezTo>
                      <a:pt x="8" y="20"/>
                      <a:pt x="8" y="20"/>
                      <a:pt x="8" y="20"/>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5" name="Freeform 24"/>
              <p:cNvSpPr>
                <a:spLocks noEditPoints="1"/>
              </p:cNvSpPr>
              <p:nvPr/>
            </p:nvSpPr>
            <p:spPr bwMode="auto">
              <a:xfrm>
                <a:off x="3590926" y="2665413"/>
                <a:ext cx="93663" cy="93663"/>
              </a:xfrm>
              <a:custGeom>
                <a:avLst/>
                <a:gdLst>
                  <a:gd name="T0" fmla="*/ 8 w 28"/>
                  <a:gd name="T1" fmla="*/ 28 h 28"/>
                  <a:gd name="T2" fmla="*/ 20 w 28"/>
                  <a:gd name="T3" fmla="*/ 28 h 28"/>
                  <a:gd name="T4" fmla="*/ 28 w 28"/>
                  <a:gd name="T5" fmla="*/ 20 h 28"/>
                  <a:gd name="T6" fmla="*/ 28 w 28"/>
                  <a:gd name="T7" fmla="*/ 8 h 28"/>
                  <a:gd name="T8" fmla="*/ 20 w 28"/>
                  <a:gd name="T9" fmla="*/ 0 h 28"/>
                  <a:gd name="T10" fmla="*/ 8 w 28"/>
                  <a:gd name="T11" fmla="*/ 0 h 28"/>
                  <a:gd name="T12" fmla="*/ 0 w 28"/>
                  <a:gd name="T13" fmla="*/ 8 h 28"/>
                  <a:gd name="T14" fmla="*/ 0 w 28"/>
                  <a:gd name="T15" fmla="*/ 20 h 28"/>
                  <a:gd name="T16" fmla="*/ 8 w 28"/>
                  <a:gd name="T17" fmla="*/ 28 h 28"/>
                  <a:gd name="T18" fmla="*/ 8 w 28"/>
                  <a:gd name="T19" fmla="*/ 8 h 28"/>
                  <a:gd name="T20" fmla="*/ 20 w 28"/>
                  <a:gd name="T21" fmla="*/ 8 h 28"/>
                  <a:gd name="T22" fmla="*/ 20 w 28"/>
                  <a:gd name="T23" fmla="*/ 20 h 28"/>
                  <a:gd name="T24" fmla="*/ 20 w 28"/>
                  <a:gd name="T25" fmla="*/ 20 h 28"/>
                  <a:gd name="T26" fmla="*/ 8 w 28"/>
                  <a:gd name="T27" fmla="*/ 20 h 28"/>
                  <a:gd name="T28" fmla="*/ 8 w 28"/>
                  <a:gd name="T29"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8">
                    <a:moveTo>
                      <a:pt x="8" y="28"/>
                    </a:moveTo>
                    <a:cubicBezTo>
                      <a:pt x="20" y="28"/>
                      <a:pt x="20" y="28"/>
                      <a:pt x="20" y="28"/>
                    </a:cubicBezTo>
                    <a:cubicBezTo>
                      <a:pt x="24" y="28"/>
                      <a:pt x="28" y="24"/>
                      <a:pt x="28" y="20"/>
                    </a:cubicBezTo>
                    <a:cubicBezTo>
                      <a:pt x="28" y="8"/>
                      <a:pt x="28" y="8"/>
                      <a:pt x="28" y="8"/>
                    </a:cubicBezTo>
                    <a:cubicBezTo>
                      <a:pt x="28" y="4"/>
                      <a:pt x="24" y="0"/>
                      <a:pt x="20" y="0"/>
                    </a:cubicBezTo>
                    <a:cubicBezTo>
                      <a:pt x="8" y="0"/>
                      <a:pt x="8" y="0"/>
                      <a:pt x="8" y="0"/>
                    </a:cubicBezTo>
                    <a:cubicBezTo>
                      <a:pt x="4" y="0"/>
                      <a:pt x="0" y="4"/>
                      <a:pt x="0" y="8"/>
                    </a:cubicBezTo>
                    <a:cubicBezTo>
                      <a:pt x="0" y="20"/>
                      <a:pt x="0" y="20"/>
                      <a:pt x="0" y="20"/>
                    </a:cubicBezTo>
                    <a:cubicBezTo>
                      <a:pt x="0" y="24"/>
                      <a:pt x="4" y="28"/>
                      <a:pt x="8" y="28"/>
                    </a:cubicBezTo>
                    <a:close/>
                    <a:moveTo>
                      <a:pt x="8" y="8"/>
                    </a:moveTo>
                    <a:cubicBezTo>
                      <a:pt x="20" y="8"/>
                      <a:pt x="20" y="8"/>
                      <a:pt x="20" y="8"/>
                    </a:cubicBezTo>
                    <a:cubicBezTo>
                      <a:pt x="20" y="20"/>
                      <a:pt x="20" y="20"/>
                      <a:pt x="20" y="20"/>
                    </a:cubicBezTo>
                    <a:cubicBezTo>
                      <a:pt x="20" y="20"/>
                      <a:pt x="20" y="20"/>
                      <a:pt x="20" y="20"/>
                    </a:cubicBezTo>
                    <a:cubicBezTo>
                      <a:pt x="8" y="20"/>
                      <a:pt x="8" y="20"/>
                      <a:pt x="8" y="20"/>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6" name="Freeform 25"/>
              <p:cNvSpPr>
                <a:spLocks noEditPoints="1"/>
              </p:cNvSpPr>
              <p:nvPr/>
            </p:nvSpPr>
            <p:spPr bwMode="auto">
              <a:xfrm>
                <a:off x="3017838" y="2371725"/>
                <a:ext cx="800100" cy="654050"/>
              </a:xfrm>
              <a:custGeom>
                <a:avLst/>
                <a:gdLst>
                  <a:gd name="T0" fmla="*/ 504 w 504"/>
                  <a:gd name="T1" fmla="*/ 336 h 412"/>
                  <a:gd name="T2" fmla="*/ 504 w 504"/>
                  <a:gd name="T3" fmla="*/ 0 h 412"/>
                  <a:gd name="T4" fmla="*/ 0 w 504"/>
                  <a:gd name="T5" fmla="*/ 0 h 412"/>
                  <a:gd name="T6" fmla="*/ 0 w 504"/>
                  <a:gd name="T7" fmla="*/ 336 h 412"/>
                  <a:gd name="T8" fmla="*/ 244 w 504"/>
                  <a:gd name="T9" fmla="*/ 336 h 412"/>
                  <a:gd name="T10" fmla="*/ 244 w 504"/>
                  <a:gd name="T11" fmla="*/ 370 h 412"/>
                  <a:gd name="T12" fmla="*/ 126 w 504"/>
                  <a:gd name="T13" fmla="*/ 370 h 412"/>
                  <a:gd name="T14" fmla="*/ 126 w 504"/>
                  <a:gd name="T15" fmla="*/ 412 h 412"/>
                  <a:gd name="T16" fmla="*/ 378 w 504"/>
                  <a:gd name="T17" fmla="*/ 412 h 412"/>
                  <a:gd name="T18" fmla="*/ 378 w 504"/>
                  <a:gd name="T19" fmla="*/ 370 h 412"/>
                  <a:gd name="T20" fmla="*/ 260 w 504"/>
                  <a:gd name="T21" fmla="*/ 370 h 412"/>
                  <a:gd name="T22" fmla="*/ 260 w 504"/>
                  <a:gd name="T23" fmla="*/ 336 h 412"/>
                  <a:gd name="T24" fmla="*/ 504 w 504"/>
                  <a:gd name="T25" fmla="*/ 336 h 412"/>
                  <a:gd name="T26" fmla="*/ 361 w 504"/>
                  <a:gd name="T27" fmla="*/ 387 h 412"/>
                  <a:gd name="T28" fmla="*/ 361 w 504"/>
                  <a:gd name="T29" fmla="*/ 395 h 412"/>
                  <a:gd name="T30" fmla="*/ 143 w 504"/>
                  <a:gd name="T31" fmla="*/ 395 h 412"/>
                  <a:gd name="T32" fmla="*/ 143 w 504"/>
                  <a:gd name="T33" fmla="*/ 387 h 412"/>
                  <a:gd name="T34" fmla="*/ 361 w 504"/>
                  <a:gd name="T35" fmla="*/ 387 h 412"/>
                  <a:gd name="T36" fmla="*/ 17 w 504"/>
                  <a:gd name="T37" fmla="*/ 17 h 412"/>
                  <a:gd name="T38" fmla="*/ 487 w 504"/>
                  <a:gd name="T39" fmla="*/ 17 h 412"/>
                  <a:gd name="T40" fmla="*/ 487 w 504"/>
                  <a:gd name="T41" fmla="*/ 320 h 412"/>
                  <a:gd name="T42" fmla="*/ 17 w 504"/>
                  <a:gd name="T43" fmla="*/ 320 h 412"/>
                  <a:gd name="T44" fmla="*/ 17 w 504"/>
                  <a:gd name="T45" fmla="*/ 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04" h="412">
                    <a:moveTo>
                      <a:pt x="504" y="336"/>
                    </a:moveTo>
                    <a:lnTo>
                      <a:pt x="504" y="0"/>
                    </a:lnTo>
                    <a:lnTo>
                      <a:pt x="0" y="0"/>
                    </a:lnTo>
                    <a:lnTo>
                      <a:pt x="0" y="336"/>
                    </a:lnTo>
                    <a:lnTo>
                      <a:pt x="244" y="336"/>
                    </a:lnTo>
                    <a:lnTo>
                      <a:pt x="244" y="370"/>
                    </a:lnTo>
                    <a:lnTo>
                      <a:pt x="126" y="370"/>
                    </a:lnTo>
                    <a:lnTo>
                      <a:pt x="126" y="412"/>
                    </a:lnTo>
                    <a:lnTo>
                      <a:pt x="378" y="412"/>
                    </a:lnTo>
                    <a:lnTo>
                      <a:pt x="378" y="370"/>
                    </a:lnTo>
                    <a:lnTo>
                      <a:pt x="260" y="370"/>
                    </a:lnTo>
                    <a:lnTo>
                      <a:pt x="260" y="336"/>
                    </a:lnTo>
                    <a:lnTo>
                      <a:pt x="504" y="336"/>
                    </a:lnTo>
                    <a:close/>
                    <a:moveTo>
                      <a:pt x="361" y="387"/>
                    </a:moveTo>
                    <a:lnTo>
                      <a:pt x="361" y="395"/>
                    </a:lnTo>
                    <a:lnTo>
                      <a:pt x="143" y="395"/>
                    </a:lnTo>
                    <a:lnTo>
                      <a:pt x="143" y="387"/>
                    </a:lnTo>
                    <a:lnTo>
                      <a:pt x="361" y="387"/>
                    </a:lnTo>
                    <a:close/>
                    <a:moveTo>
                      <a:pt x="17" y="17"/>
                    </a:moveTo>
                    <a:lnTo>
                      <a:pt x="487" y="17"/>
                    </a:lnTo>
                    <a:lnTo>
                      <a:pt x="487" y="320"/>
                    </a:lnTo>
                    <a:lnTo>
                      <a:pt x="17" y="320"/>
                    </a:lnTo>
                    <a:lnTo>
                      <a:pt x="17"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6" name="Group 5"/>
          <p:cNvGrpSpPr/>
          <p:nvPr/>
        </p:nvGrpSpPr>
        <p:grpSpPr>
          <a:xfrm>
            <a:off x="7573773" y="6946164"/>
            <a:ext cx="9236453" cy="2257545"/>
            <a:chOff x="7573773" y="6946164"/>
            <a:chExt cx="9236453" cy="2257545"/>
          </a:xfrm>
        </p:grpSpPr>
        <p:sp>
          <p:nvSpPr>
            <p:cNvPr id="15" name="Freeform 14"/>
            <p:cNvSpPr/>
            <p:nvPr/>
          </p:nvSpPr>
          <p:spPr>
            <a:xfrm>
              <a:off x="8702546" y="6946164"/>
              <a:ext cx="8107680" cy="2257545"/>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559900" tIns="144781" rIns="270256" bIns="144780" numCol="1" spcCol="1270" anchor="ctr" anchorCtr="0">
              <a:noAutofit/>
            </a:bodyPr>
            <a:lstStyle/>
            <a:p>
              <a:pPr lvl="0" algn="ctr" defTabSz="1689100">
                <a:lnSpc>
                  <a:spcPct val="90000"/>
                </a:lnSpc>
                <a:spcBef>
                  <a:spcPct val="0"/>
                </a:spcBef>
                <a:spcAft>
                  <a:spcPct val="35000"/>
                </a:spcAft>
              </a:pPr>
              <a:r>
                <a:rPr lang="en-US" sz="5400" kern="1200" dirty="0">
                  <a:latin typeface="Open Sans" panose="020B0604020202020204" charset="0"/>
                  <a:ea typeface="Open Sans" panose="020B0604020202020204" charset="0"/>
                  <a:cs typeface="Open Sans" panose="020B0604020202020204" charset="0"/>
                </a:rPr>
                <a:t>College Courses still apply </a:t>
              </a:r>
              <a:r>
                <a:rPr lang="en-US" sz="5400" kern="1200">
                  <a:latin typeface="Open Sans" panose="020B0604020202020204" charset="0"/>
                  <a:ea typeface="Open Sans" panose="020B0604020202020204" charset="0"/>
                  <a:cs typeface="Open Sans" panose="020B0604020202020204" charset="0"/>
                </a:rPr>
                <a:t>to substitution</a:t>
              </a:r>
              <a:endParaRPr lang="en-US" sz="5400" kern="1200" dirty="0">
                <a:latin typeface="Open Sans" panose="020B0604020202020204" charset="0"/>
                <a:ea typeface="Open Sans" panose="020B0604020202020204" charset="0"/>
                <a:cs typeface="Open Sans" panose="020B0604020202020204" charset="0"/>
              </a:endParaRPr>
            </a:p>
          </p:txBody>
        </p:sp>
        <p:sp>
          <p:nvSpPr>
            <p:cNvPr id="16" name="Oval 15"/>
            <p:cNvSpPr/>
            <p:nvPr/>
          </p:nvSpPr>
          <p:spPr>
            <a:xfrm>
              <a:off x="7573773" y="6946165"/>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27" name="Group 26"/>
            <p:cNvGrpSpPr>
              <a:grpSpLocks noChangeAspect="1"/>
            </p:cNvGrpSpPr>
            <p:nvPr/>
          </p:nvGrpSpPr>
          <p:grpSpPr>
            <a:xfrm>
              <a:off x="8130111" y="7480576"/>
              <a:ext cx="1189578" cy="1188720"/>
              <a:chOff x="4497388" y="2054225"/>
              <a:chExt cx="2376488" cy="2374900"/>
            </a:xfrm>
            <a:solidFill>
              <a:srgbClr val="0E3960"/>
            </a:solidFill>
          </p:grpSpPr>
          <p:sp>
            <p:nvSpPr>
              <p:cNvPr id="28" name="Freeform 27"/>
              <p:cNvSpPr>
                <a:spLocks/>
              </p:cNvSpPr>
              <p:nvPr/>
            </p:nvSpPr>
            <p:spPr bwMode="auto">
              <a:xfrm>
                <a:off x="6359526" y="3241675"/>
                <a:ext cx="238125" cy="79375"/>
              </a:xfrm>
              <a:custGeom>
                <a:avLst/>
                <a:gdLst>
                  <a:gd name="T0" fmla="*/ 0 w 205"/>
                  <a:gd name="T1" fmla="*/ 34 h 68"/>
                  <a:gd name="T2" fmla="*/ 34 w 205"/>
                  <a:gd name="T3" fmla="*/ 68 h 68"/>
                  <a:gd name="T4" fmla="*/ 171 w 205"/>
                  <a:gd name="T5" fmla="*/ 68 h 68"/>
                  <a:gd name="T6" fmla="*/ 205 w 205"/>
                  <a:gd name="T7" fmla="*/ 34 h 68"/>
                  <a:gd name="T8" fmla="*/ 171 w 205"/>
                  <a:gd name="T9" fmla="*/ 0 h 68"/>
                  <a:gd name="T10" fmla="*/ 34 w 205"/>
                  <a:gd name="T11" fmla="*/ 0 h 68"/>
                  <a:gd name="T12" fmla="*/ 0 w 205"/>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205" h="68">
                    <a:moveTo>
                      <a:pt x="0" y="34"/>
                    </a:moveTo>
                    <a:cubicBezTo>
                      <a:pt x="0" y="53"/>
                      <a:pt x="16" y="68"/>
                      <a:pt x="34" y="68"/>
                    </a:cubicBezTo>
                    <a:cubicBezTo>
                      <a:pt x="171" y="68"/>
                      <a:pt x="171" y="68"/>
                      <a:pt x="171" y="68"/>
                    </a:cubicBezTo>
                    <a:cubicBezTo>
                      <a:pt x="190" y="68"/>
                      <a:pt x="205" y="53"/>
                      <a:pt x="205" y="34"/>
                    </a:cubicBezTo>
                    <a:cubicBezTo>
                      <a:pt x="205" y="15"/>
                      <a:pt x="190" y="0"/>
                      <a:pt x="171" y="0"/>
                    </a:cubicBezTo>
                    <a:cubicBezTo>
                      <a:pt x="34" y="0"/>
                      <a:pt x="34" y="0"/>
                      <a:pt x="34" y="0"/>
                    </a:cubicBezTo>
                    <a:cubicBezTo>
                      <a:pt x="16" y="0"/>
                      <a:pt x="0" y="15"/>
                      <a:pt x="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29" name="Freeform 28"/>
              <p:cNvSpPr>
                <a:spLocks/>
              </p:cNvSpPr>
              <p:nvPr/>
            </p:nvSpPr>
            <p:spPr bwMode="auto">
              <a:xfrm>
                <a:off x="4775201" y="3241675"/>
                <a:ext cx="238125" cy="79375"/>
              </a:xfrm>
              <a:custGeom>
                <a:avLst/>
                <a:gdLst>
                  <a:gd name="T0" fmla="*/ 0 w 205"/>
                  <a:gd name="T1" fmla="*/ 34 h 68"/>
                  <a:gd name="T2" fmla="*/ 34 w 205"/>
                  <a:gd name="T3" fmla="*/ 68 h 68"/>
                  <a:gd name="T4" fmla="*/ 171 w 205"/>
                  <a:gd name="T5" fmla="*/ 68 h 68"/>
                  <a:gd name="T6" fmla="*/ 205 w 205"/>
                  <a:gd name="T7" fmla="*/ 34 h 68"/>
                  <a:gd name="T8" fmla="*/ 171 w 205"/>
                  <a:gd name="T9" fmla="*/ 0 h 68"/>
                  <a:gd name="T10" fmla="*/ 34 w 205"/>
                  <a:gd name="T11" fmla="*/ 0 h 68"/>
                  <a:gd name="T12" fmla="*/ 0 w 205"/>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205" h="68">
                    <a:moveTo>
                      <a:pt x="0" y="34"/>
                    </a:moveTo>
                    <a:cubicBezTo>
                      <a:pt x="0" y="53"/>
                      <a:pt x="15" y="68"/>
                      <a:pt x="34" y="68"/>
                    </a:cubicBezTo>
                    <a:cubicBezTo>
                      <a:pt x="171" y="68"/>
                      <a:pt x="171" y="68"/>
                      <a:pt x="171" y="68"/>
                    </a:cubicBezTo>
                    <a:cubicBezTo>
                      <a:pt x="189" y="68"/>
                      <a:pt x="205" y="53"/>
                      <a:pt x="205" y="34"/>
                    </a:cubicBezTo>
                    <a:cubicBezTo>
                      <a:pt x="205" y="15"/>
                      <a:pt x="189" y="0"/>
                      <a:pt x="171" y="0"/>
                    </a:cubicBezTo>
                    <a:cubicBezTo>
                      <a:pt x="34" y="0"/>
                      <a:pt x="34" y="0"/>
                      <a:pt x="34" y="0"/>
                    </a:cubicBezTo>
                    <a:cubicBezTo>
                      <a:pt x="15" y="0"/>
                      <a:pt x="0" y="15"/>
                      <a:pt x="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0" name="Freeform 29"/>
              <p:cNvSpPr>
                <a:spLocks/>
              </p:cNvSpPr>
              <p:nvPr/>
            </p:nvSpPr>
            <p:spPr bwMode="auto">
              <a:xfrm>
                <a:off x="4794251" y="3397250"/>
                <a:ext cx="239713" cy="119063"/>
              </a:xfrm>
              <a:custGeom>
                <a:avLst/>
                <a:gdLst>
                  <a:gd name="T0" fmla="*/ 202 w 207"/>
                  <a:gd name="T1" fmla="*/ 30 h 103"/>
                  <a:gd name="T2" fmla="*/ 161 w 207"/>
                  <a:gd name="T3" fmla="*/ 4 h 103"/>
                  <a:gd name="T4" fmla="*/ 28 w 207"/>
                  <a:gd name="T5" fmla="*/ 36 h 103"/>
                  <a:gd name="T6" fmla="*/ 2 w 207"/>
                  <a:gd name="T7" fmla="*/ 73 h 103"/>
                  <a:gd name="T8" fmla="*/ 36 w 207"/>
                  <a:gd name="T9" fmla="*/ 103 h 103"/>
                  <a:gd name="T10" fmla="*/ 44 w 207"/>
                  <a:gd name="T11" fmla="*/ 102 h 103"/>
                  <a:gd name="T12" fmla="*/ 177 w 207"/>
                  <a:gd name="T13" fmla="*/ 71 h 103"/>
                  <a:gd name="T14" fmla="*/ 202 w 207"/>
                  <a:gd name="T15" fmla="*/ 30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103">
                    <a:moveTo>
                      <a:pt x="202" y="30"/>
                    </a:moveTo>
                    <a:cubicBezTo>
                      <a:pt x="198" y="12"/>
                      <a:pt x="180" y="0"/>
                      <a:pt x="161" y="4"/>
                    </a:cubicBezTo>
                    <a:cubicBezTo>
                      <a:pt x="28" y="36"/>
                      <a:pt x="28" y="36"/>
                      <a:pt x="28" y="36"/>
                    </a:cubicBezTo>
                    <a:cubicBezTo>
                      <a:pt x="11" y="40"/>
                      <a:pt x="0" y="56"/>
                      <a:pt x="2" y="73"/>
                    </a:cubicBezTo>
                    <a:cubicBezTo>
                      <a:pt x="4" y="90"/>
                      <a:pt x="19" y="103"/>
                      <a:pt x="36" y="103"/>
                    </a:cubicBezTo>
                    <a:cubicBezTo>
                      <a:pt x="39" y="103"/>
                      <a:pt x="41" y="103"/>
                      <a:pt x="44" y="102"/>
                    </a:cubicBezTo>
                    <a:cubicBezTo>
                      <a:pt x="177" y="71"/>
                      <a:pt x="177" y="71"/>
                      <a:pt x="177" y="71"/>
                    </a:cubicBezTo>
                    <a:cubicBezTo>
                      <a:pt x="195" y="67"/>
                      <a:pt x="207" y="48"/>
                      <a:pt x="202"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1" name="Freeform 30"/>
              <p:cNvSpPr>
                <a:spLocks/>
              </p:cNvSpPr>
              <p:nvPr/>
            </p:nvSpPr>
            <p:spPr bwMode="auto">
              <a:xfrm>
                <a:off x="4856163" y="3551238"/>
                <a:ext cx="230188" cy="158750"/>
              </a:xfrm>
              <a:custGeom>
                <a:avLst/>
                <a:gdLst>
                  <a:gd name="T0" fmla="*/ 146 w 199"/>
                  <a:gd name="T1" fmla="*/ 8 h 138"/>
                  <a:gd name="T2" fmla="*/ 23 w 199"/>
                  <a:gd name="T3" fmla="*/ 69 h 138"/>
                  <a:gd name="T4" fmla="*/ 9 w 199"/>
                  <a:gd name="T5" fmla="*/ 114 h 138"/>
                  <a:gd name="T6" fmla="*/ 53 w 199"/>
                  <a:gd name="T7" fmla="*/ 130 h 138"/>
                  <a:gd name="T8" fmla="*/ 176 w 199"/>
                  <a:gd name="T9" fmla="*/ 69 h 138"/>
                  <a:gd name="T10" fmla="*/ 191 w 199"/>
                  <a:gd name="T11" fmla="*/ 24 h 138"/>
                  <a:gd name="T12" fmla="*/ 146 w 199"/>
                  <a:gd name="T13" fmla="*/ 8 h 138"/>
                </a:gdLst>
                <a:ahLst/>
                <a:cxnLst>
                  <a:cxn ang="0">
                    <a:pos x="T0" y="T1"/>
                  </a:cxn>
                  <a:cxn ang="0">
                    <a:pos x="T2" y="T3"/>
                  </a:cxn>
                  <a:cxn ang="0">
                    <a:pos x="T4" y="T5"/>
                  </a:cxn>
                  <a:cxn ang="0">
                    <a:pos x="T6" y="T7"/>
                  </a:cxn>
                  <a:cxn ang="0">
                    <a:pos x="T8" y="T9"/>
                  </a:cxn>
                  <a:cxn ang="0">
                    <a:pos x="T10" y="T11"/>
                  </a:cxn>
                  <a:cxn ang="0">
                    <a:pos x="T12" y="T13"/>
                  </a:cxn>
                </a:cxnLst>
                <a:rect l="0" t="0" r="r" b="b"/>
                <a:pathLst>
                  <a:path w="199" h="138">
                    <a:moveTo>
                      <a:pt x="146" y="8"/>
                    </a:moveTo>
                    <a:cubicBezTo>
                      <a:pt x="23" y="69"/>
                      <a:pt x="23" y="69"/>
                      <a:pt x="23" y="69"/>
                    </a:cubicBezTo>
                    <a:cubicBezTo>
                      <a:pt x="7" y="78"/>
                      <a:pt x="0" y="98"/>
                      <a:pt x="9" y="114"/>
                    </a:cubicBezTo>
                    <a:cubicBezTo>
                      <a:pt x="17" y="131"/>
                      <a:pt x="37" y="138"/>
                      <a:pt x="53" y="130"/>
                    </a:cubicBezTo>
                    <a:cubicBezTo>
                      <a:pt x="176" y="69"/>
                      <a:pt x="176" y="69"/>
                      <a:pt x="176" y="69"/>
                    </a:cubicBezTo>
                    <a:cubicBezTo>
                      <a:pt x="193" y="60"/>
                      <a:pt x="199" y="40"/>
                      <a:pt x="191" y="24"/>
                    </a:cubicBezTo>
                    <a:cubicBezTo>
                      <a:pt x="183" y="7"/>
                      <a:pt x="163" y="0"/>
                      <a:pt x="14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2" name="Freeform 31"/>
              <p:cNvSpPr>
                <a:spLocks/>
              </p:cNvSpPr>
              <p:nvPr/>
            </p:nvSpPr>
            <p:spPr bwMode="auto">
              <a:xfrm>
                <a:off x="4964113" y="3689350"/>
                <a:ext cx="207963" cy="190500"/>
              </a:xfrm>
              <a:custGeom>
                <a:avLst/>
                <a:gdLst>
                  <a:gd name="T0" fmla="*/ 8 w 180"/>
                  <a:gd name="T1" fmla="*/ 148 h 164"/>
                  <a:gd name="T2" fmla="*/ 56 w 180"/>
                  <a:gd name="T3" fmla="*/ 152 h 164"/>
                  <a:gd name="T4" fmla="*/ 163 w 180"/>
                  <a:gd name="T5" fmla="*/ 65 h 164"/>
                  <a:gd name="T6" fmla="*/ 168 w 180"/>
                  <a:gd name="T7" fmla="*/ 17 h 164"/>
                  <a:gd name="T8" fmla="*/ 120 w 180"/>
                  <a:gd name="T9" fmla="*/ 12 h 164"/>
                  <a:gd name="T10" fmla="*/ 13 w 180"/>
                  <a:gd name="T11" fmla="*/ 100 h 164"/>
                  <a:gd name="T12" fmla="*/ 1 w 180"/>
                  <a:gd name="T13" fmla="*/ 123 h 164"/>
                  <a:gd name="T14" fmla="*/ 8 w 180"/>
                  <a:gd name="T15" fmla="*/ 148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64">
                    <a:moveTo>
                      <a:pt x="8" y="148"/>
                    </a:moveTo>
                    <a:cubicBezTo>
                      <a:pt x="20" y="162"/>
                      <a:pt x="42" y="164"/>
                      <a:pt x="56" y="152"/>
                    </a:cubicBezTo>
                    <a:cubicBezTo>
                      <a:pt x="163" y="65"/>
                      <a:pt x="163" y="65"/>
                      <a:pt x="163" y="65"/>
                    </a:cubicBezTo>
                    <a:cubicBezTo>
                      <a:pt x="178" y="53"/>
                      <a:pt x="180" y="31"/>
                      <a:pt x="168" y="17"/>
                    </a:cubicBezTo>
                    <a:cubicBezTo>
                      <a:pt x="156" y="2"/>
                      <a:pt x="134" y="0"/>
                      <a:pt x="120" y="12"/>
                    </a:cubicBezTo>
                    <a:cubicBezTo>
                      <a:pt x="13" y="100"/>
                      <a:pt x="13" y="100"/>
                      <a:pt x="13" y="100"/>
                    </a:cubicBezTo>
                    <a:cubicBezTo>
                      <a:pt x="6" y="105"/>
                      <a:pt x="1" y="114"/>
                      <a:pt x="1" y="123"/>
                    </a:cubicBezTo>
                    <a:cubicBezTo>
                      <a:pt x="0" y="132"/>
                      <a:pt x="2" y="141"/>
                      <a:pt x="8"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3" name="Freeform 32"/>
              <p:cNvSpPr>
                <a:spLocks/>
              </p:cNvSpPr>
              <p:nvPr/>
            </p:nvSpPr>
            <p:spPr bwMode="auto">
              <a:xfrm>
                <a:off x="4792663" y="3044825"/>
                <a:ext cx="239713" cy="119063"/>
              </a:xfrm>
              <a:custGeom>
                <a:avLst/>
                <a:gdLst>
                  <a:gd name="T0" fmla="*/ 179 w 207"/>
                  <a:gd name="T1" fmla="*/ 35 h 103"/>
                  <a:gd name="T2" fmla="*/ 46 w 207"/>
                  <a:gd name="T3" fmla="*/ 4 h 103"/>
                  <a:gd name="T4" fmla="*/ 5 w 207"/>
                  <a:gd name="T5" fmla="*/ 30 h 103"/>
                  <a:gd name="T6" fmla="*/ 30 w 207"/>
                  <a:gd name="T7" fmla="*/ 71 h 103"/>
                  <a:gd name="T8" fmla="*/ 163 w 207"/>
                  <a:gd name="T9" fmla="*/ 102 h 103"/>
                  <a:gd name="T10" fmla="*/ 171 w 207"/>
                  <a:gd name="T11" fmla="*/ 103 h 103"/>
                  <a:gd name="T12" fmla="*/ 205 w 207"/>
                  <a:gd name="T13" fmla="*/ 73 h 103"/>
                  <a:gd name="T14" fmla="*/ 179 w 207"/>
                  <a:gd name="T15" fmla="*/ 35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103">
                    <a:moveTo>
                      <a:pt x="179" y="35"/>
                    </a:moveTo>
                    <a:cubicBezTo>
                      <a:pt x="46" y="4"/>
                      <a:pt x="46" y="4"/>
                      <a:pt x="46" y="4"/>
                    </a:cubicBezTo>
                    <a:cubicBezTo>
                      <a:pt x="27" y="0"/>
                      <a:pt x="9" y="11"/>
                      <a:pt x="5" y="30"/>
                    </a:cubicBezTo>
                    <a:cubicBezTo>
                      <a:pt x="0" y="48"/>
                      <a:pt x="12" y="66"/>
                      <a:pt x="30" y="71"/>
                    </a:cubicBezTo>
                    <a:cubicBezTo>
                      <a:pt x="163" y="102"/>
                      <a:pt x="163" y="102"/>
                      <a:pt x="163" y="102"/>
                    </a:cubicBezTo>
                    <a:cubicBezTo>
                      <a:pt x="166" y="102"/>
                      <a:pt x="168" y="103"/>
                      <a:pt x="171" y="103"/>
                    </a:cubicBezTo>
                    <a:cubicBezTo>
                      <a:pt x="188" y="103"/>
                      <a:pt x="203" y="90"/>
                      <a:pt x="205" y="73"/>
                    </a:cubicBezTo>
                    <a:cubicBezTo>
                      <a:pt x="207" y="55"/>
                      <a:pt x="196" y="39"/>
                      <a:pt x="17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4" name="Freeform 33"/>
              <p:cNvSpPr>
                <a:spLocks/>
              </p:cNvSpPr>
              <p:nvPr/>
            </p:nvSpPr>
            <p:spPr bwMode="auto">
              <a:xfrm>
                <a:off x="6334126" y="3397250"/>
                <a:ext cx="239713" cy="119063"/>
              </a:xfrm>
              <a:custGeom>
                <a:avLst/>
                <a:gdLst>
                  <a:gd name="T0" fmla="*/ 29 w 206"/>
                  <a:gd name="T1" fmla="*/ 71 h 103"/>
                  <a:gd name="T2" fmla="*/ 163 w 206"/>
                  <a:gd name="T3" fmla="*/ 102 h 103"/>
                  <a:gd name="T4" fmla="*/ 170 w 206"/>
                  <a:gd name="T5" fmla="*/ 103 h 103"/>
                  <a:gd name="T6" fmla="*/ 204 w 206"/>
                  <a:gd name="T7" fmla="*/ 73 h 103"/>
                  <a:gd name="T8" fmla="*/ 178 w 206"/>
                  <a:gd name="T9" fmla="*/ 36 h 103"/>
                  <a:gd name="T10" fmla="*/ 45 w 206"/>
                  <a:gd name="T11" fmla="*/ 4 h 103"/>
                  <a:gd name="T12" fmla="*/ 4 w 206"/>
                  <a:gd name="T13" fmla="*/ 30 h 103"/>
                  <a:gd name="T14" fmla="*/ 29 w 206"/>
                  <a:gd name="T15" fmla="*/ 71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6" h="103">
                    <a:moveTo>
                      <a:pt x="29" y="71"/>
                    </a:moveTo>
                    <a:cubicBezTo>
                      <a:pt x="163" y="102"/>
                      <a:pt x="163" y="102"/>
                      <a:pt x="163" y="102"/>
                    </a:cubicBezTo>
                    <a:cubicBezTo>
                      <a:pt x="165" y="103"/>
                      <a:pt x="168" y="103"/>
                      <a:pt x="170" y="103"/>
                    </a:cubicBezTo>
                    <a:cubicBezTo>
                      <a:pt x="188" y="103"/>
                      <a:pt x="202" y="90"/>
                      <a:pt x="204" y="73"/>
                    </a:cubicBezTo>
                    <a:cubicBezTo>
                      <a:pt x="206" y="56"/>
                      <a:pt x="195" y="40"/>
                      <a:pt x="178" y="36"/>
                    </a:cubicBezTo>
                    <a:cubicBezTo>
                      <a:pt x="45" y="4"/>
                      <a:pt x="45" y="4"/>
                      <a:pt x="45" y="4"/>
                    </a:cubicBezTo>
                    <a:cubicBezTo>
                      <a:pt x="27" y="0"/>
                      <a:pt x="8" y="12"/>
                      <a:pt x="4" y="30"/>
                    </a:cubicBezTo>
                    <a:cubicBezTo>
                      <a:pt x="0" y="48"/>
                      <a:pt x="11" y="67"/>
                      <a:pt x="2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5" name="Freeform 34"/>
              <p:cNvSpPr>
                <a:spLocks/>
              </p:cNvSpPr>
              <p:nvPr/>
            </p:nvSpPr>
            <p:spPr bwMode="auto">
              <a:xfrm>
                <a:off x="6280151" y="3554413"/>
                <a:ext cx="230188" cy="150813"/>
              </a:xfrm>
              <a:custGeom>
                <a:avLst/>
                <a:gdLst>
                  <a:gd name="T0" fmla="*/ 8 w 199"/>
                  <a:gd name="T1" fmla="*/ 20 h 131"/>
                  <a:gd name="T2" fmla="*/ 24 w 199"/>
                  <a:gd name="T3" fmla="*/ 66 h 131"/>
                  <a:gd name="T4" fmla="*/ 147 w 199"/>
                  <a:gd name="T5" fmla="*/ 127 h 131"/>
                  <a:gd name="T6" fmla="*/ 162 w 199"/>
                  <a:gd name="T7" fmla="*/ 130 h 131"/>
                  <a:gd name="T8" fmla="*/ 195 w 199"/>
                  <a:gd name="T9" fmla="*/ 104 h 131"/>
                  <a:gd name="T10" fmla="*/ 177 w 199"/>
                  <a:gd name="T11" fmla="*/ 66 h 131"/>
                  <a:gd name="T12" fmla="*/ 54 w 199"/>
                  <a:gd name="T13" fmla="*/ 4 h 131"/>
                  <a:gd name="T14" fmla="*/ 28 w 199"/>
                  <a:gd name="T15" fmla="*/ 3 h 131"/>
                  <a:gd name="T16" fmla="*/ 8 w 199"/>
                  <a:gd name="T17" fmla="*/ 2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131">
                    <a:moveTo>
                      <a:pt x="8" y="20"/>
                    </a:moveTo>
                    <a:cubicBezTo>
                      <a:pt x="0" y="37"/>
                      <a:pt x="7" y="58"/>
                      <a:pt x="24" y="66"/>
                    </a:cubicBezTo>
                    <a:cubicBezTo>
                      <a:pt x="147" y="127"/>
                      <a:pt x="147" y="127"/>
                      <a:pt x="147" y="127"/>
                    </a:cubicBezTo>
                    <a:cubicBezTo>
                      <a:pt x="151" y="129"/>
                      <a:pt x="157" y="130"/>
                      <a:pt x="162" y="130"/>
                    </a:cubicBezTo>
                    <a:cubicBezTo>
                      <a:pt x="178" y="131"/>
                      <a:pt x="192" y="120"/>
                      <a:pt x="195" y="104"/>
                    </a:cubicBezTo>
                    <a:cubicBezTo>
                      <a:pt x="199" y="88"/>
                      <a:pt x="191" y="72"/>
                      <a:pt x="177" y="66"/>
                    </a:cubicBezTo>
                    <a:cubicBezTo>
                      <a:pt x="54" y="4"/>
                      <a:pt x="54" y="4"/>
                      <a:pt x="54" y="4"/>
                    </a:cubicBezTo>
                    <a:cubicBezTo>
                      <a:pt x="46" y="0"/>
                      <a:pt x="36" y="0"/>
                      <a:pt x="28" y="3"/>
                    </a:cubicBezTo>
                    <a:cubicBezTo>
                      <a:pt x="19" y="6"/>
                      <a:pt x="12" y="12"/>
                      <a:pt x="8"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6" name="Freeform 35"/>
              <p:cNvSpPr>
                <a:spLocks/>
              </p:cNvSpPr>
              <p:nvPr/>
            </p:nvSpPr>
            <p:spPr bwMode="auto">
              <a:xfrm>
                <a:off x="6199188" y="3694113"/>
                <a:ext cx="206375" cy="184150"/>
              </a:xfrm>
              <a:custGeom>
                <a:avLst/>
                <a:gdLst>
                  <a:gd name="T0" fmla="*/ 8 w 177"/>
                  <a:gd name="T1" fmla="*/ 13 h 158"/>
                  <a:gd name="T2" fmla="*/ 1 w 177"/>
                  <a:gd name="T3" fmla="*/ 38 h 158"/>
                  <a:gd name="T4" fmla="*/ 13 w 177"/>
                  <a:gd name="T5" fmla="*/ 61 h 158"/>
                  <a:gd name="T6" fmla="*/ 120 w 177"/>
                  <a:gd name="T7" fmla="*/ 148 h 158"/>
                  <a:gd name="T8" fmla="*/ 154 w 177"/>
                  <a:gd name="T9" fmla="*/ 154 h 158"/>
                  <a:gd name="T10" fmla="*/ 175 w 177"/>
                  <a:gd name="T11" fmla="*/ 128 h 158"/>
                  <a:gd name="T12" fmla="*/ 163 w 177"/>
                  <a:gd name="T13" fmla="*/ 96 h 158"/>
                  <a:gd name="T14" fmla="*/ 57 w 177"/>
                  <a:gd name="T15" fmla="*/ 8 h 158"/>
                  <a:gd name="T16" fmla="*/ 32 w 177"/>
                  <a:gd name="T17" fmla="*/ 0 h 158"/>
                  <a:gd name="T18" fmla="*/ 8 w 177"/>
                  <a:gd name="T19" fmla="*/ 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7" h="158">
                    <a:moveTo>
                      <a:pt x="8" y="13"/>
                    </a:moveTo>
                    <a:cubicBezTo>
                      <a:pt x="3" y="20"/>
                      <a:pt x="0" y="29"/>
                      <a:pt x="1" y="38"/>
                    </a:cubicBezTo>
                    <a:cubicBezTo>
                      <a:pt x="2" y="47"/>
                      <a:pt x="6" y="55"/>
                      <a:pt x="13" y="61"/>
                    </a:cubicBezTo>
                    <a:cubicBezTo>
                      <a:pt x="120" y="148"/>
                      <a:pt x="120" y="148"/>
                      <a:pt x="120" y="148"/>
                    </a:cubicBezTo>
                    <a:cubicBezTo>
                      <a:pt x="129" y="156"/>
                      <a:pt x="142" y="158"/>
                      <a:pt x="154" y="154"/>
                    </a:cubicBezTo>
                    <a:cubicBezTo>
                      <a:pt x="165" y="150"/>
                      <a:pt x="173" y="140"/>
                      <a:pt x="175" y="128"/>
                    </a:cubicBezTo>
                    <a:cubicBezTo>
                      <a:pt x="177" y="116"/>
                      <a:pt x="173" y="103"/>
                      <a:pt x="163" y="96"/>
                    </a:cubicBezTo>
                    <a:cubicBezTo>
                      <a:pt x="57" y="8"/>
                      <a:pt x="57" y="8"/>
                      <a:pt x="57" y="8"/>
                    </a:cubicBezTo>
                    <a:cubicBezTo>
                      <a:pt x="50" y="2"/>
                      <a:pt x="41" y="0"/>
                      <a:pt x="32" y="0"/>
                    </a:cubicBezTo>
                    <a:cubicBezTo>
                      <a:pt x="23" y="1"/>
                      <a:pt x="14" y="6"/>
                      <a:pt x="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7" name="Freeform 36"/>
              <p:cNvSpPr>
                <a:spLocks/>
              </p:cNvSpPr>
              <p:nvPr/>
            </p:nvSpPr>
            <p:spPr bwMode="auto">
              <a:xfrm>
                <a:off x="6335713" y="3044825"/>
                <a:ext cx="239713" cy="119063"/>
              </a:xfrm>
              <a:custGeom>
                <a:avLst/>
                <a:gdLst>
                  <a:gd name="T0" fmla="*/ 162 w 207"/>
                  <a:gd name="T1" fmla="*/ 4 h 103"/>
                  <a:gd name="T2" fmla="*/ 28 w 207"/>
                  <a:gd name="T3" fmla="*/ 35 h 103"/>
                  <a:gd name="T4" fmla="*/ 2 w 207"/>
                  <a:gd name="T5" fmla="*/ 72 h 103"/>
                  <a:gd name="T6" fmla="*/ 36 w 207"/>
                  <a:gd name="T7" fmla="*/ 103 h 103"/>
                  <a:gd name="T8" fmla="*/ 44 w 207"/>
                  <a:gd name="T9" fmla="*/ 102 h 103"/>
                  <a:gd name="T10" fmla="*/ 177 w 207"/>
                  <a:gd name="T11" fmla="*/ 71 h 103"/>
                  <a:gd name="T12" fmla="*/ 203 w 207"/>
                  <a:gd name="T13" fmla="*/ 30 h 103"/>
                  <a:gd name="T14" fmla="*/ 162 w 207"/>
                  <a:gd name="T15" fmla="*/ 4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103">
                    <a:moveTo>
                      <a:pt x="162" y="4"/>
                    </a:moveTo>
                    <a:cubicBezTo>
                      <a:pt x="28" y="35"/>
                      <a:pt x="28" y="35"/>
                      <a:pt x="28" y="35"/>
                    </a:cubicBezTo>
                    <a:cubicBezTo>
                      <a:pt x="12" y="39"/>
                      <a:pt x="0" y="55"/>
                      <a:pt x="2" y="72"/>
                    </a:cubicBezTo>
                    <a:cubicBezTo>
                      <a:pt x="4" y="90"/>
                      <a:pt x="19" y="103"/>
                      <a:pt x="36" y="103"/>
                    </a:cubicBezTo>
                    <a:cubicBezTo>
                      <a:pt x="39" y="103"/>
                      <a:pt x="41" y="102"/>
                      <a:pt x="44" y="102"/>
                    </a:cubicBezTo>
                    <a:cubicBezTo>
                      <a:pt x="177" y="71"/>
                      <a:pt x="177" y="71"/>
                      <a:pt x="177" y="71"/>
                    </a:cubicBezTo>
                    <a:cubicBezTo>
                      <a:pt x="195" y="66"/>
                      <a:pt x="207" y="48"/>
                      <a:pt x="203" y="30"/>
                    </a:cubicBezTo>
                    <a:cubicBezTo>
                      <a:pt x="198" y="11"/>
                      <a:pt x="180" y="0"/>
                      <a:pt x="16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8" name="Freeform 37"/>
              <p:cNvSpPr>
                <a:spLocks noEditPoints="1"/>
              </p:cNvSpPr>
              <p:nvPr/>
            </p:nvSpPr>
            <p:spPr bwMode="auto">
              <a:xfrm>
                <a:off x="4497388" y="2054225"/>
                <a:ext cx="2376488" cy="2374900"/>
              </a:xfrm>
              <a:custGeom>
                <a:avLst/>
                <a:gdLst>
                  <a:gd name="T0" fmla="*/ 1047 w 2048"/>
                  <a:gd name="T1" fmla="*/ 5 h 2049"/>
                  <a:gd name="T2" fmla="*/ 45 w 2048"/>
                  <a:gd name="T3" fmla="*/ 346 h 2049"/>
                  <a:gd name="T4" fmla="*/ 45 w 2048"/>
                  <a:gd name="T5" fmla="*/ 475 h 2049"/>
                  <a:gd name="T6" fmla="*/ 478 w 2048"/>
                  <a:gd name="T7" fmla="*/ 786 h 2049"/>
                  <a:gd name="T8" fmla="*/ 722 w 2048"/>
                  <a:gd name="T9" fmla="*/ 1540 h 2049"/>
                  <a:gd name="T10" fmla="*/ 842 w 2048"/>
                  <a:gd name="T11" fmla="*/ 1746 h 2049"/>
                  <a:gd name="T12" fmla="*/ 887 w 2048"/>
                  <a:gd name="T13" fmla="*/ 1906 h 2049"/>
                  <a:gd name="T14" fmla="*/ 1024 w 2048"/>
                  <a:gd name="T15" fmla="*/ 2049 h 2049"/>
                  <a:gd name="T16" fmla="*/ 1161 w 2048"/>
                  <a:gd name="T17" fmla="*/ 1906 h 2049"/>
                  <a:gd name="T18" fmla="*/ 1206 w 2048"/>
                  <a:gd name="T19" fmla="*/ 1746 h 2049"/>
                  <a:gd name="T20" fmla="*/ 1326 w 2048"/>
                  <a:gd name="T21" fmla="*/ 1540 h 2049"/>
                  <a:gd name="T22" fmla="*/ 1570 w 2048"/>
                  <a:gd name="T23" fmla="*/ 786 h 2049"/>
                  <a:gd name="T24" fmla="*/ 1638 w 2048"/>
                  <a:gd name="T25" fmla="*/ 605 h 2049"/>
                  <a:gd name="T26" fmla="*/ 1707 w 2048"/>
                  <a:gd name="T27" fmla="*/ 752 h 2049"/>
                  <a:gd name="T28" fmla="*/ 1843 w 2048"/>
                  <a:gd name="T29" fmla="*/ 684 h 2049"/>
                  <a:gd name="T30" fmla="*/ 1832 w 2048"/>
                  <a:gd name="T31" fmla="*/ 536 h 2049"/>
                  <a:gd name="T32" fmla="*/ 2048 w 2048"/>
                  <a:gd name="T33" fmla="*/ 411 h 2049"/>
                  <a:gd name="T34" fmla="*/ 1502 w 2048"/>
                  <a:gd name="T35" fmla="*/ 713 h 2049"/>
                  <a:gd name="T36" fmla="*/ 825 w 2048"/>
                  <a:gd name="T37" fmla="*/ 657 h 2049"/>
                  <a:gd name="T38" fmla="*/ 546 w 2048"/>
                  <a:gd name="T39" fmla="*/ 483 h 2049"/>
                  <a:gd name="T40" fmla="*/ 1502 w 2048"/>
                  <a:gd name="T41" fmla="*/ 483 h 2049"/>
                  <a:gd name="T42" fmla="*/ 551 w 2048"/>
                  <a:gd name="T43" fmla="*/ 786 h 2049"/>
                  <a:gd name="T44" fmla="*/ 620 w 2048"/>
                  <a:gd name="T45" fmla="*/ 814 h 2049"/>
                  <a:gd name="T46" fmla="*/ 1024 w 2048"/>
                  <a:gd name="T47" fmla="*/ 1981 h 2049"/>
                  <a:gd name="T48" fmla="*/ 1092 w 2048"/>
                  <a:gd name="T49" fmla="*/ 1912 h 2049"/>
                  <a:gd name="T50" fmla="*/ 1126 w 2048"/>
                  <a:gd name="T51" fmla="*/ 1844 h 2049"/>
                  <a:gd name="T52" fmla="*/ 887 w 2048"/>
                  <a:gd name="T53" fmla="*/ 1810 h 2049"/>
                  <a:gd name="T54" fmla="*/ 1126 w 2048"/>
                  <a:gd name="T55" fmla="*/ 1776 h 2049"/>
                  <a:gd name="T56" fmla="*/ 1126 w 2048"/>
                  <a:gd name="T57" fmla="*/ 1844 h 2049"/>
                  <a:gd name="T58" fmla="*/ 1166 w 2048"/>
                  <a:gd name="T59" fmla="*/ 1682 h 2049"/>
                  <a:gd name="T60" fmla="*/ 915 w 2048"/>
                  <a:gd name="T61" fmla="*/ 1708 h 2049"/>
                  <a:gd name="T62" fmla="*/ 762 w 2048"/>
                  <a:gd name="T63" fmla="*/ 1485 h 2049"/>
                  <a:gd name="T64" fmla="*/ 837 w 2048"/>
                  <a:gd name="T65" fmla="*/ 725 h 2049"/>
                  <a:gd name="T66" fmla="*/ 1210 w 2048"/>
                  <a:gd name="T67" fmla="*/ 725 h 2049"/>
                  <a:gd name="T68" fmla="*/ 1286 w 2048"/>
                  <a:gd name="T69" fmla="*/ 1485 h 2049"/>
                  <a:gd name="T70" fmla="*/ 1363 w 2048"/>
                  <a:gd name="T71" fmla="*/ 744 h 2049"/>
                  <a:gd name="T72" fmla="*/ 1428 w 2048"/>
                  <a:gd name="T73" fmla="*/ 814 h 2049"/>
                  <a:gd name="T74" fmla="*/ 1570 w 2048"/>
                  <a:gd name="T75" fmla="*/ 557 h 2049"/>
                  <a:gd name="T76" fmla="*/ 1024 w 2048"/>
                  <a:gd name="T77" fmla="*/ 342 h 2049"/>
                  <a:gd name="T78" fmla="*/ 478 w 2048"/>
                  <a:gd name="T79" fmla="*/ 557 h 2049"/>
                  <a:gd name="T80" fmla="*/ 1024 w 2048"/>
                  <a:gd name="T81" fmla="*/ 69 h 2049"/>
                  <a:gd name="T82" fmla="*/ 1707 w 2048"/>
                  <a:gd name="T83" fmla="*/ 485 h 2049"/>
                  <a:gd name="T84" fmla="*/ 1775 w 2048"/>
                  <a:gd name="T85" fmla="*/ 684 h 2049"/>
                  <a:gd name="T86" fmla="*/ 1707 w 2048"/>
                  <a:gd name="T87" fmla="*/ 581 h 2049"/>
                  <a:gd name="T88" fmla="*/ 1775 w 2048"/>
                  <a:gd name="T89" fmla="*/ 581 h 2049"/>
                  <a:gd name="T90" fmla="*/ 1775 w 2048"/>
                  <a:gd name="T91" fmla="*/ 484 h 2049"/>
                  <a:gd name="T92" fmla="*/ 1980 w 2048"/>
                  <a:gd name="T93" fmla="*/ 411 h 2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48" h="2049">
                    <a:moveTo>
                      <a:pt x="2003" y="346"/>
                    </a:moveTo>
                    <a:cubicBezTo>
                      <a:pt x="1047" y="5"/>
                      <a:pt x="1047" y="5"/>
                      <a:pt x="1047" y="5"/>
                    </a:cubicBezTo>
                    <a:cubicBezTo>
                      <a:pt x="1032" y="0"/>
                      <a:pt x="1016" y="0"/>
                      <a:pt x="1001" y="5"/>
                    </a:cubicBezTo>
                    <a:cubicBezTo>
                      <a:pt x="45" y="346"/>
                      <a:pt x="45" y="346"/>
                      <a:pt x="45" y="346"/>
                    </a:cubicBezTo>
                    <a:cubicBezTo>
                      <a:pt x="18" y="356"/>
                      <a:pt x="0" y="382"/>
                      <a:pt x="0" y="410"/>
                    </a:cubicBezTo>
                    <a:cubicBezTo>
                      <a:pt x="0" y="439"/>
                      <a:pt x="18" y="465"/>
                      <a:pt x="45" y="475"/>
                    </a:cubicBezTo>
                    <a:cubicBezTo>
                      <a:pt x="478" y="629"/>
                      <a:pt x="478" y="629"/>
                      <a:pt x="478" y="629"/>
                    </a:cubicBezTo>
                    <a:cubicBezTo>
                      <a:pt x="478" y="786"/>
                      <a:pt x="478" y="786"/>
                      <a:pt x="478" y="786"/>
                    </a:cubicBezTo>
                    <a:cubicBezTo>
                      <a:pt x="478" y="823"/>
                      <a:pt x="511" y="851"/>
                      <a:pt x="580" y="873"/>
                    </a:cubicBezTo>
                    <a:cubicBezTo>
                      <a:pt x="450" y="1099"/>
                      <a:pt x="511" y="1387"/>
                      <a:pt x="722" y="1540"/>
                    </a:cubicBezTo>
                    <a:cubicBezTo>
                      <a:pt x="771" y="1578"/>
                      <a:pt x="805" y="1633"/>
                      <a:pt x="815" y="1695"/>
                    </a:cubicBezTo>
                    <a:cubicBezTo>
                      <a:pt x="819" y="1714"/>
                      <a:pt x="828" y="1732"/>
                      <a:pt x="842" y="1746"/>
                    </a:cubicBezTo>
                    <a:cubicBezTo>
                      <a:pt x="821" y="1772"/>
                      <a:pt x="814" y="1806"/>
                      <a:pt x="823" y="1838"/>
                    </a:cubicBezTo>
                    <a:cubicBezTo>
                      <a:pt x="832" y="1870"/>
                      <a:pt x="856" y="1895"/>
                      <a:pt x="887" y="1906"/>
                    </a:cubicBezTo>
                    <a:cubicBezTo>
                      <a:pt x="887" y="1912"/>
                      <a:pt x="887" y="1912"/>
                      <a:pt x="887" y="1912"/>
                    </a:cubicBezTo>
                    <a:cubicBezTo>
                      <a:pt x="887" y="1988"/>
                      <a:pt x="949" y="2049"/>
                      <a:pt x="1024" y="2049"/>
                    </a:cubicBezTo>
                    <a:cubicBezTo>
                      <a:pt x="1099" y="2049"/>
                      <a:pt x="1161" y="1988"/>
                      <a:pt x="1161" y="1912"/>
                    </a:cubicBezTo>
                    <a:cubicBezTo>
                      <a:pt x="1161" y="1906"/>
                      <a:pt x="1161" y="1906"/>
                      <a:pt x="1161" y="1906"/>
                    </a:cubicBezTo>
                    <a:cubicBezTo>
                      <a:pt x="1192" y="1895"/>
                      <a:pt x="1216" y="1870"/>
                      <a:pt x="1225" y="1838"/>
                    </a:cubicBezTo>
                    <a:cubicBezTo>
                      <a:pt x="1234" y="1806"/>
                      <a:pt x="1227" y="1771"/>
                      <a:pt x="1206" y="1746"/>
                    </a:cubicBezTo>
                    <a:cubicBezTo>
                      <a:pt x="1220" y="1732"/>
                      <a:pt x="1229" y="1714"/>
                      <a:pt x="1233" y="1695"/>
                    </a:cubicBezTo>
                    <a:cubicBezTo>
                      <a:pt x="1243" y="1633"/>
                      <a:pt x="1277" y="1578"/>
                      <a:pt x="1326" y="1540"/>
                    </a:cubicBezTo>
                    <a:cubicBezTo>
                      <a:pt x="1537" y="1387"/>
                      <a:pt x="1598" y="1099"/>
                      <a:pt x="1468" y="873"/>
                    </a:cubicBezTo>
                    <a:cubicBezTo>
                      <a:pt x="1537" y="851"/>
                      <a:pt x="1570" y="823"/>
                      <a:pt x="1570" y="786"/>
                    </a:cubicBezTo>
                    <a:cubicBezTo>
                      <a:pt x="1570" y="629"/>
                      <a:pt x="1570" y="629"/>
                      <a:pt x="1570" y="629"/>
                    </a:cubicBezTo>
                    <a:cubicBezTo>
                      <a:pt x="1638" y="605"/>
                      <a:pt x="1638" y="605"/>
                      <a:pt x="1638" y="605"/>
                    </a:cubicBezTo>
                    <a:cubicBezTo>
                      <a:pt x="1638" y="684"/>
                      <a:pt x="1638" y="684"/>
                      <a:pt x="1638" y="684"/>
                    </a:cubicBezTo>
                    <a:cubicBezTo>
                      <a:pt x="1638" y="721"/>
                      <a:pt x="1669" y="752"/>
                      <a:pt x="1707" y="752"/>
                    </a:cubicBezTo>
                    <a:cubicBezTo>
                      <a:pt x="1775" y="752"/>
                      <a:pt x="1775" y="752"/>
                      <a:pt x="1775" y="752"/>
                    </a:cubicBezTo>
                    <a:cubicBezTo>
                      <a:pt x="1813" y="752"/>
                      <a:pt x="1843" y="721"/>
                      <a:pt x="1843" y="684"/>
                    </a:cubicBezTo>
                    <a:cubicBezTo>
                      <a:pt x="1843" y="581"/>
                      <a:pt x="1843" y="581"/>
                      <a:pt x="1843" y="581"/>
                    </a:cubicBezTo>
                    <a:cubicBezTo>
                      <a:pt x="1843" y="565"/>
                      <a:pt x="1839" y="550"/>
                      <a:pt x="1832" y="536"/>
                    </a:cubicBezTo>
                    <a:cubicBezTo>
                      <a:pt x="2003" y="475"/>
                      <a:pt x="2003" y="475"/>
                      <a:pt x="2003" y="475"/>
                    </a:cubicBezTo>
                    <a:cubicBezTo>
                      <a:pt x="2030" y="465"/>
                      <a:pt x="2048" y="439"/>
                      <a:pt x="2048" y="411"/>
                    </a:cubicBezTo>
                    <a:cubicBezTo>
                      <a:pt x="2048" y="382"/>
                      <a:pt x="2030" y="356"/>
                      <a:pt x="2003" y="346"/>
                    </a:cubicBezTo>
                    <a:close/>
                    <a:moveTo>
                      <a:pt x="1502" y="713"/>
                    </a:moveTo>
                    <a:cubicBezTo>
                      <a:pt x="1365" y="652"/>
                      <a:pt x="1067" y="650"/>
                      <a:pt x="1024" y="650"/>
                    </a:cubicBezTo>
                    <a:cubicBezTo>
                      <a:pt x="954" y="650"/>
                      <a:pt x="887" y="652"/>
                      <a:pt x="825" y="657"/>
                    </a:cubicBezTo>
                    <a:cubicBezTo>
                      <a:pt x="730" y="661"/>
                      <a:pt x="636" y="680"/>
                      <a:pt x="546" y="712"/>
                    </a:cubicBezTo>
                    <a:cubicBezTo>
                      <a:pt x="546" y="483"/>
                      <a:pt x="546" y="483"/>
                      <a:pt x="546" y="483"/>
                    </a:cubicBezTo>
                    <a:cubicBezTo>
                      <a:pt x="568" y="457"/>
                      <a:pt x="730" y="411"/>
                      <a:pt x="1024" y="411"/>
                    </a:cubicBezTo>
                    <a:cubicBezTo>
                      <a:pt x="1318" y="411"/>
                      <a:pt x="1480" y="457"/>
                      <a:pt x="1502" y="483"/>
                    </a:cubicBezTo>
                    <a:lnTo>
                      <a:pt x="1502" y="713"/>
                    </a:lnTo>
                    <a:close/>
                    <a:moveTo>
                      <a:pt x="551" y="786"/>
                    </a:moveTo>
                    <a:cubicBezTo>
                      <a:pt x="592" y="764"/>
                      <a:pt x="638" y="750"/>
                      <a:pt x="685" y="744"/>
                    </a:cubicBezTo>
                    <a:cubicBezTo>
                      <a:pt x="661" y="765"/>
                      <a:pt x="639" y="789"/>
                      <a:pt x="620" y="814"/>
                    </a:cubicBezTo>
                    <a:cubicBezTo>
                      <a:pt x="595" y="808"/>
                      <a:pt x="572" y="799"/>
                      <a:pt x="551" y="786"/>
                    </a:cubicBezTo>
                    <a:close/>
                    <a:moveTo>
                      <a:pt x="1024" y="1981"/>
                    </a:moveTo>
                    <a:cubicBezTo>
                      <a:pt x="986" y="1981"/>
                      <a:pt x="956" y="1950"/>
                      <a:pt x="956" y="1912"/>
                    </a:cubicBezTo>
                    <a:cubicBezTo>
                      <a:pt x="1092" y="1912"/>
                      <a:pt x="1092" y="1912"/>
                      <a:pt x="1092" y="1912"/>
                    </a:cubicBezTo>
                    <a:cubicBezTo>
                      <a:pt x="1092" y="1950"/>
                      <a:pt x="1062" y="1981"/>
                      <a:pt x="1024" y="1981"/>
                    </a:cubicBezTo>
                    <a:close/>
                    <a:moveTo>
                      <a:pt x="1126" y="1844"/>
                    </a:moveTo>
                    <a:cubicBezTo>
                      <a:pt x="922" y="1844"/>
                      <a:pt x="922" y="1844"/>
                      <a:pt x="922" y="1844"/>
                    </a:cubicBezTo>
                    <a:cubicBezTo>
                      <a:pt x="903" y="1844"/>
                      <a:pt x="887" y="1829"/>
                      <a:pt x="887" y="1810"/>
                    </a:cubicBezTo>
                    <a:cubicBezTo>
                      <a:pt x="887" y="1791"/>
                      <a:pt x="903" y="1776"/>
                      <a:pt x="922" y="1776"/>
                    </a:cubicBezTo>
                    <a:cubicBezTo>
                      <a:pt x="1126" y="1776"/>
                      <a:pt x="1126" y="1776"/>
                      <a:pt x="1126" y="1776"/>
                    </a:cubicBezTo>
                    <a:cubicBezTo>
                      <a:pt x="1145" y="1776"/>
                      <a:pt x="1161" y="1791"/>
                      <a:pt x="1161" y="1810"/>
                    </a:cubicBezTo>
                    <a:cubicBezTo>
                      <a:pt x="1161" y="1829"/>
                      <a:pt x="1145" y="1844"/>
                      <a:pt x="1126" y="1844"/>
                    </a:cubicBezTo>
                    <a:close/>
                    <a:moveTo>
                      <a:pt x="1286" y="1485"/>
                    </a:moveTo>
                    <a:cubicBezTo>
                      <a:pt x="1222" y="1533"/>
                      <a:pt x="1179" y="1604"/>
                      <a:pt x="1166" y="1682"/>
                    </a:cubicBezTo>
                    <a:cubicBezTo>
                      <a:pt x="1162" y="1698"/>
                      <a:pt x="1148" y="1708"/>
                      <a:pt x="1133" y="1708"/>
                    </a:cubicBezTo>
                    <a:cubicBezTo>
                      <a:pt x="915" y="1708"/>
                      <a:pt x="915" y="1708"/>
                      <a:pt x="915" y="1708"/>
                    </a:cubicBezTo>
                    <a:cubicBezTo>
                      <a:pt x="900" y="1708"/>
                      <a:pt x="886" y="1698"/>
                      <a:pt x="882" y="1682"/>
                    </a:cubicBezTo>
                    <a:cubicBezTo>
                      <a:pt x="869" y="1604"/>
                      <a:pt x="826" y="1533"/>
                      <a:pt x="762" y="1485"/>
                    </a:cubicBezTo>
                    <a:cubicBezTo>
                      <a:pt x="635" y="1393"/>
                      <a:pt x="567" y="1240"/>
                      <a:pt x="582" y="1084"/>
                    </a:cubicBezTo>
                    <a:cubicBezTo>
                      <a:pt x="598" y="928"/>
                      <a:pt x="695" y="791"/>
                      <a:pt x="837" y="725"/>
                    </a:cubicBezTo>
                    <a:cubicBezTo>
                      <a:pt x="896" y="720"/>
                      <a:pt x="959" y="718"/>
                      <a:pt x="1024" y="718"/>
                    </a:cubicBezTo>
                    <a:cubicBezTo>
                      <a:pt x="1093" y="718"/>
                      <a:pt x="1155" y="720"/>
                      <a:pt x="1210" y="725"/>
                    </a:cubicBezTo>
                    <a:cubicBezTo>
                      <a:pt x="1352" y="790"/>
                      <a:pt x="1450" y="927"/>
                      <a:pt x="1466" y="1083"/>
                    </a:cubicBezTo>
                    <a:cubicBezTo>
                      <a:pt x="1481" y="1239"/>
                      <a:pt x="1413" y="1392"/>
                      <a:pt x="1286" y="1485"/>
                    </a:cubicBezTo>
                    <a:close/>
                    <a:moveTo>
                      <a:pt x="1428" y="814"/>
                    </a:moveTo>
                    <a:cubicBezTo>
                      <a:pt x="1409" y="788"/>
                      <a:pt x="1387" y="765"/>
                      <a:pt x="1363" y="744"/>
                    </a:cubicBezTo>
                    <a:cubicBezTo>
                      <a:pt x="1410" y="750"/>
                      <a:pt x="1456" y="764"/>
                      <a:pt x="1498" y="786"/>
                    </a:cubicBezTo>
                    <a:cubicBezTo>
                      <a:pt x="1476" y="799"/>
                      <a:pt x="1453" y="808"/>
                      <a:pt x="1428" y="814"/>
                    </a:cubicBezTo>
                    <a:close/>
                    <a:moveTo>
                      <a:pt x="1654" y="527"/>
                    </a:moveTo>
                    <a:cubicBezTo>
                      <a:pt x="1570" y="557"/>
                      <a:pt x="1570" y="557"/>
                      <a:pt x="1570" y="557"/>
                    </a:cubicBezTo>
                    <a:cubicBezTo>
                      <a:pt x="1570" y="479"/>
                      <a:pt x="1570" y="479"/>
                      <a:pt x="1570" y="479"/>
                    </a:cubicBezTo>
                    <a:cubicBezTo>
                      <a:pt x="1570" y="346"/>
                      <a:pt x="1080" y="342"/>
                      <a:pt x="1024" y="342"/>
                    </a:cubicBezTo>
                    <a:cubicBezTo>
                      <a:pt x="968" y="342"/>
                      <a:pt x="478" y="346"/>
                      <a:pt x="478" y="479"/>
                    </a:cubicBezTo>
                    <a:cubicBezTo>
                      <a:pt x="478" y="557"/>
                      <a:pt x="478" y="557"/>
                      <a:pt x="478" y="557"/>
                    </a:cubicBezTo>
                    <a:cubicBezTo>
                      <a:pt x="68" y="411"/>
                      <a:pt x="68" y="411"/>
                      <a:pt x="68" y="411"/>
                    </a:cubicBezTo>
                    <a:cubicBezTo>
                      <a:pt x="1024" y="69"/>
                      <a:pt x="1024" y="69"/>
                      <a:pt x="1024" y="69"/>
                    </a:cubicBezTo>
                    <a:cubicBezTo>
                      <a:pt x="1707" y="313"/>
                      <a:pt x="1707" y="313"/>
                      <a:pt x="1707" y="313"/>
                    </a:cubicBezTo>
                    <a:cubicBezTo>
                      <a:pt x="1707" y="485"/>
                      <a:pt x="1707" y="485"/>
                      <a:pt x="1707" y="485"/>
                    </a:cubicBezTo>
                    <a:cubicBezTo>
                      <a:pt x="1685" y="493"/>
                      <a:pt x="1667" y="507"/>
                      <a:pt x="1654" y="527"/>
                    </a:cubicBezTo>
                    <a:close/>
                    <a:moveTo>
                      <a:pt x="1775" y="684"/>
                    </a:moveTo>
                    <a:cubicBezTo>
                      <a:pt x="1707" y="684"/>
                      <a:pt x="1707" y="684"/>
                      <a:pt x="1707" y="684"/>
                    </a:cubicBezTo>
                    <a:cubicBezTo>
                      <a:pt x="1707" y="581"/>
                      <a:pt x="1707" y="581"/>
                      <a:pt x="1707" y="581"/>
                    </a:cubicBezTo>
                    <a:cubicBezTo>
                      <a:pt x="1707" y="562"/>
                      <a:pt x="1722" y="547"/>
                      <a:pt x="1741" y="547"/>
                    </a:cubicBezTo>
                    <a:cubicBezTo>
                      <a:pt x="1760" y="547"/>
                      <a:pt x="1775" y="562"/>
                      <a:pt x="1775" y="581"/>
                    </a:cubicBezTo>
                    <a:lnTo>
                      <a:pt x="1775" y="684"/>
                    </a:lnTo>
                    <a:close/>
                    <a:moveTo>
                      <a:pt x="1775" y="484"/>
                    </a:moveTo>
                    <a:cubicBezTo>
                      <a:pt x="1775" y="337"/>
                      <a:pt x="1775" y="337"/>
                      <a:pt x="1775" y="337"/>
                    </a:cubicBezTo>
                    <a:cubicBezTo>
                      <a:pt x="1980" y="411"/>
                      <a:pt x="1980" y="411"/>
                      <a:pt x="1980" y="411"/>
                    </a:cubicBezTo>
                    <a:lnTo>
                      <a:pt x="1775" y="4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39" name="Freeform 38"/>
              <p:cNvSpPr>
                <a:spLocks/>
              </p:cNvSpPr>
              <p:nvPr/>
            </p:nvSpPr>
            <p:spPr bwMode="auto">
              <a:xfrm>
                <a:off x="5249863" y="3001963"/>
                <a:ext cx="239713" cy="398463"/>
              </a:xfrm>
              <a:custGeom>
                <a:avLst/>
                <a:gdLst>
                  <a:gd name="T0" fmla="*/ 151 w 207"/>
                  <a:gd name="T1" fmla="*/ 9 h 344"/>
                  <a:gd name="T2" fmla="*/ 1 w 207"/>
                  <a:gd name="T3" fmla="*/ 309 h 344"/>
                  <a:gd name="T4" fmla="*/ 35 w 207"/>
                  <a:gd name="T5" fmla="*/ 344 h 344"/>
                  <a:gd name="T6" fmla="*/ 69 w 207"/>
                  <a:gd name="T7" fmla="*/ 309 h 344"/>
                  <a:gd name="T8" fmla="*/ 192 w 207"/>
                  <a:gd name="T9" fmla="*/ 64 h 344"/>
                  <a:gd name="T10" fmla="*/ 205 w 207"/>
                  <a:gd name="T11" fmla="*/ 32 h 344"/>
                  <a:gd name="T12" fmla="*/ 185 w 207"/>
                  <a:gd name="T13" fmla="*/ 5 h 344"/>
                  <a:gd name="T14" fmla="*/ 151 w 207"/>
                  <a:gd name="T15" fmla="*/ 9 h 3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344">
                    <a:moveTo>
                      <a:pt x="151" y="9"/>
                    </a:moveTo>
                    <a:cubicBezTo>
                      <a:pt x="56" y="80"/>
                      <a:pt x="0" y="191"/>
                      <a:pt x="1" y="309"/>
                    </a:cubicBezTo>
                    <a:cubicBezTo>
                      <a:pt x="1" y="328"/>
                      <a:pt x="16" y="344"/>
                      <a:pt x="35" y="344"/>
                    </a:cubicBezTo>
                    <a:cubicBezTo>
                      <a:pt x="54" y="344"/>
                      <a:pt x="69" y="328"/>
                      <a:pt x="69" y="309"/>
                    </a:cubicBezTo>
                    <a:cubicBezTo>
                      <a:pt x="68" y="213"/>
                      <a:pt x="114" y="121"/>
                      <a:pt x="192" y="64"/>
                    </a:cubicBezTo>
                    <a:cubicBezTo>
                      <a:pt x="202" y="56"/>
                      <a:pt x="207" y="44"/>
                      <a:pt x="205" y="32"/>
                    </a:cubicBezTo>
                    <a:cubicBezTo>
                      <a:pt x="204" y="20"/>
                      <a:pt x="196" y="10"/>
                      <a:pt x="185" y="5"/>
                    </a:cubicBezTo>
                    <a:cubicBezTo>
                      <a:pt x="174" y="0"/>
                      <a:pt x="161" y="2"/>
                      <a:pt x="15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grpSp>
        <p:nvGrpSpPr>
          <p:cNvPr id="4" name="Group 3"/>
          <p:cNvGrpSpPr/>
          <p:nvPr/>
        </p:nvGrpSpPr>
        <p:grpSpPr>
          <a:xfrm>
            <a:off x="7573773" y="4014727"/>
            <a:ext cx="9236453" cy="2257544"/>
            <a:chOff x="7573773" y="4014727"/>
            <a:chExt cx="9236453" cy="2257544"/>
          </a:xfrm>
        </p:grpSpPr>
        <p:sp>
          <p:nvSpPr>
            <p:cNvPr id="11" name="Freeform 10"/>
            <p:cNvSpPr/>
            <p:nvPr/>
          </p:nvSpPr>
          <p:spPr>
            <a:xfrm>
              <a:off x="8702546" y="4014727"/>
              <a:ext cx="8107680" cy="2257544"/>
            </a:xfrm>
            <a:custGeom>
              <a:avLst/>
              <a:gdLst>
                <a:gd name="connsiteX0" fmla="*/ 0 w 8107680"/>
                <a:gd name="connsiteY0" fmla="*/ 0 h 2257544"/>
                <a:gd name="connsiteX1" fmla="*/ 6978908 w 8107680"/>
                <a:gd name="connsiteY1" fmla="*/ 0 h 2257544"/>
                <a:gd name="connsiteX2" fmla="*/ 8107680 w 8107680"/>
                <a:gd name="connsiteY2" fmla="*/ 1128772 h 2257544"/>
                <a:gd name="connsiteX3" fmla="*/ 6978908 w 8107680"/>
                <a:gd name="connsiteY3" fmla="*/ 2257544 h 2257544"/>
                <a:gd name="connsiteX4" fmla="*/ 0 w 8107680"/>
                <a:gd name="connsiteY4" fmla="*/ 2257544 h 2257544"/>
                <a:gd name="connsiteX5" fmla="*/ 0 w 8107680"/>
                <a:gd name="connsiteY5" fmla="*/ 0 h 225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7680" h="2257544">
                  <a:moveTo>
                    <a:pt x="8107680" y="2257543"/>
                  </a:moveTo>
                  <a:lnTo>
                    <a:pt x="1128772" y="2257543"/>
                  </a:lnTo>
                  <a:lnTo>
                    <a:pt x="0" y="1128772"/>
                  </a:lnTo>
                  <a:lnTo>
                    <a:pt x="1128772" y="1"/>
                  </a:lnTo>
                  <a:lnTo>
                    <a:pt x="8107680" y="1"/>
                  </a:lnTo>
                  <a:lnTo>
                    <a:pt x="8107680" y="2257543"/>
                  </a:lnTo>
                  <a:close/>
                </a:path>
              </a:pathLst>
            </a:custGeom>
            <a:solidFill>
              <a:srgbClr val="0E3960"/>
            </a:solidFill>
            <a:effectLst>
              <a:outerShdw blurRad="508000" dist="254000" dir="5400000" algn="ctr" rotWithShape="0">
                <a:srgbClr val="000000">
                  <a:alpha val="30000"/>
                </a:srgb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1559900" tIns="144780" rIns="270256" bIns="144780" numCol="1" spcCol="1270" anchor="ctr" anchorCtr="0">
              <a:noAutofit/>
            </a:bodyPr>
            <a:lstStyle/>
            <a:p>
              <a:pPr lvl="0" algn="ctr" defTabSz="1689100">
                <a:lnSpc>
                  <a:spcPct val="90000"/>
                </a:lnSpc>
                <a:spcBef>
                  <a:spcPct val="0"/>
                </a:spcBef>
                <a:spcAft>
                  <a:spcPct val="35000"/>
                </a:spcAft>
              </a:pPr>
              <a:r>
                <a:rPr lang="en-US" sz="5400" kern="1200" dirty="0">
                  <a:latin typeface="Open Sans" panose="020B0604020202020204" charset="0"/>
                  <a:ea typeface="Open Sans" panose="020B0604020202020204" charset="0"/>
                  <a:cs typeface="Open Sans" panose="020B0604020202020204" charset="0"/>
                </a:rPr>
                <a:t>Enables system to identify and retain talent</a:t>
              </a:r>
            </a:p>
          </p:txBody>
        </p:sp>
        <p:sp>
          <p:nvSpPr>
            <p:cNvPr id="12" name="Oval 11"/>
            <p:cNvSpPr/>
            <p:nvPr/>
          </p:nvSpPr>
          <p:spPr>
            <a:xfrm>
              <a:off x="7573773" y="4014727"/>
              <a:ext cx="2257544" cy="2257544"/>
            </a:xfrm>
            <a:prstGeom prst="ellipse">
              <a:avLst/>
            </a:pr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grpSp>
          <p:nvGrpSpPr>
            <p:cNvPr id="40" name="Group 39"/>
            <p:cNvGrpSpPr>
              <a:grpSpLocks noChangeAspect="1"/>
            </p:cNvGrpSpPr>
            <p:nvPr/>
          </p:nvGrpSpPr>
          <p:grpSpPr>
            <a:xfrm>
              <a:off x="8229126" y="4549139"/>
              <a:ext cx="991547" cy="1188720"/>
              <a:chOff x="8164513" y="2792413"/>
              <a:chExt cx="1947863" cy="2335213"/>
            </a:xfrm>
            <a:solidFill>
              <a:srgbClr val="0E3960"/>
            </a:solidFill>
          </p:grpSpPr>
          <p:sp>
            <p:nvSpPr>
              <p:cNvPr id="41" name="Freeform 40"/>
              <p:cNvSpPr>
                <a:spLocks noEditPoints="1"/>
              </p:cNvSpPr>
              <p:nvPr/>
            </p:nvSpPr>
            <p:spPr bwMode="auto">
              <a:xfrm>
                <a:off x="8164513" y="2792413"/>
                <a:ext cx="1947863" cy="2335213"/>
              </a:xfrm>
              <a:custGeom>
                <a:avLst/>
                <a:gdLst>
                  <a:gd name="T0" fmla="*/ 1467 w 1706"/>
                  <a:gd name="T1" fmla="*/ 0 h 2048"/>
                  <a:gd name="T2" fmla="*/ 239 w 1706"/>
                  <a:gd name="T3" fmla="*/ 0 h 2048"/>
                  <a:gd name="T4" fmla="*/ 0 w 1706"/>
                  <a:gd name="T5" fmla="*/ 239 h 2048"/>
                  <a:gd name="T6" fmla="*/ 0 w 1706"/>
                  <a:gd name="T7" fmla="*/ 1809 h 2048"/>
                  <a:gd name="T8" fmla="*/ 239 w 1706"/>
                  <a:gd name="T9" fmla="*/ 2048 h 2048"/>
                  <a:gd name="T10" fmla="*/ 1467 w 1706"/>
                  <a:gd name="T11" fmla="*/ 2048 h 2048"/>
                  <a:gd name="T12" fmla="*/ 1706 w 1706"/>
                  <a:gd name="T13" fmla="*/ 1809 h 2048"/>
                  <a:gd name="T14" fmla="*/ 1706 w 1706"/>
                  <a:gd name="T15" fmla="*/ 239 h 2048"/>
                  <a:gd name="T16" fmla="*/ 1467 w 1706"/>
                  <a:gd name="T17" fmla="*/ 0 h 2048"/>
                  <a:gd name="T18" fmla="*/ 785 w 1706"/>
                  <a:gd name="T19" fmla="*/ 1911 h 2048"/>
                  <a:gd name="T20" fmla="*/ 853 w 1706"/>
                  <a:gd name="T21" fmla="*/ 1843 h 2048"/>
                  <a:gd name="T22" fmla="*/ 921 w 1706"/>
                  <a:gd name="T23" fmla="*/ 1911 h 2048"/>
                  <a:gd name="T24" fmla="*/ 853 w 1706"/>
                  <a:gd name="T25" fmla="*/ 1980 h 2048"/>
                  <a:gd name="T26" fmla="*/ 785 w 1706"/>
                  <a:gd name="T27" fmla="*/ 1911 h 2048"/>
                  <a:gd name="T28" fmla="*/ 239 w 1706"/>
                  <a:gd name="T29" fmla="*/ 1775 h 2048"/>
                  <a:gd name="T30" fmla="*/ 204 w 1706"/>
                  <a:gd name="T31" fmla="*/ 1741 h 2048"/>
                  <a:gd name="T32" fmla="*/ 204 w 1706"/>
                  <a:gd name="T33" fmla="*/ 307 h 2048"/>
                  <a:gd name="T34" fmla="*/ 239 w 1706"/>
                  <a:gd name="T35" fmla="*/ 273 h 2048"/>
                  <a:gd name="T36" fmla="*/ 1467 w 1706"/>
                  <a:gd name="T37" fmla="*/ 273 h 2048"/>
                  <a:gd name="T38" fmla="*/ 1502 w 1706"/>
                  <a:gd name="T39" fmla="*/ 307 h 2048"/>
                  <a:gd name="T40" fmla="*/ 1502 w 1706"/>
                  <a:gd name="T41" fmla="*/ 1741 h 2048"/>
                  <a:gd name="T42" fmla="*/ 1467 w 1706"/>
                  <a:gd name="T43" fmla="*/ 1775 h 2048"/>
                  <a:gd name="T44" fmla="*/ 239 w 1706"/>
                  <a:gd name="T45" fmla="*/ 1775 h 2048"/>
                  <a:gd name="T46" fmla="*/ 1638 w 1706"/>
                  <a:gd name="T47" fmla="*/ 1809 h 2048"/>
                  <a:gd name="T48" fmla="*/ 1467 w 1706"/>
                  <a:gd name="T49" fmla="*/ 1980 h 2048"/>
                  <a:gd name="T50" fmla="*/ 971 w 1706"/>
                  <a:gd name="T51" fmla="*/ 1980 h 2048"/>
                  <a:gd name="T52" fmla="*/ 971 w 1706"/>
                  <a:gd name="T53" fmla="*/ 1843 h 2048"/>
                  <a:gd name="T54" fmla="*/ 1467 w 1706"/>
                  <a:gd name="T55" fmla="*/ 1843 h 2048"/>
                  <a:gd name="T56" fmla="*/ 1570 w 1706"/>
                  <a:gd name="T57" fmla="*/ 1741 h 2048"/>
                  <a:gd name="T58" fmla="*/ 1570 w 1706"/>
                  <a:gd name="T59" fmla="*/ 307 h 2048"/>
                  <a:gd name="T60" fmla="*/ 1467 w 1706"/>
                  <a:gd name="T61" fmla="*/ 205 h 2048"/>
                  <a:gd name="T62" fmla="*/ 239 w 1706"/>
                  <a:gd name="T63" fmla="*/ 205 h 2048"/>
                  <a:gd name="T64" fmla="*/ 136 w 1706"/>
                  <a:gd name="T65" fmla="*/ 307 h 2048"/>
                  <a:gd name="T66" fmla="*/ 136 w 1706"/>
                  <a:gd name="T67" fmla="*/ 1741 h 2048"/>
                  <a:gd name="T68" fmla="*/ 239 w 1706"/>
                  <a:gd name="T69" fmla="*/ 1843 h 2048"/>
                  <a:gd name="T70" fmla="*/ 735 w 1706"/>
                  <a:gd name="T71" fmla="*/ 1843 h 2048"/>
                  <a:gd name="T72" fmla="*/ 735 w 1706"/>
                  <a:gd name="T73" fmla="*/ 1980 h 2048"/>
                  <a:gd name="T74" fmla="*/ 239 w 1706"/>
                  <a:gd name="T75" fmla="*/ 1980 h 2048"/>
                  <a:gd name="T76" fmla="*/ 68 w 1706"/>
                  <a:gd name="T77" fmla="*/ 1809 h 2048"/>
                  <a:gd name="T78" fmla="*/ 68 w 1706"/>
                  <a:gd name="T79" fmla="*/ 239 h 2048"/>
                  <a:gd name="T80" fmla="*/ 239 w 1706"/>
                  <a:gd name="T81" fmla="*/ 68 h 2048"/>
                  <a:gd name="T82" fmla="*/ 1467 w 1706"/>
                  <a:gd name="T83" fmla="*/ 68 h 2048"/>
                  <a:gd name="T84" fmla="*/ 1638 w 1706"/>
                  <a:gd name="T85" fmla="*/ 239 h 2048"/>
                  <a:gd name="T86" fmla="*/ 1638 w 1706"/>
                  <a:gd name="T87" fmla="*/ 1809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6" h="2048">
                    <a:moveTo>
                      <a:pt x="1467" y="0"/>
                    </a:moveTo>
                    <a:cubicBezTo>
                      <a:pt x="239" y="0"/>
                      <a:pt x="239" y="0"/>
                      <a:pt x="239" y="0"/>
                    </a:cubicBezTo>
                    <a:cubicBezTo>
                      <a:pt x="107" y="0"/>
                      <a:pt x="0" y="107"/>
                      <a:pt x="0" y="239"/>
                    </a:cubicBezTo>
                    <a:cubicBezTo>
                      <a:pt x="0" y="1809"/>
                      <a:pt x="0" y="1809"/>
                      <a:pt x="0" y="1809"/>
                    </a:cubicBezTo>
                    <a:cubicBezTo>
                      <a:pt x="0" y="1941"/>
                      <a:pt x="107" y="2048"/>
                      <a:pt x="239" y="2048"/>
                    </a:cubicBezTo>
                    <a:cubicBezTo>
                      <a:pt x="1467" y="2048"/>
                      <a:pt x="1467" y="2048"/>
                      <a:pt x="1467" y="2048"/>
                    </a:cubicBezTo>
                    <a:cubicBezTo>
                      <a:pt x="1599" y="2048"/>
                      <a:pt x="1706" y="1941"/>
                      <a:pt x="1706" y="1809"/>
                    </a:cubicBezTo>
                    <a:cubicBezTo>
                      <a:pt x="1706" y="239"/>
                      <a:pt x="1706" y="239"/>
                      <a:pt x="1706" y="239"/>
                    </a:cubicBezTo>
                    <a:cubicBezTo>
                      <a:pt x="1706" y="107"/>
                      <a:pt x="1599" y="0"/>
                      <a:pt x="1467" y="0"/>
                    </a:cubicBezTo>
                    <a:close/>
                    <a:moveTo>
                      <a:pt x="785" y="1911"/>
                    </a:moveTo>
                    <a:cubicBezTo>
                      <a:pt x="785" y="1874"/>
                      <a:pt x="815" y="1843"/>
                      <a:pt x="853" y="1843"/>
                    </a:cubicBezTo>
                    <a:cubicBezTo>
                      <a:pt x="891" y="1843"/>
                      <a:pt x="921" y="1874"/>
                      <a:pt x="921" y="1911"/>
                    </a:cubicBezTo>
                    <a:cubicBezTo>
                      <a:pt x="921" y="1949"/>
                      <a:pt x="891" y="1980"/>
                      <a:pt x="853" y="1980"/>
                    </a:cubicBezTo>
                    <a:cubicBezTo>
                      <a:pt x="815" y="1980"/>
                      <a:pt x="785" y="1949"/>
                      <a:pt x="785" y="1911"/>
                    </a:cubicBezTo>
                    <a:close/>
                    <a:moveTo>
                      <a:pt x="239" y="1775"/>
                    </a:moveTo>
                    <a:cubicBezTo>
                      <a:pt x="220" y="1775"/>
                      <a:pt x="204" y="1760"/>
                      <a:pt x="204" y="1741"/>
                    </a:cubicBezTo>
                    <a:cubicBezTo>
                      <a:pt x="204" y="307"/>
                      <a:pt x="204" y="307"/>
                      <a:pt x="204" y="307"/>
                    </a:cubicBezTo>
                    <a:cubicBezTo>
                      <a:pt x="204" y="288"/>
                      <a:pt x="220" y="273"/>
                      <a:pt x="239" y="273"/>
                    </a:cubicBezTo>
                    <a:cubicBezTo>
                      <a:pt x="1467" y="273"/>
                      <a:pt x="1467" y="273"/>
                      <a:pt x="1467" y="273"/>
                    </a:cubicBezTo>
                    <a:cubicBezTo>
                      <a:pt x="1486" y="273"/>
                      <a:pt x="1502" y="288"/>
                      <a:pt x="1502" y="307"/>
                    </a:cubicBezTo>
                    <a:cubicBezTo>
                      <a:pt x="1502" y="1741"/>
                      <a:pt x="1502" y="1741"/>
                      <a:pt x="1502" y="1741"/>
                    </a:cubicBezTo>
                    <a:cubicBezTo>
                      <a:pt x="1502" y="1760"/>
                      <a:pt x="1486" y="1775"/>
                      <a:pt x="1467" y="1775"/>
                    </a:cubicBezTo>
                    <a:lnTo>
                      <a:pt x="239" y="1775"/>
                    </a:lnTo>
                    <a:close/>
                    <a:moveTo>
                      <a:pt x="1638" y="1809"/>
                    </a:moveTo>
                    <a:cubicBezTo>
                      <a:pt x="1638" y="1903"/>
                      <a:pt x="1562" y="1980"/>
                      <a:pt x="1467" y="1980"/>
                    </a:cubicBezTo>
                    <a:cubicBezTo>
                      <a:pt x="971" y="1980"/>
                      <a:pt x="971" y="1980"/>
                      <a:pt x="971" y="1980"/>
                    </a:cubicBezTo>
                    <a:cubicBezTo>
                      <a:pt x="996" y="1938"/>
                      <a:pt x="996" y="1885"/>
                      <a:pt x="971" y="1843"/>
                    </a:cubicBezTo>
                    <a:cubicBezTo>
                      <a:pt x="1467" y="1843"/>
                      <a:pt x="1467" y="1843"/>
                      <a:pt x="1467" y="1843"/>
                    </a:cubicBezTo>
                    <a:cubicBezTo>
                      <a:pt x="1524" y="1843"/>
                      <a:pt x="1570" y="1797"/>
                      <a:pt x="1570" y="1741"/>
                    </a:cubicBezTo>
                    <a:cubicBezTo>
                      <a:pt x="1570" y="307"/>
                      <a:pt x="1570" y="307"/>
                      <a:pt x="1570" y="307"/>
                    </a:cubicBezTo>
                    <a:cubicBezTo>
                      <a:pt x="1570" y="251"/>
                      <a:pt x="1524" y="205"/>
                      <a:pt x="1467" y="205"/>
                    </a:cubicBezTo>
                    <a:cubicBezTo>
                      <a:pt x="239" y="205"/>
                      <a:pt x="239" y="205"/>
                      <a:pt x="239" y="205"/>
                    </a:cubicBezTo>
                    <a:cubicBezTo>
                      <a:pt x="182" y="205"/>
                      <a:pt x="136" y="251"/>
                      <a:pt x="136" y="307"/>
                    </a:cubicBezTo>
                    <a:cubicBezTo>
                      <a:pt x="136" y="1741"/>
                      <a:pt x="136" y="1741"/>
                      <a:pt x="136" y="1741"/>
                    </a:cubicBezTo>
                    <a:cubicBezTo>
                      <a:pt x="136" y="1797"/>
                      <a:pt x="182" y="1843"/>
                      <a:pt x="239" y="1843"/>
                    </a:cubicBezTo>
                    <a:cubicBezTo>
                      <a:pt x="735" y="1843"/>
                      <a:pt x="735" y="1843"/>
                      <a:pt x="735" y="1843"/>
                    </a:cubicBezTo>
                    <a:cubicBezTo>
                      <a:pt x="710" y="1885"/>
                      <a:pt x="710" y="1938"/>
                      <a:pt x="735" y="1980"/>
                    </a:cubicBezTo>
                    <a:cubicBezTo>
                      <a:pt x="239" y="1980"/>
                      <a:pt x="239" y="1980"/>
                      <a:pt x="239" y="1980"/>
                    </a:cubicBezTo>
                    <a:cubicBezTo>
                      <a:pt x="144" y="1980"/>
                      <a:pt x="68" y="1903"/>
                      <a:pt x="68" y="1809"/>
                    </a:cubicBezTo>
                    <a:cubicBezTo>
                      <a:pt x="68" y="239"/>
                      <a:pt x="68" y="239"/>
                      <a:pt x="68" y="239"/>
                    </a:cubicBezTo>
                    <a:cubicBezTo>
                      <a:pt x="68" y="145"/>
                      <a:pt x="144" y="68"/>
                      <a:pt x="239" y="68"/>
                    </a:cubicBezTo>
                    <a:cubicBezTo>
                      <a:pt x="1467" y="68"/>
                      <a:pt x="1467" y="68"/>
                      <a:pt x="1467" y="68"/>
                    </a:cubicBezTo>
                    <a:cubicBezTo>
                      <a:pt x="1562" y="68"/>
                      <a:pt x="1638" y="145"/>
                      <a:pt x="1638" y="239"/>
                    </a:cubicBezTo>
                    <a:lnTo>
                      <a:pt x="1638" y="18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2" name="Freeform 41"/>
              <p:cNvSpPr>
                <a:spLocks noEditPoints="1"/>
              </p:cNvSpPr>
              <p:nvPr/>
            </p:nvSpPr>
            <p:spPr bwMode="auto">
              <a:xfrm>
                <a:off x="8475663" y="3181350"/>
                <a:ext cx="1325563" cy="1168400"/>
              </a:xfrm>
              <a:custGeom>
                <a:avLst/>
                <a:gdLst>
                  <a:gd name="T0" fmla="*/ 1024 w 1160"/>
                  <a:gd name="T1" fmla="*/ 69 h 1025"/>
                  <a:gd name="T2" fmla="*/ 648 w 1160"/>
                  <a:gd name="T3" fmla="*/ 0 h 1025"/>
                  <a:gd name="T4" fmla="*/ 512 w 1160"/>
                  <a:gd name="T5" fmla="*/ 0 h 1025"/>
                  <a:gd name="T6" fmla="*/ 136 w 1160"/>
                  <a:gd name="T7" fmla="*/ 69 h 1025"/>
                  <a:gd name="T8" fmla="*/ 0 w 1160"/>
                  <a:gd name="T9" fmla="*/ 171 h 1025"/>
                  <a:gd name="T10" fmla="*/ 102 w 1160"/>
                  <a:gd name="T11" fmla="*/ 956 h 1025"/>
                  <a:gd name="T12" fmla="*/ 580 w 1160"/>
                  <a:gd name="T13" fmla="*/ 1025 h 1025"/>
                  <a:gd name="T14" fmla="*/ 1058 w 1160"/>
                  <a:gd name="T15" fmla="*/ 956 h 1025"/>
                  <a:gd name="T16" fmla="*/ 1160 w 1160"/>
                  <a:gd name="T17" fmla="*/ 171 h 1025"/>
                  <a:gd name="T18" fmla="*/ 205 w 1160"/>
                  <a:gd name="T19" fmla="*/ 683 h 1025"/>
                  <a:gd name="T20" fmla="*/ 546 w 1160"/>
                  <a:gd name="T21" fmla="*/ 717 h 1025"/>
                  <a:gd name="T22" fmla="*/ 205 w 1160"/>
                  <a:gd name="T23" fmla="*/ 751 h 1025"/>
                  <a:gd name="T24" fmla="*/ 614 w 1160"/>
                  <a:gd name="T25" fmla="*/ 717 h 1025"/>
                  <a:gd name="T26" fmla="*/ 955 w 1160"/>
                  <a:gd name="T27" fmla="*/ 683 h 1025"/>
                  <a:gd name="T28" fmla="*/ 614 w 1160"/>
                  <a:gd name="T29" fmla="*/ 751 h 1025"/>
                  <a:gd name="T30" fmla="*/ 648 w 1160"/>
                  <a:gd name="T31" fmla="*/ 69 h 1025"/>
                  <a:gd name="T32" fmla="*/ 955 w 1160"/>
                  <a:gd name="T33" fmla="*/ 615 h 1025"/>
                  <a:gd name="T34" fmla="*/ 614 w 1160"/>
                  <a:gd name="T35" fmla="*/ 621 h 1025"/>
                  <a:gd name="T36" fmla="*/ 648 w 1160"/>
                  <a:gd name="T37" fmla="*/ 69 h 1025"/>
                  <a:gd name="T38" fmla="*/ 546 w 1160"/>
                  <a:gd name="T39" fmla="*/ 103 h 1025"/>
                  <a:gd name="T40" fmla="*/ 512 w 1160"/>
                  <a:gd name="T41" fmla="*/ 615 h 1025"/>
                  <a:gd name="T42" fmla="*/ 205 w 1160"/>
                  <a:gd name="T43" fmla="*/ 69 h 1025"/>
                  <a:gd name="T44" fmla="*/ 1092 w 1160"/>
                  <a:gd name="T45" fmla="*/ 854 h 1025"/>
                  <a:gd name="T46" fmla="*/ 677 w 1160"/>
                  <a:gd name="T47" fmla="*/ 888 h 1025"/>
                  <a:gd name="T48" fmla="*/ 580 w 1160"/>
                  <a:gd name="T49" fmla="*/ 956 h 1025"/>
                  <a:gd name="T50" fmla="*/ 483 w 1160"/>
                  <a:gd name="T51" fmla="*/ 888 h 1025"/>
                  <a:gd name="T52" fmla="*/ 68 w 1160"/>
                  <a:gd name="T53" fmla="*/ 854 h 1025"/>
                  <a:gd name="T54" fmla="*/ 102 w 1160"/>
                  <a:gd name="T55" fmla="*/ 137 h 1025"/>
                  <a:gd name="T56" fmla="*/ 136 w 1160"/>
                  <a:gd name="T57" fmla="*/ 751 h 1025"/>
                  <a:gd name="T58" fmla="*/ 955 w 1160"/>
                  <a:gd name="T59" fmla="*/ 820 h 1025"/>
                  <a:gd name="T60" fmla="*/ 1024 w 1160"/>
                  <a:gd name="T61" fmla="*/ 137 h 1025"/>
                  <a:gd name="T62" fmla="*/ 1092 w 1160"/>
                  <a:gd name="T63" fmla="*/ 171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60" h="1025">
                    <a:moveTo>
                      <a:pt x="1058" y="69"/>
                    </a:moveTo>
                    <a:cubicBezTo>
                      <a:pt x="1024" y="69"/>
                      <a:pt x="1024" y="69"/>
                      <a:pt x="1024" y="69"/>
                    </a:cubicBezTo>
                    <a:cubicBezTo>
                      <a:pt x="1024" y="31"/>
                      <a:pt x="993" y="0"/>
                      <a:pt x="955" y="0"/>
                    </a:cubicBezTo>
                    <a:cubicBezTo>
                      <a:pt x="648" y="0"/>
                      <a:pt x="648" y="0"/>
                      <a:pt x="648" y="0"/>
                    </a:cubicBezTo>
                    <a:cubicBezTo>
                      <a:pt x="623" y="0"/>
                      <a:pt x="599" y="10"/>
                      <a:pt x="580" y="27"/>
                    </a:cubicBezTo>
                    <a:cubicBezTo>
                      <a:pt x="561" y="10"/>
                      <a:pt x="537" y="0"/>
                      <a:pt x="512" y="0"/>
                    </a:cubicBezTo>
                    <a:cubicBezTo>
                      <a:pt x="205" y="0"/>
                      <a:pt x="205" y="0"/>
                      <a:pt x="205" y="0"/>
                    </a:cubicBezTo>
                    <a:cubicBezTo>
                      <a:pt x="167" y="0"/>
                      <a:pt x="136" y="31"/>
                      <a:pt x="136" y="69"/>
                    </a:cubicBezTo>
                    <a:cubicBezTo>
                      <a:pt x="102" y="69"/>
                      <a:pt x="102" y="69"/>
                      <a:pt x="102" y="69"/>
                    </a:cubicBezTo>
                    <a:cubicBezTo>
                      <a:pt x="46" y="69"/>
                      <a:pt x="0" y="114"/>
                      <a:pt x="0" y="171"/>
                    </a:cubicBezTo>
                    <a:cubicBezTo>
                      <a:pt x="0" y="854"/>
                      <a:pt x="0" y="854"/>
                      <a:pt x="0" y="854"/>
                    </a:cubicBezTo>
                    <a:cubicBezTo>
                      <a:pt x="0" y="910"/>
                      <a:pt x="46" y="956"/>
                      <a:pt x="102" y="956"/>
                    </a:cubicBezTo>
                    <a:cubicBezTo>
                      <a:pt x="483" y="954"/>
                      <a:pt x="483" y="954"/>
                      <a:pt x="483" y="954"/>
                    </a:cubicBezTo>
                    <a:cubicBezTo>
                      <a:pt x="497" y="996"/>
                      <a:pt x="536" y="1024"/>
                      <a:pt x="580" y="1025"/>
                    </a:cubicBezTo>
                    <a:cubicBezTo>
                      <a:pt x="623" y="1025"/>
                      <a:pt x="663" y="997"/>
                      <a:pt x="677" y="956"/>
                    </a:cubicBezTo>
                    <a:cubicBezTo>
                      <a:pt x="1058" y="956"/>
                      <a:pt x="1058" y="956"/>
                      <a:pt x="1058" y="956"/>
                    </a:cubicBezTo>
                    <a:cubicBezTo>
                      <a:pt x="1114" y="956"/>
                      <a:pt x="1160" y="910"/>
                      <a:pt x="1160" y="854"/>
                    </a:cubicBezTo>
                    <a:cubicBezTo>
                      <a:pt x="1160" y="171"/>
                      <a:pt x="1160" y="171"/>
                      <a:pt x="1160" y="171"/>
                    </a:cubicBezTo>
                    <a:cubicBezTo>
                      <a:pt x="1160" y="114"/>
                      <a:pt x="1114" y="69"/>
                      <a:pt x="1058" y="69"/>
                    </a:cubicBezTo>
                    <a:close/>
                    <a:moveTo>
                      <a:pt x="205" y="683"/>
                    </a:moveTo>
                    <a:cubicBezTo>
                      <a:pt x="512" y="683"/>
                      <a:pt x="512" y="683"/>
                      <a:pt x="512" y="683"/>
                    </a:cubicBezTo>
                    <a:cubicBezTo>
                      <a:pt x="531" y="683"/>
                      <a:pt x="546" y="698"/>
                      <a:pt x="546" y="717"/>
                    </a:cubicBezTo>
                    <a:cubicBezTo>
                      <a:pt x="546" y="751"/>
                      <a:pt x="546" y="751"/>
                      <a:pt x="546" y="751"/>
                    </a:cubicBezTo>
                    <a:cubicBezTo>
                      <a:pt x="205" y="751"/>
                      <a:pt x="205" y="751"/>
                      <a:pt x="205" y="751"/>
                    </a:cubicBezTo>
                    <a:lnTo>
                      <a:pt x="205" y="683"/>
                    </a:lnTo>
                    <a:close/>
                    <a:moveTo>
                      <a:pt x="614" y="717"/>
                    </a:moveTo>
                    <a:cubicBezTo>
                      <a:pt x="614" y="698"/>
                      <a:pt x="629" y="683"/>
                      <a:pt x="648" y="683"/>
                    </a:cubicBezTo>
                    <a:cubicBezTo>
                      <a:pt x="955" y="683"/>
                      <a:pt x="955" y="683"/>
                      <a:pt x="955" y="683"/>
                    </a:cubicBezTo>
                    <a:cubicBezTo>
                      <a:pt x="955" y="751"/>
                      <a:pt x="955" y="751"/>
                      <a:pt x="955" y="751"/>
                    </a:cubicBezTo>
                    <a:cubicBezTo>
                      <a:pt x="614" y="751"/>
                      <a:pt x="614" y="751"/>
                      <a:pt x="614" y="751"/>
                    </a:cubicBezTo>
                    <a:lnTo>
                      <a:pt x="614" y="717"/>
                    </a:lnTo>
                    <a:close/>
                    <a:moveTo>
                      <a:pt x="648" y="69"/>
                    </a:moveTo>
                    <a:cubicBezTo>
                      <a:pt x="955" y="69"/>
                      <a:pt x="955" y="69"/>
                      <a:pt x="955" y="69"/>
                    </a:cubicBezTo>
                    <a:cubicBezTo>
                      <a:pt x="955" y="615"/>
                      <a:pt x="955" y="615"/>
                      <a:pt x="955" y="615"/>
                    </a:cubicBezTo>
                    <a:cubicBezTo>
                      <a:pt x="648" y="615"/>
                      <a:pt x="648" y="615"/>
                      <a:pt x="648" y="615"/>
                    </a:cubicBezTo>
                    <a:cubicBezTo>
                      <a:pt x="637" y="615"/>
                      <a:pt x="625" y="617"/>
                      <a:pt x="614" y="621"/>
                    </a:cubicBezTo>
                    <a:cubicBezTo>
                      <a:pt x="614" y="103"/>
                      <a:pt x="614" y="103"/>
                      <a:pt x="614" y="103"/>
                    </a:cubicBezTo>
                    <a:cubicBezTo>
                      <a:pt x="614" y="84"/>
                      <a:pt x="629" y="69"/>
                      <a:pt x="648" y="69"/>
                    </a:cubicBezTo>
                    <a:close/>
                    <a:moveTo>
                      <a:pt x="512" y="69"/>
                    </a:moveTo>
                    <a:cubicBezTo>
                      <a:pt x="531" y="69"/>
                      <a:pt x="546" y="84"/>
                      <a:pt x="546" y="103"/>
                    </a:cubicBezTo>
                    <a:cubicBezTo>
                      <a:pt x="546" y="621"/>
                      <a:pt x="546" y="621"/>
                      <a:pt x="546" y="621"/>
                    </a:cubicBezTo>
                    <a:cubicBezTo>
                      <a:pt x="535" y="617"/>
                      <a:pt x="523" y="615"/>
                      <a:pt x="512" y="615"/>
                    </a:cubicBezTo>
                    <a:cubicBezTo>
                      <a:pt x="205" y="615"/>
                      <a:pt x="205" y="615"/>
                      <a:pt x="205" y="615"/>
                    </a:cubicBezTo>
                    <a:cubicBezTo>
                      <a:pt x="205" y="69"/>
                      <a:pt x="205" y="69"/>
                      <a:pt x="205" y="69"/>
                    </a:cubicBezTo>
                    <a:lnTo>
                      <a:pt x="512" y="69"/>
                    </a:lnTo>
                    <a:close/>
                    <a:moveTo>
                      <a:pt x="1092" y="854"/>
                    </a:moveTo>
                    <a:cubicBezTo>
                      <a:pt x="1092" y="873"/>
                      <a:pt x="1077" y="888"/>
                      <a:pt x="1058" y="888"/>
                    </a:cubicBezTo>
                    <a:cubicBezTo>
                      <a:pt x="677" y="888"/>
                      <a:pt x="677" y="888"/>
                      <a:pt x="677" y="888"/>
                    </a:cubicBezTo>
                    <a:cubicBezTo>
                      <a:pt x="648" y="887"/>
                      <a:pt x="622" y="905"/>
                      <a:pt x="612" y="932"/>
                    </a:cubicBezTo>
                    <a:cubicBezTo>
                      <a:pt x="608" y="947"/>
                      <a:pt x="595" y="956"/>
                      <a:pt x="580" y="956"/>
                    </a:cubicBezTo>
                    <a:cubicBezTo>
                      <a:pt x="565" y="956"/>
                      <a:pt x="552" y="947"/>
                      <a:pt x="547" y="933"/>
                    </a:cubicBezTo>
                    <a:cubicBezTo>
                      <a:pt x="538" y="905"/>
                      <a:pt x="512" y="887"/>
                      <a:pt x="483" y="888"/>
                    </a:cubicBezTo>
                    <a:cubicBezTo>
                      <a:pt x="102" y="888"/>
                      <a:pt x="102" y="888"/>
                      <a:pt x="102" y="888"/>
                    </a:cubicBezTo>
                    <a:cubicBezTo>
                      <a:pt x="83" y="888"/>
                      <a:pt x="68" y="873"/>
                      <a:pt x="68" y="854"/>
                    </a:cubicBezTo>
                    <a:cubicBezTo>
                      <a:pt x="68" y="171"/>
                      <a:pt x="68" y="171"/>
                      <a:pt x="68" y="171"/>
                    </a:cubicBezTo>
                    <a:cubicBezTo>
                      <a:pt x="68" y="152"/>
                      <a:pt x="83" y="137"/>
                      <a:pt x="102" y="137"/>
                    </a:cubicBezTo>
                    <a:cubicBezTo>
                      <a:pt x="136" y="137"/>
                      <a:pt x="136" y="137"/>
                      <a:pt x="136" y="137"/>
                    </a:cubicBezTo>
                    <a:cubicBezTo>
                      <a:pt x="136" y="751"/>
                      <a:pt x="136" y="751"/>
                      <a:pt x="136" y="751"/>
                    </a:cubicBezTo>
                    <a:cubicBezTo>
                      <a:pt x="136" y="789"/>
                      <a:pt x="167" y="820"/>
                      <a:pt x="205" y="820"/>
                    </a:cubicBezTo>
                    <a:cubicBezTo>
                      <a:pt x="955" y="820"/>
                      <a:pt x="955" y="820"/>
                      <a:pt x="955" y="820"/>
                    </a:cubicBezTo>
                    <a:cubicBezTo>
                      <a:pt x="993" y="820"/>
                      <a:pt x="1024" y="789"/>
                      <a:pt x="1024" y="751"/>
                    </a:cubicBezTo>
                    <a:cubicBezTo>
                      <a:pt x="1024" y="137"/>
                      <a:pt x="1024" y="137"/>
                      <a:pt x="1024" y="137"/>
                    </a:cubicBezTo>
                    <a:cubicBezTo>
                      <a:pt x="1058" y="137"/>
                      <a:pt x="1058" y="137"/>
                      <a:pt x="1058" y="137"/>
                    </a:cubicBezTo>
                    <a:cubicBezTo>
                      <a:pt x="1077" y="137"/>
                      <a:pt x="1092" y="152"/>
                      <a:pt x="1092" y="171"/>
                    </a:cubicBezTo>
                    <a:lnTo>
                      <a:pt x="1092" y="8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3" name="Freeform 42"/>
              <p:cNvSpPr>
                <a:spLocks/>
              </p:cNvSpPr>
              <p:nvPr/>
            </p:nvSpPr>
            <p:spPr bwMode="auto">
              <a:xfrm>
                <a:off x="8553451" y="4465638"/>
                <a:ext cx="1169988" cy="77788"/>
              </a:xfrm>
              <a:custGeom>
                <a:avLst/>
                <a:gdLst>
                  <a:gd name="T0" fmla="*/ 990 w 1024"/>
                  <a:gd name="T1" fmla="*/ 0 h 68"/>
                  <a:gd name="T2" fmla="*/ 34 w 1024"/>
                  <a:gd name="T3" fmla="*/ 0 h 68"/>
                  <a:gd name="T4" fmla="*/ 0 w 1024"/>
                  <a:gd name="T5" fmla="*/ 34 h 68"/>
                  <a:gd name="T6" fmla="*/ 34 w 1024"/>
                  <a:gd name="T7" fmla="*/ 68 h 68"/>
                  <a:gd name="T8" fmla="*/ 990 w 1024"/>
                  <a:gd name="T9" fmla="*/ 68 h 68"/>
                  <a:gd name="T10" fmla="*/ 1024 w 1024"/>
                  <a:gd name="T11" fmla="*/ 34 h 68"/>
                  <a:gd name="T12" fmla="*/ 990 w 1024"/>
                  <a:gd name="T13" fmla="*/ 0 h 68"/>
                </a:gdLst>
                <a:ahLst/>
                <a:cxnLst>
                  <a:cxn ang="0">
                    <a:pos x="T0" y="T1"/>
                  </a:cxn>
                  <a:cxn ang="0">
                    <a:pos x="T2" y="T3"/>
                  </a:cxn>
                  <a:cxn ang="0">
                    <a:pos x="T4" y="T5"/>
                  </a:cxn>
                  <a:cxn ang="0">
                    <a:pos x="T6" y="T7"/>
                  </a:cxn>
                  <a:cxn ang="0">
                    <a:pos x="T8" y="T9"/>
                  </a:cxn>
                  <a:cxn ang="0">
                    <a:pos x="T10" y="T11"/>
                  </a:cxn>
                  <a:cxn ang="0">
                    <a:pos x="T12" y="T13"/>
                  </a:cxn>
                </a:cxnLst>
                <a:rect l="0" t="0" r="r" b="b"/>
                <a:pathLst>
                  <a:path w="1024" h="68">
                    <a:moveTo>
                      <a:pt x="990" y="0"/>
                    </a:moveTo>
                    <a:cubicBezTo>
                      <a:pt x="34" y="0"/>
                      <a:pt x="34" y="0"/>
                      <a:pt x="34" y="0"/>
                    </a:cubicBezTo>
                    <a:cubicBezTo>
                      <a:pt x="15" y="0"/>
                      <a:pt x="0" y="15"/>
                      <a:pt x="0" y="34"/>
                    </a:cubicBezTo>
                    <a:cubicBezTo>
                      <a:pt x="0" y="53"/>
                      <a:pt x="15" y="68"/>
                      <a:pt x="34" y="68"/>
                    </a:cubicBezTo>
                    <a:cubicBezTo>
                      <a:pt x="990" y="68"/>
                      <a:pt x="990" y="68"/>
                      <a:pt x="990" y="68"/>
                    </a:cubicBezTo>
                    <a:cubicBezTo>
                      <a:pt x="1009" y="68"/>
                      <a:pt x="1024" y="53"/>
                      <a:pt x="1024" y="34"/>
                    </a:cubicBezTo>
                    <a:cubicBezTo>
                      <a:pt x="1024" y="15"/>
                      <a:pt x="1009" y="0"/>
                      <a:pt x="99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sp>
            <p:nvSpPr>
              <p:cNvPr id="44" name="Freeform 43"/>
              <p:cNvSpPr>
                <a:spLocks/>
              </p:cNvSpPr>
              <p:nvPr/>
            </p:nvSpPr>
            <p:spPr bwMode="auto">
              <a:xfrm>
                <a:off x="8748713" y="4621213"/>
                <a:ext cx="779463" cy="79375"/>
              </a:xfrm>
              <a:custGeom>
                <a:avLst/>
                <a:gdLst>
                  <a:gd name="T0" fmla="*/ 648 w 682"/>
                  <a:gd name="T1" fmla="*/ 0 h 69"/>
                  <a:gd name="T2" fmla="*/ 34 w 682"/>
                  <a:gd name="T3" fmla="*/ 0 h 69"/>
                  <a:gd name="T4" fmla="*/ 0 w 682"/>
                  <a:gd name="T5" fmla="*/ 34 h 69"/>
                  <a:gd name="T6" fmla="*/ 34 w 682"/>
                  <a:gd name="T7" fmla="*/ 69 h 69"/>
                  <a:gd name="T8" fmla="*/ 648 w 682"/>
                  <a:gd name="T9" fmla="*/ 69 h 69"/>
                  <a:gd name="T10" fmla="*/ 682 w 682"/>
                  <a:gd name="T11" fmla="*/ 34 h 69"/>
                  <a:gd name="T12" fmla="*/ 648 w 682"/>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682" h="69">
                    <a:moveTo>
                      <a:pt x="648" y="0"/>
                    </a:moveTo>
                    <a:cubicBezTo>
                      <a:pt x="34" y="0"/>
                      <a:pt x="34" y="0"/>
                      <a:pt x="34" y="0"/>
                    </a:cubicBezTo>
                    <a:cubicBezTo>
                      <a:pt x="15" y="0"/>
                      <a:pt x="0" y="16"/>
                      <a:pt x="0" y="34"/>
                    </a:cubicBezTo>
                    <a:cubicBezTo>
                      <a:pt x="0" y="53"/>
                      <a:pt x="15" y="69"/>
                      <a:pt x="34" y="69"/>
                    </a:cubicBezTo>
                    <a:cubicBezTo>
                      <a:pt x="648" y="69"/>
                      <a:pt x="648" y="69"/>
                      <a:pt x="648" y="69"/>
                    </a:cubicBezTo>
                    <a:cubicBezTo>
                      <a:pt x="667" y="69"/>
                      <a:pt x="682" y="53"/>
                      <a:pt x="682" y="34"/>
                    </a:cubicBezTo>
                    <a:cubicBezTo>
                      <a:pt x="682" y="16"/>
                      <a:pt x="667" y="0"/>
                      <a:pt x="6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marL="0" marR="0" lvl="0" indent="0" algn="l"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222"/>
                  </a:solidFill>
                  <a:effectLst/>
                  <a:uLnTx/>
                  <a:uFillTx/>
                  <a:latin typeface="Open Sans"/>
                  <a:ea typeface="+mn-ea"/>
                  <a:cs typeface="+mn-cs"/>
                </a:endParaRPr>
              </a:p>
            </p:txBody>
          </p:sp>
        </p:grpSp>
      </p:grpSp>
    </p:spTree>
    <p:extLst>
      <p:ext uri="{BB962C8B-B14F-4D97-AF65-F5344CB8AC3E}">
        <p14:creationId xmlns:p14="http://schemas.microsoft.com/office/powerpoint/2010/main" val="307696970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9"/>
          <p:cNvSpPr>
            <a:spLocks noChangeAspect="1"/>
          </p:cNvSpPr>
          <p:nvPr/>
        </p:nvSpPr>
        <p:spPr>
          <a:xfrm>
            <a:off x="9296400" y="266700"/>
            <a:ext cx="3182114" cy="3657600"/>
          </a:xfrm>
          <a:custGeom>
            <a:avLst/>
            <a:gdLst>
              <a:gd name="connsiteX0" fmla="*/ 0 w 3012942"/>
              <a:gd name="connsiteY0" fmla="*/ 1310630 h 2621260"/>
              <a:gd name="connsiteX1" fmla="*/ 655315 w 3012942"/>
              <a:gd name="connsiteY1" fmla="*/ 1 h 2621260"/>
              <a:gd name="connsiteX2" fmla="*/ 2357627 w 3012942"/>
              <a:gd name="connsiteY2" fmla="*/ 1 h 2621260"/>
              <a:gd name="connsiteX3" fmla="*/ 3012942 w 3012942"/>
              <a:gd name="connsiteY3" fmla="*/ 1310630 h 2621260"/>
              <a:gd name="connsiteX4" fmla="*/ 2357627 w 3012942"/>
              <a:gd name="connsiteY4" fmla="*/ 2621259 h 2621260"/>
              <a:gd name="connsiteX5" fmla="*/ 655315 w 3012942"/>
              <a:gd name="connsiteY5" fmla="*/ 2621259 h 2621260"/>
              <a:gd name="connsiteX6" fmla="*/ 0 w 3012942"/>
              <a:gd name="connsiteY6" fmla="*/ 1310630 h 262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2942" h="2621260">
                <a:moveTo>
                  <a:pt x="1506471" y="0"/>
                </a:moveTo>
                <a:lnTo>
                  <a:pt x="3012941" y="570124"/>
                </a:lnTo>
                <a:lnTo>
                  <a:pt x="3012941" y="2051136"/>
                </a:lnTo>
                <a:lnTo>
                  <a:pt x="1506471" y="2621260"/>
                </a:lnTo>
                <a:lnTo>
                  <a:pt x="1" y="2051136"/>
                </a:lnTo>
                <a:lnTo>
                  <a:pt x="1" y="570124"/>
                </a:lnTo>
                <a:lnTo>
                  <a:pt x="1506471" y="0"/>
                </a:lnTo>
                <a:close/>
              </a:path>
            </a:pathLst>
          </a:cu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73250" tIns="534287" rIns="473251" bIns="534287" numCol="1" spcCol="1270" anchor="ctr" anchorCtr="0">
            <a:noAutofit/>
          </a:bodyPr>
          <a:lstStyle/>
          <a:p>
            <a:pPr lvl="0" algn="ctr" defTabSz="755650">
              <a:lnSpc>
                <a:spcPct val="90000"/>
              </a:lnSpc>
              <a:spcBef>
                <a:spcPct val="0"/>
              </a:spcBef>
              <a:spcAft>
                <a:spcPct val="35000"/>
              </a:spcAft>
            </a:pPr>
            <a:r>
              <a:rPr lang="en-US" sz="2000" dirty="0">
                <a:latin typeface="Open Sans" panose="020B0604020202020204" charset="0"/>
                <a:ea typeface="Open Sans" panose="020B0604020202020204" charset="0"/>
                <a:cs typeface="Open Sans" panose="020B0604020202020204" charset="0"/>
              </a:rPr>
              <a:t>OIT must hold a current license when seeking the next higher license</a:t>
            </a:r>
            <a:endParaRPr lang="en-US" sz="2000" kern="1200" dirty="0">
              <a:latin typeface="Open Sans" panose="020B0604020202020204" charset="0"/>
              <a:ea typeface="Open Sans" panose="020B0604020202020204" charset="0"/>
              <a:cs typeface="Open Sans" panose="020B0604020202020204" charset="0"/>
            </a:endParaRPr>
          </a:p>
        </p:txBody>
      </p:sp>
      <p:sp>
        <p:nvSpPr>
          <p:cNvPr id="12" name="Freeform 11"/>
          <p:cNvSpPr>
            <a:spLocks noChangeAspect="1"/>
          </p:cNvSpPr>
          <p:nvPr/>
        </p:nvSpPr>
        <p:spPr>
          <a:xfrm>
            <a:off x="5863503" y="266700"/>
            <a:ext cx="3182113" cy="3657600"/>
          </a:xfrm>
          <a:custGeom>
            <a:avLst/>
            <a:gdLst>
              <a:gd name="connsiteX0" fmla="*/ 0 w 3012942"/>
              <a:gd name="connsiteY0" fmla="*/ 1310630 h 2621260"/>
              <a:gd name="connsiteX1" fmla="*/ 655315 w 3012942"/>
              <a:gd name="connsiteY1" fmla="*/ 1 h 2621260"/>
              <a:gd name="connsiteX2" fmla="*/ 2357627 w 3012942"/>
              <a:gd name="connsiteY2" fmla="*/ 1 h 2621260"/>
              <a:gd name="connsiteX3" fmla="*/ 3012942 w 3012942"/>
              <a:gd name="connsiteY3" fmla="*/ 1310630 h 2621260"/>
              <a:gd name="connsiteX4" fmla="*/ 2357627 w 3012942"/>
              <a:gd name="connsiteY4" fmla="*/ 2621259 h 2621260"/>
              <a:gd name="connsiteX5" fmla="*/ 655315 w 3012942"/>
              <a:gd name="connsiteY5" fmla="*/ 2621259 h 2621260"/>
              <a:gd name="connsiteX6" fmla="*/ 0 w 3012942"/>
              <a:gd name="connsiteY6" fmla="*/ 1310630 h 262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2942" h="2621260">
                <a:moveTo>
                  <a:pt x="1506471" y="0"/>
                </a:moveTo>
                <a:lnTo>
                  <a:pt x="3012941" y="570124"/>
                </a:lnTo>
                <a:lnTo>
                  <a:pt x="3012941" y="2051136"/>
                </a:lnTo>
                <a:lnTo>
                  <a:pt x="1506471" y="2621260"/>
                </a:lnTo>
                <a:lnTo>
                  <a:pt x="1" y="2051136"/>
                </a:lnTo>
                <a:lnTo>
                  <a:pt x="1" y="570124"/>
                </a:lnTo>
                <a:lnTo>
                  <a:pt x="1506471"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8480" tIns="469517" rIns="408480" bIns="469517" numCol="1" spcCol="1270" anchor="ctr" anchorCtr="0">
            <a:noAutofit/>
          </a:bodyPr>
          <a:lstStyle/>
          <a:p>
            <a:pPr lvl="0" algn="ctr" defTabSz="1600200">
              <a:lnSpc>
                <a:spcPct val="90000"/>
              </a:lnSpc>
              <a:spcBef>
                <a:spcPct val="0"/>
              </a:spcBef>
              <a:spcAft>
                <a:spcPct val="35000"/>
              </a:spcAft>
            </a:pPr>
            <a:r>
              <a:rPr lang="en-US" sz="3600" dirty="0"/>
              <a:t>OIT needs a mentor with current license</a:t>
            </a:r>
            <a:endParaRPr lang="en-US" sz="3600" kern="1200" dirty="0"/>
          </a:p>
        </p:txBody>
      </p:sp>
      <p:sp>
        <p:nvSpPr>
          <p:cNvPr id="13" name="Freeform 12"/>
          <p:cNvSpPr>
            <a:spLocks noChangeAspect="1"/>
          </p:cNvSpPr>
          <p:nvPr/>
        </p:nvSpPr>
        <p:spPr>
          <a:xfrm>
            <a:off x="7552944" y="3314700"/>
            <a:ext cx="3182113" cy="3657600"/>
          </a:xfrm>
          <a:custGeom>
            <a:avLst/>
            <a:gdLst>
              <a:gd name="connsiteX0" fmla="*/ 0 w 3012942"/>
              <a:gd name="connsiteY0" fmla="*/ 1310630 h 2621260"/>
              <a:gd name="connsiteX1" fmla="*/ 655315 w 3012942"/>
              <a:gd name="connsiteY1" fmla="*/ 1 h 2621260"/>
              <a:gd name="connsiteX2" fmla="*/ 2357627 w 3012942"/>
              <a:gd name="connsiteY2" fmla="*/ 1 h 2621260"/>
              <a:gd name="connsiteX3" fmla="*/ 3012942 w 3012942"/>
              <a:gd name="connsiteY3" fmla="*/ 1310630 h 2621260"/>
              <a:gd name="connsiteX4" fmla="*/ 2357627 w 3012942"/>
              <a:gd name="connsiteY4" fmla="*/ 2621259 h 2621260"/>
              <a:gd name="connsiteX5" fmla="*/ 655315 w 3012942"/>
              <a:gd name="connsiteY5" fmla="*/ 2621259 h 2621260"/>
              <a:gd name="connsiteX6" fmla="*/ 0 w 3012942"/>
              <a:gd name="connsiteY6" fmla="*/ 1310630 h 262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2942" h="2621260">
                <a:moveTo>
                  <a:pt x="1506471" y="0"/>
                </a:moveTo>
                <a:lnTo>
                  <a:pt x="3012941" y="570124"/>
                </a:lnTo>
                <a:lnTo>
                  <a:pt x="3012941" y="2051136"/>
                </a:lnTo>
                <a:lnTo>
                  <a:pt x="1506471" y="2621260"/>
                </a:lnTo>
                <a:lnTo>
                  <a:pt x="1" y="2051136"/>
                </a:lnTo>
                <a:lnTo>
                  <a:pt x="1" y="570124"/>
                </a:lnTo>
                <a:lnTo>
                  <a:pt x="1506471" y="0"/>
                </a:lnTo>
                <a:close/>
              </a:path>
            </a:pathLst>
          </a:cu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73250" tIns="534287" rIns="473250" bIns="534287" numCol="1" spcCol="1270" anchor="ctr" anchorCtr="0">
            <a:noAutofit/>
          </a:bodyPr>
          <a:lstStyle/>
          <a:p>
            <a:pPr lvl="0" algn="ctr" defTabSz="755650">
              <a:lnSpc>
                <a:spcPct val="90000"/>
              </a:lnSpc>
              <a:spcBef>
                <a:spcPct val="0"/>
              </a:spcBef>
              <a:spcAft>
                <a:spcPct val="35000"/>
              </a:spcAft>
            </a:pPr>
            <a:r>
              <a:rPr lang="en-US" sz="2000" kern="1200" dirty="0">
                <a:latin typeface="Open Sans" panose="020B0604020202020204" charset="0"/>
                <a:ea typeface="Open Sans" panose="020B0604020202020204" charset="0"/>
                <a:cs typeface="Open Sans" panose="020B0604020202020204" charset="0"/>
              </a:rPr>
              <a:t>Education and work substitution can still apply</a:t>
            </a:r>
            <a:endParaRPr lang="en-US" sz="1700" kern="1200" dirty="0">
              <a:latin typeface="Open Sans" panose="020B0604020202020204" charset="0"/>
              <a:ea typeface="Open Sans" panose="020B0604020202020204" charset="0"/>
              <a:cs typeface="Open Sans" panose="020B0604020202020204" charset="0"/>
            </a:endParaRPr>
          </a:p>
        </p:txBody>
      </p:sp>
      <p:sp>
        <p:nvSpPr>
          <p:cNvPr id="15" name="Freeform 14"/>
          <p:cNvSpPr>
            <a:spLocks noChangeAspect="1"/>
          </p:cNvSpPr>
          <p:nvPr/>
        </p:nvSpPr>
        <p:spPr>
          <a:xfrm>
            <a:off x="10985841" y="3314700"/>
            <a:ext cx="3182113" cy="3657600"/>
          </a:xfrm>
          <a:custGeom>
            <a:avLst/>
            <a:gdLst>
              <a:gd name="connsiteX0" fmla="*/ 0 w 3012942"/>
              <a:gd name="connsiteY0" fmla="*/ 1310630 h 2621260"/>
              <a:gd name="connsiteX1" fmla="*/ 655315 w 3012942"/>
              <a:gd name="connsiteY1" fmla="*/ 1 h 2621260"/>
              <a:gd name="connsiteX2" fmla="*/ 2357627 w 3012942"/>
              <a:gd name="connsiteY2" fmla="*/ 1 h 2621260"/>
              <a:gd name="connsiteX3" fmla="*/ 3012942 w 3012942"/>
              <a:gd name="connsiteY3" fmla="*/ 1310630 h 2621260"/>
              <a:gd name="connsiteX4" fmla="*/ 2357627 w 3012942"/>
              <a:gd name="connsiteY4" fmla="*/ 2621259 h 2621260"/>
              <a:gd name="connsiteX5" fmla="*/ 655315 w 3012942"/>
              <a:gd name="connsiteY5" fmla="*/ 2621259 h 2621260"/>
              <a:gd name="connsiteX6" fmla="*/ 0 w 3012942"/>
              <a:gd name="connsiteY6" fmla="*/ 1310630 h 262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2942" h="2621260">
                <a:moveTo>
                  <a:pt x="1506471" y="0"/>
                </a:moveTo>
                <a:lnTo>
                  <a:pt x="3012941" y="570124"/>
                </a:lnTo>
                <a:lnTo>
                  <a:pt x="3012941" y="2051136"/>
                </a:lnTo>
                <a:lnTo>
                  <a:pt x="1506471" y="2621260"/>
                </a:lnTo>
                <a:lnTo>
                  <a:pt x="1" y="2051136"/>
                </a:lnTo>
                <a:lnTo>
                  <a:pt x="1" y="570124"/>
                </a:lnTo>
                <a:lnTo>
                  <a:pt x="1506471"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8480" tIns="469517" rIns="408480" bIns="469517" numCol="1" spcCol="1270" anchor="ctr" anchorCtr="0">
            <a:noAutofit/>
          </a:bodyPr>
          <a:lstStyle/>
          <a:p>
            <a:pPr lvl="0" algn="ctr" defTabSz="1600200">
              <a:lnSpc>
                <a:spcPct val="90000"/>
              </a:lnSpc>
              <a:spcBef>
                <a:spcPct val="0"/>
              </a:spcBef>
              <a:spcAft>
                <a:spcPct val="35000"/>
              </a:spcAft>
            </a:pPr>
            <a:r>
              <a:rPr lang="en-US" sz="3600" kern="1200" dirty="0"/>
              <a:t>OIT tests first then works required experience</a:t>
            </a:r>
          </a:p>
        </p:txBody>
      </p:sp>
      <p:sp>
        <p:nvSpPr>
          <p:cNvPr id="16" name="Freeform 15"/>
          <p:cNvSpPr>
            <a:spLocks noChangeAspect="1"/>
          </p:cNvSpPr>
          <p:nvPr/>
        </p:nvSpPr>
        <p:spPr>
          <a:xfrm>
            <a:off x="9357369" y="6438900"/>
            <a:ext cx="3182113" cy="3657600"/>
          </a:xfrm>
          <a:custGeom>
            <a:avLst/>
            <a:gdLst>
              <a:gd name="connsiteX0" fmla="*/ 0 w 3012942"/>
              <a:gd name="connsiteY0" fmla="*/ 1310630 h 2621260"/>
              <a:gd name="connsiteX1" fmla="*/ 655315 w 3012942"/>
              <a:gd name="connsiteY1" fmla="*/ 1 h 2621260"/>
              <a:gd name="connsiteX2" fmla="*/ 2357627 w 3012942"/>
              <a:gd name="connsiteY2" fmla="*/ 1 h 2621260"/>
              <a:gd name="connsiteX3" fmla="*/ 3012942 w 3012942"/>
              <a:gd name="connsiteY3" fmla="*/ 1310630 h 2621260"/>
              <a:gd name="connsiteX4" fmla="*/ 2357627 w 3012942"/>
              <a:gd name="connsiteY4" fmla="*/ 2621259 h 2621260"/>
              <a:gd name="connsiteX5" fmla="*/ 655315 w 3012942"/>
              <a:gd name="connsiteY5" fmla="*/ 2621259 h 2621260"/>
              <a:gd name="connsiteX6" fmla="*/ 0 w 3012942"/>
              <a:gd name="connsiteY6" fmla="*/ 1310630 h 262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2942" h="2621260">
                <a:moveTo>
                  <a:pt x="1506471" y="0"/>
                </a:moveTo>
                <a:lnTo>
                  <a:pt x="3012941" y="570124"/>
                </a:lnTo>
                <a:lnTo>
                  <a:pt x="3012941" y="2051136"/>
                </a:lnTo>
                <a:lnTo>
                  <a:pt x="1506471" y="2621260"/>
                </a:lnTo>
                <a:lnTo>
                  <a:pt x="1" y="2051136"/>
                </a:lnTo>
                <a:lnTo>
                  <a:pt x="1" y="570124"/>
                </a:lnTo>
                <a:lnTo>
                  <a:pt x="1506471" y="0"/>
                </a:lnTo>
                <a:close/>
              </a:path>
            </a:pathLst>
          </a:cu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73250" tIns="534287" rIns="473251" bIns="534288" numCol="1" spcCol="1270" anchor="ctr" anchorCtr="0">
            <a:noAutofit/>
          </a:bodyPr>
          <a:lstStyle/>
          <a:p>
            <a:pPr lvl="0" algn="ctr" defTabSz="755650">
              <a:lnSpc>
                <a:spcPct val="90000"/>
              </a:lnSpc>
              <a:spcBef>
                <a:spcPct val="0"/>
              </a:spcBef>
              <a:spcAft>
                <a:spcPct val="35000"/>
              </a:spcAft>
            </a:pPr>
            <a:r>
              <a:rPr lang="en-US" sz="2000" dirty="0">
                <a:latin typeface="Open Sans" panose="020B0604020202020204" charset="0"/>
                <a:ea typeface="Open Sans" panose="020B0604020202020204" charset="0"/>
                <a:cs typeface="Open Sans" panose="020B0604020202020204" charset="0"/>
              </a:rPr>
              <a:t>Education can include College degrees and Sacramento College water courses</a:t>
            </a:r>
            <a:endParaRPr lang="en-US" sz="1700" kern="1200" dirty="0">
              <a:latin typeface="Open Sans" panose="020B0604020202020204" charset="0"/>
              <a:ea typeface="Open Sans" panose="020B0604020202020204" charset="0"/>
              <a:cs typeface="Open Sans" panose="020B0604020202020204" charset="0"/>
            </a:endParaRPr>
          </a:p>
        </p:txBody>
      </p:sp>
      <p:sp>
        <p:nvSpPr>
          <p:cNvPr id="18" name="Freeform 17"/>
          <p:cNvSpPr>
            <a:spLocks noChangeAspect="1"/>
          </p:cNvSpPr>
          <p:nvPr/>
        </p:nvSpPr>
        <p:spPr>
          <a:xfrm>
            <a:off x="5816273" y="6508763"/>
            <a:ext cx="3182113" cy="3657600"/>
          </a:xfrm>
          <a:custGeom>
            <a:avLst/>
            <a:gdLst>
              <a:gd name="connsiteX0" fmla="*/ 0 w 3012942"/>
              <a:gd name="connsiteY0" fmla="*/ 1310630 h 2621260"/>
              <a:gd name="connsiteX1" fmla="*/ 655315 w 3012942"/>
              <a:gd name="connsiteY1" fmla="*/ 1 h 2621260"/>
              <a:gd name="connsiteX2" fmla="*/ 2357627 w 3012942"/>
              <a:gd name="connsiteY2" fmla="*/ 1 h 2621260"/>
              <a:gd name="connsiteX3" fmla="*/ 3012942 w 3012942"/>
              <a:gd name="connsiteY3" fmla="*/ 1310630 h 2621260"/>
              <a:gd name="connsiteX4" fmla="*/ 2357627 w 3012942"/>
              <a:gd name="connsiteY4" fmla="*/ 2621259 h 2621260"/>
              <a:gd name="connsiteX5" fmla="*/ 655315 w 3012942"/>
              <a:gd name="connsiteY5" fmla="*/ 2621259 h 2621260"/>
              <a:gd name="connsiteX6" fmla="*/ 0 w 3012942"/>
              <a:gd name="connsiteY6" fmla="*/ 1310630 h 262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2942" h="2621260">
                <a:moveTo>
                  <a:pt x="1506471" y="0"/>
                </a:moveTo>
                <a:lnTo>
                  <a:pt x="3012941" y="570124"/>
                </a:lnTo>
                <a:lnTo>
                  <a:pt x="3012941" y="2051136"/>
                </a:lnTo>
                <a:lnTo>
                  <a:pt x="1506471" y="2621260"/>
                </a:lnTo>
                <a:lnTo>
                  <a:pt x="1" y="2051136"/>
                </a:lnTo>
                <a:lnTo>
                  <a:pt x="1" y="570124"/>
                </a:lnTo>
                <a:lnTo>
                  <a:pt x="1506471" y="0"/>
                </a:lnTo>
                <a:close/>
              </a:path>
            </a:pathLst>
          </a:custGeom>
          <a:solidFill>
            <a:srgbClr val="0E39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8480" tIns="469517" rIns="408480" bIns="469517" numCol="1" spcCol="1270" anchor="ctr" anchorCtr="0">
            <a:noAutofit/>
          </a:bodyPr>
          <a:lstStyle/>
          <a:p>
            <a:pPr lvl="0" algn="ctr" defTabSz="1600200">
              <a:lnSpc>
                <a:spcPct val="90000"/>
              </a:lnSpc>
              <a:spcBef>
                <a:spcPct val="0"/>
              </a:spcBef>
              <a:spcAft>
                <a:spcPct val="35000"/>
              </a:spcAft>
            </a:pPr>
            <a:r>
              <a:rPr lang="en-US" sz="3600" kern="1200" dirty="0"/>
              <a:t>OIT must apply for certification when eligible</a:t>
            </a:r>
          </a:p>
        </p:txBody>
      </p:sp>
      <p:grpSp>
        <p:nvGrpSpPr>
          <p:cNvPr id="19" name="Group 18"/>
          <p:cNvGrpSpPr/>
          <p:nvPr/>
        </p:nvGrpSpPr>
        <p:grpSpPr>
          <a:xfrm>
            <a:off x="0" y="3314699"/>
            <a:ext cx="7302160" cy="3730633"/>
            <a:chOff x="0" y="3314699"/>
            <a:chExt cx="7302160" cy="3730633"/>
          </a:xfrm>
        </p:grpSpPr>
        <p:sp>
          <p:nvSpPr>
            <p:cNvPr id="14" name="Rectangle 13"/>
            <p:cNvSpPr>
              <a:spLocks noChangeAspect="1"/>
            </p:cNvSpPr>
            <p:nvPr/>
          </p:nvSpPr>
          <p:spPr>
            <a:xfrm>
              <a:off x="3720703" y="4239617"/>
              <a:ext cx="3253978" cy="180776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grpSp>
          <p:nvGrpSpPr>
            <p:cNvPr id="26" name="Group 25"/>
            <p:cNvGrpSpPr/>
            <p:nvPr/>
          </p:nvGrpSpPr>
          <p:grpSpPr>
            <a:xfrm>
              <a:off x="4120048" y="3314699"/>
              <a:ext cx="3182112" cy="3657600"/>
              <a:chOff x="5456050" y="143"/>
              <a:chExt cx="2621260" cy="3012942"/>
            </a:xfrm>
            <a:solidFill>
              <a:schemeClr val="accent1">
                <a:lumMod val="60000"/>
                <a:lumOff val="40000"/>
              </a:schemeClr>
            </a:solidFill>
          </p:grpSpPr>
          <p:sp>
            <p:nvSpPr>
              <p:cNvPr id="27" name="Hexagon 26"/>
              <p:cNvSpPr/>
              <p:nvPr/>
            </p:nvSpPr>
            <p:spPr>
              <a:xfrm rot="5400000">
                <a:off x="5260209" y="195984"/>
                <a:ext cx="3012942" cy="2621260"/>
              </a:xfrm>
              <a:prstGeom prst="hexagon">
                <a:avLst>
                  <a:gd name="adj" fmla="val 25000"/>
                  <a:gd name="vf" fmla="val 11547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8" name="Hexagon 4"/>
              <p:cNvSpPr txBox="1"/>
              <p:nvPr/>
            </p:nvSpPr>
            <p:spPr>
              <a:xfrm>
                <a:off x="5864530" y="469660"/>
                <a:ext cx="1804300" cy="2073908"/>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186690" tIns="186690" rIns="186690" bIns="186690" numCol="1" spcCol="1270" anchor="ctr" anchorCtr="0">
                <a:noAutofit/>
              </a:bodyPr>
              <a:lstStyle/>
              <a:p>
                <a:pPr lvl="0" algn="ctr" defTabSz="2178050">
                  <a:lnSpc>
                    <a:spcPct val="90000"/>
                  </a:lnSpc>
                  <a:spcBef>
                    <a:spcPct val="0"/>
                  </a:spcBef>
                  <a:spcAft>
                    <a:spcPct val="35000"/>
                  </a:spcAft>
                </a:pPr>
                <a:endParaRPr lang="en-US" sz="4900" kern="1200"/>
              </a:p>
            </p:txBody>
          </p:sp>
        </p:grpSp>
        <p:sp>
          <p:nvSpPr>
            <p:cNvPr id="3" name="Rectangle 2"/>
            <p:cNvSpPr/>
            <p:nvPr/>
          </p:nvSpPr>
          <p:spPr>
            <a:xfrm>
              <a:off x="0" y="3314699"/>
              <a:ext cx="5711104" cy="36576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p:cNvSpPr txBox="1">
              <a:spLocks/>
            </p:cNvSpPr>
            <p:nvPr/>
          </p:nvSpPr>
          <p:spPr>
            <a:xfrm>
              <a:off x="1" y="3387732"/>
              <a:ext cx="7302159" cy="3657600"/>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latin typeface="Open Sans" panose="020B0604020202020204" charset="0"/>
                  <a:ea typeface="Open Sans" panose="020B0604020202020204" charset="0"/>
                  <a:cs typeface="Open Sans" panose="020B0604020202020204" charset="0"/>
                </a:rPr>
                <a:t>Operator In Training Opportunity</a:t>
              </a:r>
              <a:endParaRPr lang="en-US" dirty="0">
                <a:solidFill>
                  <a:schemeClr val="accent1"/>
                </a:solidFill>
                <a:latin typeface="Open Sans" panose="020B0604020202020204" charset="0"/>
                <a:ea typeface="Open Sans" panose="020B0604020202020204" charset="0"/>
                <a:cs typeface="Open Sans" panose="020B0604020202020204" charset="0"/>
              </a:endParaRPr>
            </a:p>
          </p:txBody>
        </p:sp>
      </p:grpSp>
    </p:spTree>
    <p:extLst>
      <p:ext uri="{BB962C8B-B14F-4D97-AF65-F5344CB8AC3E}">
        <p14:creationId xmlns:p14="http://schemas.microsoft.com/office/powerpoint/2010/main" val="41796017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5" grpId="0" animBg="1"/>
      <p:bldP spid="16" grpId="0" animBg="1"/>
      <p:bldP spid="18"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7162800"/>
            <a:ext cx="18288000" cy="3124200"/>
            <a:chOff x="0" y="0"/>
            <a:chExt cx="4253089" cy="726569"/>
          </a:xfrm>
          <a:solidFill>
            <a:schemeClr val="accent1">
              <a:lumMod val="60000"/>
              <a:lumOff val="40000"/>
            </a:schemeClr>
          </a:solidFill>
        </p:grpSpPr>
        <p:sp>
          <p:nvSpPr>
            <p:cNvPr id="3" name="Freeform 3"/>
            <p:cNvSpPr/>
            <p:nvPr/>
          </p:nvSpPr>
          <p:spPr>
            <a:xfrm>
              <a:off x="0" y="0"/>
              <a:ext cx="4253089" cy="726569"/>
            </a:xfrm>
            <a:custGeom>
              <a:avLst/>
              <a:gdLst/>
              <a:ahLst/>
              <a:cxnLst/>
              <a:rect l="l" t="t" r="r" b="b"/>
              <a:pathLst>
                <a:path w="4253089" h="726569">
                  <a:moveTo>
                    <a:pt x="0" y="0"/>
                  </a:moveTo>
                  <a:lnTo>
                    <a:pt x="4253089" y="0"/>
                  </a:lnTo>
                  <a:lnTo>
                    <a:pt x="4253089" y="726569"/>
                  </a:lnTo>
                  <a:lnTo>
                    <a:pt x="0" y="726569"/>
                  </a:lnTo>
                  <a:close/>
                </a:path>
              </a:pathLst>
            </a:custGeom>
            <a:grpFill/>
          </p:spPr>
          <p:txBody>
            <a:bodyPr/>
            <a:lstStyle/>
            <a:p>
              <a:endParaRPr lang="en-US"/>
            </a:p>
          </p:txBody>
        </p:sp>
      </p:grpSp>
      <p:grpSp>
        <p:nvGrpSpPr>
          <p:cNvPr id="4" name="Group 4"/>
          <p:cNvGrpSpPr/>
          <p:nvPr/>
        </p:nvGrpSpPr>
        <p:grpSpPr>
          <a:xfrm>
            <a:off x="0" y="7296150"/>
            <a:ext cx="18288000" cy="2990850"/>
            <a:chOff x="0" y="0"/>
            <a:chExt cx="4253089" cy="695557"/>
          </a:xfrm>
          <a:solidFill>
            <a:srgbClr val="0E3960"/>
          </a:solidFill>
        </p:grpSpPr>
        <p:sp>
          <p:nvSpPr>
            <p:cNvPr id="5" name="Freeform 5"/>
            <p:cNvSpPr/>
            <p:nvPr/>
          </p:nvSpPr>
          <p:spPr>
            <a:xfrm>
              <a:off x="0" y="0"/>
              <a:ext cx="4253089" cy="695557"/>
            </a:xfrm>
            <a:custGeom>
              <a:avLst/>
              <a:gdLst/>
              <a:ahLst/>
              <a:cxnLst/>
              <a:rect l="l" t="t" r="r" b="b"/>
              <a:pathLst>
                <a:path w="4253089" h="695557">
                  <a:moveTo>
                    <a:pt x="0" y="0"/>
                  </a:moveTo>
                  <a:lnTo>
                    <a:pt x="4253089" y="0"/>
                  </a:lnTo>
                  <a:lnTo>
                    <a:pt x="4253089" y="695557"/>
                  </a:lnTo>
                  <a:lnTo>
                    <a:pt x="0" y="695557"/>
                  </a:lnTo>
                  <a:close/>
                </a:path>
              </a:pathLst>
            </a:custGeom>
            <a:grpFill/>
          </p:spPr>
          <p:txBody>
            <a:bodyPr/>
            <a:lstStyle/>
            <a:p>
              <a:endParaRPr lang="en-US"/>
            </a:p>
          </p:txBody>
        </p:sp>
      </p:grpSp>
      <p:sp>
        <p:nvSpPr>
          <p:cNvPr id="6" name="TextBox 6"/>
          <p:cNvSpPr txBox="1"/>
          <p:nvPr/>
        </p:nvSpPr>
        <p:spPr>
          <a:xfrm>
            <a:off x="2257664" y="1294786"/>
            <a:ext cx="13399936" cy="1718419"/>
          </a:xfrm>
          <a:prstGeom prst="rect">
            <a:avLst/>
          </a:prstGeom>
        </p:spPr>
        <p:txBody>
          <a:bodyPr lIns="0" tIns="0" rIns="0" bIns="0" rtlCol="0" anchor="t">
            <a:spAutoFit/>
          </a:bodyPr>
          <a:lstStyle/>
          <a:p>
            <a:pPr algn="ctr">
              <a:lnSpc>
                <a:spcPts val="6719"/>
              </a:lnSpc>
            </a:pPr>
            <a:r>
              <a:rPr lang="en-US" sz="4800" dirty="0">
                <a:solidFill>
                  <a:srgbClr val="0D203E"/>
                </a:solidFill>
                <a:latin typeface="Open Sans"/>
              </a:rPr>
              <a:t>Department for Environmental Protection</a:t>
            </a:r>
          </a:p>
          <a:p>
            <a:pPr algn="ctr">
              <a:lnSpc>
                <a:spcPts val="6719"/>
              </a:lnSpc>
            </a:pPr>
            <a:r>
              <a:rPr lang="en-US" sz="4800" dirty="0">
                <a:solidFill>
                  <a:srgbClr val="0D203E"/>
                </a:solidFill>
                <a:latin typeface="Open Sans"/>
              </a:rPr>
              <a:t>Certification and Licensing Branch</a:t>
            </a:r>
          </a:p>
        </p:txBody>
      </p:sp>
      <p:pic>
        <p:nvPicPr>
          <p:cNvPr id="7" name="Picture 7"/>
          <p:cNvPicPr>
            <a:picLocks noChangeAspect="1"/>
          </p:cNvPicPr>
          <p:nvPr/>
        </p:nvPicPr>
        <p:blipFill>
          <a:blip r:embed="rId3"/>
          <a:srcRect/>
          <a:stretch>
            <a:fillRect/>
          </a:stretch>
        </p:blipFill>
        <p:spPr>
          <a:xfrm>
            <a:off x="1002042" y="5244304"/>
            <a:ext cx="3776857" cy="3792273"/>
          </a:xfrm>
          <a:prstGeom prst="rect">
            <a:avLst/>
          </a:prstGeom>
        </p:spPr>
      </p:pic>
      <p:grpSp>
        <p:nvGrpSpPr>
          <p:cNvPr id="18" name="Group 17"/>
          <p:cNvGrpSpPr/>
          <p:nvPr/>
        </p:nvGrpSpPr>
        <p:grpSpPr>
          <a:xfrm>
            <a:off x="10361538" y="3015426"/>
            <a:ext cx="7197658" cy="7271574"/>
            <a:chOff x="9901787" y="3082195"/>
            <a:chExt cx="7197658" cy="7271574"/>
          </a:xfrm>
        </p:grpSpPr>
        <p:sp>
          <p:nvSpPr>
            <p:cNvPr id="10" name="Oval 9"/>
            <p:cNvSpPr/>
            <p:nvPr/>
          </p:nvSpPr>
          <p:spPr>
            <a:xfrm>
              <a:off x="13868400" y="6972300"/>
              <a:ext cx="2514600" cy="25146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Process 10"/>
            <p:cNvSpPr/>
            <p:nvPr/>
          </p:nvSpPr>
          <p:spPr>
            <a:xfrm rot="20292842">
              <a:off x="11966747" y="8994079"/>
              <a:ext cx="679185" cy="262085"/>
            </a:xfrm>
            <a:prstGeom prst="flowChartProcess">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Process 11"/>
            <p:cNvSpPr/>
            <p:nvPr/>
          </p:nvSpPr>
          <p:spPr>
            <a:xfrm rot="19807997">
              <a:off x="12320793" y="8914915"/>
              <a:ext cx="275889" cy="130989"/>
            </a:xfrm>
            <a:prstGeom prst="flowChartProcess">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13792200" y="8420100"/>
              <a:ext cx="457200" cy="43481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Process 12"/>
            <p:cNvSpPr/>
            <p:nvPr/>
          </p:nvSpPr>
          <p:spPr>
            <a:xfrm rot="20555950">
              <a:off x="11934821" y="9068185"/>
              <a:ext cx="233414" cy="143954"/>
            </a:xfrm>
            <a:prstGeom prst="flowChartProcess">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8"/>
            <p:cNvPicPr>
              <a:picLocks noChangeAspect="1"/>
            </p:cNvPicPr>
            <p:nvPr/>
          </p:nvPicPr>
          <p:blipFill>
            <a:blip r:embed="rId4"/>
            <a:srcRect/>
            <a:stretch>
              <a:fillRect/>
            </a:stretch>
          </p:blipFill>
          <p:spPr>
            <a:xfrm>
              <a:off x="9901787" y="3082195"/>
              <a:ext cx="7197658" cy="7271574"/>
            </a:xfrm>
            <a:prstGeom prst="rect">
              <a:avLst/>
            </a:prstGeom>
          </p:spPr>
        </p:pic>
      </p:grpSp>
      <p:sp>
        <p:nvSpPr>
          <p:cNvPr id="9" name="TextBox 9"/>
          <p:cNvSpPr txBox="1"/>
          <p:nvPr/>
        </p:nvSpPr>
        <p:spPr>
          <a:xfrm>
            <a:off x="2890470" y="461476"/>
            <a:ext cx="12507057" cy="833310"/>
          </a:xfrm>
          <a:prstGeom prst="rect">
            <a:avLst/>
          </a:prstGeom>
        </p:spPr>
        <p:txBody>
          <a:bodyPr lIns="0" tIns="0" rIns="0" bIns="0" rtlCol="0" anchor="t">
            <a:spAutoFit/>
          </a:bodyPr>
          <a:lstStyle/>
          <a:p>
            <a:pPr algn="ctr">
              <a:lnSpc>
                <a:spcPts val="6495"/>
              </a:lnSpc>
            </a:pPr>
            <a:r>
              <a:rPr lang="en-US" sz="5600" dirty="0">
                <a:solidFill>
                  <a:srgbClr val="0E3960"/>
                </a:solidFill>
                <a:latin typeface="Open Sans Bold"/>
              </a:rPr>
              <a:t>Who to Contact</a:t>
            </a:r>
          </a:p>
        </p:txBody>
      </p:sp>
      <p:sp>
        <p:nvSpPr>
          <p:cNvPr id="15" name="TextBox 6"/>
          <p:cNvSpPr txBox="1"/>
          <p:nvPr/>
        </p:nvSpPr>
        <p:spPr>
          <a:xfrm>
            <a:off x="4128697" y="3213239"/>
            <a:ext cx="4828935" cy="2137252"/>
          </a:xfrm>
          <a:prstGeom prst="rect">
            <a:avLst/>
          </a:prstGeom>
        </p:spPr>
        <p:txBody>
          <a:bodyPr wrap="square" lIns="0" tIns="0" rIns="0" bIns="0" rtlCol="0" anchor="t">
            <a:spAutoFit/>
          </a:bodyPr>
          <a:lstStyle/>
          <a:p>
            <a:pPr algn="ctr">
              <a:lnSpc>
                <a:spcPct val="150000"/>
              </a:lnSpc>
            </a:pPr>
            <a:r>
              <a:rPr lang="en-US" sz="3200" dirty="0">
                <a:solidFill>
                  <a:srgbClr val="0D203E"/>
                </a:solidFill>
                <a:latin typeface="Open Sans"/>
              </a:rPr>
              <a:t>Jessica Wilhoite</a:t>
            </a:r>
          </a:p>
          <a:p>
            <a:pPr algn="ctr">
              <a:lnSpc>
                <a:spcPct val="150000"/>
              </a:lnSpc>
            </a:pPr>
            <a:r>
              <a:rPr lang="en-US" sz="3200" dirty="0">
                <a:solidFill>
                  <a:srgbClr val="0D203E"/>
                </a:solidFill>
                <a:latin typeface="Open Sans"/>
              </a:rPr>
              <a:t>Jessica.Wilhoite@ky.gov</a:t>
            </a:r>
          </a:p>
          <a:p>
            <a:pPr algn="ctr">
              <a:lnSpc>
                <a:spcPct val="150000"/>
              </a:lnSpc>
            </a:pPr>
            <a:r>
              <a:rPr lang="en-US" sz="3200" dirty="0">
                <a:solidFill>
                  <a:srgbClr val="0D203E"/>
                </a:solidFill>
                <a:latin typeface="Open Sans"/>
              </a:rPr>
              <a:t>502-782-6477</a:t>
            </a:r>
          </a:p>
        </p:txBody>
      </p:sp>
      <p:sp>
        <p:nvSpPr>
          <p:cNvPr id="16" name="TextBox 6"/>
          <p:cNvSpPr txBox="1"/>
          <p:nvPr/>
        </p:nvSpPr>
        <p:spPr>
          <a:xfrm>
            <a:off x="9158066" y="3134500"/>
            <a:ext cx="4037049" cy="2215991"/>
          </a:xfrm>
          <a:prstGeom prst="rect">
            <a:avLst/>
          </a:prstGeom>
        </p:spPr>
        <p:txBody>
          <a:bodyPr wrap="square" lIns="0" tIns="0" rIns="0" bIns="0" rtlCol="0" anchor="t">
            <a:spAutoFit/>
          </a:bodyPr>
          <a:lstStyle/>
          <a:p>
            <a:pPr algn="ctr">
              <a:lnSpc>
                <a:spcPct val="150000"/>
              </a:lnSpc>
            </a:pPr>
            <a:r>
              <a:rPr lang="en-US" sz="3200" dirty="0">
                <a:solidFill>
                  <a:srgbClr val="0D203E"/>
                </a:solidFill>
                <a:latin typeface="Open Sans"/>
              </a:rPr>
              <a:t>BJ Bland</a:t>
            </a:r>
          </a:p>
          <a:p>
            <a:pPr algn="ctr">
              <a:lnSpc>
                <a:spcPct val="150000"/>
              </a:lnSpc>
            </a:pPr>
            <a:r>
              <a:rPr lang="en-US" sz="3200" dirty="0">
                <a:solidFill>
                  <a:srgbClr val="0D203E"/>
                </a:solidFill>
                <a:latin typeface="Open Sans"/>
              </a:rPr>
              <a:t>Byron.Bland@ky.gov</a:t>
            </a:r>
          </a:p>
          <a:p>
            <a:pPr algn="ctr">
              <a:lnSpc>
                <a:spcPct val="150000"/>
              </a:lnSpc>
            </a:pPr>
            <a:r>
              <a:rPr lang="en-US" sz="3200" dirty="0">
                <a:solidFill>
                  <a:srgbClr val="0D203E"/>
                </a:solidFill>
                <a:latin typeface="Open Sans"/>
              </a:rPr>
              <a:t>502-782-6556</a:t>
            </a:r>
          </a:p>
        </p:txBody>
      </p:sp>
      <p:sp>
        <p:nvSpPr>
          <p:cNvPr id="17" name="Rectangle 16"/>
          <p:cNvSpPr/>
          <p:nvPr/>
        </p:nvSpPr>
        <p:spPr>
          <a:xfrm>
            <a:off x="6444922" y="5659036"/>
            <a:ext cx="5025419" cy="1308050"/>
          </a:xfrm>
          <a:prstGeom prst="rect">
            <a:avLst/>
          </a:prstGeom>
        </p:spPr>
        <p:txBody>
          <a:bodyPr wrap="square">
            <a:spAutoFit/>
          </a:bodyPr>
          <a:lstStyle/>
          <a:p>
            <a:pPr algn="ctr">
              <a:spcAft>
                <a:spcPts val="1800"/>
              </a:spcAft>
            </a:pPr>
            <a:r>
              <a:rPr lang="en-US" sz="3200" dirty="0">
                <a:solidFill>
                  <a:schemeClr val="tx2">
                    <a:lumMod val="50000"/>
                  </a:schemeClr>
                </a:solidFill>
                <a:latin typeface="Open Sans" panose="020B0604020202020204" charset="0"/>
                <a:ea typeface="Open Sans" panose="020B0604020202020204" charset="0"/>
                <a:cs typeface="Open Sans" panose="020B0604020202020204" charset="0"/>
              </a:rPr>
              <a:t>ENVHelp@ky.gov</a:t>
            </a:r>
          </a:p>
          <a:p>
            <a:pPr algn="ctr">
              <a:spcBef>
                <a:spcPct val="0"/>
              </a:spcBef>
            </a:pPr>
            <a:r>
              <a:rPr lang="en-US" sz="3200">
                <a:solidFill>
                  <a:schemeClr val="tx2">
                    <a:lumMod val="50000"/>
                  </a:schemeClr>
                </a:solidFill>
                <a:latin typeface="Open Sans"/>
              </a:rPr>
              <a:t>502-564-3170</a:t>
            </a:r>
            <a:endParaRPr lang="en-US" sz="3200" dirty="0">
              <a:solidFill>
                <a:schemeClr val="tx2">
                  <a:lumMod val="50000"/>
                </a:schemeClr>
              </a:solidFill>
              <a:latin typeface="Open San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14226</TotalTime>
  <Words>7664</Words>
  <Application>Microsoft Office PowerPoint</Application>
  <PresentationFormat>Custom</PresentationFormat>
  <Paragraphs>699</Paragraphs>
  <Slides>82</Slides>
  <Notes>78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82</vt:i4>
      </vt:variant>
    </vt:vector>
  </HeadingPairs>
  <TitlesOfParts>
    <vt:vector size="92" baseType="lpstr">
      <vt:lpstr>Calibri</vt:lpstr>
      <vt:lpstr>Open Sans Bold</vt:lpstr>
      <vt:lpstr>Aptos</vt:lpstr>
      <vt:lpstr>Roboto Light</vt:lpstr>
      <vt:lpstr>Open Sans Extra Bold</vt:lpstr>
      <vt:lpstr>Arial</vt:lpstr>
      <vt:lpstr>Aptos Display</vt:lpstr>
      <vt:lpstr>Open Sans</vt:lpstr>
      <vt:lpstr>Office Theme</vt:lpstr>
      <vt:lpstr>1_Office Theme</vt:lpstr>
      <vt:lpstr>PowerPoint Presentation</vt:lpstr>
      <vt:lpstr>WHAT WE WILL COVER</vt:lpstr>
      <vt:lpstr>Things to know</vt:lpstr>
      <vt:lpstr>Why do we certify Operators</vt:lpstr>
      <vt:lpstr>What does being certified mean?</vt:lpstr>
      <vt:lpstr>What it doesn’t mean?</vt:lpstr>
      <vt:lpstr>PowerPoint Presentation</vt:lpstr>
      <vt:lpstr>Certification</vt:lpstr>
      <vt:lpstr>Certification Fees</vt:lpstr>
      <vt:lpstr>Relevant Work Experience</vt:lpstr>
      <vt:lpstr>Water Treatment Operator Certification Requirements</vt:lpstr>
      <vt:lpstr>Water Treatment Operator Certification Requirements</vt:lpstr>
      <vt:lpstr>Water Distribution Operator Certification Requirements</vt:lpstr>
      <vt:lpstr>Wastewater Treatment Operator Certification Requirements</vt:lpstr>
      <vt:lpstr>Wastewater Collection Operator Certification Requirements</vt:lpstr>
      <vt:lpstr>PowerPoint Presentation</vt:lpstr>
      <vt:lpstr>PowerPoint Presentation</vt:lpstr>
      <vt:lpstr>Experience Substitutions</vt:lpstr>
      <vt:lpstr>PowerPoint Presentation</vt:lpstr>
      <vt:lpstr>PowerPoint Presentation</vt:lpstr>
      <vt:lpstr>PowerPoint Presentation</vt:lpstr>
      <vt:lpstr>Responsibilities</vt:lpstr>
      <vt:lpstr>PowerPoint Presentation</vt:lpstr>
      <vt:lpstr>Operator Ethics</vt:lpstr>
      <vt:lpstr>Code of Conduct</vt:lpstr>
      <vt:lpstr>PowerPoint Presentation</vt:lpstr>
      <vt:lpstr>Other Requirements</vt:lpstr>
      <vt:lpstr>Disciplinary Action</vt:lpstr>
      <vt:lpstr>PowerPoint Presentation</vt:lpstr>
      <vt:lpstr>Disciplinary Review Procedure</vt:lpstr>
      <vt:lpstr>Operator Disciplinary Action</vt:lpstr>
      <vt:lpstr>Operator Disciplinary Action</vt:lpstr>
      <vt:lpstr>PowerPoint Presentation</vt:lpstr>
      <vt:lpstr>Reasons for Operator Disciplinary Cases 2022- 2025</vt:lpstr>
      <vt:lpstr>Responsibility:</vt:lpstr>
      <vt:lpstr>PowerPoint Presentation</vt:lpstr>
      <vt:lpstr>PowerPoint Presentation</vt:lpstr>
      <vt:lpstr>Jackson Mississippi – A multi-party problem</vt:lpstr>
      <vt:lpstr>Jackson Mississippi – A multi-party problem</vt:lpstr>
      <vt:lpstr>Jackson Mississippi – A multi-party problem</vt:lpstr>
      <vt:lpstr>Jackson Mississippi – A multi-party problem</vt:lpstr>
      <vt:lpstr>The Roll of Public Officials</vt:lpstr>
      <vt:lpstr>PowerPoint Presentation</vt:lpstr>
      <vt:lpstr>Operator Recruitment and Succession Planning</vt:lpstr>
      <vt:lpstr>As of January 2024</vt:lpstr>
      <vt:lpstr>PowerPoint Presentation</vt:lpstr>
      <vt:lpstr> KY – TN Clean Water Professionals Survey: </vt:lpstr>
      <vt:lpstr> KY – TN Clean Water Professionals Survey:  Age Distribution of Operators</vt:lpstr>
      <vt:lpstr> KY – TN Clean Water Professionals Survey:  Education Level Completed</vt:lpstr>
      <vt:lpstr> KY – TN Clean Water Professionals Survey:  Utility Decision Makers Understanding of Operations</vt:lpstr>
      <vt:lpstr> KY – TN Clean Water Professionals Survey:  Utility Decision Makers Communication with Operators</vt:lpstr>
      <vt:lpstr> KY – TN Clean Water Professionals Survey:  Resources Used to Find Work in Water Sector</vt:lpstr>
      <vt:lpstr>PowerPoint Presentation</vt:lpstr>
      <vt:lpstr>Operators Vs. Other Occupations 2024</vt:lpstr>
      <vt:lpstr>PowerPoint Presentation</vt:lpstr>
      <vt:lpstr>PowerPoint Presentation</vt:lpstr>
      <vt:lpstr>Kentucky Statistics</vt:lpstr>
      <vt:lpstr>PowerPoint Presentation</vt:lpstr>
      <vt:lpstr>PowerPoint Presentation</vt:lpstr>
      <vt:lpstr>PowerPoint Presentation</vt:lpstr>
      <vt:lpstr>Succession Planning</vt:lpstr>
      <vt:lpstr>1. Identify Requirements</vt:lpstr>
      <vt:lpstr>2. Track Relevant Talent Pools</vt:lpstr>
      <vt:lpstr>Think like a Marketer</vt:lpstr>
      <vt:lpstr>Where could you find interested candidates?</vt:lpstr>
      <vt:lpstr>3. Develop and Retain Talent</vt:lpstr>
      <vt:lpstr>PowerPoint Presentation</vt:lpstr>
      <vt:lpstr>PowerPoint Presentation</vt:lpstr>
      <vt:lpstr>PowerPoint Presentation</vt:lpstr>
      <vt:lpstr>BLS Labor Force Operator Statistics</vt:lpstr>
      <vt:lpstr>BLS Labor Force Operator Statistics</vt:lpstr>
      <vt:lpstr>PowerPoint Presentation</vt:lpstr>
      <vt:lpstr>PowerPoint Presentation</vt:lpstr>
      <vt:lpstr>PowerPoint Presentation</vt:lpstr>
      <vt:lpstr>Education</vt:lpstr>
      <vt:lpstr>CSUS Water &amp; Wastewater</vt:lpstr>
      <vt:lpstr>PowerPoint Presentation</vt:lpstr>
      <vt:lpstr>PowerPoint Presentation</vt:lpstr>
      <vt:lpstr>PowerPoint Presentation</vt:lpstr>
      <vt:lpstr>Operator In Training (OIT)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Certified Training Provider Program Training Session</dc:title>
  <dc:creator>Wilhoite, Jessica (EEC)</dc:creator>
  <cp:lastModifiedBy>Pragallapati, Mounica (PSC)</cp:lastModifiedBy>
  <cp:revision>229</cp:revision>
  <dcterms:created xsi:type="dcterms:W3CDTF">2006-08-16T00:00:00Z</dcterms:created>
  <dcterms:modified xsi:type="dcterms:W3CDTF">2026-09-17T13:29:48Z</dcterms:modified>
  <dc:identifier>DAD4ZADyb1k</dc:identifier>
</cp:coreProperties>
</file>