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handoutMasterIdLst>
    <p:handoutMasterId r:id="rId27"/>
  </p:handoutMasterIdLst>
  <p:sldIdLst>
    <p:sldId id="272" r:id="rId5"/>
    <p:sldId id="259" r:id="rId6"/>
    <p:sldId id="273" r:id="rId7"/>
    <p:sldId id="263" r:id="rId8"/>
    <p:sldId id="274" r:id="rId9"/>
    <p:sldId id="304" r:id="rId10"/>
    <p:sldId id="280" r:id="rId11"/>
    <p:sldId id="277" r:id="rId12"/>
    <p:sldId id="264" r:id="rId13"/>
    <p:sldId id="265" r:id="rId14"/>
    <p:sldId id="305" r:id="rId15"/>
    <p:sldId id="306" r:id="rId16"/>
    <p:sldId id="301" r:id="rId17"/>
    <p:sldId id="266" r:id="rId18"/>
    <p:sldId id="303" r:id="rId19"/>
    <p:sldId id="302" r:id="rId20"/>
    <p:sldId id="279" r:id="rId21"/>
    <p:sldId id="267" r:id="rId22"/>
    <p:sldId id="288" r:id="rId23"/>
    <p:sldId id="268" r:id="rId24"/>
    <p:sldId id="29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HfvrMKFMvEr/MigcsKPxUg==" hashData="f02eUGpygooTYaS/vMoZ94Q7a7CBd990L7fb7ODlgHbJyD6TzPJ2WQIgujB0sc1bnRhPG011WXsNXUYUAsOeJA=="/>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E13D149-38B3-A63C-29D2-C2990F8B6C4F}" name="Jeff Abshire" initials="JA" userId="42a4a5ff08e88ad8" providerId="Windows Live"/>
  <p188:author id="{5DDFF76C-7C77-BDCB-A226-8525441ADC56}" name="Abshire, Jeff A (PSC)" initials="AJA(" userId="S::jeff.abshire@ky.gov::1ca1ca54-e9fc-4d27-9135-0a7a0cc0230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63310A-EE64-4233-8680-B31E9296AA37}" v="5" dt="2025-02-07T01:26:33.7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1" d="100"/>
          <a:sy n="61" d="100"/>
        </p:scale>
        <p:origin x="504"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CACD5B8-55D4-1D81-24C7-5816F784029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963F1AA-7752-3674-7B49-35CBD0218DE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3052932-25F1-4859-8252-1129DE3A63E0}" type="datetimeFigureOut">
              <a:rPr lang="en-US" smtClean="0"/>
              <a:t>9/17/2026</a:t>
            </a:fld>
            <a:endParaRPr lang="en-US"/>
          </a:p>
        </p:txBody>
      </p:sp>
      <p:sp>
        <p:nvSpPr>
          <p:cNvPr id="4" name="Footer Placeholder 3">
            <a:extLst>
              <a:ext uri="{FF2B5EF4-FFF2-40B4-BE49-F238E27FC236}">
                <a16:creationId xmlns:a16="http://schemas.microsoft.com/office/drawing/2014/main" id="{8121AB6A-C737-D864-7952-0F7E09A088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E5749A7-FC0E-0E5E-BA0C-EB9E4AEFECF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B6EBBD-D7AD-4F76-B39F-265D8E0FDFA1}" type="slidenum">
              <a:rPr lang="en-US" smtClean="0"/>
              <a:t>‹#›</a:t>
            </a:fld>
            <a:endParaRPr lang="en-US"/>
          </a:p>
        </p:txBody>
      </p:sp>
    </p:spTree>
    <p:extLst>
      <p:ext uri="{BB962C8B-B14F-4D97-AF65-F5344CB8AC3E}">
        <p14:creationId xmlns:p14="http://schemas.microsoft.com/office/powerpoint/2010/main" val="31687104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638213-A791-4AD4-A2ED-5B9BFD89F8A0}"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9B292-9B35-485C-9A4B-00642E43C3FA}" type="slidenum">
              <a:rPr lang="en-US" smtClean="0"/>
              <a:t>‹#›</a:t>
            </a:fld>
            <a:endParaRPr lang="en-US"/>
          </a:p>
        </p:txBody>
      </p:sp>
    </p:spTree>
    <p:extLst>
      <p:ext uri="{BB962C8B-B14F-4D97-AF65-F5344CB8AC3E}">
        <p14:creationId xmlns:p14="http://schemas.microsoft.com/office/powerpoint/2010/main" val="383859350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27E69-C8B3-F19D-229C-6D42DF173B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55F954-CBCA-4A8C-2455-BF6688F5B5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42AC86-ECDD-41D9-53D1-0DF829A3390A}"/>
              </a:ext>
            </a:extLst>
          </p:cNvPr>
          <p:cNvSpPr>
            <a:spLocks noGrp="1"/>
          </p:cNvSpPr>
          <p:nvPr>
            <p:ph type="dt" sz="half" idx="10"/>
          </p:nvPr>
        </p:nvSpPr>
        <p:spPr/>
        <p:txBody>
          <a:bodyPr/>
          <a:lstStyle/>
          <a:p>
            <a:fld id="{A344111D-1D70-44D3-9D88-5AB0358AC7F7}" type="datetime1">
              <a:rPr lang="en-US" smtClean="0"/>
              <a:t>9/17/2026</a:t>
            </a:fld>
            <a:endParaRPr lang="en-US"/>
          </a:p>
        </p:txBody>
      </p:sp>
      <p:sp>
        <p:nvSpPr>
          <p:cNvPr id="5" name="Footer Placeholder 4">
            <a:extLst>
              <a:ext uri="{FF2B5EF4-FFF2-40B4-BE49-F238E27FC236}">
                <a16:creationId xmlns:a16="http://schemas.microsoft.com/office/drawing/2014/main" id="{00AF5688-2DA3-3B58-A613-4B0D8EE06593}"/>
              </a:ext>
            </a:extLst>
          </p:cNvPr>
          <p:cNvSpPr>
            <a:spLocks noGrp="1"/>
          </p:cNvSpPr>
          <p:nvPr>
            <p:ph type="ftr" sz="quarter" idx="11"/>
          </p:nvPr>
        </p:nvSpPr>
        <p:spPr/>
        <p:txBody>
          <a:bodyPr/>
          <a:lstStyle/>
          <a:p>
            <a:r>
              <a:rPr lang="en-US"/>
              <a:t>Page 1</a:t>
            </a:r>
          </a:p>
        </p:txBody>
      </p:sp>
      <p:sp>
        <p:nvSpPr>
          <p:cNvPr id="6" name="Slide Number Placeholder 5">
            <a:extLst>
              <a:ext uri="{FF2B5EF4-FFF2-40B4-BE49-F238E27FC236}">
                <a16:creationId xmlns:a16="http://schemas.microsoft.com/office/drawing/2014/main" id="{0B9CBE3D-6393-02A0-E54A-22F6B30B8E0C}"/>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3304022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FB6A9-2A30-39C7-6D1D-9B74B9DE67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FF653C-BDC6-A93B-A2B2-81FF4074C5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35EFF6-7840-7122-4779-AAC8D9952312}"/>
              </a:ext>
            </a:extLst>
          </p:cNvPr>
          <p:cNvSpPr>
            <a:spLocks noGrp="1"/>
          </p:cNvSpPr>
          <p:nvPr>
            <p:ph type="dt" sz="half" idx="10"/>
          </p:nvPr>
        </p:nvSpPr>
        <p:spPr/>
        <p:txBody>
          <a:bodyPr/>
          <a:lstStyle/>
          <a:p>
            <a:fld id="{95370B72-A83E-4973-8EB5-694A5D0F703C}" type="datetime1">
              <a:rPr lang="en-US" smtClean="0"/>
              <a:t>9/17/2026</a:t>
            </a:fld>
            <a:endParaRPr lang="en-US"/>
          </a:p>
        </p:txBody>
      </p:sp>
      <p:sp>
        <p:nvSpPr>
          <p:cNvPr id="5" name="Footer Placeholder 4">
            <a:extLst>
              <a:ext uri="{FF2B5EF4-FFF2-40B4-BE49-F238E27FC236}">
                <a16:creationId xmlns:a16="http://schemas.microsoft.com/office/drawing/2014/main" id="{DF6B4658-C9EE-4BC7-DD21-518CBB86E7D2}"/>
              </a:ext>
            </a:extLst>
          </p:cNvPr>
          <p:cNvSpPr>
            <a:spLocks noGrp="1"/>
          </p:cNvSpPr>
          <p:nvPr>
            <p:ph type="ftr" sz="quarter" idx="11"/>
          </p:nvPr>
        </p:nvSpPr>
        <p:spPr/>
        <p:txBody>
          <a:bodyPr/>
          <a:lstStyle/>
          <a:p>
            <a:r>
              <a:rPr lang="en-US"/>
              <a:t>Page 1</a:t>
            </a:r>
          </a:p>
        </p:txBody>
      </p:sp>
      <p:sp>
        <p:nvSpPr>
          <p:cNvPr id="6" name="Slide Number Placeholder 5">
            <a:extLst>
              <a:ext uri="{FF2B5EF4-FFF2-40B4-BE49-F238E27FC236}">
                <a16:creationId xmlns:a16="http://schemas.microsoft.com/office/drawing/2014/main" id="{BFF32C6B-5021-043F-E351-F478F0EC927F}"/>
              </a:ext>
            </a:extLst>
          </p:cNvPr>
          <p:cNvSpPr>
            <a:spLocks noGrp="1"/>
          </p:cNvSpPr>
          <p:nvPr>
            <p:ph type="sldNum" sz="quarter" idx="12"/>
          </p:nvPr>
        </p:nvSpPr>
        <p:spPr/>
        <p:txBody>
          <a:bodyPr/>
          <a:lstStyle>
            <a:lvl1pPr>
              <a:defRPr>
                <a:solidFill>
                  <a:schemeClr val="bg1"/>
                </a:solidFill>
              </a:defRPr>
            </a:lvl1pPr>
          </a:lstStyle>
          <a:p>
            <a:fld id="{85C42EE7-FE79-4F97-B36E-8DE404E350A4}" type="slidenum">
              <a:rPr lang="en-US" smtClean="0"/>
              <a:pPr/>
              <a:t>‹#›</a:t>
            </a:fld>
            <a:endParaRPr lang="en-US" dirty="0"/>
          </a:p>
        </p:txBody>
      </p:sp>
    </p:spTree>
    <p:extLst>
      <p:ext uri="{BB962C8B-B14F-4D97-AF65-F5344CB8AC3E}">
        <p14:creationId xmlns:p14="http://schemas.microsoft.com/office/powerpoint/2010/main" val="1411174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4A7E-A63F-184E-A5AC-2D1AD6F687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56AC12-4509-64D7-1567-1023491813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35EC7F-19AB-6704-792B-FEF39FF1F249}"/>
              </a:ext>
            </a:extLst>
          </p:cNvPr>
          <p:cNvSpPr>
            <a:spLocks noGrp="1"/>
          </p:cNvSpPr>
          <p:nvPr>
            <p:ph type="dt" sz="half" idx="10"/>
          </p:nvPr>
        </p:nvSpPr>
        <p:spPr/>
        <p:txBody>
          <a:bodyPr/>
          <a:lstStyle/>
          <a:p>
            <a:fld id="{F09C82EB-652B-46FE-A5C9-FA5ECD9AE2A1}" type="datetime1">
              <a:rPr lang="en-US" smtClean="0"/>
              <a:t>9/17/2026</a:t>
            </a:fld>
            <a:endParaRPr lang="en-US"/>
          </a:p>
        </p:txBody>
      </p:sp>
      <p:sp>
        <p:nvSpPr>
          <p:cNvPr id="5" name="Footer Placeholder 4">
            <a:extLst>
              <a:ext uri="{FF2B5EF4-FFF2-40B4-BE49-F238E27FC236}">
                <a16:creationId xmlns:a16="http://schemas.microsoft.com/office/drawing/2014/main" id="{F5C6E665-026C-E6DF-A6AE-69A779A4198A}"/>
              </a:ext>
            </a:extLst>
          </p:cNvPr>
          <p:cNvSpPr>
            <a:spLocks noGrp="1"/>
          </p:cNvSpPr>
          <p:nvPr>
            <p:ph type="ftr" sz="quarter" idx="11"/>
          </p:nvPr>
        </p:nvSpPr>
        <p:spPr/>
        <p:txBody>
          <a:bodyPr/>
          <a:lstStyle/>
          <a:p>
            <a:r>
              <a:rPr lang="en-US"/>
              <a:t>Page 1</a:t>
            </a:r>
          </a:p>
        </p:txBody>
      </p:sp>
      <p:sp>
        <p:nvSpPr>
          <p:cNvPr id="6" name="Slide Number Placeholder 5">
            <a:extLst>
              <a:ext uri="{FF2B5EF4-FFF2-40B4-BE49-F238E27FC236}">
                <a16:creationId xmlns:a16="http://schemas.microsoft.com/office/drawing/2014/main" id="{6B18884F-38C8-17ED-7B1C-ECB5AE0CCEEA}"/>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291463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DF35A-7564-40C6-5C3C-9A33810650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761ABE-86A5-131A-FCD5-AAD7B5F1E5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552D8A-12A5-9FDD-C82B-87C41667E4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739B49-8CCF-9222-F239-8987955F62FA}"/>
              </a:ext>
            </a:extLst>
          </p:cNvPr>
          <p:cNvSpPr>
            <a:spLocks noGrp="1"/>
          </p:cNvSpPr>
          <p:nvPr>
            <p:ph type="dt" sz="half" idx="10"/>
          </p:nvPr>
        </p:nvSpPr>
        <p:spPr/>
        <p:txBody>
          <a:bodyPr/>
          <a:lstStyle/>
          <a:p>
            <a:fld id="{8D5C4573-7284-4692-B201-7BB406505C53}" type="datetime1">
              <a:rPr lang="en-US" smtClean="0"/>
              <a:t>9/17/2026</a:t>
            </a:fld>
            <a:endParaRPr lang="en-US"/>
          </a:p>
        </p:txBody>
      </p:sp>
      <p:sp>
        <p:nvSpPr>
          <p:cNvPr id="6" name="Footer Placeholder 5">
            <a:extLst>
              <a:ext uri="{FF2B5EF4-FFF2-40B4-BE49-F238E27FC236}">
                <a16:creationId xmlns:a16="http://schemas.microsoft.com/office/drawing/2014/main" id="{2F2C0ED9-5CE1-1D97-439C-8DF40C1CB757}"/>
              </a:ext>
            </a:extLst>
          </p:cNvPr>
          <p:cNvSpPr>
            <a:spLocks noGrp="1"/>
          </p:cNvSpPr>
          <p:nvPr>
            <p:ph type="ftr" sz="quarter" idx="11"/>
          </p:nvPr>
        </p:nvSpPr>
        <p:spPr/>
        <p:txBody>
          <a:bodyPr/>
          <a:lstStyle/>
          <a:p>
            <a:r>
              <a:rPr lang="en-US"/>
              <a:t>Page 1</a:t>
            </a:r>
          </a:p>
        </p:txBody>
      </p:sp>
      <p:sp>
        <p:nvSpPr>
          <p:cNvPr id="7" name="Slide Number Placeholder 6">
            <a:extLst>
              <a:ext uri="{FF2B5EF4-FFF2-40B4-BE49-F238E27FC236}">
                <a16:creationId xmlns:a16="http://schemas.microsoft.com/office/drawing/2014/main" id="{D3C981CA-87A7-F0A6-8FB6-D18803E8B229}"/>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4112296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C0D3F-2213-A4CF-1B4A-E9D0298DD6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6882A4-0049-68A8-BDED-89C1E2416C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10CB96-A7E1-BC48-0D1C-215D319574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5A955CE-E070-2C08-89C6-70E9E865EE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3D2FD9-1C3F-53B3-60DA-57D793058B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4CAE9A-4DA9-1B4D-9D0B-D682F8FA3F03}"/>
              </a:ext>
            </a:extLst>
          </p:cNvPr>
          <p:cNvSpPr>
            <a:spLocks noGrp="1"/>
          </p:cNvSpPr>
          <p:nvPr>
            <p:ph type="dt" sz="half" idx="10"/>
          </p:nvPr>
        </p:nvSpPr>
        <p:spPr/>
        <p:txBody>
          <a:bodyPr/>
          <a:lstStyle/>
          <a:p>
            <a:fld id="{2FFE49C7-C092-4846-852E-F07CEC2B23F2}" type="datetime1">
              <a:rPr lang="en-US" smtClean="0"/>
              <a:t>9/17/2026</a:t>
            </a:fld>
            <a:endParaRPr lang="en-US"/>
          </a:p>
        </p:txBody>
      </p:sp>
      <p:sp>
        <p:nvSpPr>
          <p:cNvPr id="8" name="Footer Placeholder 7">
            <a:extLst>
              <a:ext uri="{FF2B5EF4-FFF2-40B4-BE49-F238E27FC236}">
                <a16:creationId xmlns:a16="http://schemas.microsoft.com/office/drawing/2014/main" id="{C362074B-32CF-A037-A01E-0659A8A5FDFD}"/>
              </a:ext>
            </a:extLst>
          </p:cNvPr>
          <p:cNvSpPr>
            <a:spLocks noGrp="1"/>
          </p:cNvSpPr>
          <p:nvPr>
            <p:ph type="ftr" sz="quarter" idx="11"/>
          </p:nvPr>
        </p:nvSpPr>
        <p:spPr/>
        <p:txBody>
          <a:bodyPr/>
          <a:lstStyle/>
          <a:p>
            <a:r>
              <a:rPr lang="en-US"/>
              <a:t>Page 1</a:t>
            </a:r>
          </a:p>
        </p:txBody>
      </p:sp>
      <p:sp>
        <p:nvSpPr>
          <p:cNvPr id="9" name="Slide Number Placeholder 8">
            <a:extLst>
              <a:ext uri="{FF2B5EF4-FFF2-40B4-BE49-F238E27FC236}">
                <a16:creationId xmlns:a16="http://schemas.microsoft.com/office/drawing/2014/main" id="{41BB80B4-A28E-C4BC-6ADE-653D1BA743BA}"/>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970378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22546-4257-BDC9-9EE9-1835A200D3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49C9EE-02DC-912F-0475-9FB896F1DC8B}"/>
              </a:ext>
            </a:extLst>
          </p:cNvPr>
          <p:cNvSpPr>
            <a:spLocks noGrp="1"/>
          </p:cNvSpPr>
          <p:nvPr>
            <p:ph type="dt" sz="half" idx="10"/>
          </p:nvPr>
        </p:nvSpPr>
        <p:spPr/>
        <p:txBody>
          <a:bodyPr/>
          <a:lstStyle/>
          <a:p>
            <a:fld id="{5EE68706-BF9C-48DF-A8BF-9FD88D0DA168}" type="datetime1">
              <a:rPr lang="en-US" smtClean="0"/>
              <a:t>9/17/2026</a:t>
            </a:fld>
            <a:endParaRPr lang="en-US"/>
          </a:p>
        </p:txBody>
      </p:sp>
      <p:sp>
        <p:nvSpPr>
          <p:cNvPr id="4" name="Footer Placeholder 3">
            <a:extLst>
              <a:ext uri="{FF2B5EF4-FFF2-40B4-BE49-F238E27FC236}">
                <a16:creationId xmlns:a16="http://schemas.microsoft.com/office/drawing/2014/main" id="{6D33D75C-F1C5-4E98-4923-686337C2E462}"/>
              </a:ext>
            </a:extLst>
          </p:cNvPr>
          <p:cNvSpPr>
            <a:spLocks noGrp="1"/>
          </p:cNvSpPr>
          <p:nvPr>
            <p:ph type="ftr" sz="quarter" idx="11"/>
          </p:nvPr>
        </p:nvSpPr>
        <p:spPr/>
        <p:txBody>
          <a:bodyPr/>
          <a:lstStyle/>
          <a:p>
            <a:r>
              <a:rPr lang="en-US"/>
              <a:t>Page 1</a:t>
            </a:r>
          </a:p>
        </p:txBody>
      </p:sp>
      <p:sp>
        <p:nvSpPr>
          <p:cNvPr id="5" name="Slide Number Placeholder 4">
            <a:extLst>
              <a:ext uri="{FF2B5EF4-FFF2-40B4-BE49-F238E27FC236}">
                <a16:creationId xmlns:a16="http://schemas.microsoft.com/office/drawing/2014/main" id="{39D93732-7623-0128-38F5-E96DEEDDF594}"/>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2649084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ABA7E2-5E99-8AB5-6996-D43CD2426C22}"/>
              </a:ext>
            </a:extLst>
          </p:cNvPr>
          <p:cNvSpPr>
            <a:spLocks noGrp="1"/>
          </p:cNvSpPr>
          <p:nvPr>
            <p:ph type="dt" sz="half" idx="10"/>
          </p:nvPr>
        </p:nvSpPr>
        <p:spPr/>
        <p:txBody>
          <a:bodyPr/>
          <a:lstStyle/>
          <a:p>
            <a:fld id="{B885683B-8F6A-4235-822E-B85573E0B43B}" type="datetime1">
              <a:rPr lang="en-US" smtClean="0"/>
              <a:t>9/17/2026</a:t>
            </a:fld>
            <a:endParaRPr lang="en-US"/>
          </a:p>
        </p:txBody>
      </p:sp>
      <p:sp>
        <p:nvSpPr>
          <p:cNvPr id="3" name="Footer Placeholder 2">
            <a:extLst>
              <a:ext uri="{FF2B5EF4-FFF2-40B4-BE49-F238E27FC236}">
                <a16:creationId xmlns:a16="http://schemas.microsoft.com/office/drawing/2014/main" id="{10421FFE-56C1-0F26-424B-8CA439DABDD7}"/>
              </a:ext>
            </a:extLst>
          </p:cNvPr>
          <p:cNvSpPr>
            <a:spLocks noGrp="1"/>
          </p:cNvSpPr>
          <p:nvPr>
            <p:ph type="ftr" sz="quarter" idx="11"/>
          </p:nvPr>
        </p:nvSpPr>
        <p:spPr/>
        <p:txBody>
          <a:bodyPr/>
          <a:lstStyle/>
          <a:p>
            <a:r>
              <a:rPr lang="en-US"/>
              <a:t>Page 1</a:t>
            </a:r>
          </a:p>
        </p:txBody>
      </p:sp>
      <p:sp>
        <p:nvSpPr>
          <p:cNvPr id="4" name="Slide Number Placeholder 3">
            <a:extLst>
              <a:ext uri="{FF2B5EF4-FFF2-40B4-BE49-F238E27FC236}">
                <a16:creationId xmlns:a16="http://schemas.microsoft.com/office/drawing/2014/main" id="{90F74BE0-13B7-2DE2-96EF-771CBD210ADF}"/>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334265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22489-EDDC-F822-A1B5-0EAD51EB8A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3542E96-35CD-95FA-F6EB-E7206C39C1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6EA7E4-0ED4-5E23-ECB8-DDE84B91C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F58134-0A2E-842A-34DD-A29BAC8BE228}"/>
              </a:ext>
            </a:extLst>
          </p:cNvPr>
          <p:cNvSpPr>
            <a:spLocks noGrp="1"/>
          </p:cNvSpPr>
          <p:nvPr>
            <p:ph type="dt" sz="half" idx="10"/>
          </p:nvPr>
        </p:nvSpPr>
        <p:spPr/>
        <p:txBody>
          <a:bodyPr/>
          <a:lstStyle/>
          <a:p>
            <a:fld id="{4CB7CB81-A33A-4A4D-9F6A-B15D1DD312AE}" type="datetime1">
              <a:rPr lang="en-US" smtClean="0"/>
              <a:t>9/17/2026</a:t>
            </a:fld>
            <a:endParaRPr lang="en-US"/>
          </a:p>
        </p:txBody>
      </p:sp>
      <p:sp>
        <p:nvSpPr>
          <p:cNvPr id="6" name="Footer Placeholder 5">
            <a:extLst>
              <a:ext uri="{FF2B5EF4-FFF2-40B4-BE49-F238E27FC236}">
                <a16:creationId xmlns:a16="http://schemas.microsoft.com/office/drawing/2014/main" id="{52133882-18D3-12F8-888D-7ED7657AEDE3}"/>
              </a:ext>
            </a:extLst>
          </p:cNvPr>
          <p:cNvSpPr>
            <a:spLocks noGrp="1"/>
          </p:cNvSpPr>
          <p:nvPr>
            <p:ph type="ftr" sz="quarter" idx="11"/>
          </p:nvPr>
        </p:nvSpPr>
        <p:spPr/>
        <p:txBody>
          <a:bodyPr/>
          <a:lstStyle/>
          <a:p>
            <a:r>
              <a:rPr lang="en-US"/>
              <a:t>Page 1</a:t>
            </a:r>
          </a:p>
        </p:txBody>
      </p:sp>
      <p:sp>
        <p:nvSpPr>
          <p:cNvPr id="7" name="Slide Number Placeholder 6">
            <a:extLst>
              <a:ext uri="{FF2B5EF4-FFF2-40B4-BE49-F238E27FC236}">
                <a16:creationId xmlns:a16="http://schemas.microsoft.com/office/drawing/2014/main" id="{B2D74A89-D932-620A-5C62-A2FE83132478}"/>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1650494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28706-00BA-ACE8-04CB-90DBCAB93B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828C43-821D-51E9-E437-AC19F23E3A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FCB69F-EE91-FA85-75FA-5C3FA0FF6C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0785F3-7BE3-2ED7-6391-09D1F96302CE}"/>
              </a:ext>
            </a:extLst>
          </p:cNvPr>
          <p:cNvSpPr>
            <a:spLocks noGrp="1"/>
          </p:cNvSpPr>
          <p:nvPr>
            <p:ph type="dt" sz="half" idx="10"/>
          </p:nvPr>
        </p:nvSpPr>
        <p:spPr/>
        <p:txBody>
          <a:bodyPr/>
          <a:lstStyle/>
          <a:p>
            <a:fld id="{339A599B-0214-45B7-8C4C-BB07AF083674}" type="datetime1">
              <a:rPr lang="en-US" smtClean="0"/>
              <a:t>9/17/2026</a:t>
            </a:fld>
            <a:endParaRPr lang="en-US"/>
          </a:p>
        </p:txBody>
      </p:sp>
      <p:sp>
        <p:nvSpPr>
          <p:cNvPr id="6" name="Footer Placeholder 5">
            <a:extLst>
              <a:ext uri="{FF2B5EF4-FFF2-40B4-BE49-F238E27FC236}">
                <a16:creationId xmlns:a16="http://schemas.microsoft.com/office/drawing/2014/main" id="{B7F2A23F-C372-8274-B18B-7298A7470840}"/>
              </a:ext>
            </a:extLst>
          </p:cNvPr>
          <p:cNvSpPr>
            <a:spLocks noGrp="1"/>
          </p:cNvSpPr>
          <p:nvPr>
            <p:ph type="ftr" sz="quarter" idx="11"/>
          </p:nvPr>
        </p:nvSpPr>
        <p:spPr/>
        <p:txBody>
          <a:bodyPr/>
          <a:lstStyle/>
          <a:p>
            <a:r>
              <a:rPr lang="en-US"/>
              <a:t>Page 1</a:t>
            </a:r>
          </a:p>
        </p:txBody>
      </p:sp>
      <p:sp>
        <p:nvSpPr>
          <p:cNvPr id="7" name="Slide Number Placeholder 6">
            <a:extLst>
              <a:ext uri="{FF2B5EF4-FFF2-40B4-BE49-F238E27FC236}">
                <a16:creationId xmlns:a16="http://schemas.microsoft.com/office/drawing/2014/main" id="{5AC5C404-B934-D825-A4EE-787297B49D4F}"/>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4203723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E80CD-0B4D-A122-F8E6-99556B19D3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765F8A-3215-4786-733E-FE0286072B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7E4738-0E18-5C6F-F700-5E737E114195}"/>
              </a:ext>
            </a:extLst>
          </p:cNvPr>
          <p:cNvSpPr>
            <a:spLocks noGrp="1"/>
          </p:cNvSpPr>
          <p:nvPr>
            <p:ph type="dt" sz="half" idx="10"/>
          </p:nvPr>
        </p:nvSpPr>
        <p:spPr/>
        <p:txBody>
          <a:bodyPr/>
          <a:lstStyle/>
          <a:p>
            <a:fld id="{71E7FAA0-8631-4BB0-AE52-BD2B0454BDE6}" type="datetime1">
              <a:rPr lang="en-US" smtClean="0"/>
              <a:t>9/17/2026</a:t>
            </a:fld>
            <a:endParaRPr lang="en-US"/>
          </a:p>
        </p:txBody>
      </p:sp>
      <p:sp>
        <p:nvSpPr>
          <p:cNvPr id="5" name="Footer Placeholder 4">
            <a:extLst>
              <a:ext uri="{FF2B5EF4-FFF2-40B4-BE49-F238E27FC236}">
                <a16:creationId xmlns:a16="http://schemas.microsoft.com/office/drawing/2014/main" id="{3027348B-E698-FC75-C518-149BDB85574A}"/>
              </a:ext>
            </a:extLst>
          </p:cNvPr>
          <p:cNvSpPr>
            <a:spLocks noGrp="1"/>
          </p:cNvSpPr>
          <p:nvPr>
            <p:ph type="ftr" sz="quarter" idx="11"/>
          </p:nvPr>
        </p:nvSpPr>
        <p:spPr/>
        <p:txBody>
          <a:bodyPr/>
          <a:lstStyle/>
          <a:p>
            <a:r>
              <a:rPr lang="en-US"/>
              <a:t>Page 1</a:t>
            </a:r>
          </a:p>
        </p:txBody>
      </p:sp>
      <p:sp>
        <p:nvSpPr>
          <p:cNvPr id="6" name="Slide Number Placeholder 5">
            <a:extLst>
              <a:ext uri="{FF2B5EF4-FFF2-40B4-BE49-F238E27FC236}">
                <a16:creationId xmlns:a16="http://schemas.microsoft.com/office/drawing/2014/main" id="{1DF68E55-455B-18B5-AE37-E49276C7DE18}"/>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3178990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1D9B-DA24-C44C-061D-06D4EC62EA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32F799-2059-03B7-1F1A-FAB2080291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025BA0-986A-C225-70D6-23D38E0E5FFF}"/>
              </a:ext>
            </a:extLst>
          </p:cNvPr>
          <p:cNvSpPr>
            <a:spLocks noGrp="1"/>
          </p:cNvSpPr>
          <p:nvPr>
            <p:ph type="dt" sz="half" idx="10"/>
          </p:nvPr>
        </p:nvSpPr>
        <p:spPr/>
        <p:txBody>
          <a:bodyPr/>
          <a:lstStyle/>
          <a:p>
            <a:fld id="{F2D387A1-D9CE-4124-8F6C-ECF52B5AC9F0}" type="datetime1">
              <a:rPr lang="en-US" smtClean="0"/>
              <a:t>9/17/2026</a:t>
            </a:fld>
            <a:endParaRPr lang="en-US"/>
          </a:p>
        </p:txBody>
      </p:sp>
      <p:sp>
        <p:nvSpPr>
          <p:cNvPr id="5" name="Footer Placeholder 4">
            <a:extLst>
              <a:ext uri="{FF2B5EF4-FFF2-40B4-BE49-F238E27FC236}">
                <a16:creationId xmlns:a16="http://schemas.microsoft.com/office/drawing/2014/main" id="{18975F0B-3507-2052-0700-9BF3538FA38F}"/>
              </a:ext>
            </a:extLst>
          </p:cNvPr>
          <p:cNvSpPr>
            <a:spLocks noGrp="1"/>
          </p:cNvSpPr>
          <p:nvPr>
            <p:ph type="ftr" sz="quarter" idx="11"/>
          </p:nvPr>
        </p:nvSpPr>
        <p:spPr/>
        <p:txBody>
          <a:bodyPr/>
          <a:lstStyle/>
          <a:p>
            <a:r>
              <a:rPr lang="en-US"/>
              <a:t>Page 1</a:t>
            </a:r>
          </a:p>
        </p:txBody>
      </p:sp>
      <p:sp>
        <p:nvSpPr>
          <p:cNvPr id="6" name="Slide Number Placeholder 5">
            <a:extLst>
              <a:ext uri="{FF2B5EF4-FFF2-40B4-BE49-F238E27FC236}">
                <a16:creationId xmlns:a16="http://schemas.microsoft.com/office/drawing/2014/main" id="{C552EC3F-8F88-8E7B-7EA4-35FA2BB5981C}"/>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3853373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D3B3F-60CD-A9C3-C55E-9C7398E706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345738-A682-49D7-DDBB-FC7F20BAFF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1AD056-8330-E6D0-0116-569863EECD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5B407E-C0A7-44F8-9CF7-4187A87D3E44}" type="datetime1">
              <a:rPr lang="en-US" smtClean="0"/>
              <a:t>9/17/2026</a:t>
            </a:fld>
            <a:endParaRPr lang="en-US"/>
          </a:p>
        </p:txBody>
      </p:sp>
      <p:sp>
        <p:nvSpPr>
          <p:cNvPr id="5" name="Footer Placeholder 4">
            <a:extLst>
              <a:ext uri="{FF2B5EF4-FFF2-40B4-BE49-F238E27FC236}">
                <a16:creationId xmlns:a16="http://schemas.microsoft.com/office/drawing/2014/main" id="{2D5341EC-B8C1-FE3A-2369-5CB4D46DC1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Page 1</a:t>
            </a:r>
          </a:p>
        </p:txBody>
      </p:sp>
      <p:sp>
        <p:nvSpPr>
          <p:cNvPr id="6" name="Slide Number Placeholder 5">
            <a:extLst>
              <a:ext uri="{FF2B5EF4-FFF2-40B4-BE49-F238E27FC236}">
                <a16:creationId xmlns:a16="http://schemas.microsoft.com/office/drawing/2014/main" id="{36BE348C-E740-0158-A484-DFF05A8E00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C42EE7-FE79-4F97-B36E-8DE404E350A4}" type="slidenum">
              <a:rPr lang="en-US" smtClean="0"/>
              <a:t>‹#›</a:t>
            </a:fld>
            <a:endParaRPr lang="en-US"/>
          </a:p>
        </p:txBody>
      </p:sp>
    </p:spTree>
    <p:extLst>
      <p:ext uri="{BB962C8B-B14F-4D97-AF65-F5344CB8AC3E}">
        <p14:creationId xmlns:p14="http://schemas.microsoft.com/office/powerpoint/2010/main" val="4216370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42199B8A-3C6F-7D79-529E-81B1E9F4B087}"/>
              </a:ext>
            </a:extLst>
          </p:cNvPr>
          <p:cNvSpPr txBox="1"/>
          <p:nvPr/>
        </p:nvSpPr>
        <p:spPr>
          <a:xfrm>
            <a:off x="251670" y="6479187"/>
            <a:ext cx="11685864" cy="307777"/>
          </a:xfrm>
          <a:prstGeom prst="rect">
            <a:avLst/>
          </a:prstGeom>
          <a:noFill/>
        </p:spPr>
        <p:txBody>
          <a:bodyPr wrap="square" rtlCol="0">
            <a:spAutoFit/>
          </a:bodyPr>
          <a:lstStyle/>
          <a:p>
            <a:pPr algn="ctr"/>
            <a:r>
              <a:rPr lang="en-US" sz="1400" dirty="0">
                <a:solidFill>
                  <a:schemeClr val="bg1"/>
                </a:solidFill>
              </a:rPr>
              <a:t>Any views expressed in this presentation are those of the presenter and do not reflect official positions of the PSC</a:t>
            </a:r>
          </a:p>
        </p:txBody>
      </p:sp>
      <p:pic>
        <p:nvPicPr>
          <p:cNvPr id="14" name="Picture 13">
            <a:extLst>
              <a:ext uri="{FF2B5EF4-FFF2-40B4-BE49-F238E27FC236}">
                <a16:creationId xmlns:a16="http://schemas.microsoft.com/office/drawing/2014/main" id="{86C454AC-F430-2170-C3D5-9C02630E1729}"/>
              </a:ext>
            </a:extLst>
          </p:cNvPr>
          <p:cNvPicPr>
            <a:picLocks noChangeAspect="1"/>
          </p:cNvPicPr>
          <p:nvPr/>
        </p:nvPicPr>
        <p:blipFill>
          <a:blip r:embed="rId3"/>
          <a:stretch>
            <a:fillRect/>
          </a:stretch>
        </p:blipFill>
        <p:spPr>
          <a:xfrm>
            <a:off x="2638149" y="3982807"/>
            <a:ext cx="1749642" cy="1780966"/>
          </a:xfrm>
          <a:prstGeom prst="rect">
            <a:avLst/>
          </a:prstGeom>
        </p:spPr>
      </p:pic>
      <p:pic>
        <p:nvPicPr>
          <p:cNvPr id="15" name="Picture 14">
            <a:extLst>
              <a:ext uri="{FF2B5EF4-FFF2-40B4-BE49-F238E27FC236}">
                <a16:creationId xmlns:a16="http://schemas.microsoft.com/office/drawing/2014/main" id="{B4B2400E-6C86-3F70-C4C9-D0557F348E7D}"/>
              </a:ext>
            </a:extLst>
          </p:cNvPr>
          <p:cNvPicPr>
            <a:picLocks noChangeAspect="1"/>
          </p:cNvPicPr>
          <p:nvPr/>
        </p:nvPicPr>
        <p:blipFill>
          <a:blip r:embed="rId4"/>
          <a:stretch>
            <a:fillRect/>
          </a:stretch>
        </p:blipFill>
        <p:spPr>
          <a:xfrm>
            <a:off x="5296692" y="4284811"/>
            <a:ext cx="4174480" cy="1168854"/>
          </a:xfrm>
          <a:prstGeom prst="rect">
            <a:avLst/>
          </a:prstGeom>
        </p:spPr>
      </p:pic>
      <p:sp>
        <p:nvSpPr>
          <p:cNvPr id="4" name="Slide Number Placeholder 3">
            <a:extLst>
              <a:ext uri="{FF2B5EF4-FFF2-40B4-BE49-F238E27FC236}">
                <a16:creationId xmlns:a16="http://schemas.microsoft.com/office/drawing/2014/main" id="{FBCDF233-0039-63EC-5BC1-3C145721DCB6}"/>
              </a:ext>
            </a:extLst>
          </p:cNvPr>
          <p:cNvSpPr>
            <a:spLocks noGrp="1"/>
          </p:cNvSpPr>
          <p:nvPr>
            <p:ph type="sldNum" sz="quarter" idx="12"/>
          </p:nvPr>
        </p:nvSpPr>
        <p:spPr/>
        <p:txBody>
          <a:bodyPr/>
          <a:lstStyle/>
          <a:p>
            <a:fld id="{85C42EE7-FE79-4F97-B36E-8DE404E350A4}" type="slidenum">
              <a:rPr lang="en-US" smtClean="0"/>
              <a:t>1</a:t>
            </a:fld>
            <a:endParaRPr lang="en-US" dirty="0"/>
          </a:p>
        </p:txBody>
      </p:sp>
      <p:sp>
        <p:nvSpPr>
          <p:cNvPr id="2" name="TextBox 1">
            <a:extLst>
              <a:ext uri="{FF2B5EF4-FFF2-40B4-BE49-F238E27FC236}">
                <a16:creationId xmlns:a16="http://schemas.microsoft.com/office/drawing/2014/main" id="{FE4781EE-E4CB-AF79-546D-6851F87522C2}"/>
              </a:ext>
            </a:extLst>
          </p:cNvPr>
          <p:cNvSpPr txBox="1"/>
          <p:nvPr/>
        </p:nvSpPr>
        <p:spPr>
          <a:xfrm>
            <a:off x="3459192" y="1733909"/>
            <a:ext cx="6895093" cy="1015663"/>
          </a:xfrm>
          <a:prstGeom prst="rect">
            <a:avLst/>
          </a:prstGeom>
          <a:noFill/>
        </p:spPr>
        <p:txBody>
          <a:bodyPr wrap="none" rtlCol="0">
            <a:spAutoFit/>
          </a:bodyPr>
          <a:lstStyle/>
          <a:p>
            <a:r>
              <a:rPr lang="en-US" sz="6000" dirty="0">
                <a:solidFill>
                  <a:schemeClr val="bg1"/>
                </a:solidFill>
              </a:rPr>
              <a:t>Water Loss Surcharge</a:t>
            </a:r>
          </a:p>
        </p:txBody>
      </p:sp>
    </p:spTree>
    <p:extLst>
      <p:ext uri="{BB962C8B-B14F-4D97-AF65-F5344CB8AC3E}">
        <p14:creationId xmlns:p14="http://schemas.microsoft.com/office/powerpoint/2010/main" val="1845742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363776A5-FB56-699D-424D-9B0CD8BCE1BF}"/>
              </a:ext>
            </a:extLst>
          </p:cNvPr>
          <p:cNvSpPr>
            <a:spLocks noGrp="1"/>
          </p:cNvSpPr>
          <p:nvPr>
            <p:ph type="sldNum" sz="quarter" idx="12"/>
          </p:nvPr>
        </p:nvSpPr>
        <p:spPr/>
        <p:txBody>
          <a:bodyPr/>
          <a:lstStyle/>
          <a:p>
            <a:fld id="{85C42EE7-FE79-4F97-B36E-8DE404E350A4}" type="slidenum">
              <a:rPr lang="en-US" smtClean="0"/>
              <a:t>2</a:t>
            </a:fld>
            <a:endParaRPr lang="en-US"/>
          </a:p>
        </p:txBody>
      </p:sp>
      <p:sp>
        <p:nvSpPr>
          <p:cNvPr id="6" name="Title 5">
            <a:extLst>
              <a:ext uri="{FF2B5EF4-FFF2-40B4-BE49-F238E27FC236}">
                <a16:creationId xmlns:a16="http://schemas.microsoft.com/office/drawing/2014/main" id="{D7DD59F2-FE92-015A-0CE8-9FD69A65CD48}"/>
              </a:ext>
            </a:extLst>
          </p:cNvPr>
          <p:cNvSpPr>
            <a:spLocks noGrp="1"/>
          </p:cNvSpPr>
          <p:nvPr>
            <p:ph type="title"/>
          </p:nvPr>
        </p:nvSpPr>
        <p:spPr>
          <a:xfrm>
            <a:off x="838200" y="218011"/>
            <a:ext cx="10515600" cy="1325563"/>
          </a:xfrm>
        </p:spPr>
        <p:txBody>
          <a:bodyPr/>
          <a:lstStyle/>
          <a:p>
            <a:r>
              <a:rPr lang="en-US" b="1" dirty="0">
                <a:solidFill>
                  <a:schemeClr val="bg1"/>
                </a:solidFill>
              </a:rPr>
              <a:t>We were ordered to collect a water loss surcharge, NOW WHAT??</a:t>
            </a:r>
          </a:p>
        </p:txBody>
      </p:sp>
      <p:pic>
        <p:nvPicPr>
          <p:cNvPr id="9" name="Picture 8">
            <a:extLst>
              <a:ext uri="{FF2B5EF4-FFF2-40B4-BE49-F238E27FC236}">
                <a16:creationId xmlns:a16="http://schemas.microsoft.com/office/drawing/2014/main" id="{67DEB640-B296-5900-E1E6-F64D9F041959}"/>
              </a:ext>
            </a:extLst>
          </p:cNvPr>
          <p:cNvPicPr>
            <a:picLocks noChangeAspect="1"/>
          </p:cNvPicPr>
          <p:nvPr/>
        </p:nvPicPr>
        <p:blipFill>
          <a:blip r:embed="rId3"/>
          <a:stretch>
            <a:fillRect/>
          </a:stretch>
        </p:blipFill>
        <p:spPr>
          <a:xfrm>
            <a:off x="3815752" y="1792180"/>
            <a:ext cx="4560496" cy="4457488"/>
          </a:xfrm>
          <a:prstGeom prst="rect">
            <a:avLst/>
          </a:prstGeom>
        </p:spPr>
      </p:pic>
    </p:spTree>
    <p:extLst>
      <p:ext uri="{BB962C8B-B14F-4D97-AF65-F5344CB8AC3E}">
        <p14:creationId xmlns:p14="http://schemas.microsoft.com/office/powerpoint/2010/main" val="1470084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fld id="{85C42EE7-FE79-4F97-B36E-8DE404E350A4}" type="slidenum">
              <a:rPr lang="en-US" smtClean="0"/>
              <a:t>3</a:t>
            </a:fld>
            <a:endParaRPr lang="en-US"/>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4294967295"/>
          </p:nvPr>
        </p:nvSpPr>
        <p:spPr>
          <a:xfrm>
            <a:off x="-1" y="2117035"/>
            <a:ext cx="11868727" cy="4059928"/>
          </a:xfrm>
        </p:spPr>
        <p:txBody>
          <a:bodyPr>
            <a:normAutofit/>
          </a:bodyPr>
          <a:lstStyle/>
          <a:p>
            <a:pPr marL="0" indent="0" algn="just">
              <a:buNone/>
            </a:pPr>
            <a:r>
              <a:rPr lang="en-US" sz="3600" dirty="0">
                <a:solidFill>
                  <a:schemeClr val="bg1"/>
                </a:solidFill>
                <a:effectLst/>
                <a:latin typeface="Arial" panose="020B0604020202020204" pitchFamily="34" charset="0"/>
                <a:ea typeface="Calibri" panose="020F0502020204030204" pitchFamily="34" charset="0"/>
                <a:cs typeface="Arial" panose="020B0604020202020204" pitchFamily="34" charset="0"/>
              </a:rPr>
              <a:t>1) Within 120 days of the date of service of this Order, the utility should file with the Commission a qualified infrastructure improvement plan (QIIP), including a comprehensive unaccounted-for water loss reduction plan that establishes priorities and a time schedule for eliminating each source of unaccounted-for water loss and provides a detailed spending plan for the proceeds of a surcharge.</a:t>
            </a:r>
            <a:endParaRPr lang="en-US" sz="3600" dirty="0">
              <a:solidFill>
                <a:schemeClr val="bg1"/>
              </a:solidFill>
              <a:latin typeface="Arial" panose="020B0604020202020204" pitchFamily="34" charset="0"/>
              <a:cs typeface="Arial" panose="020B0604020202020204" pitchFamily="34" charset="0"/>
            </a:endParaRPr>
          </a:p>
          <a:p>
            <a:pPr marL="0" indent="0">
              <a:buNone/>
            </a:pPr>
            <a:endParaRPr lang="en-US" sz="1100" b="1" dirty="0">
              <a:solidFill>
                <a:schemeClr val="bg1">
                  <a:lumMod val="95000"/>
                </a:schemeClr>
              </a:solidFill>
            </a:endParaRPr>
          </a:p>
        </p:txBody>
      </p:sp>
      <p:sp>
        <p:nvSpPr>
          <p:cNvPr id="4" name="TextBox 3">
            <a:extLst>
              <a:ext uri="{FF2B5EF4-FFF2-40B4-BE49-F238E27FC236}">
                <a16:creationId xmlns:a16="http://schemas.microsoft.com/office/drawing/2014/main" id="{84CC8005-339F-6E97-B11E-477A21DB4C81}"/>
              </a:ext>
            </a:extLst>
          </p:cNvPr>
          <p:cNvSpPr txBox="1"/>
          <p:nvPr/>
        </p:nvSpPr>
        <p:spPr>
          <a:xfrm>
            <a:off x="4065105" y="884583"/>
            <a:ext cx="4965594" cy="769441"/>
          </a:xfrm>
          <a:prstGeom prst="rect">
            <a:avLst/>
          </a:prstGeom>
          <a:noFill/>
        </p:spPr>
        <p:txBody>
          <a:bodyPr wrap="square" rtlCol="0">
            <a:spAutoFit/>
          </a:bodyPr>
          <a:lstStyle/>
          <a:p>
            <a:pPr algn="just"/>
            <a:r>
              <a:rPr lang="en-US" sz="4400" dirty="0">
                <a:solidFill>
                  <a:schemeClr val="bg1"/>
                </a:solidFill>
              </a:rPr>
              <a:t>The Order Says…….</a:t>
            </a:r>
          </a:p>
        </p:txBody>
      </p:sp>
    </p:spTree>
    <p:extLst>
      <p:ext uri="{BB962C8B-B14F-4D97-AF65-F5344CB8AC3E}">
        <p14:creationId xmlns:p14="http://schemas.microsoft.com/office/powerpoint/2010/main" val="1488242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Autofit/>
          </a:bodyPr>
          <a:lstStyle/>
          <a:p>
            <a:pPr algn="ctr"/>
            <a:r>
              <a:rPr lang="en-US" sz="4800" b="1" dirty="0">
                <a:solidFill>
                  <a:schemeClr val="bg1"/>
                </a:solidFill>
              </a:rPr>
              <a:t>What’s a QIIP?</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marL="342900" marR="0" lvl="0" indent="-342900">
              <a:lnSpc>
                <a:spcPct val="107000"/>
              </a:lnSpc>
              <a:spcBef>
                <a:spcPts val="0"/>
              </a:spcBef>
              <a:spcAft>
                <a:spcPts val="0"/>
              </a:spcAft>
              <a:buFont typeface="Courier New" panose="02070309020205020404" pitchFamily="49" charset="0"/>
              <a:buChar char="o"/>
            </a:pPr>
            <a:r>
              <a:rPr lang="en-US" sz="36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What is the utility’s plan for updating and improving infrastructure?</a:t>
            </a:r>
          </a:p>
          <a:p>
            <a:pPr marL="342900" marR="0" lvl="0" indent="-342900">
              <a:lnSpc>
                <a:spcPct val="107000"/>
              </a:lnSpc>
              <a:spcBef>
                <a:spcPts val="0"/>
              </a:spcBef>
              <a:spcAft>
                <a:spcPts val="0"/>
              </a:spcAft>
              <a:buFont typeface="Courier New" panose="02070309020205020404" pitchFamily="49" charset="0"/>
              <a:buChar char="o"/>
            </a:pPr>
            <a:r>
              <a:rPr lang="en-US" sz="36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Segment by segment or area by area?</a:t>
            </a:r>
          </a:p>
          <a:p>
            <a:pPr marL="342900" marR="0" lvl="0" indent="-342900">
              <a:lnSpc>
                <a:spcPct val="107000"/>
              </a:lnSpc>
              <a:spcBef>
                <a:spcPts val="0"/>
              </a:spcBef>
              <a:spcAft>
                <a:spcPts val="0"/>
              </a:spcAft>
              <a:buFont typeface="Courier New" panose="02070309020205020404" pitchFamily="49" charset="0"/>
              <a:buChar char="o"/>
            </a:pPr>
            <a:r>
              <a:rPr lang="en-US" sz="3600" kern="100" dirty="0">
                <a:solidFill>
                  <a:schemeClr val="bg1"/>
                </a:solidFill>
                <a:latin typeface="Arial" panose="020B0604020202020204" pitchFamily="34" charset="0"/>
                <a:ea typeface="Calibri" panose="020F0502020204030204" pitchFamily="34" charset="0"/>
                <a:cs typeface="Arial" panose="020B0604020202020204" pitchFamily="34" charset="0"/>
              </a:rPr>
              <a:t>Could address anything f</a:t>
            </a:r>
            <a:r>
              <a:rPr lang="en-US" sz="36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rom meters to water lines to pump stations to water treatment plants</a:t>
            </a:r>
          </a:p>
          <a:p>
            <a:pPr marL="342900" marR="0" lvl="0" indent="-342900">
              <a:lnSpc>
                <a:spcPct val="107000"/>
              </a:lnSpc>
              <a:spcBef>
                <a:spcPts val="0"/>
              </a:spcBef>
              <a:spcAft>
                <a:spcPts val="0"/>
              </a:spcAft>
              <a:buFont typeface="Courier New" panose="02070309020205020404" pitchFamily="49" charset="0"/>
              <a:buChar char="o"/>
            </a:pPr>
            <a:r>
              <a:rPr lang="en-US" sz="36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Zone meters</a:t>
            </a:r>
          </a:p>
          <a:p>
            <a:pPr marL="342900" marR="0" lvl="0" indent="-342900">
              <a:lnSpc>
                <a:spcPct val="107000"/>
              </a:lnSpc>
              <a:spcBef>
                <a:spcPts val="0"/>
              </a:spcBef>
              <a:spcAft>
                <a:spcPts val="800"/>
              </a:spcAft>
              <a:buFont typeface="Courier New" panose="02070309020205020404" pitchFamily="49" charset="0"/>
              <a:buChar char="o"/>
            </a:pPr>
            <a:r>
              <a:rPr lang="en-US" sz="36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Investments in leak detecting equipment</a:t>
            </a: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5BD2B019-EE9E-2A0A-88FD-6670B92FF9B7}"/>
              </a:ext>
            </a:extLst>
          </p:cNvPr>
          <p:cNvSpPr>
            <a:spLocks noGrp="1"/>
          </p:cNvSpPr>
          <p:nvPr>
            <p:ph type="sldNum" sz="quarter" idx="12"/>
          </p:nvPr>
        </p:nvSpPr>
        <p:spPr/>
        <p:txBody>
          <a:bodyPr/>
          <a:lstStyle/>
          <a:p>
            <a:fld id="{85C42EE7-FE79-4F97-B36E-8DE404E350A4}" type="slidenum">
              <a:rPr lang="en-US" smtClean="0"/>
              <a:t>4</a:t>
            </a:fld>
            <a:endParaRPr lang="en-US"/>
          </a:p>
        </p:txBody>
      </p:sp>
    </p:spTree>
    <p:extLst>
      <p:ext uri="{BB962C8B-B14F-4D97-AF65-F5344CB8AC3E}">
        <p14:creationId xmlns:p14="http://schemas.microsoft.com/office/powerpoint/2010/main" val="1742416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noAutofit/>
          </a:bodyPr>
          <a:lstStyle/>
          <a:p>
            <a:pPr algn="ctr"/>
            <a:r>
              <a:rPr lang="en-US" b="1" dirty="0">
                <a:solidFill>
                  <a:schemeClr val="bg1"/>
                </a:solidFill>
              </a:rPr>
              <a:t>Do we have to have an engineer to do it?</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a:xfrm>
            <a:off x="448408" y="1825624"/>
            <a:ext cx="11146692" cy="4530711"/>
          </a:xfrm>
        </p:spPr>
        <p:txBody>
          <a:bodyPr>
            <a:normAutofit/>
          </a:bodyPr>
          <a:lstStyle/>
          <a:p>
            <a:pPr marL="342900" marR="0" lvl="0" indent="-342900">
              <a:lnSpc>
                <a:spcPct val="107000"/>
              </a:lnSpc>
              <a:spcBef>
                <a:spcPts val="0"/>
              </a:spcBef>
              <a:spcAft>
                <a:spcPts val="0"/>
              </a:spcAft>
              <a:buFont typeface="Courier New" panose="02070309020205020404" pitchFamily="49" charset="0"/>
              <a:buChar char="o"/>
            </a:pPr>
            <a:r>
              <a:rPr lang="en-US" sz="32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No but is the plan detailed?</a:t>
            </a:r>
          </a:p>
          <a:p>
            <a:pPr marL="342900" marR="0" lvl="0" indent="-342900">
              <a:lnSpc>
                <a:spcPct val="107000"/>
              </a:lnSpc>
              <a:spcBef>
                <a:spcPts val="0"/>
              </a:spcBef>
              <a:spcAft>
                <a:spcPts val="0"/>
              </a:spcAft>
              <a:buFont typeface="Courier New" panose="02070309020205020404" pitchFamily="49" charset="0"/>
              <a:buChar char="o"/>
            </a:pPr>
            <a:r>
              <a:rPr lang="en-US" sz="32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Is there trained staff who can create a plan?</a:t>
            </a:r>
          </a:p>
          <a:p>
            <a:pPr marL="342900" marR="0" lvl="0" indent="-342900">
              <a:lnSpc>
                <a:spcPct val="107000"/>
              </a:lnSpc>
              <a:spcBef>
                <a:spcPts val="0"/>
              </a:spcBef>
              <a:spcAft>
                <a:spcPts val="0"/>
              </a:spcAft>
              <a:buFont typeface="Courier New" panose="02070309020205020404" pitchFamily="49" charset="0"/>
              <a:buChar char="o"/>
            </a:pPr>
            <a:r>
              <a:rPr lang="en-US" sz="32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Does anyone have time to create the plan?</a:t>
            </a:r>
          </a:p>
          <a:p>
            <a:pPr marL="342900" marR="0" lvl="0" indent="-342900">
              <a:lnSpc>
                <a:spcPct val="107000"/>
              </a:lnSpc>
              <a:spcBef>
                <a:spcPts val="0"/>
              </a:spcBef>
              <a:spcAft>
                <a:spcPts val="0"/>
              </a:spcAft>
              <a:buFont typeface="Courier New" panose="02070309020205020404" pitchFamily="49" charset="0"/>
              <a:buChar char="o"/>
            </a:pPr>
            <a:r>
              <a:rPr lang="en-US" sz="32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Anyone who works in a system everyday can cite to issues in the system start there.  The issues you can readily identity are usually the most urgent.</a:t>
            </a:r>
          </a:p>
          <a:p>
            <a:pPr marL="342900" marR="0" lvl="0" indent="-342900">
              <a:lnSpc>
                <a:spcPct val="107000"/>
              </a:lnSpc>
              <a:spcBef>
                <a:spcPts val="0"/>
              </a:spcBef>
              <a:spcAft>
                <a:spcPts val="800"/>
              </a:spcAft>
              <a:buFont typeface="Courier New" panose="02070309020205020404" pitchFamily="49" charset="0"/>
              <a:buChar char="o"/>
            </a:pPr>
            <a:r>
              <a:rPr lang="en-US" sz="32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Age of the system, think of it as a math problem.  Age + leak amount = priority/need number</a:t>
            </a:r>
          </a:p>
          <a:p>
            <a:pPr marL="0" indent="0" algn="ctr">
              <a:buNone/>
            </a:pPr>
            <a:endParaRPr lang="en-US" sz="3200" dirty="0">
              <a:solidFill>
                <a:schemeClr val="bg1">
                  <a:lumMod val="95000"/>
                </a:schemeClr>
              </a:solidFill>
            </a:endParaRPr>
          </a:p>
        </p:txBody>
      </p:sp>
      <p:sp>
        <p:nvSpPr>
          <p:cNvPr id="7" name="Slide Number Placeholder 6">
            <a:extLst>
              <a:ext uri="{FF2B5EF4-FFF2-40B4-BE49-F238E27FC236}">
                <a16:creationId xmlns:a16="http://schemas.microsoft.com/office/drawing/2014/main" id="{C0752994-5B08-CB85-7DE6-4E49382385DD}"/>
              </a:ext>
            </a:extLst>
          </p:cNvPr>
          <p:cNvSpPr>
            <a:spLocks noGrp="1"/>
          </p:cNvSpPr>
          <p:nvPr>
            <p:ph type="sldNum" sz="quarter" idx="12"/>
          </p:nvPr>
        </p:nvSpPr>
        <p:spPr/>
        <p:txBody>
          <a:bodyPr/>
          <a:lstStyle/>
          <a:p>
            <a:fld id="{85C42EE7-FE79-4F97-B36E-8DE404E350A4}" type="slidenum">
              <a:rPr lang="en-US" smtClean="0"/>
              <a:t>5</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573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noAutofit/>
          </a:bodyPr>
          <a:lstStyle/>
          <a:p>
            <a:pPr algn="ctr"/>
            <a:r>
              <a:rPr lang="en-US" sz="6000" b="1" dirty="0">
                <a:solidFill>
                  <a:schemeClr val="bg1"/>
                </a:solidFill>
              </a:rPr>
              <a:t>How do we create a timeline?</a:t>
            </a:r>
          </a:p>
        </p:txBody>
      </p:sp>
      <p:sp>
        <p:nvSpPr>
          <p:cNvPr id="4" name="Content Placeholder 3">
            <a:extLst>
              <a:ext uri="{FF2B5EF4-FFF2-40B4-BE49-F238E27FC236}">
                <a16:creationId xmlns:a16="http://schemas.microsoft.com/office/drawing/2014/main" id="{635B5A99-2F29-4401-204B-384AD0CA5BCE}"/>
              </a:ext>
            </a:extLst>
          </p:cNvPr>
          <p:cNvSpPr>
            <a:spLocks noGrp="1"/>
          </p:cNvSpPr>
          <p:nvPr>
            <p:ph sz="half" idx="2"/>
          </p:nvPr>
        </p:nvSpPr>
        <p:spPr>
          <a:xfrm>
            <a:off x="422030" y="1690688"/>
            <a:ext cx="11477869" cy="4463762"/>
          </a:xfrm>
        </p:spPr>
        <p:txBody>
          <a:bodyPr>
            <a:normAutofit fontScale="92500" lnSpcReduction="20000"/>
          </a:bodyPr>
          <a:lstStyle/>
          <a:p>
            <a:pPr marL="342900" marR="0" lvl="0" indent="-342900">
              <a:lnSpc>
                <a:spcPct val="107000"/>
              </a:lnSpc>
              <a:spcBef>
                <a:spcPts val="0"/>
              </a:spcBef>
              <a:spcAft>
                <a:spcPts val="0"/>
              </a:spcAft>
              <a:buFont typeface="Courier New" panose="02070309020205020404" pitchFamily="49" charset="0"/>
              <a:buChar char="o"/>
            </a:pPr>
            <a:r>
              <a:rPr lang="en-US" sz="4400" kern="100" dirty="0">
                <a:solidFill>
                  <a:schemeClr val="bg1"/>
                </a:solidFill>
                <a:latin typeface="Arial" panose="020B0604020202020204" pitchFamily="34" charset="0"/>
                <a:ea typeface="Calibri" panose="020F0502020204030204" pitchFamily="34" charset="0"/>
                <a:cs typeface="Arial" panose="020B0604020202020204" pitchFamily="34" charset="0"/>
              </a:rPr>
              <a:t>Another</a:t>
            </a:r>
            <a:r>
              <a:rPr lang="en-US" sz="4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 math equation:  Need + cost= priority placement</a:t>
            </a:r>
          </a:p>
          <a:p>
            <a:pPr marL="342900" marR="0" lvl="0" indent="-342900">
              <a:lnSpc>
                <a:spcPct val="107000"/>
              </a:lnSpc>
              <a:spcBef>
                <a:spcPts val="0"/>
              </a:spcBef>
              <a:spcAft>
                <a:spcPts val="0"/>
              </a:spcAft>
              <a:buFont typeface="Courier New" panose="02070309020205020404" pitchFamily="49" charset="0"/>
              <a:buChar char="o"/>
            </a:pPr>
            <a:r>
              <a:rPr lang="en-US" sz="4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What can we afford right now?</a:t>
            </a:r>
          </a:p>
          <a:p>
            <a:pPr marL="342900" marR="0" lvl="0" indent="-342900">
              <a:lnSpc>
                <a:spcPct val="107000"/>
              </a:lnSpc>
              <a:spcBef>
                <a:spcPts val="0"/>
              </a:spcBef>
              <a:spcAft>
                <a:spcPts val="0"/>
              </a:spcAft>
              <a:buFont typeface="Courier New" panose="02070309020205020404" pitchFamily="49" charset="0"/>
              <a:buChar char="o"/>
            </a:pPr>
            <a:r>
              <a:rPr lang="en-US" sz="4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What are easy things to do?</a:t>
            </a:r>
          </a:p>
          <a:p>
            <a:pPr marL="342900" marR="0" lvl="0" indent="-342900">
              <a:lnSpc>
                <a:spcPct val="107000"/>
              </a:lnSpc>
              <a:spcBef>
                <a:spcPts val="0"/>
              </a:spcBef>
              <a:spcAft>
                <a:spcPts val="800"/>
              </a:spcAft>
              <a:buFont typeface="Courier New" panose="02070309020205020404" pitchFamily="49" charset="0"/>
              <a:buChar char="o"/>
            </a:pPr>
            <a:r>
              <a:rPr lang="en-US" sz="4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What money can we get?  </a:t>
            </a:r>
          </a:p>
          <a:p>
            <a:pPr marL="342900" marR="0" lvl="0" indent="-342900">
              <a:lnSpc>
                <a:spcPct val="107000"/>
              </a:lnSpc>
              <a:spcBef>
                <a:spcPts val="0"/>
              </a:spcBef>
              <a:spcAft>
                <a:spcPts val="800"/>
              </a:spcAft>
              <a:buFont typeface="Courier New" panose="02070309020205020404" pitchFamily="49" charset="0"/>
              <a:buChar char="o"/>
            </a:pPr>
            <a:r>
              <a:rPr lang="en-US" sz="4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Grants and loans (plus surcharge funds adds up)</a:t>
            </a:r>
          </a:p>
          <a:p>
            <a:pPr algn="just"/>
            <a:endParaRPr lang="en-US" dirty="0">
              <a:solidFill>
                <a:schemeClr val="bg1"/>
              </a:solidFill>
            </a:endParaRPr>
          </a:p>
        </p:txBody>
      </p:sp>
      <p:sp>
        <p:nvSpPr>
          <p:cNvPr id="7" name="Slide Number Placeholder 6">
            <a:extLst>
              <a:ext uri="{FF2B5EF4-FFF2-40B4-BE49-F238E27FC236}">
                <a16:creationId xmlns:a16="http://schemas.microsoft.com/office/drawing/2014/main" id="{304986F5-0391-FDBB-35A1-424D8100F037}"/>
              </a:ext>
            </a:extLst>
          </p:cNvPr>
          <p:cNvSpPr>
            <a:spLocks noGrp="1"/>
          </p:cNvSpPr>
          <p:nvPr>
            <p:ph type="sldNum" sz="quarter" idx="12"/>
          </p:nvPr>
        </p:nvSpPr>
        <p:spPr/>
        <p:txBody>
          <a:bodyPr/>
          <a:lstStyle/>
          <a:p>
            <a:fld id="{85C42EE7-FE79-4F97-B36E-8DE404E350A4}" type="slidenum">
              <a:rPr lang="en-US" smtClean="0"/>
              <a:t>6</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6739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Autofit/>
          </a:bodyPr>
          <a:lstStyle/>
          <a:p>
            <a:pPr algn="ctr"/>
            <a:r>
              <a:rPr lang="en-US" b="1" dirty="0">
                <a:solidFill>
                  <a:schemeClr val="bg1"/>
                </a:solidFill>
                <a:latin typeface="Arial" panose="020B0604020202020204" pitchFamily="34" charset="0"/>
                <a:cs typeface="Arial" panose="020B0604020202020204" pitchFamily="34" charset="0"/>
              </a:rPr>
              <a:t>What’s a “detailed spending plan”?</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5E809242-93FB-5459-FCF1-BF6F1BBD0745}"/>
              </a:ext>
            </a:extLst>
          </p:cNvPr>
          <p:cNvSpPr>
            <a:spLocks noGrp="1"/>
          </p:cNvSpPr>
          <p:nvPr>
            <p:ph type="sldNum" sz="quarter" idx="12"/>
          </p:nvPr>
        </p:nvSpPr>
        <p:spPr/>
        <p:txBody>
          <a:bodyPr/>
          <a:lstStyle/>
          <a:p>
            <a:fld id="{85C42EE7-FE79-4F97-B36E-8DE404E350A4}" type="slidenum">
              <a:rPr lang="en-US" smtClean="0"/>
              <a:t>7</a:t>
            </a:fld>
            <a:endParaRPr lang="en-US"/>
          </a:p>
        </p:txBody>
      </p:sp>
      <p:sp>
        <p:nvSpPr>
          <p:cNvPr id="4" name="Content Placeholder 3">
            <a:extLst>
              <a:ext uri="{FF2B5EF4-FFF2-40B4-BE49-F238E27FC236}">
                <a16:creationId xmlns:a16="http://schemas.microsoft.com/office/drawing/2014/main" id="{1A252758-62F2-A551-AADC-DA64ADC67A14}"/>
              </a:ext>
            </a:extLst>
          </p:cNvPr>
          <p:cNvSpPr>
            <a:spLocks noGrp="1"/>
          </p:cNvSpPr>
          <p:nvPr>
            <p:ph idx="1"/>
          </p:nvPr>
        </p:nvSpPr>
        <p:spPr/>
        <p:txBody>
          <a:bodyPr/>
          <a:lstStyle/>
          <a:p>
            <a:pPr marL="342900" marR="0" lvl="0" indent="-342900">
              <a:lnSpc>
                <a:spcPct val="107000"/>
              </a:lnSpc>
              <a:spcBef>
                <a:spcPts val="0"/>
              </a:spcBef>
              <a:spcAft>
                <a:spcPts val="0"/>
              </a:spcAft>
              <a:buFont typeface="Courier New" panose="02070309020205020404" pitchFamily="49" charset="0"/>
              <a:buChar char="o"/>
            </a:pPr>
            <a:r>
              <a:rPr lang="en-US"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Calculate the expense of the top five projects</a:t>
            </a:r>
          </a:p>
          <a:p>
            <a:pPr marL="342900" marR="0" lvl="0" indent="-342900">
              <a:lnSpc>
                <a:spcPct val="107000"/>
              </a:lnSpc>
              <a:spcBef>
                <a:spcPts val="0"/>
              </a:spcBef>
              <a:spcAft>
                <a:spcPts val="0"/>
              </a:spcAft>
              <a:buFont typeface="Courier New" panose="02070309020205020404" pitchFamily="49" charset="0"/>
              <a:buChar char="o"/>
            </a:pPr>
            <a:r>
              <a:rPr lang="en-US"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If the district wants to purchase leak detection equipment, get estimates, estimated times of delivery</a:t>
            </a:r>
          </a:p>
          <a:p>
            <a:pPr marL="342900" marR="0" lvl="0" indent="-342900">
              <a:lnSpc>
                <a:spcPct val="107000"/>
              </a:lnSpc>
              <a:spcBef>
                <a:spcPts val="0"/>
              </a:spcBef>
              <a:spcAft>
                <a:spcPts val="0"/>
              </a:spcAft>
              <a:buFont typeface="Courier New" panose="02070309020205020404" pitchFamily="49" charset="0"/>
              <a:buChar char="o"/>
            </a:pPr>
            <a:r>
              <a:rPr lang="en-US"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If the district wants to hire leak detecting and repair employees, what </a:t>
            </a:r>
            <a:r>
              <a:rPr lang="en-US" sz="2400" kern="100" dirty="0">
                <a:solidFill>
                  <a:schemeClr val="bg1"/>
                </a:solidFill>
                <a:latin typeface="Arial" panose="020B0604020202020204" pitchFamily="34" charset="0"/>
                <a:ea typeface="Calibri" panose="020F0502020204030204" pitchFamily="34" charset="0"/>
                <a:cs typeface="Arial" panose="020B0604020202020204" pitchFamily="34" charset="0"/>
              </a:rPr>
              <a:t>should you do</a:t>
            </a:r>
            <a:r>
              <a:rPr lang="en-US"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  Consider full-time vs. part-time, salary and benefits. </a:t>
            </a:r>
          </a:p>
          <a:p>
            <a:pPr marL="342900" marR="0" lvl="0" indent="-342900">
              <a:lnSpc>
                <a:spcPct val="107000"/>
              </a:lnSpc>
              <a:spcBef>
                <a:spcPts val="0"/>
              </a:spcBef>
              <a:spcAft>
                <a:spcPts val="800"/>
              </a:spcAft>
              <a:buFont typeface="Courier New" panose="02070309020205020404" pitchFamily="49" charset="0"/>
              <a:buChar char="o"/>
            </a:pPr>
            <a:r>
              <a:rPr lang="en-US"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If the district wants to replace meters or buy zone meters, get estimates and do your research!!  What is the useful life, will it work with the present system?  Where should the zone meters go?</a:t>
            </a:r>
          </a:p>
          <a:p>
            <a:pPr marL="342900" indent="-342900">
              <a:lnSpc>
                <a:spcPct val="107000"/>
              </a:lnSpc>
              <a:spcBef>
                <a:spcPts val="0"/>
              </a:spcBef>
              <a:spcAft>
                <a:spcPts val="800"/>
              </a:spcAft>
              <a:buFont typeface="Courier New" panose="02070309020205020404" pitchFamily="49" charset="0"/>
              <a:buChar char="o"/>
            </a:pPr>
            <a:r>
              <a:rPr lang="en-US"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ASK for permission to use surcharge funds </a:t>
            </a:r>
            <a:r>
              <a:rPr lang="en-US" sz="2400" kern="100" dirty="0">
                <a:solidFill>
                  <a:schemeClr val="bg1"/>
                </a:solidFill>
                <a:latin typeface="Arial" panose="020B0604020202020204" pitchFamily="34" charset="0"/>
                <a:ea typeface="Calibri" panose="020F0502020204030204" pitchFamily="34" charset="0"/>
                <a:cs typeface="Arial" panose="020B0604020202020204" pitchFamily="34" charset="0"/>
              </a:rPr>
              <a:t>prior to spending money</a:t>
            </a:r>
            <a:r>
              <a:rPr lang="en-US"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 and have a plan in place for when the surcharge expires.</a:t>
            </a:r>
          </a:p>
          <a:p>
            <a:pPr marL="342900" marR="0" lvl="0" indent="-342900">
              <a:lnSpc>
                <a:spcPct val="107000"/>
              </a:lnSpc>
              <a:spcBef>
                <a:spcPts val="0"/>
              </a:spcBef>
              <a:spcAft>
                <a:spcPts val="800"/>
              </a:spcAft>
              <a:buFont typeface="Courier New" panose="02070309020205020404" pitchFamily="49" charset="0"/>
              <a:buChar char="o"/>
            </a:pPr>
            <a:endParaRPr lang="en-US"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3085517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214496"/>
            <a:ext cx="10515600" cy="490180"/>
          </a:xfrm>
        </p:spPr>
        <p:txBody>
          <a:bodyPr>
            <a:noAutofit/>
          </a:bodyPr>
          <a:lstStyle/>
          <a:p>
            <a:pPr algn="ctr"/>
            <a:r>
              <a:rPr lang="en-US" b="1" dirty="0">
                <a:solidFill>
                  <a:schemeClr val="bg1"/>
                </a:solidFill>
              </a:rPr>
              <a:t>What do we do if we don’t know what to do? </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52338" y="847288"/>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AB202F5F-7C30-32CD-36E0-3AD3408A513E}"/>
              </a:ext>
            </a:extLst>
          </p:cNvPr>
          <p:cNvSpPr>
            <a:spLocks noGrp="1"/>
          </p:cNvSpPr>
          <p:nvPr>
            <p:ph type="sldNum" sz="quarter" idx="12"/>
          </p:nvPr>
        </p:nvSpPr>
        <p:spPr/>
        <p:txBody>
          <a:bodyPr/>
          <a:lstStyle/>
          <a:p>
            <a:fld id="{85C42EE7-FE79-4F97-B36E-8DE404E350A4}" type="slidenum">
              <a:rPr lang="en-US" smtClean="0"/>
              <a:t>8</a:t>
            </a:fld>
            <a:endParaRPr lang="en-US"/>
          </a:p>
        </p:txBody>
      </p:sp>
      <p:sp>
        <p:nvSpPr>
          <p:cNvPr id="4" name="TextBox 3">
            <a:extLst>
              <a:ext uri="{FF2B5EF4-FFF2-40B4-BE49-F238E27FC236}">
                <a16:creationId xmlns:a16="http://schemas.microsoft.com/office/drawing/2014/main" id="{1B294396-DA14-33BF-C8D1-A6B49F751D8C}"/>
              </a:ext>
            </a:extLst>
          </p:cNvPr>
          <p:cNvSpPr txBox="1"/>
          <p:nvPr/>
        </p:nvSpPr>
        <p:spPr>
          <a:xfrm>
            <a:off x="520700" y="1435100"/>
            <a:ext cx="11099800" cy="4080797"/>
          </a:xfrm>
          <a:prstGeom prst="rect">
            <a:avLst/>
          </a:prstGeom>
          <a:noFill/>
        </p:spPr>
        <p:txBody>
          <a:bodyPr wrap="square">
            <a:spAutoFit/>
          </a:bodyPr>
          <a:lstStyle/>
          <a:p>
            <a:pPr marL="342900" marR="0" lvl="0" indent="-342900">
              <a:lnSpc>
                <a:spcPct val="107000"/>
              </a:lnSpc>
              <a:spcBef>
                <a:spcPts val="0"/>
              </a:spcBef>
              <a:spcAft>
                <a:spcPts val="0"/>
              </a:spcAft>
              <a:buFont typeface="Courier New" panose="02070309020205020404" pitchFamily="49" charset="0"/>
              <a:buChar char="o"/>
            </a:pPr>
            <a:r>
              <a:rPr lang="en-US" sz="4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ASK YOUR ATTORNEY</a:t>
            </a:r>
          </a:p>
          <a:p>
            <a:pPr marL="342900" marR="0" lvl="0" indent="-342900">
              <a:lnSpc>
                <a:spcPct val="107000"/>
              </a:lnSpc>
              <a:spcBef>
                <a:spcPts val="0"/>
              </a:spcBef>
              <a:spcAft>
                <a:spcPts val="0"/>
              </a:spcAft>
              <a:buFont typeface="Courier New" panose="02070309020205020404" pitchFamily="49" charset="0"/>
              <a:buChar char="o"/>
            </a:pPr>
            <a:endParaRPr lang="en-US" sz="4000" kern="1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Courier New" panose="02070309020205020404" pitchFamily="49" charset="0"/>
              <a:buChar char="o"/>
            </a:pPr>
            <a:r>
              <a:rPr lang="en-US" sz="4000" b="1"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We</a:t>
            </a:r>
            <a:r>
              <a:rPr lang="en-US" sz="40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en-US" sz="4000" b="1"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can’t give legal advice, </a:t>
            </a:r>
            <a:r>
              <a:rPr lang="en-US" sz="40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but we can send you in the right direction. </a:t>
            </a:r>
            <a:r>
              <a:rPr lang="en-US" sz="4000" kern="100" dirty="0">
                <a:solidFill>
                  <a:schemeClr val="bg1"/>
                </a:solidFill>
                <a:latin typeface="Arial" panose="020B0604020202020204" pitchFamily="34" charset="0"/>
                <a:ea typeface="Calibri" panose="020F0502020204030204" pitchFamily="34" charset="0"/>
                <a:cs typeface="Arial" panose="020B0604020202020204" pitchFamily="34" charset="0"/>
              </a:rPr>
              <a:t>F</a:t>
            </a:r>
            <a:r>
              <a:rPr lang="en-US" sz="40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or example, ask at Rural Water conventions, ask at trainings, who has been here before, what was expected</a:t>
            </a:r>
          </a:p>
        </p:txBody>
      </p:sp>
    </p:spTree>
    <p:extLst>
      <p:ext uri="{BB962C8B-B14F-4D97-AF65-F5344CB8AC3E}">
        <p14:creationId xmlns:p14="http://schemas.microsoft.com/office/powerpoint/2010/main" val="1012465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570383"/>
            <a:ext cx="10515600" cy="4606580"/>
          </a:xfrm>
        </p:spPr>
        <p:txBody>
          <a:bodyPr>
            <a:normAutofit lnSpcReduction="10000"/>
          </a:bodyPr>
          <a:lstStyle/>
          <a:p>
            <a:pPr marL="0" indent="0" algn="just">
              <a:buNone/>
            </a:pPr>
            <a:r>
              <a:rPr lang="en-US" dirty="0">
                <a:solidFill>
                  <a:schemeClr val="bg1"/>
                </a:solidFill>
                <a:effectLst/>
                <a:latin typeface="Arial" panose="020B0604020202020204" pitchFamily="34" charset="0"/>
                <a:ea typeface="Calibri" panose="020F0502020204030204" pitchFamily="34" charset="0"/>
                <a:cs typeface="Arial" panose="020B0604020202020204" pitchFamily="34" charset="0"/>
              </a:rPr>
              <a:t>2) The Utility should deposit surcharge collections in a separate interest-bearing account.</a:t>
            </a:r>
          </a:p>
          <a:p>
            <a:pPr marL="0" indent="0" algn="just">
              <a:buNone/>
            </a:pPr>
            <a:endParaRPr lang="en-US"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indent="0" algn="just">
              <a:buNone/>
            </a:pPr>
            <a:r>
              <a:rPr lang="en-US" dirty="0">
                <a:solidFill>
                  <a:schemeClr val="bg1"/>
                </a:solidFill>
                <a:effectLst/>
                <a:latin typeface="Arial" panose="020B0604020202020204" pitchFamily="34" charset="0"/>
                <a:ea typeface="Calibri" panose="020F0502020204030204" pitchFamily="34" charset="0"/>
                <a:cs typeface="Arial" panose="020B0604020202020204" pitchFamily="34" charset="0"/>
              </a:rPr>
              <a:t>3) On the 15th day of each month for 48 months from the date of service of this Order or until all surcharge proceeds are expended, _________________ should file with the Commission a monthly activity report that includes a statement of monthly surcharge billings and collections using the format in </a:t>
            </a:r>
            <a:r>
              <a:rPr lang="en-US" b="1" dirty="0">
                <a:solidFill>
                  <a:schemeClr val="bg1"/>
                </a:solidFill>
                <a:effectLst/>
                <a:latin typeface="Arial" panose="020B0604020202020204" pitchFamily="34" charset="0"/>
                <a:ea typeface="Calibri" panose="020F0502020204030204" pitchFamily="34" charset="0"/>
                <a:cs typeface="Arial" panose="020B0604020202020204" pitchFamily="34" charset="0"/>
              </a:rPr>
              <a:t>the Surcharge Reporting form</a:t>
            </a:r>
            <a:r>
              <a:rPr lang="en-US" dirty="0">
                <a:solidFill>
                  <a:schemeClr val="bg1"/>
                </a:solidFill>
                <a:effectLst/>
                <a:latin typeface="Arial" panose="020B0604020202020204" pitchFamily="34" charset="0"/>
                <a:ea typeface="Calibri" panose="020F0502020204030204" pitchFamily="34" charset="0"/>
                <a:cs typeface="Arial" panose="020B0604020202020204" pitchFamily="34" charset="0"/>
              </a:rPr>
              <a:t>, a monthly surcharge bank statement, a list of each payment from the account, its payee, and a description of the purpose, and invoices supporting each payment</a:t>
            </a:r>
            <a:r>
              <a:rPr lang="en-US" dirty="0">
                <a:effectLst/>
                <a:latin typeface="Arial" panose="020B0604020202020204" pitchFamily="34" charset="0"/>
                <a:ea typeface="Calibri" panose="020F0502020204030204" pitchFamily="34" charset="0"/>
                <a:cs typeface="Arial" panose="020B0604020202020204" pitchFamily="34" charset="0"/>
              </a:rPr>
              <a:t>.</a:t>
            </a:r>
            <a:endParaRPr lang="en-US" u="sng" dirty="0">
              <a:solidFill>
                <a:schemeClr val="bg1"/>
              </a:solidFill>
              <a:latin typeface="Arial" panose="020B0604020202020204" pitchFamily="34" charset="0"/>
              <a:cs typeface="Arial" panose="020B0604020202020204" pitchFamily="34" charset="0"/>
            </a:endParaRPr>
          </a:p>
        </p:txBody>
      </p:sp>
      <p:sp>
        <p:nvSpPr>
          <p:cNvPr id="7" name="Slide Number Placeholder 6">
            <a:extLst>
              <a:ext uri="{FF2B5EF4-FFF2-40B4-BE49-F238E27FC236}">
                <a16:creationId xmlns:a16="http://schemas.microsoft.com/office/drawing/2014/main" id="{D92366A6-BD4F-F8C9-7404-4CDEA6C3B7F9}"/>
              </a:ext>
            </a:extLst>
          </p:cNvPr>
          <p:cNvSpPr>
            <a:spLocks noGrp="1"/>
          </p:cNvSpPr>
          <p:nvPr>
            <p:ph type="sldNum" sz="quarter" idx="12"/>
          </p:nvPr>
        </p:nvSpPr>
        <p:spPr/>
        <p:txBody>
          <a:bodyPr/>
          <a:lstStyle/>
          <a:p>
            <a:fld id="{85C42EE7-FE79-4F97-B36E-8DE404E350A4}" type="slidenum">
              <a:rPr lang="en-US" smtClean="0"/>
              <a:t>9</a:t>
            </a:fld>
            <a:endParaRPr lang="en-US"/>
          </a:p>
        </p:txBody>
      </p:sp>
      <p:sp>
        <p:nvSpPr>
          <p:cNvPr id="2" name="TextBox 1">
            <a:extLst>
              <a:ext uri="{FF2B5EF4-FFF2-40B4-BE49-F238E27FC236}">
                <a16:creationId xmlns:a16="http://schemas.microsoft.com/office/drawing/2014/main" id="{C84687DD-67E8-B1D1-0600-B7AC89C826F9}"/>
              </a:ext>
            </a:extLst>
          </p:cNvPr>
          <p:cNvSpPr txBox="1"/>
          <p:nvPr/>
        </p:nvSpPr>
        <p:spPr>
          <a:xfrm>
            <a:off x="3916017" y="735496"/>
            <a:ext cx="4934839" cy="646331"/>
          </a:xfrm>
          <a:prstGeom prst="rect">
            <a:avLst/>
          </a:prstGeom>
          <a:noFill/>
        </p:spPr>
        <p:txBody>
          <a:bodyPr wrap="square" rtlCol="0">
            <a:spAutoFit/>
          </a:bodyPr>
          <a:lstStyle/>
          <a:p>
            <a:pPr algn="just"/>
            <a:r>
              <a:rPr lang="en-US" sz="3600" dirty="0">
                <a:solidFill>
                  <a:schemeClr val="bg1"/>
                </a:solidFill>
              </a:rPr>
              <a:t>The Order Also Says…..</a:t>
            </a:r>
          </a:p>
        </p:txBody>
      </p:sp>
    </p:spTree>
    <p:extLst>
      <p:ext uri="{BB962C8B-B14F-4D97-AF65-F5344CB8AC3E}">
        <p14:creationId xmlns:p14="http://schemas.microsoft.com/office/powerpoint/2010/main" val="1729143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793F4794-D2CF-7E3E-DDB4-359167CA6D8A}"/>
              </a:ext>
            </a:extLst>
          </p:cNvPr>
          <p:cNvSpPr>
            <a:spLocks noGrp="1"/>
          </p:cNvSpPr>
          <p:nvPr>
            <p:ph type="sldNum" sz="quarter" idx="12"/>
          </p:nvPr>
        </p:nvSpPr>
        <p:spPr/>
        <p:txBody>
          <a:bodyPr/>
          <a:lstStyle/>
          <a:p>
            <a:fld id="{85C42EE7-FE79-4F97-B36E-8DE404E350A4}" type="slidenum">
              <a:rPr lang="en-US" smtClean="0"/>
              <a:t>10</a:t>
            </a:fld>
            <a:endParaRPr lang="en-US"/>
          </a:p>
        </p:txBody>
      </p:sp>
      <p:sp>
        <p:nvSpPr>
          <p:cNvPr id="9" name="Content Placeholder 8">
            <a:extLst>
              <a:ext uri="{FF2B5EF4-FFF2-40B4-BE49-F238E27FC236}">
                <a16:creationId xmlns:a16="http://schemas.microsoft.com/office/drawing/2014/main" id="{847E0951-C5BB-A2A2-1D4C-4F93F096D814}"/>
              </a:ext>
            </a:extLst>
          </p:cNvPr>
          <p:cNvSpPr>
            <a:spLocks noGrp="1"/>
          </p:cNvSpPr>
          <p:nvPr>
            <p:ph idx="1"/>
          </p:nvPr>
        </p:nvSpPr>
        <p:spPr>
          <a:xfrm>
            <a:off x="673100" y="454024"/>
            <a:ext cx="10515600" cy="6061075"/>
          </a:xfrm>
        </p:spPr>
        <p:txBody>
          <a:bodyPr>
            <a:normAutofit/>
          </a:bodyPr>
          <a:lstStyle/>
          <a:p>
            <a:pPr marL="0" indent="0" algn="just">
              <a:buNone/>
            </a:pPr>
            <a:r>
              <a:rPr lang="en-US" sz="36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4)  On the 15th day of each month for 48 months from the date of service of this Order or until all surcharge proceeds are expended, the utility should file a monthly water loss report with the Commission.</a:t>
            </a:r>
          </a:p>
          <a:p>
            <a:pPr marL="0" indent="0" algn="just">
              <a:buNone/>
            </a:pPr>
            <a:endParaRPr lang="en-US" sz="3600" dirty="0">
              <a:solidFill>
                <a:schemeClr val="bg1">
                  <a:lumMod val="95000"/>
                </a:schemeClr>
              </a:solidFill>
              <a:latin typeface="Arial" panose="020B0604020202020204" pitchFamily="34" charset="0"/>
              <a:cs typeface="Arial" panose="020B0604020202020204" pitchFamily="34" charset="0"/>
            </a:endParaRPr>
          </a:p>
          <a:p>
            <a:pPr marL="0" indent="0" algn="just">
              <a:buNone/>
            </a:pPr>
            <a:r>
              <a:rPr lang="en-US" sz="3600" dirty="0">
                <a:solidFill>
                  <a:schemeClr val="bg1"/>
                </a:solidFill>
                <a:latin typeface="Arial" panose="020B0604020202020204" pitchFamily="34" charset="0"/>
                <a:ea typeface="Calibri" panose="020F0502020204030204" pitchFamily="34" charset="0"/>
                <a:cs typeface="Arial" panose="020B0604020202020204" pitchFamily="34" charset="0"/>
              </a:rPr>
              <a:t>5) The utility </a:t>
            </a:r>
            <a:r>
              <a:rPr lang="en-US" sz="3600" dirty="0">
                <a:solidFill>
                  <a:schemeClr val="bg1"/>
                </a:solidFill>
                <a:effectLst/>
                <a:latin typeface="Arial" panose="020B0604020202020204" pitchFamily="34" charset="0"/>
                <a:ea typeface="Calibri" panose="020F0502020204030204" pitchFamily="34" charset="0"/>
                <a:cs typeface="Arial" panose="020B0604020202020204" pitchFamily="34" charset="0"/>
              </a:rPr>
              <a:t>should not use any surcharge proceeds for reimbursement of unaccounted-for water loss reduction </a:t>
            </a:r>
            <a:r>
              <a:rPr lang="en-US" sz="36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expenses without prior Commission authorization</a:t>
            </a:r>
            <a:r>
              <a:rPr lang="en-US" sz="3600" dirty="0">
                <a:effectLst/>
                <a:latin typeface="Arial" panose="020B0604020202020204" pitchFamily="34" charset="0"/>
                <a:ea typeface="Calibri" panose="020F0502020204030204" pitchFamily="34" charset="0"/>
                <a:cs typeface="Arial" panose="020B0604020202020204" pitchFamily="34" charset="0"/>
              </a:rPr>
              <a:t>.</a:t>
            </a:r>
          </a:p>
          <a:p>
            <a:pPr marL="0" indent="0" algn="just">
              <a:buNone/>
            </a:pPr>
            <a:endParaRPr lang="en-US" sz="3600" dirty="0">
              <a:solidFill>
                <a:schemeClr val="bg1">
                  <a:lumMod val="95000"/>
                </a:schemeClr>
              </a:solidFill>
              <a:latin typeface="Arial" panose="020B0604020202020204" pitchFamily="34" charset="0"/>
              <a:cs typeface="Arial" panose="020B0604020202020204" pitchFamily="34" charset="0"/>
            </a:endParaRPr>
          </a:p>
          <a:p>
            <a:pPr marL="0" indent="0" algn="just">
              <a:buNone/>
            </a:pPr>
            <a:endParaRPr lang="en-US" dirty="0">
              <a:solidFill>
                <a:schemeClr val="bg1">
                  <a:lumMod val="95000"/>
                </a:schemeClr>
              </a:solidFill>
            </a:endParaRPr>
          </a:p>
        </p:txBody>
      </p:sp>
    </p:spTree>
    <p:extLst>
      <p:ext uri="{BB962C8B-B14F-4D97-AF65-F5344CB8AC3E}">
        <p14:creationId xmlns:p14="http://schemas.microsoft.com/office/powerpoint/2010/main" val="1348822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06E89E-D517-F5A3-A3C2-8DC6AC242B88}"/>
              </a:ext>
            </a:extLst>
          </p:cNvPr>
          <p:cNvSpPr>
            <a:spLocks noGrp="1"/>
          </p:cNvSpPr>
          <p:nvPr>
            <p:ph type="sldNum" sz="quarter" idx="12"/>
          </p:nvPr>
        </p:nvSpPr>
        <p:spPr/>
        <p:txBody>
          <a:bodyPr/>
          <a:lstStyle/>
          <a:p>
            <a:fld id="{85C42EE7-FE79-4F97-B36E-8DE404E350A4}" type="slidenum">
              <a:rPr lang="en-US" smtClean="0"/>
              <a:t>11</a:t>
            </a:fld>
            <a:endParaRPr lang="en-US"/>
          </a:p>
        </p:txBody>
      </p:sp>
      <p:pic>
        <p:nvPicPr>
          <p:cNvPr id="4" name="Picture 3" descr="Graphical user interface, text&#10;&#10;Description automatically generated">
            <a:extLst>
              <a:ext uri="{FF2B5EF4-FFF2-40B4-BE49-F238E27FC236}">
                <a16:creationId xmlns:a16="http://schemas.microsoft.com/office/drawing/2014/main" id="{77B16AEB-7589-B91B-B281-E4D790E47A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0"/>
            <a:ext cx="12192000" cy="6477000"/>
          </a:xfrm>
          <a:prstGeom prst="rect">
            <a:avLst/>
          </a:prstGeom>
        </p:spPr>
      </p:pic>
    </p:spTree>
    <p:extLst>
      <p:ext uri="{BB962C8B-B14F-4D97-AF65-F5344CB8AC3E}">
        <p14:creationId xmlns:p14="http://schemas.microsoft.com/office/powerpoint/2010/main" val="1521391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47111F-7BCA-4B91-6B80-6B6C11DB2310}"/>
              </a:ext>
            </a:extLst>
          </p:cNvPr>
          <p:cNvSpPr>
            <a:spLocks noGrp="1"/>
          </p:cNvSpPr>
          <p:nvPr>
            <p:ph type="sldNum" sz="quarter" idx="12"/>
          </p:nvPr>
        </p:nvSpPr>
        <p:spPr/>
        <p:txBody>
          <a:bodyPr/>
          <a:lstStyle/>
          <a:p>
            <a:fld id="{85C42EE7-FE79-4F97-B36E-8DE404E350A4}" type="slidenum">
              <a:rPr lang="en-US" smtClean="0"/>
              <a:t>12</a:t>
            </a:fld>
            <a:endParaRPr lang="en-US"/>
          </a:p>
        </p:txBody>
      </p:sp>
      <p:pic>
        <p:nvPicPr>
          <p:cNvPr id="4" name="Picture 3" descr="Text&#10;&#10;Description automatically generated with medium confidence">
            <a:extLst>
              <a:ext uri="{FF2B5EF4-FFF2-40B4-BE49-F238E27FC236}">
                <a16:creationId xmlns:a16="http://schemas.microsoft.com/office/drawing/2014/main" id="{65235E0A-8A14-580C-4484-BEAE1C1F97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0"/>
            <a:ext cx="12192000" cy="6477000"/>
          </a:xfrm>
          <a:prstGeom prst="rect">
            <a:avLst/>
          </a:prstGeom>
        </p:spPr>
      </p:pic>
      <p:sp>
        <p:nvSpPr>
          <p:cNvPr id="3" name="Oval 2">
            <a:extLst>
              <a:ext uri="{FF2B5EF4-FFF2-40B4-BE49-F238E27FC236}">
                <a16:creationId xmlns:a16="http://schemas.microsoft.com/office/drawing/2014/main" id="{AD4CEEB6-596B-04C7-B964-B85E0C9D0319}"/>
              </a:ext>
            </a:extLst>
          </p:cNvPr>
          <p:cNvSpPr/>
          <p:nvPr/>
        </p:nvSpPr>
        <p:spPr>
          <a:xfrm>
            <a:off x="1242204" y="4356340"/>
            <a:ext cx="1837426" cy="362309"/>
          </a:xfrm>
          <a:prstGeom prst="ellipse">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687603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793F4794-D2CF-7E3E-DDB4-359167CA6D8A}"/>
              </a:ext>
            </a:extLst>
          </p:cNvPr>
          <p:cNvSpPr>
            <a:spLocks noGrp="1"/>
          </p:cNvSpPr>
          <p:nvPr>
            <p:ph type="sldNum" sz="quarter" idx="12"/>
          </p:nvPr>
        </p:nvSpPr>
        <p:spPr/>
        <p:txBody>
          <a:bodyPr/>
          <a:lstStyle/>
          <a:p>
            <a:fld id="{85C42EE7-FE79-4F97-B36E-8DE404E350A4}" type="slidenum">
              <a:rPr lang="en-US" smtClean="0"/>
              <a:t>13</a:t>
            </a:fld>
            <a:endParaRPr lang="en-US" dirty="0"/>
          </a:p>
        </p:txBody>
      </p:sp>
      <p:sp>
        <p:nvSpPr>
          <p:cNvPr id="4" name="TextBox 3">
            <a:extLst>
              <a:ext uri="{FF2B5EF4-FFF2-40B4-BE49-F238E27FC236}">
                <a16:creationId xmlns:a16="http://schemas.microsoft.com/office/drawing/2014/main" id="{AFA36B5A-A24E-B830-183A-9C5996BB1677}"/>
              </a:ext>
            </a:extLst>
          </p:cNvPr>
          <p:cNvSpPr txBox="1"/>
          <p:nvPr/>
        </p:nvSpPr>
        <p:spPr>
          <a:xfrm>
            <a:off x="381000" y="457200"/>
            <a:ext cx="11321642" cy="4413259"/>
          </a:xfrm>
          <a:prstGeom prst="rect">
            <a:avLst/>
          </a:prstGeom>
          <a:noFill/>
        </p:spPr>
        <p:txBody>
          <a:bodyPr wrap="square">
            <a:spAutoFit/>
          </a:bodyPr>
          <a:lstStyle/>
          <a:p>
            <a:pPr marL="0" marR="0" algn="just">
              <a:lnSpc>
                <a:spcPct val="107000"/>
              </a:lnSpc>
              <a:spcBef>
                <a:spcPts val="0"/>
              </a:spcBef>
              <a:spcAft>
                <a:spcPts val="800"/>
              </a:spcAft>
            </a:pPr>
            <a:r>
              <a:rPr lang="en-US" sz="2800" kern="100" dirty="0">
                <a:solidFill>
                  <a:schemeClr val="bg1"/>
                </a:solidFill>
                <a:latin typeface="Arial" panose="020B0604020202020204" pitchFamily="34" charset="0"/>
                <a:ea typeface="Calibri" panose="020F0502020204030204" pitchFamily="34" charset="0"/>
                <a:cs typeface="Arial" panose="020B0604020202020204" pitchFamily="34" charset="0"/>
              </a:rPr>
              <a:t>6)  The Utility</a:t>
            </a:r>
            <a:r>
              <a:rPr lang="en-US" sz="28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 should file requests to use surcharge proceeds into the record of this proceeding.  </a:t>
            </a:r>
          </a:p>
          <a:p>
            <a:pPr marL="0" marR="0" algn="just">
              <a:lnSpc>
                <a:spcPct val="107000"/>
              </a:lnSpc>
              <a:spcBef>
                <a:spcPts val="0"/>
              </a:spcBef>
              <a:spcAft>
                <a:spcPts val="800"/>
              </a:spcAft>
            </a:pPr>
            <a:endParaRPr lang="en-US" sz="2800" b="1"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just">
              <a:lnSpc>
                <a:spcPct val="107000"/>
              </a:lnSpc>
              <a:spcBef>
                <a:spcPts val="0"/>
              </a:spcBef>
              <a:spcAft>
                <a:spcPts val="800"/>
              </a:spcAft>
            </a:pPr>
            <a:r>
              <a:rPr lang="en-US" sz="2800" b="1"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The request should include a complete description of the equipment, project, or service for which approval is sought; bids, invoices, or price quotes as applicable; and a statement describing how the proposed purchase, project, or service is related to the qualified infrastructure improvement plan and the goal of reducing unaccounted-for water loss.</a:t>
            </a:r>
            <a:r>
              <a:rPr lang="en-US" sz="28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2261760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D36ACED-910D-3B95-427B-366032F9E852}"/>
              </a:ext>
            </a:extLst>
          </p:cNvPr>
          <p:cNvSpPr>
            <a:spLocks noGrp="1"/>
          </p:cNvSpPr>
          <p:nvPr>
            <p:ph type="sldNum" sz="quarter" idx="12"/>
          </p:nvPr>
        </p:nvSpPr>
        <p:spPr/>
        <p:txBody>
          <a:bodyPr/>
          <a:lstStyle/>
          <a:p>
            <a:fld id="{85C42EE7-FE79-4F97-B36E-8DE404E350A4}" type="slidenum">
              <a:rPr lang="en-US" smtClean="0"/>
              <a:t>14</a:t>
            </a:fld>
            <a:endParaRPr lang="en-US"/>
          </a:p>
        </p:txBody>
      </p:sp>
      <p:sp>
        <p:nvSpPr>
          <p:cNvPr id="4" name="TextBox 3">
            <a:extLst>
              <a:ext uri="{FF2B5EF4-FFF2-40B4-BE49-F238E27FC236}">
                <a16:creationId xmlns:a16="http://schemas.microsoft.com/office/drawing/2014/main" id="{C71BBABF-F27C-4234-401A-DC86606FC669}"/>
              </a:ext>
            </a:extLst>
          </p:cNvPr>
          <p:cNvSpPr txBox="1"/>
          <p:nvPr/>
        </p:nvSpPr>
        <p:spPr>
          <a:xfrm>
            <a:off x="412459" y="1375796"/>
            <a:ext cx="11367082" cy="4208075"/>
          </a:xfrm>
          <a:prstGeom prst="rect">
            <a:avLst/>
          </a:prstGeom>
          <a:noFill/>
        </p:spPr>
        <p:txBody>
          <a:bodyPr wrap="square">
            <a:spAutoFit/>
          </a:bodyPr>
          <a:lstStyle/>
          <a:p>
            <a:pPr marL="342900" marR="0" lvl="0" indent="-342900" algn="just">
              <a:lnSpc>
                <a:spcPct val="107000"/>
              </a:lnSpc>
              <a:spcBef>
                <a:spcPts val="0"/>
              </a:spcBef>
              <a:spcAft>
                <a:spcPts val="0"/>
              </a:spcAft>
              <a:buFont typeface="Symbol" panose="05050102010706020507" pitchFamily="18" charset="2"/>
              <a:buChar char=""/>
            </a:pPr>
            <a:r>
              <a:rPr lang="en-US" sz="28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Make this a separate filing/Motion – Clearly mark it as a request to use surcharge funds</a:t>
            </a:r>
          </a:p>
          <a:p>
            <a:pPr marL="342900" marR="0" lvl="0" indent="-342900" algn="just">
              <a:lnSpc>
                <a:spcPct val="107000"/>
              </a:lnSpc>
              <a:spcBef>
                <a:spcPts val="0"/>
              </a:spcBef>
              <a:spcAft>
                <a:spcPts val="0"/>
              </a:spcAft>
              <a:buFont typeface="Symbol" panose="05050102010706020507" pitchFamily="18" charset="2"/>
              <a:buChar char=""/>
            </a:pPr>
            <a:r>
              <a:rPr lang="en-US" sz="28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Have everything on this list, so make a checklist – have we included all of this….?</a:t>
            </a:r>
          </a:p>
          <a:p>
            <a:pPr marL="342900" marR="0" lvl="0" indent="-342900" algn="just">
              <a:lnSpc>
                <a:spcPct val="107000"/>
              </a:lnSpc>
              <a:spcBef>
                <a:spcPts val="0"/>
              </a:spcBef>
              <a:spcAft>
                <a:spcPts val="0"/>
              </a:spcAft>
              <a:buFont typeface="Symbol" panose="05050102010706020507" pitchFamily="18" charset="2"/>
              <a:buChar char=""/>
            </a:pPr>
            <a:r>
              <a:rPr lang="en-US" sz="28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If you do not have everything, don’t file it.  Wait until you do or thoroughly explain why you don’t or can’t.</a:t>
            </a:r>
          </a:p>
          <a:p>
            <a:pPr marL="342900" marR="0" lvl="0" indent="-342900" algn="just">
              <a:lnSpc>
                <a:spcPct val="107000"/>
              </a:lnSpc>
              <a:spcBef>
                <a:spcPts val="0"/>
              </a:spcBef>
              <a:spcAft>
                <a:spcPts val="800"/>
              </a:spcAft>
              <a:buFont typeface="Symbol" panose="05050102010706020507" pitchFamily="18" charset="2"/>
              <a:buChar char=""/>
            </a:pPr>
            <a:r>
              <a:rPr lang="en-US" sz="28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If it is not in the QIIP, then there must be substantial information related to need… a major leak, a weather event that caused an issue.  Make sure you have included an explanation.</a:t>
            </a:r>
          </a:p>
        </p:txBody>
      </p:sp>
    </p:spTree>
    <p:extLst>
      <p:ext uri="{BB962C8B-B14F-4D97-AF65-F5344CB8AC3E}">
        <p14:creationId xmlns:p14="http://schemas.microsoft.com/office/powerpoint/2010/main" val="208327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512884" y="1468316"/>
            <a:ext cx="11166231" cy="4888027"/>
          </a:xfrm>
        </p:spPr>
        <p:txBody>
          <a:bodyPr>
            <a:normAutofit/>
          </a:bodyPr>
          <a:lstStyle/>
          <a:p>
            <a:pPr marL="742950" marR="0" indent="-742950" algn="just">
              <a:lnSpc>
                <a:spcPct val="107000"/>
              </a:lnSpc>
              <a:spcBef>
                <a:spcPts val="0"/>
              </a:spcBef>
              <a:spcAft>
                <a:spcPts val="800"/>
              </a:spcAft>
              <a:buAutoNum type="arabicParenR" startAt="7"/>
            </a:pPr>
            <a:r>
              <a:rPr lang="en-US" sz="3600" dirty="0">
                <a:solidFill>
                  <a:schemeClr val="bg1"/>
                </a:solidFill>
                <a:latin typeface="Arial" panose="020B0604020202020204" pitchFamily="34" charset="0"/>
                <a:cs typeface="Arial" panose="020B0604020202020204" pitchFamily="34" charset="0"/>
              </a:rPr>
              <a:t>The Utility </a:t>
            </a:r>
            <a:r>
              <a:rPr lang="en-US" sz="36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 should consider all surcharge collections as contributions and shall account for them in the manner that the Uniform System of Accounts for Class A and B Water Districts and Associations prescribes. </a:t>
            </a:r>
          </a:p>
          <a:p>
            <a:pPr marL="0" marR="0" indent="0" algn="just">
              <a:lnSpc>
                <a:spcPct val="107000"/>
              </a:lnSpc>
              <a:spcBef>
                <a:spcPts val="0"/>
              </a:spcBef>
              <a:spcAft>
                <a:spcPts val="800"/>
              </a:spcAft>
              <a:buNone/>
            </a:pPr>
            <a:endParaRPr lang="en-US" sz="36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800"/>
              </a:spcAft>
              <a:buFont typeface="Symbol" panose="05050102010706020507" pitchFamily="18" charset="2"/>
              <a:buChar char=""/>
            </a:pPr>
            <a:r>
              <a:rPr lang="en-US" sz="36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   If you don’t know, </a:t>
            </a:r>
            <a:r>
              <a:rPr lang="en-US" sz="3600" u="sng"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ASK YOUR ACCOUNTANT</a:t>
            </a:r>
          </a:p>
          <a:p>
            <a:pPr marL="0" indent="0" algn="just">
              <a:lnSpc>
                <a:spcPct val="120000"/>
              </a:lnSpc>
              <a:buNone/>
            </a:pPr>
            <a:endParaRPr lang="en-US" sz="1000" dirty="0">
              <a:solidFill>
                <a:schemeClr val="bg1">
                  <a:lumMod val="95000"/>
                </a:schemeClr>
              </a:solidFill>
            </a:endParaRPr>
          </a:p>
        </p:txBody>
      </p:sp>
      <p:sp>
        <p:nvSpPr>
          <p:cNvPr id="7" name="Slide Number Placeholder 6">
            <a:extLst>
              <a:ext uri="{FF2B5EF4-FFF2-40B4-BE49-F238E27FC236}">
                <a16:creationId xmlns:a16="http://schemas.microsoft.com/office/drawing/2014/main" id="{E3C821CF-5995-C6B8-2BC9-56C03C6C4D01}"/>
              </a:ext>
            </a:extLst>
          </p:cNvPr>
          <p:cNvSpPr>
            <a:spLocks noGrp="1"/>
          </p:cNvSpPr>
          <p:nvPr>
            <p:ph type="sldNum" sz="quarter" idx="12"/>
          </p:nvPr>
        </p:nvSpPr>
        <p:spPr/>
        <p:txBody>
          <a:bodyPr/>
          <a:lstStyle/>
          <a:p>
            <a:fld id="{85C42EE7-FE79-4F97-B36E-8DE404E350A4}" type="slidenum">
              <a:rPr lang="en-US" smtClean="0"/>
              <a:t>15</a:t>
            </a:fld>
            <a:endParaRPr lang="en-US"/>
          </a:p>
        </p:txBody>
      </p:sp>
    </p:spTree>
    <p:extLst>
      <p:ext uri="{BB962C8B-B14F-4D97-AF65-F5344CB8AC3E}">
        <p14:creationId xmlns:p14="http://schemas.microsoft.com/office/powerpoint/2010/main" val="626299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527537" y="1239717"/>
            <a:ext cx="11166231" cy="4937246"/>
          </a:xfrm>
        </p:spPr>
        <p:txBody>
          <a:bodyPr>
            <a:normAutofit/>
          </a:bodyPr>
          <a:lstStyle/>
          <a:p>
            <a:pPr marL="514350" indent="-514350" algn="just">
              <a:buAutoNum type="arabicParenR" startAt="8"/>
            </a:pPr>
            <a:r>
              <a:rPr lang="en-US" sz="36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  The Utility should debit monthly billings for the   surcharge to customers’ accounts receivable and credit the contribution account. </a:t>
            </a:r>
          </a:p>
          <a:p>
            <a:pPr marL="0" indent="0" algn="just">
              <a:buNone/>
            </a:pPr>
            <a:endParaRPr lang="en-US" sz="36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indent="0" algn="just">
              <a:buNone/>
            </a:pPr>
            <a:r>
              <a:rPr lang="en-US" sz="36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9)   	</a:t>
            </a:r>
            <a:r>
              <a:rPr lang="en-US" sz="3600" dirty="0">
                <a:solidFill>
                  <a:schemeClr val="bg1"/>
                </a:solidFill>
                <a:effectLst/>
                <a:latin typeface="Arial" panose="020B0604020202020204" pitchFamily="34" charset="0"/>
                <a:ea typeface="Calibri" panose="020F0502020204030204" pitchFamily="34" charset="0"/>
                <a:cs typeface="Arial" panose="020B0604020202020204" pitchFamily="34" charset="0"/>
              </a:rPr>
              <a:t>When the Utility collects the surcharge from the    	customers, it should debit special funds and 	credit the customer account. </a:t>
            </a:r>
            <a:endParaRPr lang="en-US" sz="36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514350" indent="-514350">
              <a:buAutoNum type="arabicParenR" startAt="8"/>
            </a:pPr>
            <a:endParaRPr lang="en-US" sz="32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en-US" sz="1500" dirty="0">
              <a:solidFill>
                <a:schemeClr val="bg1"/>
              </a:solidFill>
              <a:highlight>
                <a:srgbClr val="000080"/>
              </a:highlight>
            </a:endParaRPr>
          </a:p>
        </p:txBody>
      </p:sp>
      <p:sp>
        <p:nvSpPr>
          <p:cNvPr id="7" name="Slide Number Placeholder 6">
            <a:extLst>
              <a:ext uri="{FF2B5EF4-FFF2-40B4-BE49-F238E27FC236}">
                <a16:creationId xmlns:a16="http://schemas.microsoft.com/office/drawing/2014/main" id="{E3C821CF-5995-C6B8-2BC9-56C03C6C4D01}"/>
              </a:ext>
            </a:extLst>
          </p:cNvPr>
          <p:cNvSpPr>
            <a:spLocks noGrp="1"/>
          </p:cNvSpPr>
          <p:nvPr>
            <p:ph type="sldNum" sz="quarter" idx="12"/>
          </p:nvPr>
        </p:nvSpPr>
        <p:spPr/>
        <p:txBody>
          <a:bodyPr/>
          <a:lstStyle/>
          <a:p>
            <a:fld id="{85C42EE7-FE79-4F97-B36E-8DE404E350A4}" type="slidenum">
              <a:rPr lang="en-US" smtClean="0"/>
              <a:t>16</a:t>
            </a:fld>
            <a:endParaRPr lang="en-US"/>
          </a:p>
        </p:txBody>
      </p:sp>
    </p:spTree>
    <p:extLst>
      <p:ext uri="{BB962C8B-B14F-4D97-AF65-F5344CB8AC3E}">
        <p14:creationId xmlns:p14="http://schemas.microsoft.com/office/powerpoint/2010/main" val="32025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512884" y="330200"/>
            <a:ext cx="11166231" cy="6026143"/>
          </a:xfrm>
        </p:spPr>
        <p:txBody>
          <a:bodyPr>
            <a:normAutofit/>
          </a:bodyPr>
          <a:lstStyle/>
          <a:p>
            <a:pPr marL="0" indent="0" algn="just">
              <a:lnSpc>
                <a:spcPct val="120000"/>
              </a:lnSpc>
              <a:buNone/>
            </a:pPr>
            <a:r>
              <a:rPr lang="en-US" sz="26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10)	For the purpose of evaluating whether adjustments in the surcharge are required, the Utility should file an annual report of surcharge activity and water loss improvement progress </a:t>
            </a:r>
            <a:r>
              <a:rPr lang="en-US" sz="2600" u="sng"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no later </a:t>
            </a:r>
            <a:r>
              <a:rPr lang="en-US" sz="2600" b="1" u="sng"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than </a:t>
            </a:r>
            <a:r>
              <a:rPr lang="en-US" sz="2600" b="1" u="sng" kern="100" dirty="0">
                <a:solidFill>
                  <a:schemeClr val="bg1"/>
                </a:solidFill>
                <a:latin typeface="Arial" panose="020B0604020202020204" pitchFamily="34" charset="0"/>
                <a:ea typeface="Calibri" panose="020F0502020204030204" pitchFamily="34" charset="0"/>
                <a:cs typeface="Arial" panose="020B0604020202020204" pitchFamily="34" charset="0"/>
              </a:rPr>
              <a:t>___________</a:t>
            </a:r>
            <a:r>
              <a:rPr lang="en-US" sz="2600" b="1"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 of</a:t>
            </a:r>
            <a:r>
              <a:rPr lang="en-US" sz="26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 each year.  The report should be based on the preceding year ended </a:t>
            </a:r>
            <a:r>
              <a:rPr lang="en-US" sz="2600" b="1" kern="100" dirty="0">
                <a:solidFill>
                  <a:schemeClr val="bg1"/>
                </a:solidFill>
                <a:latin typeface="Arial" panose="020B0604020202020204" pitchFamily="34" charset="0"/>
                <a:ea typeface="Calibri" panose="020F0502020204030204" pitchFamily="34" charset="0"/>
                <a:cs typeface="Arial" panose="020B0604020202020204" pitchFamily="34" charset="0"/>
              </a:rPr>
              <a:t>_______________</a:t>
            </a:r>
            <a:r>
              <a:rPr lang="en-US" sz="26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 with reported surcharge billings and expenditures reflecting the amounts reported for surcharge activity in the financial and statistical Annual Report filed with the Commission and the district’s audited financial statements. Cumulative surcharge billings and expenditures over the life of the surcharge shall also be included, a schedule of the estimated and actual progress of the water loss detection and repair program. This report shall include encumbered amounts of future surcharge proceeds. </a:t>
            </a:r>
          </a:p>
          <a:p>
            <a:pPr marL="0" indent="0" algn="just">
              <a:lnSpc>
                <a:spcPct val="120000"/>
              </a:lnSpc>
              <a:buNone/>
            </a:pPr>
            <a:endParaRPr lang="en-US" sz="1000" dirty="0">
              <a:solidFill>
                <a:schemeClr val="bg1">
                  <a:lumMod val="95000"/>
                </a:schemeClr>
              </a:solidFill>
            </a:endParaRPr>
          </a:p>
        </p:txBody>
      </p:sp>
      <p:sp>
        <p:nvSpPr>
          <p:cNvPr id="7" name="Slide Number Placeholder 6">
            <a:extLst>
              <a:ext uri="{FF2B5EF4-FFF2-40B4-BE49-F238E27FC236}">
                <a16:creationId xmlns:a16="http://schemas.microsoft.com/office/drawing/2014/main" id="{E3C821CF-5995-C6B8-2BC9-56C03C6C4D01}"/>
              </a:ext>
            </a:extLst>
          </p:cNvPr>
          <p:cNvSpPr>
            <a:spLocks noGrp="1"/>
          </p:cNvSpPr>
          <p:nvPr>
            <p:ph type="sldNum" sz="quarter" idx="12"/>
          </p:nvPr>
        </p:nvSpPr>
        <p:spPr/>
        <p:txBody>
          <a:bodyPr/>
          <a:lstStyle/>
          <a:p>
            <a:fld id="{85C42EE7-FE79-4F97-B36E-8DE404E350A4}" type="slidenum">
              <a:rPr lang="en-US" smtClean="0"/>
              <a:t>17</a:t>
            </a:fld>
            <a:endParaRPr lang="en-US"/>
          </a:p>
        </p:txBody>
      </p:sp>
    </p:spTree>
    <p:extLst>
      <p:ext uri="{BB962C8B-B14F-4D97-AF65-F5344CB8AC3E}">
        <p14:creationId xmlns:p14="http://schemas.microsoft.com/office/powerpoint/2010/main" val="813859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406400"/>
            <a:ext cx="10515600" cy="5770563"/>
          </a:xfrm>
        </p:spPr>
        <p:txBody>
          <a:bodyPr>
            <a:normAutofit/>
          </a:bodyPr>
          <a:lstStyle/>
          <a:p>
            <a:pPr marL="0" indent="0" algn="just">
              <a:buNone/>
            </a:pPr>
            <a:r>
              <a:rPr lang="en-US" sz="4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11)	The Utility failure to comply with any conditions attached to its assessment of the surcharge will result in termination of the surcharge and the refund of all surcharge proceeds previously collected</a:t>
            </a:r>
          </a:p>
          <a:p>
            <a:endParaRPr lang="en-US" altLang="en-US" dirty="0">
              <a:solidFill>
                <a:schemeClr val="bg1">
                  <a:lumMod val="95000"/>
                </a:schemeClr>
              </a:solidFill>
            </a:endParaRPr>
          </a:p>
        </p:txBody>
      </p:sp>
      <p:sp>
        <p:nvSpPr>
          <p:cNvPr id="7" name="Slide Number Placeholder 6">
            <a:extLst>
              <a:ext uri="{FF2B5EF4-FFF2-40B4-BE49-F238E27FC236}">
                <a16:creationId xmlns:a16="http://schemas.microsoft.com/office/drawing/2014/main" id="{53F432C1-8F59-53D9-7AF3-5034392E0432}"/>
              </a:ext>
            </a:extLst>
          </p:cNvPr>
          <p:cNvSpPr>
            <a:spLocks noGrp="1"/>
          </p:cNvSpPr>
          <p:nvPr>
            <p:ph type="sldNum" sz="quarter" idx="12"/>
          </p:nvPr>
        </p:nvSpPr>
        <p:spPr/>
        <p:txBody>
          <a:bodyPr/>
          <a:lstStyle/>
          <a:p>
            <a:fld id="{85C42EE7-FE79-4F97-B36E-8DE404E350A4}" type="slidenum">
              <a:rPr lang="en-US" smtClean="0"/>
              <a:t>18</a:t>
            </a:fld>
            <a:endParaRPr lang="en-US"/>
          </a:p>
        </p:txBody>
      </p:sp>
    </p:spTree>
    <p:extLst>
      <p:ext uri="{BB962C8B-B14F-4D97-AF65-F5344CB8AC3E}">
        <p14:creationId xmlns:p14="http://schemas.microsoft.com/office/powerpoint/2010/main" val="2853944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a:bodyPr>
          <a:lstStyle/>
          <a:p>
            <a:pPr algn="ctr"/>
            <a:r>
              <a:rPr lang="en-US" sz="4400" b="1" dirty="0">
                <a:solidFill>
                  <a:schemeClr val="bg1">
                    <a:lumMod val="95000"/>
                  </a:schemeClr>
                </a:solidFill>
              </a:rPr>
              <a:t>Tariff Language</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lnSpcReduction="10000"/>
          </a:bodyPr>
          <a:lstStyle/>
          <a:p>
            <a:pPr algn="just"/>
            <a:r>
              <a:rPr lang="en-US" sz="4400" dirty="0">
                <a:solidFill>
                  <a:schemeClr val="bg1"/>
                </a:solidFill>
              </a:rPr>
              <a:t>Water loss surcharge must be included in your tariff.</a:t>
            </a:r>
          </a:p>
          <a:p>
            <a:pPr algn="just"/>
            <a:r>
              <a:rPr lang="en-US" sz="4400" dirty="0">
                <a:solidFill>
                  <a:schemeClr val="bg1"/>
                </a:solidFill>
              </a:rPr>
              <a:t>The surcharge per meter and the length of time the surcharge will be charged</a:t>
            </a:r>
            <a:r>
              <a:rPr lang="en-US" dirty="0">
                <a:solidFill>
                  <a:schemeClr val="bg1"/>
                </a:solidFill>
              </a:rPr>
              <a:t> </a:t>
            </a:r>
          </a:p>
          <a:p>
            <a:pPr algn="just"/>
            <a:r>
              <a:rPr lang="en-US" sz="4400" dirty="0">
                <a:solidFill>
                  <a:schemeClr val="bg1"/>
                </a:solidFill>
              </a:rPr>
              <a:t>Districts have varied on where they have added it in the tariff as far as the general rate page or the nonrecurring charges</a:t>
            </a:r>
          </a:p>
          <a:p>
            <a:pPr algn="just"/>
            <a:endParaRPr lang="en-US" sz="2800" dirty="0">
              <a:solidFill>
                <a:schemeClr val="bg1"/>
              </a:solidFill>
            </a:endParaRPr>
          </a:p>
          <a:p>
            <a:pPr algn="just"/>
            <a:endParaRPr lang="en-US" sz="2800"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A03C4E3B-279E-5316-62CF-149FC7B6D4AC}"/>
              </a:ext>
            </a:extLst>
          </p:cNvPr>
          <p:cNvSpPr>
            <a:spLocks noGrp="1"/>
          </p:cNvSpPr>
          <p:nvPr>
            <p:ph type="sldNum" sz="quarter" idx="12"/>
          </p:nvPr>
        </p:nvSpPr>
        <p:spPr/>
        <p:txBody>
          <a:bodyPr/>
          <a:lstStyle/>
          <a:p>
            <a:fld id="{85C42EE7-FE79-4F97-B36E-8DE404E350A4}" type="slidenum">
              <a:rPr lang="en-US" smtClean="0"/>
              <a:t>19</a:t>
            </a:fld>
            <a:endParaRPr lang="en-US"/>
          </a:p>
        </p:txBody>
      </p:sp>
    </p:spTree>
    <p:extLst>
      <p:ext uri="{BB962C8B-B14F-4D97-AF65-F5344CB8AC3E}">
        <p14:creationId xmlns:p14="http://schemas.microsoft.com/office/powerpoint/2010/main" val="30156980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a:bodyPr>
          <a:lstStyle/>
          <a:p>
            <a:r>
              <a:rPr lang="en-US" sz="4400" dirty="0">
                <a:solidFill>
                  <a:schemeClr val="bg1">
                    <a:lumMod val="95000"/>
                  </a:schemeClr>
                </a:solidFill>
              </a:rPr>
              <a:t>If you have questions, please ask</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r>
              <a:rPr lang="en-US" dirty="0">
                <a:solidFill>
                  <a:schemeClr val="bg1">
                    <a:lumMod val="95000"/>
                  </a:schemeClr>
                </a:solidFill>
              </a:rPr>
              <a:t>There are three attorneys, two financial analysis persons and two inspectors who monitor filings in these cases.</a:t>
            </a:r>
          </a:p>
          <a:p>
            <a:r>
              <a:rPr lang="en-US" dirty="0">
                <a:solidFill>
                  <a:schemeClr val="bg1">
                    <a:lumMod val="95000"/>
                  </a:schemeClr>
                </a:solidFill>
              </a:rPr>
              <a:t>We can’t speak for the Commission but can be a resource.</a:t>
            </a:r>
          </a:p>
          <a:p>
            <a:endParaRPr lang="en-US" dirty="0">
              <a:solidFill>
                <a:schemeClr val="bg1">
                  <a:lumMod val="95000"/>
                </a:schemeClr>
              </a:solidFill>
            </a:endParaRPr>
          </a:p>
          <a:p>
            <a:endParaRPr lang="en-US" dirty="0">
              <a:solidFill>
                <a:schemeClr val="bg1">
                  <a:lumMod val="95000"/>
                </a:schemeClr>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1C1788C3-6635-600D-CFCB-6B333EA61788}"/>
              </a:ext>
            </a:extLst>
          </p:cNvPr>
          <p:cNvSpPr>
            <a:spLocks noGrp="1"/>
          </p:cNvSpPr>
          <p:nvPr>
            <p:ph type="sldNum" sz="quarter" idx="12"/>
          </p:nvPr>
        </p:nvSpPr>
        <p:spPr/>
        <p:txBody>
          <a:bodyPr/>
          <a:lstStyle/>
          <a:p>
            <a:fld id="{85C42EE7-FE79-4F97-B36E-8DE404E350A4}" type="slidenum">
              <a:rPr lang="en-US" smtClean="0"/>
              <a:t>20</a:t>
            </a:fld>
            <a:endParaRPr lang="en-US"/>
          </a:p>
        </p:txBody>
      </p:sp>
    </p:spTree>
    <p:extLst>
      <p:ext uri="{BB962C8B-B14F-4D97-AF65-F5344CB8AC3E}">
        <p14:creationId xmlns:p14="http://schemas.microsoft.com/office/powerpoint/2010/main" val="40998558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978877" y="1253331"/>
            <a:ext cx="10515600" cy="4351338"/>
          </a:xfrm>
        </p:spPr>
        <p:txBody>
          <a:bodyPr/>
          <a:lstStyle/>
          <a:p>
            <a:pPr marL="0" indent="0" algn="ctr">
              <a:buNone/>
            </a:pPr>
            <a:endParaRPr lang="en-US" dirty="0">
              <a:solidFill>
                <a:srgbClr val="FF0000"/>
              </a:solidFill>
            </a:endParaRPr>
          </a:p>
          <a:p>
            <a:pPr marL="0" indent="0" algn="ctr">
              <a:buNone/>
            </a:pPr>
            <a:endParaRPr lang="en-US" dirty="0">
              <a:solidFill>
                <a:srgbClr val="FF0000"/>
              </a:solidFill>
            </a:endParaRPr>
          </a:p>
          <a:p>
            <a:pPr marL="0" indent="0" algn="ctr">
              <a:buNone/>
            </a:pPr>
            <a:endParaRPr lang="en-US" dirty="0">
              <a:solidFill>
                <a:srgbClr val="FF0000"/>
              </a:solidFill>
            </a:endParaRPr>
          </a:p>
          <a:p>
            <a:pPr marL="0" indent="0" algn="ctr">
              <a:buNone/>
            </a:pPr>
            <a:r>
              <a:rPr lang="en-US" sz="7200" dirty="0">
                <a:solidFill>
                  <a:schemeClr val="bg1"/>
                </a:solidFill>
              </a:rPr>
              <a:t>Thank You!</a:t>
            </a:r>
          </a:p>
        </p:txBody>
      </p:sp>
      <p:sp>
        <p:nvSpPr>
          <p:cNvPr id="5" name="Slide Number Placeholder 4">
            <a:extLst>
              <a:ext uri="{FF2B5EF4-FFF2-40B4-BE49-F238E27FC236}">
                <a16:creationId xmlns:a16="http://schemas.microsoft.com/office/drawing/2014/main" id="{05598D27-7FA2-818E-D960-93F7A96BD6A1}"/>
              </a:ext>
            </a:extLst>
          </p:cNvPr>
          <p:cNvSpPr>
            <a:spLocks noGrp="1"/>
          </p:cNvSpPr>
          <p:nvPr>
            <p:ph type="sldNum" sz="quarter" idx="12"/>
          </p:nvPr>
        </p:nvSpPr>
        <p:spPr/>
        <p:txBody>
          <a:bodyPr/>
          <a:lstStyle/>
          <a:p>
            <a:fld id="{85C42EE7-FE79-4F97-B36E-8DE404E350A4}" type="slidenum">
              <a:rPr lang="en-US" smtClean="0"/>
              <a:t>21</a:t>
            </a:fld>
            <a:endParaRPr lang="en-US"/>
          </a:p>
        </p:txBody>
      </p:sp>
    </p:spTree>
    <p:extLst>
      <p:ext uri="{BB962C8B-B14F-4D97-AF65-F5344CB8AC3E}">
        <p14:creationId xmlns:p14="http://schemas.microsoft.com/office/powerpoint/2010/main" val="42626374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993EF70A4863547A0F9BCA154E67037" ma:contentTypeVersion="13" ma:contentTypeDescription="Create a new document." ma:contentTypeScope="" ma:versionID="e9c828474b647d8eff2f001d60df53c9">
  <xsd:schema xmlns:xsd="http://www.w3.org/2001/XMLSchema" xmlns:xs="http://www.w3.org/2001/XMLSchema" xmlns:p="http://schemas.microsoft.com/office/2006/metadata/properties" xmlns:ns3="c9ec0904-c089-4c7c-8c06-0d81cf4eeb29" xmlns:ns4="72d96aaf-19a9-4b17-b2f0-7972b2450bdf" targetNamespace="http://schemas.microsoft.com/office/2006/metadata/properties" ma:root="true" ma:fieldsID="874c4cfc7f516b9db6f3a1b564a8c2a3" ns3:_="" ns4:_="">
    <xsd:import namespace="c9ec0904-c089-4c7c-8c06-0d81cf4eeb29"/>
    <xsd:import namespace="72d96aaf-19a9-4b17-b2f0-7972b2450bd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_activity" minOccurs="0"/>
                <xsd:element ref="ns4:MediaServiceObjectDetectorVersions" minOccurs="0"/>
                <xsd:element ref="ns4:MediaServiceAutoTags" minOccurs="0"/>
                <xsd:element ref="ns4:MediaServiceOCR" minOccurs="0"/>
                <xsd:element ref="ns4:MediaServiceGenerationTime" minOccurs="0"/>
                <xsd:element ref="ns4:MediaServiceEventHashCode" minOccurs="0"/>
                <xsd:element ref="ns4:MediaServiceSearchProperties"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ec0904-c089-4c7c-8c06-0d81cf4eeb2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d96aaf-19a9-4b17-b2f0-7972b2450bd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72d96aaf-19a9-4b17-b2f0-7972b2450bdf" xsi:nil="true"/>
  </documentManagement>
</p:properties>
</file>

<file path=customXml/itemProps1.xml><?xml version="1.0" encoding="utf-8"?>
<ds:datastoreItem xmlns:ds="http://schemas.openxmlformats.org/officeDocument/2006/customXml" ds:itemID="{FE25B5DE-A320-4A9A-A778-94D6A7D50260}">
  <ds:schemaRefs>
    <ds:schemaRef ds:uri="http://schemas.microsoft.com/sharepoint/v3/contenttype/forms"/>
  </ds:schemaRefs>
</ds:datastoreItem>
</file>

<file path=customXml/itemProps2.xml><?xml version="1.0" encoding="utf-8"?>
<ds:datastoreItem xmlns:ds="http://schemas.openxmlformats.org/officeDocument/2006/customXml" ds:itemID="{B9303208-F233-451A-8901-1A1EE2C764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9ec0904-c089-4c7c-8c06-0d81cf4eeb29"/>
    <ds:schemaRef ds:uri="72d96aaf-19a9-4b17-b2f0-7972b2450b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EDD1674-08B1-4DDC-9559-287DDF1E4569}">
  <ds:schemaRefs>
    <ds:schemaRef ds:uri="http://purl.org/dc/dcmitype/"/>
    <ds:schemaRef ds:uri="http://schemas.openxmlformats.org/package/2006/metadata/core-properties"/>
    <ds:schemaRef ds:uri="http://purl.org/dc/terms/"/>
    <ds:schemaRef ds:uri="http://www.w3.org/XML/1998/namespace"/>
    <ds:schemaRef ds:uri="http://schemas.microsoft.com/office/2006/documentManagement/types"/>
    <ds:schemaRef ds:uri="http://schemas.microsoft.com/office/2006/metadata/properties"/>
    <ds:schemaRef ds:uri="http://schemas.microsoft.com/office/infopath/2007/PartnerControls"/>
    <ds:schemaRef ds:uri="72d96aaf-19a9-4b17-b2f0-7972b2450bdf"/>
    <ds:schemaRef ds:uri="c9ec0904-c089-4c7c-8c06-0d81cf4eeb29"/>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10231</TotalTime>
  <Words>1168</Words>
  <Application>Microsoft Office PowerPoint</Application>
  <PresentationFormat>Widescreen</PresentationFormat>
  <Paragraphs>87</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Calibri Light</vt:lpstr>
      <vt:lpstr>Courier New</vt:lpstr>
      <vt:lpstr>Symbol</vt:lpstr>
      <vt:lpstr>Office Theme</vt:lpstr>
      <vt:lpstr>PowerPoint Presentation</vt:lpstr>
      <vt:lpstr>We were ordered to collect a water loss surcharge, NOW WHAT??</vt:lpstr>
      <vt:lpstr>PowerPoint Presentation</vt:lpstr>
      <vt:lpstr>What’s a QIIP?</vt:lpstr>
      <vt:lpstr>Do we have to have an engineer to do it?</vt:lpstr>
      <vt:lpstr>How do we create a timeline?</vt:lpstr>
      <vt:lpstr>What’s a “detailed spending plan”?</vt:lpstr>
      <vt:lpstr>What do we do if we don’t know what to do?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Tariff Language</vt:lpstr>
      <vt:lpstr>If you have questions, please ask</vt:lpstr>
      <vt:lpstr>PowerPoint Presentation</vt:lpstr>
    </vt:vector>
  </TitlesOfParts>
  <Company>Commonwealth Of Kentucky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Warrington, Thomas (PSC)</dc:creator>
  <cp:lastModifiedBy>Pragallapati, Mounica (PSC)</cp:lastModifiedBy>
  <cp:revision>117</cp:revision>
  <dcterms:created xsi:type="dcterms:W3CDTF">2023-03-23T13:49:26Z</dcterms:created>
  <dcterms:modified xsi:type="dcterms:W3CDTF">2026-09-17T15:17:03Z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0x0101000993EF70A4863547A0F9BCA154E67037</vt:lpwstr>
  </property>
</Properties>
</file>