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9"/>
  </p:notesMasterIdLst>
  <p:sldIdLst>
    <p:sldId id="272" r:id="rId5"/>
    <p:sldId id="259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3" r:id="rId17"/>
    <p:sldId id="274" r:id="rId18"/>
    <p:sldId id="275" r:id="rId19"/>
    <p:sldId id="276" r:id="rId20"/>
    <p:sldId id="278" r:id="rId21"/>
    <p:sldId id="279" r:id="rId22"/>
    <p:sldId id="280" r:id="rId23"/>
    <p:sldId id="281" r:id="rId24"/>
    <p:sldId id="286" r:id="rId25"/>
    <p:sldId id="282" r:id="rId26"/>
    <p:sldId id="292" r:id="rId27"/>
    <p:sldId id="291" r:id="rId28"/>
    <p:sldId id="290" r:id="rId29"/>
    <p:sldId id="289" r:id="rId30"/>
    <p:sldId id="288" r:id="rId31"/>
    <p:sldId id="287" r:id="rId32"/>
    <p:sldId id="283" r:id="rId33"/>
    <p:sldId id="285" r:id="rId34"/>
    <p:sldId id="284" r:id="rId35"/>
    <p:sldId id="277" r:id="rId36"/>
    <p:sldId id="293" r:id="rId37"/>
    <p:sldId id="294" r:id="rId3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ZPJY02kDODVGDNU4aoKYCQ==" hashData="v53xB5DT0bA1ULx0EJ36xnYaOm3pV/SSMSR8sn5WWQwHbiYZolrNX4x3PP8UTcqpwBWzdAFVJkO36nJQup4l2g=="/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657C3D3-E1F2-4CC2-9E6D-B52AAAC8154F}" v="1" dt="2026-07-08T13:47:45.27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1" d="100"/>
          <a:sy n="61" d="100"/>
        </p:scale>
        <p:origin x="504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638213-A791-4AD4-A2ED-5B9BFD89F8A0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89B292-9B35-485C-9A4B-00642E43C3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85935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B27E69-C8B3-F19D-229C-6D42DF173B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955F954-CBCA-4A8C-2455-BF6688F5B5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42AC86-ECDD-41D9-53D1-0DF829A339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2BC61-529B-4C6C-AE73-952DABEEB3F0}" type="datetime1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AF5688-2DA3-3B58-A613-4B0D8EE065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9CBE3D-6393-02A0-E54A-22F6B30B8E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42EE7-FE79-4F97-B36E-8DE404E350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0220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BFB6A9-2A30-39C7-6D1D-9B74B9DE6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FF653C-BDC6-A93B-A2B2-81FF4074C5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35EFF6-7840-7122-4779-AAC8D99523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C5586-062C-4B70-82B2-A1EE40E0A269}" type="datetime1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6B4658-C9EE-4BC7-DD21-518CBB86E7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F32C6B-5021-043F-E351-F478F0EC9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42EE7-FE79-4F97-B36E-8DE404E350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1741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3F4A7E-A63F-184E-A5AC-2D1AD6F687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56AC12-4509-64D7-1567-1023491813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35EC7F-19AB-6704-792B-FEF39FF1F2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69575-CA44-4CAC-872C-C0328F92EA08}" type="datetime1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C6E665-026C-E6DF-A6AE-69A779A419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18884F-38C8-17ED-7B1C-ECB5AE0CCE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42EE7-FE79-4F97-B36E-8DE404E350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631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ADF35A-7564-40C6-5C3C-9A3381065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761ABE-86A5-131A-FCD5-AAD7B5F1E5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B552D8A-12A5-9FDD-C82B-87C41667E4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739B49-8CCF-9222-F239-8987955F62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6475B-4302-4CF1-96B3-71873EDC77FE}" type="datetime1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2C0ED9-5CE1-1D97-439C-8DF40C1CB7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C981CA-87A7-F0A6-8FB6-D18803E8B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42EE7-FE79-4F97-B36E-8DE404E350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22966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8C0D3F-2213-A4CF-1B4A-E9D0298DD6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6882A4-0049-68A8-BDED-89C1E2416C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10CB96-A7E1-BC48-0D1C-215D319574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5A955CE-E070-2C08-89C6-70E9E865EE2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13D2FD9-1C3F-53B3-60DA-57D793058B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A4CAE9A-4DA9-1B4D-9D0B-D682F8FA3F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93322-3036-4D2B-9D2F-7BD56289AD2E}" type="datetime1">
              <a:rPr lang="en-US" smtClean="0"/>
              <a:t>9/17/2026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362074B-32CF-A037-A01E-0659A8A5FD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1BB80B4-A28E-C4BC-6ADE-653D1BA74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42EE7-FE79-4F97-B36E-8DE404E350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3782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022546-4257-BDC9-9EE9-1835A200D3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49C9EE-02DC-912F-0475-9FB896F1D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C65F1-F5DF-44AE-ABCD-CB570D2F9221}" type="datetime1">
              <a:rPr lang="en-US" smtClean="0"/>
              <a:t>9/17/2026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33D75C-F1C5-4E98-4923-686337C2E4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9D93732-7623-0128-38F5-E96DEEDDF5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42EE7-FE79-4F97-B36E-8DE404E350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0845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3ABA7E2-5E99-8AB5-6996-D43CD2426C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02DCE-9453-4CC8-AA6F-6FF6A0D2A1FB}" type="datetime1">
              <a:rPr lang="en-US" smtClean="0"/>
              <a:t>9/17/2026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421FFE-56C1-0F26-424B-8CA439DABD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F74BE0-13B7-2DE2-96EF-771CBD210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42EE7-FE79-4F97-B36E-8DE404E350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650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022489-EDDC-F822-A1B5-0EAD51EB8A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542E96-35CD-95FA-F6EB-E7206C39C1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6EA7E4-0ED4-5E23-ECB8-DDE84B91CE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F58134-0A2E-842A-34DD-A29BAC8BE2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0BC80-2D1A-4300-96AC-AABA7799DBA1}" type="datetime1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133882-18D3-12F8-888D-7ED7657AED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D74A89-D932-620A-5C62-A2FE83132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42EE7-FE79-4F97-B36E-8DE404E350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494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628706-00BA-ACE8-04CB-90DBCAB93B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E828C43-821D-51E9-E437-AC19F23E3AC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FCB69F-EE91-FA85-75FA-5C3FA0FF6C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0785F3-7BE3-2ED7-6391-09D1F96302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34E02-1E2D-469F-94A4-DAF3710FC96A}" type="datetime1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F2A23F-C372-8274-B18B-7298A74708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C5C404-B934-D825-A4EE-787297B49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42EE7-FE79-4F97-B36E-8DE404E350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7232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AE80CD-0B4D-A122-F8E6-99556B19D3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1765F8A-3215-4786-733E-FE0286072B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7E4738-0E18-5C6F-F700-5E737E1141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D7FFC-D38C-4075-A455-677DE7DDCEED}" type="datetime1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27348B-E698-FC75-C518-149BDB8557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F68E55-455B-18B5-AE37-E49276C7D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42EE7-FE79-4F97-B36E-8DE404E350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9908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02E1D9B-DA24-C44C-061D-06D4EC62EA1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32F799-2059-03B7-1F1A-FAB2080291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025BA0-986A-C225-70D6-23D38E0E5F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25BBD-3F00-451A-8D10-A6F73617D103}" type="datetime1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975F0B-3507-2052-0700-9BF3538FA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52EC3F-8F88-8E7B-7EA4-35FA2BB59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42EE7-FE79-4F97-B36E-8DE404E350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33732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8D3B3F-60CD-A9C3-C55E-9C7398E706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345738-A682-49D7-DDBB-FC7F20BAFF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1AD056-8330-E6D0-0116-569863EECD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058D40-1D7C-4C6C-9E24-1DB39180673F}" type="datetime1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5341EC-B8C1-FE3A-2369-5CB4D46DC1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BE348C-E740-0158-A484-DFF05A8E00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C42EE7-FE79-4F97-B36E-8DE404E350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3709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42199B8A-3C6F-7D79-529E-81B1E9F4B087}"/>
              </a:ext>
            </a:extLst>
          </p:cNvPr>
          <p:cNvSpPr txBox="1"/>
          <p:nvPr/>
        </p:nvSpPr>
        <p:spPr>
          <a:xfrm>
            <a:off x="251670" y="6479187"/>
            <a:ext cx="116858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Any views expressed in this presentation are those of the presenter and do not reflect official positions of the PSC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6C454AC-F430-2170-C3D5-9C02630E17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8149" y="3982807"/>
            <a:ext cx="1749642" cy="178096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4B2400E-6C86-3F70-C4C9-D0557F348E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6692" y="4284811"/>
            <a:ext cx="4174480" cy="116885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CA7B010-3C7D-DEEE-73BA-E6959A8BC449}"/>
              </a:ext>
            </a:extLst>
          </p:cNvPr>
          <p:cNvSpPr txBox="1"/>
          <p:nvPr/>
        </p:nvSpPr>
        <p:spPr>
          <a:xfrm>
            <a:off x="0" y="377505"/>
            <a:ext cx="12192000" cy="2400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en-US" sz="3200" dirty="0">
              <a:solidFill>
                <a:schemeClr val="bg1"/>
              </a:solidFill>
              <a:latin typeface="Gill Sans MT" panose="020B0502020104020203" pitchFamily="34" charset="0"/>
            </a:endParaRPr>
          </a:p>
          <a:p>
            <a:pPr algn="ctr"/>
            <a:endParaRPr lang="en-US" sz="3200" dirty="0">
              <a:solidFill>
                <a:schemeClr val="bg1"/>
              </a:solidFill>
              <a:latin typeface="Gill Sans MT" panose="020B0502020104020203" pitchFamily="34" charset="0"/>
            </a:endParaRPr>
          </a:p>
          <a:p>
            <a:pPr algn="ctr"/>
            <a:r>
              <a:rPr lang="en-US" sz="3200" dirty="0">
                <a:solidFill>
                  <a:schemeClr val="bg1"/>
                </a:solidFill>
                <a:latin typeface="Gill Sans MT" panose="020B0502020104020203" pitchFamily="34" charset="0"/>
              </a:rPr>
              <a:t>   PSC REGULATORY REQUIREMENTS</a:t>
            </a:r>
          </a:p>
          <a:p>
            <a:endParaRPr lang="en-US" dirty="0">
              <a:latin typeface="Gill Sans MT" panose="020B0502020104020203" pitchFamily="34" charset="0"/>
            </a:endParaRPr>
          </a:p>
          <a:p>
            <a:endParaRPr lang="en-US" dirty="0">
              <a:latin typeface="Gill Sans MT" panose="020B0502020104020203" pitchFamily="34" charset="0"/>
            </a:endParaRPr>
          </a:p>
          <a:p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C99D7E4-4EE7-D257-519E-F12D8878BA2B}"/>
              </a:ext>
            </a:extLst>
          </p:cNvPr>
          <p:cNvSpPr txBox="1"/>
          <p:nvPr/>
        </p:nvSpPr>
        <p:spPr>
          <a:xfrm>
            <a:off x="3047301" y="3107932"/>
            <a:ext cx="609460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Gill Sans MT" panose="020B0502020104020203" pitchFamily="34" charset="0"/>
              </a:rPr>
              <a:t>Kentucky Public Service Commission</a:t>
            </a:r>
          </a:p>
          <a:p>
            <a:pPr algn="ctr"/>
            <a:r>
              <a:rPr lang="en-US" dirty="0">
                <a:solidFill>
                  <a:schemeClr val="bg1"/>
                </a:solidFill>
                <a:latin typeface="Gill Sans MT" panose="020B0502020104020203" pitchFamily="34" charset="0"/>
              </a:rPr>
              <a:t> Water Training Seminar</a:t>
            </a:r>
          </a:p>
        </p:txBody>
      </p:sp>
    </p:spTree>
    <p:extLst>
      <p:ext uri="{BB962C8B-B14F-4D97-AF65-F5344CB8AC3E}">
        <p14:creationId xmlns:p14="http://schemas.microsoft.com/office/powerpoint/2010/main" val="18457424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F2999B-C610-1738-B6D0-4A5A14ABE7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68725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  <a:latin typeface="Gill Sans MT" panose="020B0502020104020203" pitchFamily="34" charset="0"/>
              </a:rPr>
              <a:t>Agenda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A502E9-EDE7-3AAE-5B07-5EBE5F027D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sz="2800" dirty="0">
                <a:solidFill>
                  <a:schemeClr val="bg1"/>
                </a:solidFill>
                <a:latin typeface="Gill Sans MT" panose="020B0502020104020203" pitchFamily="34" charset="0"/>
              </a:rPr>
              <a:t>Overview statutes and regulations for </a:t>
            </a:r>
          </a:p>
          <a:p>
            <a:pPr lvl="2">
              <a:lnSpc>
                <a:spcPct val="150000"/>
              </a:lnSpc>
            </a:pPr>
            <a:r>
              <a:rPr lang="en-US" sz="2800" dirty="0">
                <a:solidFill>
                  <a:schemeClr val="bg1"/>
                </a:solidFill>
                <a:latin typeface="Gill Sans MT" panose="020B0502020104020203" pitchFamily="34" charset="0"/>
              </a:rPr>
              <a:t>Rates</a:t>
            </a:r>
          </a:p>
          <a:p>
            <a:pPr lvl="2">
              <a:lnSpc>
                <a:spcPct val="150000"/>
              </a:lnSpc>
            </a:pPr>
            <a:r>
              <a:rPr lang="en-US" sz="2800" dirty="0">
                <a:solidFill>
                  <a:schemeClr val="bg1"/>
                </a:solidFill>
                <a:latin typeface="Gill Sans MT" panose="020B0502020104020203" pitchFamily="34" charset="0"/>
              </a:rPr>
              <a:t>Service</a:t>
            </a:r>
          </a:p>
          <a:p>
            <a:pPr lvl="2"/>
            <a:r>
              <a:rPr lang="en-US" sz="2800" dirty="0">
                <a:solidFill>
                  <a:schemeClr val="bg1"/>
                </a:solidFill>
                <a:latin typeface="Gill Sans MT" panose="020B0502020104020203" pitchFamily="34" charset="0"/>
              </a:rPr>
              <a:t>Construction – Certificate of Public Convenience and Necessity</a:t>
            </a:r>
          </a:p>
          <a:p>
            <a:pPr lvl="2">
              <a:lnSpc>
                <a:spcPct val="150000"/>
              </a:lnSpc>
            </a:pPr>
            <a:r>
              <a:rPr lang="en-US" sz="2800" dirty="0">
                <a:solidFill>
                  <a:schemeClr val="bg1"/>
                </a:solidFill>
                <a:latin typeface="Gill Sans MT" panose="020B0502020104020203" pitchFamily="34" charset="0"/>
              </a:rPr>
              <a:t>Financing or Issuing Debt        </a:t>
            </a: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  <a:p>
            <a:endParaRPr lang="en-US" u="sng" dirty="0">
              <a:solidFill>
                <a:schemeClr val="bg1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09ABE46-9E8B-9AF0-F655-97519FE89FAC}"/>
              </a:ext>
            </a:extLst>
          </p:cNvPr>
          <p:cNvCxnSpPr>
            <a:cxnSpLocks/>
          </p:cNvCxnSpPr>
          <p:nvPr/>
        </p:nvCxnSpPr>
        <p:spPr>
          <a:xfrm>
            <a:off x="335560" y="1543574"/>
            <a:ext cx="11367082" cy="0"/>
          </a:xfrm>
          <a:prstGeom prst="line">
            <a:avLst/>
          </a:prstGeom>
          <a:ln w="762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40FC69-CAD3-9C88-422D-0C845BFC9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42EE7-FE79-4F97-B36E-8DE404E350A4}" type="slidenum">
              <a:rPr lang="en-US" smtClean="0"/>
              <a:t>2</a:t>
            </a:fld>
            <a:endParaRPr lang="en-US"/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9C505689-C69B-9BAB-6ED1-8CCC44C973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9554" y="4537669"/>
            <a:ext cx="2368350" cy="1728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00847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F2999B-C610-1738-B6D0-4A5A14ABE7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68725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THE BUCK STOPS WITH YOU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A502E9-EDE7-3AAE-5B07-5EBE5F027D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667247"/>
          </a:xfrm>
        </p:spPr>
        <p:txBody>
          <a:bodyPr>
            <a:normAutofit fontScale="55000" lnSpcReduction="20000"/>
          </a:bodyPr>
          <a:lstStyle/>
          <a:p>
            <a:endParaRPr lang="en-US" sz="45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sz="4400" dirty="0">
                <a:solidFill>
                  <a:schemeClr val="bg1"/>
                </a:solidFill>
              </a:rPr>
              <a:t>Why attend commissioner training?</a:t>
            </a:r>
          </a:p>
          <a:p>
            <a:r>
              <a:rPr lang="en-US" sz="4400" b="1" dirty="0">
                <a:solidFill>
                  <a:schemeClr val="bg1"/>
                </a:solidFill>
              </a:rPr>
              <a:t>KRS 74.020</a:t>
            </a:r>
            <a:r>
              <a:rPr lang="en-US" sz="4400" dirty="0">
                <a:solidFill>
                  <a:schemeClr val="bg1"/>
                </a:solidFill>
              </a:rPr>
              <a:t>: water district is administered by board of commissioners who </a:t>
            </a:r>
            <a:r>
              <a:rPr lang="en-US" sz="4400" b="1" dirty="0">
                <a:solidFill>
                  <a:schemeClr val="bg1"/>
                </a:solidFill>
              </a:rPr>
              <a:t>manage the affairs of the district</a:t>
            </a:r>
            <a:endParaRPr lang="en-US" sz="4400" dirty="0">
              <a:solidFill>
                <a:schemeClr val="bg1"/>
              </a:solidFill>
            </a:endParaRPr>
          </a:p>
          <a:p>
            <a:endParaRPr lang="en-US" sz="4400" dirty="0">
              <a:solidFill>
                <a:schemeClr val="bg1"/>
              </a:solidFill>
            </a:endParaRPr>
          </a:p>
          <a:p>
            <a:r>
              <a:rPr lang="en-US" sz="4400" b="1" dirty="0">
                <a:solidFill>
                  <a:schemeClr val="bg1"/>
                </a:solidFill>
              </a:rPr>
              <a:t>KRS 74.070</a:t>
            </a:r>
            <a:r>
              <a:rPr lang="en-US" sz="4400" dirty="0">
                <a:solidFill>
                  <a:schemeClr val="bg1"/>
                </a:solidFill>
              </a:rPr>
              <a:t>: duties and powers</a:t>
            </a:r>
            <a:endParaRPr lang="en-US" sz="4400" b="1" dirty="0">
              <a:solidFill>
                <a:schemeClr val="bg1"/>
              </a:solidFill>
            </a:endParaRPr>
          </a:p>
          <a:p>
            <a:endParaRPr lang="en-US" sz="4400" b="1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sz="4400" b="1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sz="4400" b="1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sz="4400" b="1" dirty="0">
                <a:solidFill>
                  <a:schemeClr val="bg1"/>
                </a:solidFill>
              </a:rPr>
              <a:t>Commissioners are responsible for ensuring that the water district complies with the laws of the Commonwealth and Commission regulations</a:t>
            </a:r>
            <a:endParaRPr lang="en-US" sz="4400" dirty="0">
              <a:solidFill>
                <a:schemeClr val="bg1"/>
              </a:solidFill>
            </a:endParaRPr>
          </a:p>
          <a:p>
            <a:endParaRPr lang="en-US" sz="45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u="sng" dirty="0">
              <a:solidFill>
                <a:schemeClr val="bg1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09ABE46-9E8B-9AF0-F655-97519FE89FAC}"/>
              </a:ext>
            </a:extLst>
          </p:cNvPr>
          <p:cNvCxnSpPr>
            <a:cxnSpLocks/>
          </p:cNvCxnSpPr>
          <p:nvPr/>
        </p:nvCxnSpPr>
        <p:spPr>
          <a:xfrm>
            <a:off x="335560" y="1543574"/>
            <a:ext cx="11367082" cy="0"/>
          </a:xfrm>
          <a:prstGeom prst="line">
            <a:avLst/>
          </a:prstGeom>
          <a:ln w="762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804656-8267-4508-3F81-101F510FF9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42EE7-FE79-4F97-B36E-8DE404E350A4}" type="slidenum">
              <a:rPr lang="en-US" smtClean="0"/>
              <a:t>3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1EB0F43-CB85-8496-02F5-F9207CC2E4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7901" y="3994558"/>
            <a:ext cx="3962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9117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F2999B-C610-1738-B6D0-4A5A14ABE7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68725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</a:rPr>
              <a:t>PSC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A502E9-EDE7-3AAE-5B07-5EBE5F027D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>
                <a:solidFill>
                  <a:schemeClr val="bg1"/>
                </a:solidFill>
              </a:rPr>
              <a:t>Chair, Angie Hatton</a:t>
            </a:r>
          </a:p>
          <a:p>
            <a:r>
              <a:rPr lang="en-US" dirty="0">
                <a:solidFill>
                  <a:schemeClr val="bg1"/>
                </a:solidFill>
              </a:rPr>
              <a:t>Vice-Chair</a:t>
            </a:r>
            <a:r>
              <a:rPr lang="en-US" sz="2800" dirty="0">
                <a:solidFill>
                  <a:schemeClr val="bg1"/>
                </a:solidFill>
              </a:rPr>
              <a:t>, Mary Pat Regan</a:t>
            </a:r>
          </a:p>
          <a:p>
            <a:r>
              <a:rPr lang="en-US" dirty="0">
                <a:solidFill>
                  <a:schemeClr val="bg1"/>
                </a:solidFill>
              </a:rPr>
              <a:t>Commissioner – Andrew W. Wood</a:t>
            </a:r>
          </a:p>
          <a:p>
            <a:r>
              <a:rPr lang="en-US" sz="2800" dirty="0">
                <a:solidFill>
                  <a:schemeClr val="bg1"/>
                </a:solidFill>
              </a:rPr>
              <a:t>Commissioner </a:t>
            </a:r>
            <a:r>
              <a:rPr lang="en-US" dirty="0">
                <a:solidFill>
                  <a:schemeClr val="bg1"/>
                </a:solidFill>
              </a:rPr>
              <a:t>– Barry Mayfield</a:t>
            </a:r>
            <a:endParaRPr lang="en-US" sz="2800" dirty="0">
              <a:solidFill>
                <a:schemeClr val="bg1"/>
              </a:solidFill>
            </a:endParaRPr>
          </a:p>
          <a:p>
            <a:endParaRPr lang="en-US" sz="2800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4</a:t>
            </a:r>
            <a:r>
              <a:rPr lang="en-US" sz="2800" dirty="0">
                <a:solidFill>
                  <a:schemeClr val="bg1"/>
                </a:solidFill>
              </a:rPr>
              <a:t>-member independent administrative agency </a:t>
            </a:r>
            <a:r>
              <a:rPr lang="en-US" sz="2800">
                <a:solidFill>
                  <a:schemeClr val="bg1"/>
                </a:solidFill>
              </a:rPr>
              <a:t>(will eventually be 5)</a:t>
            </a:r>
            <a:endParaRPr lang="en-US" sz="2800" dirty="0">
              <a:solidFill>
                <a:schemeClr val="bg1"/>
              </a:solidFill>
            </a:endParaRPr>
          </a:p>
          <a:p>
            <a:r>
              <a:rPr lang="en-US" sz="2800" dirty="0">
                <a:solidFill>
                  <a:schemeClr val="bg1"/>
                </a:solidFill>
              </a:rPr>
              <a:t>Quasi-legislative and quasi-judicial duties</a:t>
            </a:r>
          </a:p>
          <a:p>
            <a:r>
              <a:rPr lang="en-US" sz="2800" dirty="0">
                <a:solidFill>
                  <a:schemeClr val="bg1"/>
                </a:solidFill>
              </a:rPr>
              <a:t>Regulate utility rates and service</a:t>
            </a:r>
          </a:p>
          <a:p>
            <a:pPr marL="0" indent="0">
              <a:buNone/>
            </a:pPr>
            <a:endParaRPr lang="en-US" u="sng" dirty="0">
              <a:solidFill>
                <a:schemeClr val="bg1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09ABE46-9E8B-9AF0-F655-97519FE89FAC}"/>
              </a:ext>
            </a:extLst>
          </p:cNvPr>
          <p:cNvCxnSpPr>
            <a:cxnSpLocks/>
          </p:cNvCxnSpPr>
          <p:nvPr/>
        </p:nvCxnSpPr>
        <p:spPr>
          <a:xfrm>
            <a:off x="335560" y="1543574"/>
            <a:ext cx="11367082" cy="0"/>
          </a:xfrm>
          <a:prstGeom prst="line">
            <a:avLst/>
          </a:prstGeom>
          <a:ln w="762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FDB943-D731-1511-3EF8-67F0FFD272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42EE7-FE79-4F97-B36E-8DE404E350A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4163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F2999B-C610-1738-B6D0-4A5A14ABE7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68725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PSC Statutory Authority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A502E9-EDE7-3AAE-5B07-5EBE5F027D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3200" b="1" dirty="0">
                <a:solidFill>
                  <a:schemeClr val="bg1"/>
                </a:solidFill>
              </a:rPr>
              <a:t>KRS 278.040</a:t>
            </a:r>
          </a:p>
          <a:p>
            <a:pPr marL="0" indent="0">
              <a:buNone/>
            </a:pPr>
            <a:endParaRPr lang="en-US" sz="2800" dirty="0">
              <a:solidFill>
                <a:schemeClr val="bg1"/>
              </a:solidFill>
            </a:endParaRPr>
          </a:p>
          <a:p>
            <a:r>
              <a:rPr lang="en-US" sz="2800" dirty="0">
                <a:solidFill>
                  <a:schemeClr val="bg1"/>
                </a:solidFill>
              </a:rPr>
              <a:t>Exclusive jurisdiction over regulation of utility rates and service</a:t>
            </a:r>
          </a:p>
          <a:p>
            <a:endParaRPr lang="en-US" sz="2800" dirty="0">
              <a:solidFill>
                <a:schemeClr val="bg1"/>
              </a:solidFill>
            </a:endParaRPr>
          </a:p>
          <a:p>
            <a:r>
              <a:rPr lang="en-US" sz="2800" dirty="0">
                <a:solidFill>
                  <a:schemeClr val="bg1"/>
                </a:solidFill>
              </a:rPr>
              <a:t>Adopt reasonable regulations to implement KRS Chapter 278</a:t>
            </a:r>
          </a:p>
          <a:p>
            <a:endParaRPr lang="en-US" sz="2800" dirty="0">
              <a:solidFill>
                <a:schemeClr val="bg1"/>
              </a:solidFill>
            </a:endParaRPr>
          </a:p>
          <a:p>
            <a:r>
              <a:rPr lang="en-US" sz="2800" dirty="0">
                <a:solidFill>
                  <a:schemeClr val="bg1"/>
                </a:solidFill>
              </a:rPr>
              <a:t>Investigate utility methods and practices</a:t>
            </a:r>
          </a:p>
          <a:p>
            <a:endParaRPr lang="en-US" sz="2800" dirty="0">
              <a:solidFill>
                <a:schemeClr val="bg1"/>
              </a:solidFill>
            </a:endParaRPr>
          </a:p>
          <a:p>
            <a:r>
              <a:rPr lang="en-US" sz="2800" dirty="0">
                <a:solidFill>
                  <a:schemeClr val="bg1"/>
                </a:solidFill>
              </a:rPr>
              <a:t>Require utilities to conform with laws of the state</a:t>
            </a:r>
          </a:p>
          <a:p>
            <a:pPr marL="0" indent="0">
              <a:buNone/>
            </a:pPr>
            <a:endParaRPr lang="en-US" u="sng" dirty="0">
              <a:solidFill>
                <a:schemeClr val="bg1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09ABE46-9E8B-9AF0-F655-97519FE89FAC}"/>
              </a:ext>
            </a:extLst>
          </p:cNvPr>
          <p:cNvCxnSpPr>
            <a:cxnSpLocks/>
          </p:cNvCxnSpPr>
          <p:nvPr/>
        </p:nvCxnSpPr>
        <p:spPr>
          <a:xfrm>
            <a:off x="335560" y="1543574"/>
            <a:ext cx="11367082" cy="0"/>
          </a:xfrm>
          <a:prstGeom prst="line">
            <a:avLst/>
          </a:prstGeom>
          <a:ln w="762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441034-94EE-CA2A-E812-8891EC5631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42EE7-FE79-4F97-B36E-8DE404E350A4}" type="slidenum">
              <a:rPr lang="en-US" smtClean="0"/>
              <a:t>5</a:t>
            </a:fld>
            <a:endParaRPr lang="en-US"/>
          </a:p>
        </p:txBody>
      </p:sp>
      <p:pic>
        <p:nvPicPr>
          <p:cNvPr id="6" name="Picture 2" descr="Consumer">
            <a:extLst>
              <a:ext uri="{FF2B5EF4-FFF2-40B4-BE49-F238E27FC236}">
                <a16:creationId xmlns:a16="http://schemas.microsoft.com/office/drawing/2014/main" id="{127344C0-FF43-58A7-244F-F4C1BD38DB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6154" y="262069"/>
            <a:ext cx="1174836" cy="1174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91433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F2999B-C610-1738-B6D0-4A5A14ABE7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68725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Examples of PSC Regulatory Responsibility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A502E9-EDE7-3AAE-5B07-5EBE5F027D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>
                <a:solidFill>
                  <a:schemeClr val="bg1"/>
                </a:solidFill>
              </a:rPr>
              <a:t>Rate increase or reduction</a:t>
            </a:r>
          </a:p>
          <a:p>
            <a:r>
              <a:rPr lang="en-US" sz="2800" dirty="0">
                <a:solidFill>
                  <a:schemeClr val="bg1"/>
                </a:solidFill>
              </a:rPr>
              <a:t>Meter accuracy</a:t>
            </a:r>
          </a:p>
          <a:p>
            <a:r>
              <a:rPr lang="en-US" sz="2800" dirty="0">
                <a:solidFill>
                  <a:schemeClr val="bg1"/>
                </a:solidFill>
              </a:rPr>
              <a:t>Consumer complaints</a:t>
            </a:r>
          </a:p>
          <a:p>
            <a:r>
              <a:rPr lang="en-US" sz="2800" dirty="0">
                <a:solidFill>
                  <a:schemeClr val="bg1"/>
                </a:solidFill>
              </a:rPr>
              <a:t>Compliance with service and safety regulations</a:t>
            </a:r>
          </a:p>
          <a:p>
            <a:r>
              <a:rPr lang="en-US" sz="2800" dirty="0">
                <a:solidFill>
                  <a:schemeClr val="bg1"/>
                </a:solidFill>
              </a:rPr>
              <a:t>Management audits</a:t>
            </a:r>
          </a:p>
          <a:p>
            <a:r>
              <a:rPr lang="en-US" sz="2800" dirty="0">
                <a:solidFill>
                  <a:schemeClr val="bg1"/>
                </a:solidFill>
              </a:rPr>
              <a:t>Construction and operation of utility facilities</a:t>
            </a:r>
          </a:p>
          <a:p>
            <a:r>
              <a:rPr lang="en-US" sz="2800" dirty="0">
                <a:solidFill>
                  <a:schemeClr val="bg1"/>
                </a:solidFill>
              </a:rPr>
              <a:t>Issuance of debt by a utility</a:t>
            </a:r>
          </a:p>
          <a:p>
            <a:pPr marL="0" indent="0">
              <a:buNone/>
            </a:pPr>
            <a:endParaRPr lang="en-US" u="sng" dirty="0">
              <a:solidFill>
                <a:schemeClr val="bg1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09ABE46-9E8B-9AF0-F655-97519FE89FAC}"/>
              </a:ext>
            </a:extLst>
          </p:cNvPr>
          <p:cNvCxnSpPr>
            <a:cxnSpLocks/>
          </p:cNvCxnSpPr>
          <p:nvPr/>
        </p:nvCxnSpPr>
        <p:spPr>
          <a:xfrm>
            <a:off x="335560" y="1543574"/>
            <a:ext cx="11367082" cy="0"/>
          </a:xfrm>
          <a:prstGeom prst="line">
            <a:avLst/>
          </a:prstGeom>
          <a:ln w="762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67EE09-F41D-4E1F-3341-0BE42162B3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42EE7-FE79-4F97-B36E-8DE404E350A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8228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F2999B-C610-1738-B6D0-4A5A14ABE7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68725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Rates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A502E9-EDE7-3AAE-5B07-5EBE5F027D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FontTx/>
              <a:buNone/>
            </a:pPr>
            <a:r>
              <a:rPr lang="en-US" sz="2800" b="1" dirty="0">
                <a:solidFill>
                  <a:schemeClr val="bg1"/>
                </a:solidFill>
              </a:rPr>
              <a:t>KRS 278.010(12)</a:t>
            </a:r>
          </a:p>
          <a:p>
            <a:pPr marL="0" indent="0">
              <a:buFontTx/>
              <a:buNone/>
            </a:pPr>
            <a:endParaRPr lang="en-US" sz="2800" dirty="0">
              <a:solidFill>
                <a:schemeClr val="bg1"/>
              </a:solidFill>
            </a:endParaRPr>
          </a:p>
          <a:p>
            <a:pPr marL="0" indent="0">
              <a:buFontTx/>
              <a:buNone/>
            </a:pPr>
            <a:r>
              <a:rPr lang="en-US" sz="2800" dirty="0">
                <a:solidFill>
                  <a:schemeClr val="bg1"/>
                </a:solidFill>
              </a:rPr>
              <a:t>Any individual or joint</a:t>
            </a:r>
            <a:r>
              <a:rPr lang="en-US" sz="2800" b="1" dirty="0">
                <a:solidFill>
                  <a:schemeClr val="bg1"/>
                </a:solidFill>
              </a:rPr>
              <a:t> fare, toll, charge, rental, or other compensation for service rendered or to be rendered</a:t>
            </a:r>
            <a:r>
              <a:rPr lang="en-US" sz="2800" dirty="0">
                <a:solidFill>
                  <a:schemeClr val="bg1"/>
                </a:solidFill>
              </a:rPr>
              <a:t> by any utility, and any </a:t>
            </a:r>
            <a:r>
              <a:rPr lang="en-US" sz="2800" b="1" dirty="0">
                <a:solidFill>
                  <a:schemeClr val="bg1"/>
                </a:solidFill>
              </a:rPr>
              <a:t>rule, regulation, practice, act, requirement, or privilege in any way relating to such fare</a:t>
            </a:r>
            <a:r>
              <a:rPr lang="en-US" sz="2800" dirty="0">
                <a:solidFill>
                  <a:schemeClr val="bg1"/>
                </a:solidFill>
              </a:rPr>
              <a:t>, toll, charge, rental, or other compensation, and any schedule or tariff or part of a schedule or tariff thereof. </a:t>
            </a:r>
          </a:p>
          <a:p>
            <a:pPr marL="0" indent="0">
              <a:buNone/>
            </a:pPr>
            <a:endParaRPr lang="en-US" u="sng" dirty="0">
              <a:solidFill>
                <a:schemeClr val="bg1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09ABE46-9E8B-9AF0-F655-97519FE89FAC}"/>
              </a:ext>
            </a:extLst>
          </p:cNvPr>
          <p:cNvCxnSpPr>
            <a:cxnSpLocks/>
          </p:cNvCxnSpPr>
          <p:nvPr/>
        </p:nvCxnSpPr>
        <p:spPr>
          <a:xfrm>
            <a:off x="335560" y="1543574"/>
            <a:ext cx="11367082" cy="0"/>
          </a:xfrm>
          <a:prstGeom prst="line">
            <a:avLst/>
          </a:prstGeom>
          <a:ln w="762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7A6220-0779-23EF-E8DC-7047452D9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42EE7-FE79-4F97-B36E-8DE404E350A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278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F2999B-C610-1738-B6D0-4A5A14ABE7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68725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Rates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A502E9-EDE7-3AAE-5B07-5EBE5F027D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dirty="0">
                <a:solidFill>
                  <a:schemeClr val="bg1"/>
                </a:solidFill>
              </a:rPr>
              <a:t>Methods for Setting and Adjusting Rates</a:t>
            </a:r>
          </a:p>
          <a:p>
            <a:r>
              <a:rPr lang="en-US" sz="2800" dirty="0">
                <a:solidFill>
                  <a:schemeClr val="bg1"/>
                </a:solidFill>
              </a:rPr>
              <a:t>General Rate Adjustment</a:t>
            </a:r>
          </a:p>
          <a:p>
            <a:r>
              <a:rPr lang="en-US" sz="2800" dirty="0">
                <a:solidFill>
                  <a:schemeClr val="bg1"/>
                </a:solidFill>
              </a:rPr>
              <a:t>Alternative Rate Adjustment</a:t>
            </a:r>
          </a:p>
          <a:p>
            <a:r>
              <a:rPr lang="en-US" sz="2800" dirty="0">
                <a:solidFill>
                  <a:schemeClr val="bg1"/>
                </a:solidFill>
              </a:rPr>
              <a:t>Purchase Water Adjustment</a:t>
            </a:r>
          </a:p>
          <a:p>
            <a:r>
              <a:rPr lang="en-US" sz="2800" dirty="0">
                <a:solidFill>
                  <a:schemeClr val="bg1"/>
                </a:solidFill>
              </a:rPr>
              <a:t>KRS 278.023, RD rate requirement</a:t>
            </a:r>
          </a:p>
          <a:p>
            <a:r>
              <a:rPr lang="en-US" sz="2800" dirty="0">
                <a:solidFill>
                  <a:schemeClr val="bg1"/>
                </a:solidFill>
              </a:rPr>
              <a:t>Non-recurring charges</a:t>
            </a:r>
          </a:p>
          <a:p>
            <a:r>
              <a:rPr lang="en-US" sz="2800" dirty="0">
                <a:solidFill>
                  <a:schemeClr val="bg1"/>
                </a:solidFill>
              </a:rPr>
              <a:t>Tariff Filings</a:t>
            </a:r>
          </a:p>
          <a:p>
            <a:pPr marL="0" indent="0">
              <a:buNone/>
            </a:pPr>
            <a:endParaRPr lang="en-US" u="sng" dirty="0">
              <a:solidFill>
                <a:schemeClr val="bg1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09ABE46-9E8B-9AF0-F655-97519FE89FAC}"/>
              </a:ext>
            </a:extLst>
          </p:cNvPr>
          <p:cNvCxnSpPr>
            <a:cxnSpLocks/>
          </p:cNvCxnSpPr>
          <p:nvPr/>
        </p:nvCxnSpPr>
        <p:spPr>
          <a:xfrm>
            <a:off x="335560" y="1543574"/>
            <a:ext cx="11367082" cy="0"/>
          </a:xfrm>
          <a:prstGeom prst="line">
            <a:avLst/>
          </a:prstGeom>
          <a:ln w="762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692F1D-98A4-067C-7C2A-71A4BE0A13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42EE7-FE79-4F97-B36E-8DE404E350A4}" type="slidenum">
              <a:rPr lang="en-US" smtClean="0"/>
              <a:t>8</a:t>
            </a:fld>
            <a:endParaRPr lang="en-US"/>
          </a:p>
        </p:txBody>
      </p:sp>
      <p:pic>
        <p:nvPicPr>
          <p:cNvPr id="6" name="Picture 4" descr="Kentucky Public Service Commission">
            <a:extLst>
              <a:ext uri="{FF2B5EF4-FFF2-40B4-BE49-F238E27FC236}">
                <a16:creationId xmlns:a16="http://schemas.microsoft.com/office/drawing/2014/main" id="{42CE431E-FFD0-462E-1992-43DCE8C9F6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2570" y="5652810"/>
            <a:ext cx="7534692" cy="1048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39449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F2999B-C610-1738-B6D0-4A5A14ABE7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68725"/>
          </a:xfrm>
        </p:spPr>
        <p:txBody>
          <a:bodyPr>
            <a:normAutofit/>
          </a:bodyPr>
          <a:lstStyle/>
          <a:p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A502E9-EDE7-3AAE-5B07-5EBE5F027D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en-US" sz="3400" dirty="0">
                <a:solidFill>
                  <a:schemeClr val="bg1"/>
                </a:solidFill>
              </a:rPr>
              <a:t>Rates</a:t>
            </a:r>
          </a:p>
          <a:p>
            <a:pPr marL="0" indent="0" algn="ctr">
              <a:buNone/>
            </a:pPr>
            <a:r>
              <a:rPr lang="en-US" sz="3200" u="sng" dirty="0">
                <a:solidFill>
                  <a:schemeClr val="bg1"/>
                </a:solidFill>
              </a:rPr>
              <a:t>Methods for Setting and Adjusting Rates</a:t>
            </a:r>
          </a:p>
          <a:p>
            <a:pPr marL="0" indent="0" algn="ctr">
              <a:buNone/>
            </a:pPr>
            <a:r>
              <a:rPr lang="en-US" sz="3200" u="sng" dirty="0">
                <a:solidFill>
                  <a:schemeClr val="bg1"/>
                </a:solidFill>
              </a:rPr>
              <a:t>Not all methods for setting rates are equal</a:t>
            </a:r>
          </a:p>
          <a:p>
            <a:pPr marL="0" indent="0" algn="ctr">
              <a:buNone/>
            </a:pPr>
            <a:endParaRPr lang="en-US" sz="3200" u="sng" dirty="0">
              <a:solidFill>
                <a:schemeClr val="bg1"/>
              </a:solidFill>
            </a:endParaRPr>
          </a:p>
          <a:p>
            <a:r>
              <a:rPr lang="en-US" sz="2800" b="1" dirty="0">
                <a:solidFill>
                  <a:schemeClr val="bg1"/>
                </a:solidFill>
              </a:rPr>
              <a:t>General Rate Adjustment</a:t>
            </a:r>
          </a:p>
          <a:p>
            <a:pPr lvl="1"/>
            <a:r>
              <a:rPr lang="en-US" sz="2400" dirty="0">
                <a:solidFill>
                  <a:schemeClr val="bg1"/>
                </a:solidFill>
              </a:rPr>
              <a:t>Filing requirements found in 807 KAR 5:001, Section 16</a:t>
            </a:r>
          </a:p>
          <a:p>
            <a:pPr lvl="1"/>
            <a:r>
              <a:rPr lang="en-US" sz="2400" dirty="0">
                <a:solidFill>
                  <a:schemeClr val="bg1"/>
                </a:solidFill>
              </a:rPr>
              <a:t>Available to all utilities</a:t>
            </a:r>
          </a:p>
          <a:p>
            <a:pPr lvl="1"/>
            <a:r>
              <a:rPr lang="en-US" sz="2400" dirty="0">
                <a:solidFill>
                  <a:schemeClr val="bg1"/>
                </a:solidFill>
              </a:rPr>
              <a:t>Must be filed by an attorney</a:t>
            </a:r>
          </a:p>
          <a:p>
            <a:pPr marL="0" indent="0">
              <a:buNone/>
            </a:pPr>
            <a:endParaRPr lang="en-US" sz="2800" b="1" dirty="0">
              <a:solidFill>
                <a:schemeClr val="bg1"/>
              </a:solidFill>
            </a:endParaRPr>
          </a:p>
          <a:p>
            <a:r>
              <a:rPr lang="en-US" sz="2800" b="1" dirty="0">
                <a:solidFill>
                  <a:schemeClr val="bg1"/>
                </a:solidFill>
              </a:rPr>
              <a:t>Alternative Rate Adjustment</a:t>
            </a:r>
          </a:p>
          <a:p>
            <a:pPr lvl="1"/>
            <a:r>
              <a:rPr lang="en-US" sz="2400" dirty="0">
                <a:solidFill>
                  <a:schemeClr val="bg1"/>
                </a:solidFill>
              </a:rPr>
              <a:t>Filing requirements found in 807 KAR 5:076, Section 4</a:t>
            </a:r>
          </a:p>
          <a:p>
            <a:pPr lvl="1"/>
            <a:r>
              <a:rPr lang="en-US" sz="2400" dirty="0">
                <a:solidFill>
                  <a:schemeClr val="bg1"/>
                </a:solidFill>
              </a:rPr>
              <a:t>Available to utilities with gross annual revenue of ≤ $5,000,000 in the immediate past calendar year</a:t>
            </a:r>
          </a:p>
          <a:p>
            <a:pPr lvl="1"/>
            <a:r>
              <a:rPr lang="en-US" sz="2400" dirty="0">
                <a:solidFill>
                  <a:schemeClr val="bg1"/>
                </a:solidFill>
              </a:rPr>
              <a:t>Must have filed annual reports in both of the last two years</a:t>
            </a:r>
          </a:p>
          <a:p>
            <a:pPr lvl="1"/>
            <a:r>
              <a:rPr lang="en-US" sz="2400" dirty="0">
                <a:solidFill>
                  <a:schemeClr val="bg1"/>
                </a:solidFill>
              </a:rPr>
              <a:t>Does not require an attorney, unless a hearing is scheduled</a:t>
            </a:r>
          </a:p>
          <a:p>
            <a:pPr marL="0" indent="0" algn="ctr"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09ABE46-9E8B-9AF0-F655-97519FE89FAC}"/>
              </a:ext>
            </a:extLst>
          </p:cNvPr>
          <p:cNvCxnSpPr>
            <a:cxnSpLocks/>
          </p:cNvCxnSpPr>
          <p:nvPr/>
        </p:nvCxnSpPr>
        <p:spPr>
          <a:xfrm>
            <a:off x="335560" y="1543574"/>
            <a:ext cx="11367082" cy="0"/>
          </a:xfrm>
          <a:prstGeom prst="line">
            <a:avLst/>
          </a:prstGeom>
          <a:ln w="762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E35988-FCA7-6A92-E03E-69C1B70B4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42EE7-FE79-4F97-B36E-8DE404E350A4}" type="slidenum">
              <a:rPr lang="en-US" smtClean="0"/>
              <a:t>9</a:t>
            </a:fld>
            <a:endParaRPr lang="en-US"/>
          </a:p>
        </p:txBody>
      </p:sp>
      <p:pic>
        <p:nvPicPr>
          <p:cNvPr id="7" name="Picture 4" descr="Kentucky Public Service Commission">
            <a:extLst>
              <a:ext uri="{FF2B5EF4-FFF2-40B4-BE49-F238E27FC236}">
                <a16:creationId xmlns:a16="http://schemas.microsoft.com/office/drawing/2014/main" id="{1DD716D0-42BB-4865-ADF7-146CD87117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6244" y="62306"/>
            <a:ext cx="7534692" cy="1048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98558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F2999B-C610-1738-B6D0-4A5A14ABE7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68725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Rate Adjustments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A502E9-EDE7-3AAE-5B07-5EBE5F027D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807 KAR 5:001</a:t>
            </a:r>
            <a:r>
              <a:rPr lang="en-US" sz="2800" dirty="0">
                <a:solidFill>
                  <a:schemeClr val="bg1"/>
                </a:solidFill>
              </a:rPr>
              <a:t>: Procedural rules for proceedings</a:t>
            </a:r>
          </a:p>
          <a:p>
            <a:endParaRPr lang="en-US" sz="2800" dirty="0">
              <a:solidFill>
                <a:schemeClr val="bg1"/>
              </a:solidFill>
            </a:endParaRPr>
          </a:p>
          <a:p>
            <a:pPr lvl="1"/>
            <a:r>
              <a:rPr lang="en-US" sz="2600" b="1" dirty="0">
                <a:solidFill>
                  <a:schemeClr val="bg1"/>
                </a:solidFill>
              </a:rPr>
              <a:t>Section 16</a:t>
            </a:r>
            <a:r>
              <a:rPr lang="en-US" sz="2600" dirty="0">
                <a:solidFill>
                  <a:schemeClr val="bg1"/>
                </a:solidFill>
              </a:rPr>
              <a:t>: General Adjustment of Existing Rates</a:t>
            </a:r>
          </a:p>
          <a:p>
            <a:pPr lvl="2"/>
            <a:r>
              <a:rPr lang="en-US" sz="2600" dirty="0">
                <a:solidFill>
                  <a:schemeClr val="bg1"/>
                </a:solidFill>
              </a:rPr>
              <a:t>Application not deemed filed until meets all requirements</a:t>
            </a:r>
          </a:p>
          <a:p>
            <a:pPr marL="548640" lvl="2" indent="0">
              <a:buNone/>
            </a:pPr>
            <a:endParaRPr lang="en-US" sz="2600" dirty="0">
              <a:solidFill>
                <a:schemeClr val="bg1"/>
              </a:solidFill>
            </a:endParaRPr>
          </a:p>
          <a:p>
            <a:pPr lvl="1"/>
            <a:r>
              <a:rPr lang="en-US" sz="2600" b="1" dirty="0">
                <a:solidFill>
                  <a:schemeClr val="bg1"/>
                </a:solidFill>
              </a:rPr>
              <a:t>Section 17</a:t>
            </a:r>
            <a:r>
              <a:rPr lang="en-US" sz="2600" dirty="0">
                <a:solidFill>
                  <a:schemeClr val="bg1"/>
                </a:solidFill>
              </a:rPr>
              <a:t>: Notice of General Rate Adjustment</a:t>
            </a:r>
          </a:p>
          <a:p>
            <a:pPr marL="0" indent="0">
              <a:buNone/>
            </a:pPr>
            <a:endParaRPr lang="en-US" u="sng" dirty="0">
              <a:solidFill>
                <a:schemeClr val="bg1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09ABE46-9E8B-9AF0-F655-97519FE89FAC}"/>
              </a:ext>
            </a:extLst>
          </p:cNvPr>
          <p:cNvCxnSpPr>
            <a:cxnSpLocks/>
          </p:cNvCxnSpPr>
          <p:nvPr/>
        </p:nvCxnSpPr>
        <p:spPr>
          <a:xfrm>
            <a:off x="335560" y="1543574"/>
            <a:ext cx="11367082" cy="0"/>
          </a:xfrm>
          <a:prstGeom prst="line">
            <a:avLst/>
          </a:prstGeom>
          <a:ln w="762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F1EE8D-9AD8-1D92-CEA8-CD97AD559F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42EE7-FE79-4F97-B36E-8DE404E350A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57812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F2999B-C610-1738-B6D0-4A5A14ABE7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68725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Rates: Alternative Rate Filing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A502E9-EDE7-3AAE-5B07-5EBE5F027D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b="1" dirty="0">
                <a:solidFill>
                  <a:schemeClr val="bg1"/>
                </a:solidFill>
              </a:rPr>
              <a:t>807 KAR 5:076</a:t>
            </a:r>
          </a:p>
          <a:p>
            <a:endParaRPr lang="en-US" sz="2800" dirty="0">
              <a:solidFill>
                <a:schemeClr val="bg1"/>
              </a:solidFill>
            </a:endParaRPr>
          </a:p>
          <a:p>
            <a:r>
              <a:rPr lang="en-US" sz="2800" dirty="0">
                <a:solidFill>
                  <a:schemeClr val="bg1"/>
                </a:solidFill>
              </a:rPr>
              <a:t>Purpose:  Simplified and Less Expensive Procedure</a:t>
            </a:r>
          </a:p>
          <a:p>
            <a:endParaRPr lang="en-US" sz="2800" dirty="0">
              <a:solidFill>
                <a:schemeClr val="bg1"/>
              </a:solidFill>
            </a:endParaRPr>
          </a:p>
          <a:p>
            <a:r>
              <a:rPr lang="en-US" sz="2800" dirty="0">
                <a:solidFill>
                  <a:schemeClr val="bg1"/>
                </a:solidFill>
              </a:rPr>
              <a:t>Utilities need only file Simplified Application Form  With PSC </a:t>
            </a:r>
          </a:p>
          <a:p>
            <a:endParaRPr lang="en-US" sz="2800" dirty="0">
              <a:solidFill>
                <a:schemeClr val="bg1"/>
              </a:solidFill>
            </a:endParaRPr>
          </a:p>
          <a:p>
            <a:r>
              <a:rPr lang="en-US" sz="2800" dirty="0">
                <a:solidFill>
                  <a:schemeClr val="bg1"/>
                </a:solidFill>
              </a:rPr>
              <a:t>Eligibility: </a:t>
            </a:r>
          </a:p>
          <a:p>
            <a:pPr lvl="1"/>
            <a:r>
              <a:rPr lang="en-US" sz="2800" dirty="0">
                <a:solidFill>
                  <a:schemeClr val="bg1"/>
                </a:solidFill>
              </a:rPr>
              <a:t>Utilities with Gross Annual Revenues ≤ $5,000,000</a:t>
            </a: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09ABE46-9E8B-9AF0-F655-97519FE89FAC}"/>
              </a:ext>
            </a:extLst>
          </p:cNvPr>
          <p:cNvCxnSpPr>
            <a:cxnSpLocks/>
          </p:cNvCxnSpPr>
          <p:nvPr/>
        </p:nvCxnSpPr>
        <p:spPr>
          <a:xfrm>
            <a:off x="335560" y="1543574"/>
            <a:ext cx="11367082" cy="0"/>
          </a:xfrm>
          <a:prstGeom prst="line">
            <a:avLst/>
          </a:prstGeom>
          <a:ln w="762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11E9A1-896C-CC82-A318-8893C4EE93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42EE7-FE79-4F97-B36E-8DE404E350A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67804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09ABE46-9E8B-9AF0-F655-97519FE89FAC}"/>
              </a:ext>
            </a:extLst>
          </p:cNvPr>
          <p:cNvCxnSpPr>
            <a:cxnSpLocks/>
          </p:cNvCxnSpPr>
          <p:nvPr/>
        </p:nvCxnSpPr>
        <p:spPr>
          <a:xfrm>
            <a:off x="335560" y="1543574"/>
            <a:ext cx="11367082" cy="0"/>
          </a:xfrm>
          <a:prstGeom prst="line">
            <a:avLst/>
          </a:prstGeom>
          <a:ln w="762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6CBBDB-B7E9-64F0-B173-15CDCF0E21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42EE7-FE79-4F97-B36E-8DE404E350A4}" type="slidenum">
              <a:rPr lang="en-US" smtClean="0"/>
              <a:t>12</a:t>
            </a:fld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C0902605-01FC-C78F-E122-655BE5E700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Rates: Alternative Rate Filing</a:t>
            </a:r>
          </a:p>
        </p:txBody>
      </p:sp>
      <p:pic>
        <p:nvPicPr>
          <p:cNvPr id="10" name="Content Placeholder 6">
            <a:extLst>
              <a:ext uri="{FF2B5EF4-FFF2-40B4-BE49-F238E27FC236}">
                <a16:creationId xmlns:a16="http://schemas.microsoft.com/office/drawing/2014/main" id="{AF2137C0-1C49-E782-32C2-D5C62F76F6A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4181" y="1690688"/>
            <a:ext cx="9739223" cy="4899894"/>
          </a:xfrm>
        </p:spPr>
      </p:pic>
    </p:spTree>
    <p:extLst>
      <p:ext uri="{BB962C8B-B14F-4D97-AF65-F5344CB8AC3E}">
        <p14:creationId xmlns:p14="http://schemas.microsoft.com/office/powerpoint/2010/main" val="19748043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09ABE46-9E8B-9AF0-F655-97519FE89FAC}"/>
              </a:ext>
            </a:extLst>
          </p:cNvPr>
          <p:cNvCxnSpPr>
            <a:cxnSpLocks/>
          </p:cNvCxnSpPr>
          <p:nvPr/>
        </p:nvCxnSpPr>
        <p:spPr>
          <a:xfrm>
            <a:off x="335560" y="1543574"/>
            <a:ext cx="11367082" cy="0"/>
          </a:xfrm>
          <a:prstGeom prst="line">
            <a:avLst/>
          </a:prstGeom>
          <a:ln w="762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6CBBDB-B7E9-64F0-B173-15CDCF0E21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42EE7-FE79-4F97-B36E-8DE404E350A4}" type="slidenum">
              <a:rPr lang="en-US" smtClean="0"/>
              <a:t>13</a:t>
            </a:fld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C0902605-01FC-C78F-E122-655BE5E700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Rates: Alternative Rate Filing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98D385B-39F9-A5F0-FBBD-F8E79872EC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b="1" dirty="0">
                <a:solidFill>
                  <a:schemeClr val="bg1"/>
                </a:solidFill>
              </a:rPr>
              <a:t>807 KAR 5:076</a:t>
            </a:r>
          </a:p>
          <a:p>
            <a:pPr lvl="1">
              <a:lnSpc>
                <a:spcPct val="150000"/>
              </a:lnSpc>
            </a:pPr>
            <a:r>
              <a:rPr lang="en-US" sz="2600" dirty="0">
                <a:solidFill>
                  <a:schemeClr val="bg1"/>
                </a:solidFill>
              </a:rPr>
              <a:t>Section 3: Record upon which decision made</a:t>
            </a:r>
          </a:p>
          <a:p>
            <a:pPr lvl="1">
              <a:lnSpc>
                <a:spcPct val="150000"/>
              </a:lnSpc>
            </a:pPr>
            <a:r>
              <a:rPr lang="en-US" sz="2600" dirty="0">
                <a:solidFill>
                  <a:schemeClr val="bg1"/>
                </a:solidFill>
              </a:rPr>
              <a:t>Section 4: Application</a:t>
            </a:r>
          </a:p>
          <a:p>
            <a:pPr lvl="1">
              <a:lnSpc>
                <a:spcPct val="150000"/>
              </a:lnSpc>
            </a:pPr>
            <a:r>
              <a:rPr lang="en-US" sz="2600" dirty="0">
                <a:solidFill>
                  <a:schemeClr val="bg1"/>
                </a:solidFill>
              </a:rPr>
              <a:t>Section 5: Notice to customers</a:t>
            </a:r>
          </a:p>
          <a:p>
            <a:pPr lvl="1">
              <a:lnSpc>
                <a:spcPct val="150000"/>
              </a:lnSpc>
            </a:pPr>
            <a:r>
              <a:rPr lang="en-US" sz="2600" dirty="0">
                <a:solidFill>
                  <a:schemeClr val="bg1"/>
                </a:solidFill>
              </a:rPr>
              <a:t>Section 6: Notice to Commission</a:t>
            </a:r>
          </a:p>
          <a:p>
            <a:pPr lvl="1">
              <a:lnSpc>
                <a:spcPct val="150000"/>
              </a:lnSpc>
            </a:pPr>
            <a:r>
              <a:rPr lang="en-US" sz="2600" dirty="0">
                <a:solidFill>
                  <a:schemeClr val="bg1"/>
                </a:solidFill>
              </a:rPr>
              <a:t>Section 7: Effective Date of Proposed Rates</a:t>
            </a: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16350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09ABE46-9E8B-9AF0-F655-97519FE89FAC}"/>
              </a:ext>
            </a:extLst>
          </p:cNvPr>
          <p:cNvCxnSpPr>
            <a:cxnSpLocks/>
          </p:cNvCxnSpPr>
          <p:nvPr/>
        </p:nvCxnSpPr>
        <p:spPr>
          <a:xfrm>
            <a:off x="335560" y="1543574"/>
            <a:ext cx="11367082" cy="0"/>
          </a:xfrm>
          <a:prstGeom prst="line">
            <a:avLst/>
          </a:prstGeom>
          <a:ln w="762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6CBBDB-B7E9-64F0-B173-15CDCF0E21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42EE7-FE79-4F97-B36E-8DE404E350A4}" type="slidenum">
              <a:rPr lang="en-US" smtClean="0"/>
              <a:t>14</a:t>
            </a:fld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C0902605-01FC-C78F-E122-655BE5E700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Rates: Alternative Rate Filing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9727859-EE84-1D5D-3D45-A05B365579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b="1" dirty="0">
                <a:solidFill>
                  <a:schemeClr val="bg1"/>
                </a:solidFill>
              </a:rPr>
              <a:t>807 KAR 5:076</a:t>
            </a:r>
          </a:p>
          <a:p>
            <a:pPr lvl="1">
              <a:lnSpc>
                <a:spcPct val="150000"/>
              </a:lnSpc>
            </a:pPr>
            <a:r>
              <a:rPr lang="en-US" sz="2600" dirty="0">
                <a:solidFill>
                  <a:schemeClr val="bg1"/>
                </a:solidFill>
              </a:rPr>
              <a:t>Section 13: Role of non-attorneys</a:t>
            </a:r>
          </a:p>
          <a:p>
            <a:pPr lvl="2"/>
            <a:r>
              <a:rPr lang="en-US" sz="2600" dirty="0">
                <a:solidFill>
                  <a:schemeClr val="bg1"/>
                </a:solidFill>
              </a:rPr>
              <a:t>Authorized water district personnel may:</a:t>
            </a:r>
          </a:p>
          <a:p>
            <a:pPr lvl="3"/>
            <a:r>
              <a:rPr lang="en-US" sz="2600" dirty="0">
                <a:solidFill>
                  <a:schemeClr val="bg1"/>
                </a:solidFill>
              </a:rPr>
              <a:t>file application</a:t>
            </a:r>
          </a:p>
          <a:p>
            <a:pPr lvl="3"/>
            <a:r>
              <a:rPr lang="en-US" sz="2600" dirty="0">
                <a:solidFill>
                  <a:schemeClr val="bg1"/>
                </a:solidFill>
              </a:rPr>
              <a:t>responses to requests for information</a:t>
            </a:r>
          </a:p>
          <a:p>
            <a:pPr lvl="3"/>
            <a:r>
              <a:rPr lang="en-US" sz="2600" dirty="0">
                <a:solidFill>
                  <a:schemeClr val="bg1"/>
                </a:solidFill>
              </a:rPr>
              <a:t>appear at conferences</a:t>
            </a:r>
          </a:p>
          <a:p>
            <a:pPr lvl="2"/>
            <a:r>
              <a:rPr lang="en-US" sz="2600" dirty="0">
                <a:solidFill>
                  <a:schemeClr val="bg1"/>
                </a:solidFill>
              </a:rPr>
              <a:t>BUT Attorney must represent at hearing (if held)</a:t>
            </a: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74247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09ABE46-9E8B-9AF0-F655-97519FE89FAC}"/>
              </a:ext>
            </a:extLst>
          </p:cNvPr>
          <p:cNvCxnSpPr>
            <a:cxnSpLocks/>
          </p:cNvCxnSpPr>
          <p:nvPr/>
        </p:nvCxnSpPr>
        <p:spPr>
          <a:xfrm>
            <a:off x="335560" y="1543574"/>
            <a:ext cx="11367082" cy="0"/>
          </a:xfrm>
          <a:prstGeom prst="line">
            <a:avLst/>
          </a:prstGeom>
          <a:ln w="762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6CBBDB-B7E9-64F0-B173-15CDCF0E21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42EE7-FE79-4F97-B36E-8DE404E350A4}" type="slidenum">
              <a:rPr lang="en-US" smtClean="0"/>
              <a:t>15</a:t>
            </a:fld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C0902605-01FC-C78F-E122-655BE5E700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>
                <a:solidFill>
                  <a:schemeClr val="bg1"/>
                </a:solidFill>
              </a:rPr>
              <a:t>Rates continued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C5C5399-4213-DB7F-F1AD-3090B16909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KRS 278.023 Rate Adjustment</a:t>
            </a:r>
          </a:p>
          <a:p>
            <a:r>
              <a:rPr lang="en-US" sz="2800" dirty="0">
                <a:solidFill>
                  <a:schemeClr val="bg1"/>
                </a:solidFill>
              </a:rPr>
              <a:t>Rates adjusted in connection with USDA/RD financing of improvement project</a:t>
            </a:r>
          </a:p>
          <a:p>
            <a:r>
              <a:rPr lang="en-US" sz="2800" dirty="0">
                <a:solidFill>
                  <a:schemeClr val="bg1"/>
                </a:solidFill>
              </a:rPr>
              <a:t>Rates determined by USDA/RD, Commission must accept rates</a:t>
            </a:r>
          </a:p>
          <a:p>
            <a:r>
              <a:rPr lang="en-US" sz="2800" dirty="0">
                <a:solidFill>
                  <a:schemeClr val="bg1"/>
                </a:solidFill>
              </a:rPr>
              <a:t>Commission conducts no independent review</a:t>
            </a:r>
          </a:p>
          <a:p>
            <a:r>
              <a:rPr lang="en-US" sz="2800" dirty="0">
                <a:solidFill>
                  <a:schemeClr val="bg1"/>
                </a:solidFill>
              </a:rPr>
              <a:t>Depreciation is not accounted for in USDA/RD loans approval the same as in a General Rate Case or an Alternative Rate filing before the Commission.</a:t>
            </a:r>
          </a:p>
          <a:p>
            <a:r>
              <a:rPr lang="en-US" sz="2800" dirty="0">
                <a:solidFill>
                  <a:schemeClr val="bg1"/>
                </a:solidFill>
              </a:rPr>
              <a:t>Filed by an attorney</a:t>
            </a:r>
          </a:p>
          <a:p>
            <a:r>
              <a:rPr lang="en-US" b="1" dirty="0">
                <a:solidFill>
                  <a:schemeClr val="bg1"/>
                </a:solidFill>
              </a:rPr>
              <a:t>Purchased Water Rate Adjustment</a:t>
            </a:r>
          </a:p>
          <a:p>
            <a:r>
              <a:rPr lang="en-US" sz="2800" dirty="0">
                <a:solidFill>
                  <a:schemeClr val="bg1"/>
                </a:solidFill>
              </a:rPr>
              <a:t>Rates charged to utility customers increased when wholesale water rates increase. Pursuant to KRS 278.015(2)</a:t>
            </a:r>
          </a:p>
          <a:p>
            <a:r>
              <a:rPr lang="en-US" sz="2800" dirty="0">
                <a:solidFill>
                  <a:schemeClr val="bg1"/>
                </a:solidFill>
              </a:rPr>
              <a:t>Often called a “pass through” increase</a:t>
            </a:r>
          </a:p>
          <a:p>
            <a:r>
              <a:rPr lang="en-US" sz="2800" dirty="0">
                <a:solidFill>
                  <a:schemeClr val="bg1"/>
                </a:solidFill>
              </a:rPr>
              <a:t>Filed by the utility</a:t>
            </a: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39268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09ABE46-9E8B-9AF0-F655-97519FE89FAC}"/>
              </a:ext>
            </a:extLst>
          </p:cNvPr>
          <p:cNvCxnSpPr>
            <a:cxnSpLocks/>
          </p:cNvCxnSpPr>
          <p:nvPr/>
        </p:nvCxnSpPr>
        <p:spPr>
          <a:xfrm>
            <a:off x="335560" y="1543574"/>
            <a:ext cx="11367082" cy="0"/>
          </a:xfrm>
          <a:prstGeom prst="line">
            <a:avLst/>
          </a:prstGeom>
          <a:ln w="762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6CBBDB-B7E9-64F0-B173-15CDCF0E21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42EE7-FE79-4F97-B36E-8DE404E350A4}" type="slidenum">
              <a:rPr lang="en-US" smtClean="0"/>
              <a:t>16</a:t>
            </a:fld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C0902605-01FC-C78F-E122-655BE5E700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Rates: Purchased Water Adjustment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B568187-4192-7584-DB66-654C5608C2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b="1" dirty="0">
                <a:solidFill>
                  <a:schemeClr val="bg1"/>
                </a:solidFill>
                <a:latin typeface="+mj-lt"/>
              </a:rPr>
              <a:t>KRS 278.015(2)</a:t>
            </a:r>
          </a:p>
          <a:p>
            <a:pPr lvl="1"/>
            <a:r>
              <a:rPr lang="en-US" sz="2800" dirty="0">
                <a:solidFill>
                  <a:schemeClr val="bg1"/>
                </a:solidFill>
                <a:latin typeface="+mj-lt"/>
              </a:rPr>
              <a:t>Adjust rates to reflect wholesale supplier increase </a:t>
            </a:r>
          </a:p>
          <a:p>
            <a:pPr marL="274320" lvl="1" indent="0">
              <a:buNone/>
            </a:pPr>
            <a:endParaRPr lang="en-US" sz="2800" dirty="0">
              <a:solidFill>
                <a:schemeClr val="bg1"/>
              </a:solidFill>
              <a:latin typeface="+mj-lt"/>
            </a:endParaRPr>
          </a:p>
          <a:p>
            <a:r>
              <a:rPr lang="en-US" sz="2800" b="1" dirty="0">
                <a:solidFill>
                  <a:schemeClr val="bg1"/>
                </a:solidFill>
                <a:latin typeface="+mj-lt"/>
              </a:rPr>
              <a:t>807 KAR 5:068</a:t>
            </a:r>
          </a:p>
          <a:p>
            <a:pPr lvl="1"/>
            <a:r>
              <a:rPr lang="en-US" sz="2800" dirty="0">
                <a:solidFill>
                  <a:schemeClr val="bg1"/>
                </a:solidFill>
                <a:latin typeface="+mj-lt"/>
              </a:rPr>
              <a:t>File application within 20 days of adjustment</a:t>
            </a:r>
          </a:p>
          <a:p>
            <a:pPr lvl="1"/>
            <a:r>
              <a:rPr lang="en-US" sz="2800" dirty="0">
                <a:solidFill>
                  <a:schemeClr val="bg1"/>
                </a:solidFill>
                <a:latin typeface="+mj-lt"/>
              </a:rPr>
              <a:t>Notice to customers</a:t>
            </a:r>
          </a:p>
          <a:p>
            <a:pPr lvl="1"/>
            <a:r>
              <a:rPr lang="en-US" sz="2800" dirty="0">
                <a:solidFill>
                  <a:schemeClr val="bg1"/>
                </a:solidFill>
                <a:latin typeface="+mj-lt"/>
              </a:rPr>
              <a:t>File revised tariff sheet within 20 days of Commission order approving proposed rates</a:t>
            </a:r>
          </a:p>
          <a:p>
            <a:pPr lvl="1"/>
            <a:endParaRPr lang="en-US" sz="3000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20896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09ABE46-9E8B-9AF0-F655-97519FE89FAC}"/>
              </a:ext>
            </a:extLst>
          </p:cNvPr>
          <p:cNvCxnSpPr>
            <a:cxnSpLocks/>
          </p:cNvCxnSpPr>
          <p:nvPr/>
        </p:nvCxnSpPr>
        <p:spPr>
          <a:xfrm>
            <a:off x="335560" y="1543574"/>
            <a:ext cx="11367082" cy="0"/>
          </a:xfrm>
          <a:prstGeom prst="line">
            <a:avLst/>
          </a:prstGeom>
          <a:ln w="762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6CBBDB-B7E9-64F0-B173-15CDCF0E21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42EE7-FE79-4F97-B36E-8DE404E350A4}" type="slidenum">
              <a:rPr lang="en-US" smtClean="0"/>
              <a:t>17</a:t>
            </a:fld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C0902605-01FC-C78F-E122-655BE5E700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Rates: Purchased Water Adjustment</a:t>
            </a:r>
          </a:p>
        </p:txBody>
      </p:sp>
      <p:pic>
        <p:nvPicPr>
          <p:cNvPr id="2" name="Content Placeholder 3">
            <a:extLst>
              <a:ext uri="{FF2B5EF4-FFF2-40B4-BE49-F238E27FC236}">
                <a16:creationId xmlns:a16="http://schemas.microsoft.com/office/drawing/2014/main" id="{D66B9E86-C2F3-D736-D8DD-ACABD149CE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5560" y="1825624"/>
            <a:ext cx="11367082" cy="4895849"/>
          </a:xfrm>
          <a:ln>
            <a:solidFill>
              <a:srgbClr val="FFFF00"/>
            </a:solidFill>
          </a:ln>
        </p:spPr>
      </p:pic>
    </p:spTree>
    <p:extLst>
      <p:ext uri="{BB962C8B-B14F-4D97-AF65-F5344CB8AC3E}">
        <p14:creationId xmlns:p14="http://schemas.microsoft.com/office/powerpoint/2010/main" val="36575081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09ABE46-9E8B-9AF0-F655-97519FE89FAC}"/>
              </a:ext>
            </a:extLst>
          </p:cNvPr>
          <p:cNvCxnSpPr>
            <a:cxnSpLocks/>
          </p:cNvCxnSpPr>
          <p:nvPr/>
        </p:nvCxnSpPr>
        <p:spPr>
          <a:xfrm>
            <a:off x="335560" y="1543574"/>
            <a:ext cx="11367082" cy="0"/>
          </a:xfrm>
          <a:prstGeom prst="line">
            <a:avLst/>
          </a:prstGeom>
          <a:ln w="762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6CBBDB-B7E9-64F0-B173-15CDCF0E21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42EE7-FE79-4F97-B36E-8DE404E350A4}" type="slidenum">
              <a:rPr lang="en-US" smtClean="0"/>
              <a:t>18</a:t>
            </a:fld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C0902605-01FC-C78F-E122-655BE5E700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Rates: Tariffs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B568187-4192-7584-DB66-654C5608C2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sv-SE" sz="2800" b="1" dirty="0">
                <a:solidFill>
                  <a:schemeClr val="bg1"/>
                </a:solidFill>
              </a:rPr>
              <a:t>KRS 278.160: </a:t>
            </a:r>
            <a:r>
              <a:rPr lang="sv-SE" sz="2800" dirty="0">
                <a:solidFill>
                  <a:schemeClr val="bg1"/>
                </a:solidFill>
              </a:rPr>
              <a:t>utility must file and adhere to tariff</a:t>
            </a:r>
          </a:p>
          <a:p>
            <a:endParaRPr lang="sv-SE" sz="2800" dirty="0">
              <a:solidFill>
                <a:schemeClr val="bg1"/>
              </a:solidFill>
            </a:endParaRPr>
          </a:p>
          <a:p>
            <a:r>
              <a:rPr lang="sv-SE" sz="2800" b="1" dirty="0">
                <a:solidFill>
                  <a:schemeClr val="bg1"/>
                </a:solidFill>
              </a:rPr>
              <a:t>KRS 278.170: </a:t>
            </a:r>
            <a:r>
              <a:rPr lang="sv-SE" sz="2800" dirty="0">
                <a:solidFill>
                  <a:schemeClr val="bg1"/>
                </a:solidFill>
              </a:rPr>
              <a:t>no rate or service discrimination, but reduced rates in response to an emergency possible.</a:t>
            </a:r>
          </a:p>
          <a:p>
            <a:endParaRPr lang="sv-SE" sz="2800" dirty="0">
              <a:solidFill>
                <a:schemeClr val="bg1"/>
              </a:solidFill>
            </a:endParaRPr>
          </a:p>
          <a:p>
            <a:r>
              <a:rPr lang="sv-SE" sz="2800" b="1" dirty="0">
                <a:solidFill>
                  <a:schemeClr val="bg1"/>
                </a:solidFill>
              </a:rPr>
              <a:t>KRS 278.180:  </a:t>
            </a:r>
            <a:r>
              <a:rPr lang="sv-SE" sz="2800" dirty="0">
                <a:solidFill>
                  <a:schemeClr val="bg1"/>
                </a:solidFill>
              </a:rPr>
              <a:t>rate changes</a:t>
            </a:r>
          </a:p>
          <a:p>
            <a:endParaRPr lang="sv-SE" sz="2800" dirty="0">
              <a:solidFill>
                <a:schemeClr val="bg1"/>
              </a:solidFill>
            </a:endParaRPr>
          </a:p>
          <a:p>
            <a:r>
              <a:rPr lang="sv-SE" sz="2800" b="1" dirty="0">
                <a:solidFill>
                  <a:schemeClr val="bg1"/>
                </a:solidFill>
              </a:rPr>
              <a:t>807 KAR 5:001: </a:t>
            </a:r>
            <a:r>
              <a:rPr lang="sv-SE" sz="2800" dirty="0">
                <a:solidFill>
                  <a:schemeClr val="bg1"/>
                </a:solidFill>
              </a:rPr>
              <a:t>rules of procedures for proceedings</a:t>
            </a:r>
          </a:p>
          <a:p>
            <a:endParaRPr lang="sv-SE" sz="2800" dirty="0">
              <a:solidFill>
                <a:schemeClr val="bg1"/>
              </a:solidFill>
            </a:endParaRPr>
          </a:p>
          <a:p>
            <a:r>
              <a:rPr lang="sv-SE" sz="2800" b="1" dirty="0">
                <a:solidFill>
                  <a:schemeClr val="bg1"/>
                </a:solidFill>
              </a:rPr>
              <a:t>807 KAR 5:006: </a:t>
            </a:r>
            <a:r>
              <a:rPr lang="sv-SE" sz="2800" dirty="0">
                <a:solidFill>
                  <a:schemeClr val="bg1"/>
                </a:solidFill>
              </a:rPr>
              <a:t>general procedures for providing service</a:t>
            </a:r>
          </a:p>
          <a:p>
            <a:endParaRPr lang="sv-SE" sz="2800" dirty="0">
              <a:solidFill>
                <a:schemeClr val="bg1"/>
              </a:solidFill>
            </a:endParaRPr>
          </a:p>
          <a:p>
            <a:r>
              <a:rPr lang="sv-SE" sz="2800" b="1" dirty="0">
                <a:solidFill>
                  <a:schemeClr val="bg1"/>
                </a:solidFill>
              </a:rPr>
              <a:t>807 KAR 5:011: </a:t>
            </a:r>
            <a:r>
              <a:rPr lang="sv-SE" sz="2800" dirty="0">
                <a:solidFill>
                  <a:schemeClr val="bg1"/>
                </a:solidFill>
              </a:rPr>
              <a:t>tariff regulations</a:t>
            </a: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49237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09ABE46-9E8B-9AF0-F655-97519FE89FAC}"/>
              </a:ext>
            </a:extLst>
          </p:cNvPr>
          <p:cNvCxnSpPr>
            <a:cxnSpLocks/>
          </p:cNvCxnSpPr>
          <p:nvPr/>
        </p:nvCxnSpPr>
        <p:spPr>
          <a:xfrm>
            <a:off x="335560" y="1543574"/>
            <a:ext cx="11367082" cy="0"/>
          </a:xfrm>
          <a:prstGeom prst="line">
            <a:avLst/>
          </a:prstGeom>
          <a:ln w="762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6CBBDB-B7E9-64F0-B173-15CDCF0E21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42EE7-FE79-4F97-B36E-8DE404E350A4}" type="slidenum">
              <a:rPr lang="en-US" smtClean="0"/>
              <a:t>19</a:t>
            </a:fld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C0902605-01FC-C78F-E122-655BE5E700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Rates: Tariffs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B568187-4192-7584-DB66-654C5608C2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b="1" dirty="0">
                <a:solidFill>
                  <a:schemeClr val="bg1"/>
                </a:solidFill>
              </a:rPr>
              <a:t>KRS 278.160(1):</a:t>
            </a:r>
            <a:r>
              <a:rPr lang="en-US" sz="2800" dirty="0">
                <a:solidFill>
                  <a:schemeClr val="bg1"/>
                </a:solidFill>
              </a:rPr>
              <a:t> Rates must be filed with PSC</a:t>
            </a:r>
          </a:p>
          <a:p>
            <a:pPr lvl="2"/>
            <a:r>
              <a:rPr lang="en-US" sz="2600" dirty="0">
                <a:solidFill>
                  <a:schemeClr val="bg1"/>
                </a:solidFill>
              </a:rPr>
              <a:t>Utility must file tariff with PSC showing</a:t>
            </a:r>
          </a:p>
          <a:p>
            <a:pPr lvl="3"/>
            <a:r>
              <a:rPr lang="en-US" sz="2600" dirty="0">
                <a:solidFill>
                  <a:schemeClr val="bg1"/>
                </a:solidFill>
              </a:rPr>
              <a:t>Schedule of rates for each class of customers</a:t>
            </a:r>
          </a:p>
          <a:p>
            <a:pPr lvl="3"/>
            <a:r>
              <a:rPr lang="en-US" sz="2600" dirty="0">
                <a:solidFill>
                  <a:schemeClr val="bg1"/>
                </a:solidFill>
              </a:rPr>
              <a:t>Terms and conditions under which service is provided to customers</a:t>
            </a:r>
          </a:p>
          <a:p>
            <a:pPr lvl="3"/>
            <a:endParaRPr lang="en-US" sz="2000" dirty="0">
              <a:solidFill>
                <a:schemeClr val="bg1"/>
              </a:solidFill>
            </a:endParaRPr>
          </a:p>
          <a:p>
            <a:r>
              <a:rPr lang="en-US" sz="2800" b="1" dirty="0">
                <a:solidFill>
                  <a:schemeClr val="bg1"/>
                </a:solidFill>
              </a:rPr>
              <a:t>KRS 278.160(2): </a:t>
            </a:r>
            <a:r>
              <a:rPr lang="en-US" sz="2800" dirty="0">
                <a:solidFill>
                  <a:schemeClr val="bg1"/>
                </a:solidFill>
              </a:rPr>
              <a:t>Filed Rate Doctrine: </a:t>
            </a:r>
          </a:p>
          <a:p>
            <a:pPr lvl="1"/>
            <a:r>
              <a:rPr lang="en-US" sz="2600" dirty="0">
                <a:solidFill>
                  <a:schemeClr val="bg1"/>
                </a:solidFill>
              </a:rPr>
              <a:t>Utility cannot charge or collect greater or less compensation for service rendered than its filed tariff</a:t>
            </a:r>
          </a:p>
          <a:p>
            <a:pPr lvl="1"/>
            <a:r>
              <a:rPr lang="en-US" sz="2600" dirty="0">
                <a:solidFill>
                  <a:schemeClr val="bg1"/>
                </a:solidFill>
              </a:rPr>
              <a:t>Customer cannot receive service that differs from the tariff</a:t>
            </a: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84144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09ABE46-9E8B-9AF0-F655-97519FE89FAC}"/>
              </a:ext>
            </a:extLst>
          </p:cNvPr>
          <p:cNvCxnSpPr>
            <a:cxnSpLocks/>
          </p:cNvCxnSpPr>
          <p:nvPr/>
        </p:nvCxnSpPr>
        <p:spPr>
          <a:xfrm>
            <a:off x="335560" y="1543574"/>
            <a:ext cx="11367082" cy="0"/>
          </a:xfrm>
          <a:prstGeom prst="line">
            <a:avLst/>
          </a:prstGeom>
          <a:ln w="762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6CBBDB-B7E9-64F0-B173-15CDCF0E21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42EE7-FE79-4F97-B36E-8DE404E350A4}" type="slidenum">
              <a:rPr lang="en-US" smtClean="0"/>
              <a:t>20</a:t>
            </a:fld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C0902605-01FC-C78F-E122-655BE5E700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Rates: Tariffs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B568187-4192-7584-DB66-654C5608C2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b="1" dirty="0">
                <a:solidFill>
                  <a:schemeClr val="bg1"/>
                </a:solidFill>
              </a:rPr>
              <a:t>KRS 278.170</a:t>
            </a:r>
          </a:p>
          <a:p>
            <a:pPr lvl="1"/>
            <a:r>
              <a:rPr lang="en-US" sz="2400" dirty="0">
                <a:solidFill>
                  <a:schemeClr val="bg1"/>
                </a:solidFill>
              </a:rPr>
              <a:t>No unreasonable preference between customers</a:t>
            </a:r>
          </a:p>
          <a:p>
            <a:pPr marL="274320" lvl="1" indent="0">
              <a:buNone/>
            </a:pPr>
            <a:endParaRPr lang="en-US" sz="2400" dirty="0">
              <a:solidFill>
                <a:schemeClr val="bg1"/>
              </a:solidFill>
            </a:endParaRPr>
          </a:p>
          <a:p>
            <a:pPr lvl="1"/>
            <a:r>
              <a:rPr lang="en-US" sz="2400" b="1" dirty="0">
                <a:solidFill>
                  <a:schemeClr val="bg1"/>
                </a:solidFill>
              </a:rPr>
              <a:t>KRS 278.170(2) </a:t>
            </a:r>
            <a:r>
              <a:rPr lang="en-US" sz="2400" dirty="0">
                <a:solidFill>
                  <a:schemeClr val="bg1"/>
                </a:solidFill>
              </a:rPr>
              <a:t>permits a utility to provide reduced rate service for the purpose of providing relief in the case of </a:t>
            </a:r>
            <a:r>
              <a:rPr lang="en-US" sz="2400" i="1" u="sng" dirty="0">
                <a:solidFill>
                  <a:schemeClr val="bg1"/>
                </a:solidFill>
              </a:rPr>
              <a:t>flood, epidemic, pestilence or other calamity. </a:t>
            </a:r>
            <a:r>
              <a:rPr lang="en-US" sz="2400" dirty="0">
                <a:solidFill>
                  <a:schemeClr val="bg1"/>
                </a:solidFill>
              </a:rPr>
              <a:t>Notice must be given to the Commission and the Commission must approve before the lower rate can go into effect, except in a </a:t>
            </a:r>
            <a:r>
              <a:rPr lang="en-US" sz="2400" u="sng" dirty="0">
                <a:solidFill>
                  <a:schemeClr val="bg1"/>
                </a:solidFill>
              </a:rPr>
              <a:t>declared emergency</a:t>
            </a:r>
            <a:r>
              <a:rPr lang="en-US" sz="2400" dirty="0">
                <a:solidFill>
                  <a:schemeClr val="bg1"/>
                </a:solidFill>
              </a:rPr>
              <a:t>, in which case the Commission shall be notified within 5 days after service rendered.</a:t>
            </a: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39436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09ABE46-9E8B-9AF0-F655-97519FE89FAC}"/>
              </a:ext>
            </a:extLst>
          </p:cNvPr>
          <p:cNvCxnSpPr>
            <a:cxnSpLocks/>
          </p:cNvCxnSpPr>
          <p:nvPr/>
        </p:nvCxnSpPr>
        <p:spPr>
          <a:xfrm>
            <a:off x="335560" y="1543574"/>
            <a:ext cx="11367082" cy="0"/>
          </a:xfrm>
          <a:prstGeom prst="line">
            <a:avLst/>
          </a:prstGeom>
          <a:ln w="762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6CBBDB-B7E9-64F0-B173-15CDCF0E21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42EE7-FE79-4F97-B36E-8DE404E350A4}" type="slidenum">
              <a:rPr lang="en-US" smtClean="0"/>
              <a:t>21</a:t>
            </a:fld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C0902605-01FC-C78F-E122-655BE5E700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Rates: Tariffs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B568187-4192-7584-DB66-654C5608C2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b="1" dirty="0">
                <a:solidFill>
                  <a:schemeClr val="bg1"/>
                </a:solidFill>
              </a:rPr>
              <a:t>807 KAR 5:006</a:t>
            </a:r>
            <a:r>
              <a:rPr lang="en-US" sz="2800" dirty="0">
                <a:solidFill>
                  <a:schemeClr val="bg1"/>
                </a:solidFill>
              </a:rPr>
              <a:t>: General rules for providing service</a:t>
            </a:r>
          </a:p>
          <a:p>
            <a:pPr lvl="1"/>
            <a:r>
              <a:rPr lang="en-US" sz="2600" dirty="0">
                <a:solidFill>
                  <a:schemeClr val="bg1"/>
                </a:solidFill>
              </a:rPr>
              <a:t>Section 5:  substantial service changes </a:t>
            </a:r>
          </a:p>
          <a:p>
            <a:pPr lvl="1"/>
            <a:r>
              <a:rPr lang="en-US" sz="2600" dirty="0">
                <a:solidFill>
                  <a:schemeClr val="bg1"/>
                </a:solidFill>
              </a:rPr>
              <a:t>Section 6: special requirements require PSC approval</a:t>
            </a:r>
          </a:p>
          <a:p>
            <a:pPr lvl="1"/>
            <a:r>
              <a:rPr lang="en-US" sz="2600" dirty="0">
                <a:solidFill>
                  <a:schemeClr val="bg1"/>
                </a:solidFill>
              </a:rPr>
              <a:t>Section 7: Meter readings and billing</a:t>
            </a:r>
          </a:p>
          <a:p>
            <a:pPr lvl="1"/>
            <a:r>
              <a:rPr lang="en-US" sz="2600" dirty="0">
                <a:solidFill>
                  <a:schemeClr val="bg1"/>
                </a:solidFill>
              </a:rPr>
              <a:t>Section 8: Deposits</a:t>
            </a:r>
          </a:p>
          <a:p>
            <a:pPr lvl="1"/>
            <a:r>
              <a:rPr lang="en-US" sz="2600" dirty="0">
                <a:solidFill>
                  <a:schemeClr val="bg1"/>
                </a:solidFill>
              </a:rPr>
              <a:t>Section 9: Nonrecurring charges</a:t>
            </a:r>
          </a:p>
          <a:p>
            <a:pPr lvl="1"/>
            <a:r>
              <a:rPr lang="en-US" sz="2600" dirty="0">
                <a:solidFill>
                  <a:schemeClr val="bg1"/>
                </a:solidFill>
              </a:rPr>
              <a:t>Section 11: Bill Adjustment</a:t>
            </a:r>
          </a:p>
          <a:p>
            <a:pPr lvl="1"/>
            <a:r>
              <a:rPr lang="en-US" sz="2600" dirty="0">
                <a:solidFill>
                  <a:schemeClr val="bg1"/>
                </a:solidFill>
              </a:rPr>
              <a:t>Section 15: Refusal or Termination of Service</a:t>
            </a: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64710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09ABE46-9E8B-9AF0-F655-97519FE89FAC}"/>
              </a:ext>
            </a:extLst>
          </p:cNvPr>
          <p:cNvCxnSpPr>
            <a:cxnSpLocks/>
          </p:cNvCxnSpPr>
          <p:nvPr/>
        </p:nvCxnSpPr>
        <p:spPr>
          <a:xfrm>
            <a:off x="335560" y="1543574"/>
            <a:ext cx="11367082" cy="0"/>
          </a:xfrm>
          <a:prstGeom prst="line">
            <a:avLst/>
          </a:prstGeom>
          <a:ln w="762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6CBBDB-B7E9-64F0-B173-15CDCF0E21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42EE7-FE79-4F97-B36E-8DE404E350A4}" type="slidenum">
              <a:rPr lang="en-US" smtClean="0"/>
              <a:t>22</a:t>
            </a:fld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C0902605-01FC-C78F-E122-655BE5E700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Rates: Tariffs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B568187-4192-7584-DB66-654C5608C2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4000" dirty="0">
              <a:solidFill>
                <a:schemeClr val="bg1"/>
              </a:solidFill>
            </a:endParaRPr>
          </a:p>
          <a:p>
            <a:endParaRPr lang="en-US" sz="4000" dirty="0">
              <a:solidFill>
                <a:schemeClr val="bg1"/>
              </a:solidFill>
            </a:endParaRPr>
          </a:p>
          <a:p>
            <a:pPr marL="457200" lvl="1" indent="0">
              <a:buNone/>
            </a:pPr>
            <a:r>
              <a:rPr lang="en-US" sz="4000" dirty="0">
                <a:solidFill>
                  <a:schemeClr val="bg1"/>
                </a:solidFill>
              </a:rPr>
              <a:t>If it isn’t in your tariff, you </a:t>
            </a:r>
            <a:r>
              <a:rPr lang="en-US" sz="4000" u="sng" dirty="0">
                <a:solidFill>
                  <a:schemeClr val="bg1"/>
                </a:solidFill>
              </a:rPr>
              <a:t>can’t</a:t>
            </a:r>
            <a:r>
              <a:rPr lang="en-US" sz="4000" dirty="0">
                <a:solidFill>
                  <a:schemeClr val="bg1"/>
                </a:solidFill>
              </a:rPr>
              <a:t> do it</a:t>
            </a:r>
            <a:br>
              <a:rPr lang="en-US" sz="4000" dirty="0">
                <a:solidFill>
                  <a:schemeClr val="bg1"/>
                </a:solidFill>
              </a:rPr>
            </a:br>
            <a:br>
              <a:rPr lang="en-US" sz="4000" dirty="0">
                <a:solidFill>
                  <a:schemeClr val="bg1"/>
                </a:solidFill>
              </a:rPr>
            </a:br>
            <a:endParaRPr lang="en-US" sz="4000" dirty="0">
              <a:solidFill>
                <a:schemeClr val="bg1"/>
              </a:solidFill>
            </a:endParaRPr>
          </a:p>
          <a:p>
            <a:pPr marL="457200" lvl="1" indent="0">
              <a:buNone/>
            </a:pPr>
            <a:r>
              <a:rPr lang="en-US" sz="4000" dirty="0">
                <a:solidFill>
                  <a:schemeClr val="bg1"/>
                </a:solidFill>
              </a:rPr>
              <a:t>If it is in your tariff, you </a:t>
            </a:r>
            <a:r>
              <a:rPr lang="en-US" sz="4000" u="sng" dirty="0">
                <a:solidFill>
                  <a:schemeClr val="bg1"/>
                </a:solidFill>
              </a:rPr>
              <a:t>must</a:t>
            </a:r>
            <a:r>
              <a:rPr lang="en-US" sz="4000" dirty="0">
                <a:solidFill>
                  <a:schemeClr val="bg1"/>
                </a:solidFill>
              </a:rPr>
              <a:t> do it</a:t>
            </a:r>
          </a:p>
        </p:txBody>
      </p:sp>
      <p:sp>
        <p:nvSpPr>
          <p:cNvPr id="2" name="Right Arrow 3">
            <a:extLst>
              <a:ext uri="{FF2B5EF4-FFF2-40B4-BE49-F238E27FC236}">
                <a16:creationId xmlns:a16="http://schemas.microsoft.com/office/drawing/2014/main" id="{36386CB5-34FF-FF38-C1FA-D2D723C8CC46}"/>
              </a:ext>
            </a:extLst>
          </p:cNvPr>
          <p:cNvSpPr/>
          <p:nvPr/>
        </p:nvSpPr>
        <p:spPr>
          <a:xfrm>
            <a:off x="288857" y="3186684"/>
            <a:ext cx="978408" cy="484632"/>
          </a:xfrm>
          <a:prstGeom prst="rightArrow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Right Arrow 3">
            <a:extLst>
              <a:ext uri="{FF2B5EF4-FFF2-40B4-BE49-F238E27FC236}">
                <a16:creationId xmlns:a16="http://schemas.microsoft.com/office/drawing/2014/main" id="{F12E562B-93BF-A6E5-78A8-6485B7CFE0D3}"/>
              </a:ext>
            </a:extLst>
          </p:cNvPr>
          <p:cNvSpPr/>
          <p:nvPr/>
        </p:nvSpPr>
        <p:spPr>
          <a:xfrm>
            <a:off x="233468" y="4903734"/>
            <a:ext cx="978408" cy="484632"/>
          </a:xfrm>
          <a:prstGeom prst="rightArrow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74934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09ABE46-9E8B-9AF0-F655-97519FE89FAC}"/>
              </a:ext>
            </a:extLst>
          </p:cNvPr>
          <p:cNvCxnSpPr>
            <a:cxnSpLocks/>
          </p:cNvCxnSpPr>
          <p:nvPr/>
        </p:nvCxnSpPr>
        <p:spPr>
          <a:xfrm>
            <a:off x="335560" y="1543574"/>
            <a:ext cx="11367082" cy="0"/>
          </a:xfrm>
          <a:prstGeom prst="line">
            <a:avLst/>
          </a:prstGeom>
          <a:ln w="762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6CBBDB-B7E9-64F0-B173-15CDCF0E21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42EE7-FE79-4F97-B36E-8DE404E350A4}" type="slidenum">
              <a:rPr lang="en-US" smtClean="0"/>
              <a:t>23</a:t>
            </a:fld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C0902605-01FC-C78F-E122-655BE5E700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Rates: Tariffs</a:t>
            </a:r>
          </a:p>
        </p:txBody>
      </p:sp>
      <p:pic>
        <p:nvPicPr>
          <p:cNvPr id="2" name="Content Placeholder 3">
            <a:extLst>
              <a:ext uri="{FF2B5EF4-FFF2-40B4-BE49-F238E27FC236}">
                <a16:creationId xmlns:a16="http://schemas.microsoft.com/office/drawing/2014/main" id="{0F3001AF-9614-E4CE-2788-6E0BA60CA4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0942" y="1863074"/>
            <a:ext cx="11041626" cy="4895849"/>
          </a:xfrm>
          <a:ln>
            <a:solidFill>
              <a:srgbClr val="FFFF00"/>
            </a:solidFill>
          </a:ln>
        </p:spPr>
      </p:pic>
    </p:spTree>
    <p:extLst>
      <p:ext uri="{BB962C8B-B14F-4D97-AF65-F5344CB8AC3E}">
        <p14:creationId xmlns:p14="http://schemas.microsoft.com/office/powerpoint/2010/main" val="15534032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09ABE46-9E8B-9AF0-F655-97519FE89FAC}"/>
              </a:ext>
            </a:extLst>
          </p:cNvPr>
          <p:cNvCxnSpPr>
            <a:cxnSpLocks/>
          </p:cNvCxnSpPr>
          <p:nvPr/>
        </p:nvCxnSpPr>
        <p:spPr>
          <a:xfrm>
            <a:off x="335560" y="1543574"/>
            <a:ext cx="11367082" cy="0"/>
          </a:xfrm>
          <a:prstGeom prst="line">
            <a:avLst/>
          </a:prstGeom>
          <a:ln w="762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6CBBDB-B7E9-64F0-B173-15CDCF0E21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42EE7-FE79-4F97-B36E-8DE404E350A4}" type="slidenum">
              <a:rPr lang="en-US" smtClean="0"/>
              <a:t>24</a:t>
            </a:fld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C0902605-01FC-C78F-E122-655BE5E700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Rates: Tariffs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B568187-4192-7584-DB66-654C5608C2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b="1" dirty="0">
                <a:solidFill>
                  <a:schemeClr val="bg1"/>
                </a:solidFill>
              </a:rPr>
              <a:t>KRS 278.180</a:t>
            </a:r>
            <a:r>
              <a:rPr lang="en-US" sz="2800" dirty="0">
                <a:solidFill>
                  <a:schemeClr val="bg1"/>
                </a:solidFill>
              </a:rPr>
              <a:t>:  Change in Rates</a:t>
            </a:r>
          </a:p>
          <a:p>
            <a:pPr lvl="1"/>
            <a:r>
              <a:rPr lang="en-US" sz="2800" dirty="0">
                <a:solidFill>
                  <a:schemeClr val="bg1"/>
                </a:solidFill>
              </a:rPr>
              <a:t>30 days notice to Commission</a:t>
            </a:r>
          </a:p>
          <a:p>
            <a:pPr lvl="1"/>
            <a:r>
              <a:rPr lang="en-US" sz="2800" dirty="0">
                <a:solidFill>
                  <a:schemeClr val="bg1"/>
                </a:solidFill>
              </a:rPr>
              <a:t>File revised tariff sheets</a:t>
            </a:r>
          </a:p>
          <a:p>
            <a:pPr lvl="1"/>
            <a:r>
              <a:rPr lang="en-US" sz="2800" dirty="0">
                <a:solidFill>
                  <a:schemeClr val="bg1"/>
                </a:solidFill>
              </a:rPr>
              <a:t>State proposed changes</a:t>
            </a:r>
          </a:p>
          <a:p>
            <a:pPr lvl="1"/>
            <a:r>
              <a:rPr lang="en-US" sz="2800" dirty="0">
                <a:solidFill>
                  <a:schemeClr val="bg1"/>
                </a:solidFill>
              </a:rPr>
              <a:t>State time changed rates go into effect</a:t>
            </a:r>
          </a:p>
          <a:p>
            <a:pPr marL="274320" lvl="1" indent="0">
              <a:buNone/>
            </a:pPr>
            <a:endParaRPr lang="en-US" sz="28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00602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09ABE46-9E8B-9AF0-F655-97519FE89FAC}"/>
              </a:ext>
            </a:extLst>
          </p:cNvPr>
          <p:cNvCxnSpPr>
            <a:cxnSpLocks/>
          </p:cNvCxnSpPr>
          <p:nvPr/>
        </p:nvCxnSpPr>
        <p:spPr>
          <a:xfrm>
            <a:off x="335560" y="1543574"/>
            <a:ext cx="11367082" cy="0"/>
          </a:xfrm>
          <a:prstGeom prst="line">
            <a:avLst/>
          </a:prstGeom>
          <a:ln w="762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6CBBDB-B7E9-64F0-B173-15CDCF0E21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42EE7-FE79-4F97-B36E-8DE404E350A4}" type="slidenum">
              <a:rPr lang="en-US" smtClean="0"/>
              <a:t>25</a:t>
            </a:fld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C0902605-01FC-C78F-E122-655BE5E700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Rates: Tariffs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B568187-4192-7584-DB66-654C5608C2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807 KAR 5:011</a:t>
            </a:r>
            <a:r>
              <a:rPr lang="en-US" sz="2800" dirty="0">
                <a:solidFill>
                  <a:schemeClr val="bg1"/>
                </a:solidFill>
              </a:rPr>
              <a:t>: filing requirements for tariffs</a:t>
            </a:r>
          </a:p>
          <a:p>
            <a:pPr lvl="1"/>
            <a:r>
              <a:rPr lang="en-US" sz="2600" dirty="0">
                <a:solidFill>
                  <a:schemeClr val="bg1"/>
                </a:solidFill>
              </a:rPr>
              <a:t>Customer Notice</a:t>
            </a:r>
          </a:p>
          <a:p>
            <a:pPr lvl="2"/>
            <a:r>
              <a:rPr lang="en-US" sz="2600" dirty="0">
                <a:solidFill>
                  <a:schemeClr val="bg1"/>
                </a:solidFill>
              </a:rPr>
              <a:t>Billing insert</a:t>
            </a:r>
          </a:p>
          <a:p>
            <a:pPr lvl="2"/>
            <a:r>
              <a:rPr lang="en-US" sz="2600" dirty="0">
                <a:solidFill>
                  <a:schemeClr val="bg1"/>
                </a:solidFill>
              </a:rPr>
              <a:t>Newspaper of general circulation</a:t>
            </a:r>
          </a:p>
          <a:p>
            <a:pPr lvl="2"/>
            <a:r>
              <a:rPr lang="en-US" sz="2600" dirty="0">
                <a:solidFill>
                  <a:schemeClr val="bg1"/>
                </a:solidFill>
              </a:rPr>
              <a:t>Newsletter distributed to all customers</a:t>
            </a:r>
          </a:p>
          <a:p>
            <a:pPr lvl="2"/>
            <a:r>
              <a:rPr lang="en-US" sz="2600" dirty="0">
                <a:solidFill>
                  <a:schemeClr val="bg1"/>
                </a:solidFill>
              </a:rPr>
              <a:t>Public posting in utility premises and web site</a:t>
            </a:r>
          </a:p>
          <a:p>
            <a:pPr lvl="2"/>
            <a:endParaRPr lang="en-US" sz="2600" dirty="0">
              <a:solidFill>
                <a:schemeClr val="bg1"/>
              </a:solidFill>
            </a:endParaRPr>
          </a:p>
          <a:p>
            <a:pPr lvl="1"/>
            <a:r>
              <a:rPr lang="en-US" sz="2600" dirty="0">
                <a:solidFill>
                  <a:schemeClr val="bg1"/>
                </a:solidFill>
              </a:rPr>
              <a:t>Proposed rates become effective on date stated if:</a:t>
            </a:r>
          </a:p>
          <a:p>
            <a:pPr lvl="2"/>
            <a:r>
              <a:rPr lang="en-US" sz="2600" dirty="0">
                <a:solidFill>
                  <a:schemeClr val="bg1"/>
                </a:solidFill>
              </a:rPr>
              <a:t>Proper notice to public</a:t>
            </a:r>
          </a:p>
          <a:p>
            <a:pPr lvl="2"/>
            <a:r>
              <a:rPr lang="en-US" sz="2600" dirty="0">
                <a:solidFill>
                  <a:schemeClr val="bg1"/>
                </a:solidFill>
              </a:rPr>
              <a:t>Tariff sheet complies with 807 KAR 5:011</a:t>
            </a:r>
          </a:p>
          <a:p>
            <a:pPr lvl="2"/>
            <a:r>
              <a:rPr lang="en-US" sz="2600" dirty="0">
                <a:solidFill>
                  <a:schemeClr val="bg1"/>
                </a:solidFill>
              </a:rPr>
              <a:t>Commission does not suspend proposed rates per KRS 278.190</a:t>
            </a: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978218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09ABE46-9E8B-9AF0-F655-97519FE89FAC}"/>
              </a:ext>
            </a:extLst>
          </p:cNvPr>
          <p:cNvCxnSpPr>
            <a:cxnSpLocks/>
          </p:cNvCxnSpPr>
          <p:nvPr/>
        </p:nvCxnSpPr>
        <p:spPr>
          <a:xfrm>
            <a:off x="335560" y="1543574"/>
            <a:ext cx="11367082" cy="0"/>
          </a:xfrm>
          <a:prstGeom prst="line">
            <a:avLst/>
          </a:prstGeom>
          <a:ln w="762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6CBBDB-B7E9-64F0-B173-15CDCF0E21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42EE7-FE79-4F97-B36E-8DE404E350A4}" type="slidenum">
              <a:rPr lang="en-US" smtClean="0"/>
              <a:t>26</a:t>
            </a:fld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C0902605-01FC-C78F-E122-655BE5E700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Rates: Nonrecurring charges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B568187-4192-7584-DB66-654C5608C2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807 KAR 5:011 Section 10 </a:t>
            </a:r>
          </a:p>
          <a:p>
            <a:pPr lvl="1"/>
            <a:r>
              <a:rPr lang="en-US" sz="2400" dirty="0">
                <a:solidFill>
                  <a:schemeClr val="bg1"/>
                </a:solidFill>
              </a:rPr>
              <a:t>Documentation</a:t>
            </a:r>
          </a:p>
          <a:p>
            <a:pPr lvl="2"/>
            <a:r>
              <a:rPr lang="en-US" sz="2200" dirty="0">
                <a:solidFill>
                  <a:schemeClr val="bg1"/>
                </a:solidFill>
              </a:rPr>
              <a:t>Cost justification</a:t>
            </a:r>
          </a:p>
          <a:p>
            <a:pPr lvl="2"/>
            <a:r>
              <a:rPr lang="en-US" sz="2200" dirty="0">
                <a:solidFill>
                  <a:schemeClr val="bg1"/>
                </a:solidFill>
              </a:rPr>
              <a:t>Public notice</a:t>
            </a:r>
          </a:p>
          <a:p>
            <a:pPr lvl="2"/>
            <a:r>
              <a:rPr lang="en-US" sz="2200" dirty="0">
                <a:solidFill>
                  <a:schemeClr val="bg1"/>
                </a:solidFill>
              </a:rPr>
              <a:t>Statement why revisions were not included in most recent rate case and should not be deferred until next general rate case</a:t>
            </a:r>
          </a:p>
          <a:p>
            <a:pPr marL="548640" lvl="2" indent="0">
              <a:buNone/>
            </a:pPr>
            <a:endParaRPr lang="en-US" sz="2200" dirty="0">
              <a:solidFill>
                <a:schemeClr val="bg1"/>
              </a:solidFill>
            </a:endParaRPr>
          </a:p>
          <a:p>
            <a:pPr lvl="1"/>
            <a:r>
              <a:rPr lang="en-US" sz="2400" dirty="0">
                <a:solidFill>
                  <a:schemeClr val="bg1"/>
                </a:solidFill>
              </a:rPr>
              <a:t>Only enough revenue to pay expenses incurred</a:t>
            </a:r>
          </a:p>
          <a:p>
            <a:pPr lvl="1"/>
            <a:endParaRPr lang="en-US" sz="24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183243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09ABE46-9E8B-9AF0-F655-97519FE89FAC}"/>
              </a:ext>
            </a:extLst>
          </p:cNvPr>
          <p:cNvCxnSpPr>
            <a:cxnSpLocks/>
          </p:cNvCxnSpPr>
          <p:nvPr/>
        </p:nvCxnSpPr>
        <p:spPr>
          <a:xfrm>
            <a:off x="335560" y="1543574"/>
            <a:ext cx="11367082" cy="0"/>
          </a:xfrm>
          <a:prstGeom prst="line">
            <a:avLst/>
          </a:prstGeom>
          <a:ln w="762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6CBBDB-B7E9-64F0-B173-15CDCF0E21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42EE7-FE79-4F97-B36E-8DE404E350A4}" type="slidenum">
              <a:rPr lang="en-US" smtClean="0"/>
              <a:t>27</a:t>
            </a:fld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C0902605-01FC-C78F-E122-655BE5E700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Service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B568187-4192-7584-DB66-654C5608C2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b="1" dirty="0">
                <a:solidFill>
                  <a:schemeClr val="bg1"/>
                </a:solidFill>
              </a:rPr>
              <a:t>807 KAR 5:006</a:t>
            </a:r>
            <a:r>
              <a:rPr lang="en-US" sz="2800" dirty="0">
                <a:solidFill>
                  <a:schemeClr val="bg1"/>
                </a:solidFill>
              </a:rPr>
              <a:t>: general rules for providing service </a:t>
            </a:r>
          </a:p>
          <a:p>
            <a:r>
              <a:rPr lang="en-US" sz="2800" dirty="0">
                <a:solidFill>
                  <a:schemeClr val="bg1"/>
                </a:solidFill>
              </a:rPr>
              <a:t>Section 10: Customer complaints</a:t>
            </a:r>
          </a:p>
          <a:p>
            <a:r>
              <a:rPr lang="en-US" sz="2800" dirty="0">
                <a:solidFill>
                  <a:schemeClr val="bg1"/>
                </a:solidFill>
              </a:rPr>
              <a:t>Section 11: Bill adjustment and monitoring usage</a:t>
            </a:r>
          </a:p>
          <a:p>
            <a:r>
              <a:rPr lang="en-US" sz="2800" dirty="0">
                <a:solidFill>
                  <a:schemeClr val="bg1"/>
                </a:solidFill>
              </a:rPr>
              <a:t>Section 14: Customer Relations</a:t>
            </a:r>
          </a:p>
          <a:p>
            <a:r>
              <a:rPr lang="en-US" sz="2800" dirty="0">
                <a:solidFill>
                  <a:schemeClr val="bg1"/>
                </a:solidFill>
              </a:rPr>
              <a:t>Sections 17 – 19: Meter Testing</a:t>
            </a:r>
          </a:p>
          <a:p>
            <a:r>
              <a:rPr lang="en-US" sz="2800" dirty="0">
                <a:solidFill>
                  <a:schemeClr val="bg1"/>
                </a:solidFill>
              </a:rPr>
              <a:t>Section 26: Inspection of Systems</a:t>
            </a:r>
          </a:p>
          <a:p>
            <a:r>
              <a:rPr lang="en-US" sz="2800" dirty="0">
                <a:solidFill>
                  <a:schemeClr val="bg1"/>
                </a:solidFill>
              </a:rPr>
              <a:t>Section 27: </a:t>
            </a:r>
            <a:r>
              <a:rPr lang="en-US" sz="2800" b="1" dirty="0">
                <a:solidFill>
                  <a:schemeClr val="bg1"/>
                </a:solidFill>
              </a:rPr>
              <a:t>Reporting Accidents</a:t>
            </a:r>
          </a:p>
          <a:p>
            <a:pPr lvl="1"/>
            <a:r>
              <a:rPr lang="en-US" b="1" dirty="0">
                <a:solidFill>
                  <a:srgbClr val="FF0000"/>
                </a:solidFill>
              </a:rPr>
              <a:t>WITHIN 2 HOURS </a:t>
            </a:r>
            <a:r>
              <a:rPr lang="en-US" b="1" dirty="0">
                <a:solidFill>
                  <a:schemeClr val="bg1"/>
                </a:solidFill>
              </a:rPr>
              <a:t>CALL OR EMAIL THE PSC</a:t>
            </a:r>
          </a:p>
          <a:p>
            <a:pPr lvl="1"/>
            <a:r>
              <a:rPr lang="en-US" b="1" dirty="0">
                <a:solidFill>
                  <a:schemeClr val="bg1"/>
                </a:solidFill>
              </a:rPr>
              <a:t>CALL </a:t>
            </a:r>
            <a:r>
              <a:rPr lang="en-US" b="1" dirty="0">
                <a:solidFill>
                  <a:srgbClr val="FF0000"/>
                </a:solidFill>
              </a:rPr>
              <a:t>502-782-7904</a:t>
            </a:r>
            <a:r>
              <a:rPr lang="en-US" b="1" dirty="0">
                <a:solidFill>
                  <a:schemeClr val="bg1"/>
                </a:solidFill>
              </a:rPr>
              <a:t> OR EMAIL </a:t>
            </a:r>
            <a:r>
              <a:rPr lang="en-US" b="1" dirty="0">
                <a:solidFill>
                  <a:srgbClr val="FF0000"/>
                </a:solidFill>
              </a:rPr>
              <a:t>PSC.Water.Notice@ky.gov</a:t>
            </a: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338496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09ABE46-9E8B-9AF0-F655-97519FE89FAC}"/>
              </a:ext>
            </a:extLst>
          </p:cNvPr>
          <p:cNvCxnSpPr>
            <a:cxnSpLocks/>
          </p:cNvCxnSpPr>
          <p:nvPr/>
        </p:nvCxnSpPr>
        <p:spPr>
          <a:xfrm>
            <a:off x="335560" y="1543574"/>
            <a:ext cx="11367082" cy="0"/>
          </a:xfrm>
          <a:prstGeom prst="line">
            <a:avLst/>
          </a:prstGeom>
          <a:ln w="762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6CBBDB-B7E9-64F0-B173-15CDCF0E21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42EE7-FE79-4F97-B36E-8DE404E350A4}" type="slidenum">
              <a:rPr lang="en-US" smtClean="0"/>
              <a:t>28</a:t>
            </a:fld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C0902605-01FC-C78F-E122-655BE5E700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Service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B568187-4192-7584-DB66-654C5608C2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chemeClr val="bg1"/>
                </a:solidFill>
              </a:rPr>
              <a:t>807 KAR 5:066</a:t>
            </a:r>
            <a:r>
              <a:rPr lang="en-US" sz="2800" dirty="0">
                <a:solidFill>
                  <a:schemeClr val="bg1"/>
                </a:solidFill>
              </a:rPr>
              <a:t>: general rules for water utilities</a:t>
            </a:r>
          </a:p>
          <a:p>
            <a:r>
              <a:rPr lang="en-US" sz="2800" dirty="0">
                <a:solidFill>
                  <a:schemeClr val="bg1"/>
                </a:solidFill>
              </a:rPr>
              <a:t>Section 2: Information provided to customers</a:t>
            </a:r>
          </a:p>
          <a:p>
            <a:r>
              <a:rPr lang="en-US" sz="2800" dirty="0">
                <a:solidFill>
                  <a:schemeClr val="bg1"/>
                </a:solidFill>
              </a:rPr>
              <a:t>Section 3: Water quality</a:t>
            </a:r>
          </a:p>
          <a:p>
            <a:r>
              <a:rPr lang="en-US" sz="2800" dirty="0">
                <a:solidFill>
                  <a:schemeClr val="bg1"/>
                </a:solidFill>
              </a:rPr>
              <a:t>Section 4: Continuity of service</a:t>
            </a:r>
          </a:p>
          <a:p>
            <a:r>
              <a:rPr lang="en-US" sz="2800" dirty="0">
                <a:solidFill>
                  <a:schemeClr val="bg1"/>
                </a:solidFill>
              </a:rPr>
              <a:t>Section 5: Water pressure</a:t>
            </a:r>
          </a:p>
          <a:p>
            <a:r>
              <a:rPr lang="en-US" sz="2800" dirty="0">
                <a:solidFill>
                  <a:schemeClr val="bg1"/>
                </a:solidFill>
              </a:rPr>
              <a:t>Section 7: Construction standards</a:t>
            </a:r>
          </a:p>
          <a:p>
            <a:r>
              <a:rPr lang="en-US" sz="2800" dirty="0">
                <a:solidFill>
                  <a:schemeClr val="bg1"/>
                </a:solidFill>
              </a:rPr>
              <a:t>Section 11: Extension of service</a:t>
            </a:r>
          </a:p>
          <a:p>
            <a:r>
              <a:rPr lang="en-US" sz="2800" dirty="0">
                <a:solidFill>
                  <a:schemeClr val="bg1"/>
                </a:solidFill>
              </a:rPr>
              <a:t>Section 12: Service Connections</a:t>
            </a:r>
          </a:p>
          <a:p>
            <a:r>
              <a:rPr lang="en-US" sz="2800" dirty="0">
                <a:solidFill>
                  <a:schemeClr val="bg1"/>
                </a:solidFill>
              </a:rPr>
              <a:t>Section 15: Meter accuracy requirements</a:t>
            </a: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768808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09ABE46-9E8B-9AF0-F655-97519FE89FAC}"/>
              </a:ext>
            </a:extLst>
          </p:cNvPr>
          <p:cNvCxnSpPr>
            <a:cxnSpLocks/>
          </p:cNvCxnSpPr>
          <p:nvPr/>
        </p:nvCxnSpPr>
        <p:spPr>
          <a:xfrm>
            <a:off x="335560" y="1543574"/>
            <a:ext cx="11367082" cy="0"/>
          </a:xfrm>
          <a:prstGeom prst="line">
            <a:avLst/>
          </a:prstGeom>
          <a:ln w="762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6CBBDB-B7E9-64F0-B173-15CDCF0E21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42EE7-FE79-4F97-B36E-8DE404E350A4}" type="slidenum">
              <a:rPr lang="en-US" smtClean="0"/>
              <a:t>29</a:t>
            </a:fld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C0902605-01FC-C78F-E122-655BE5E700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400" dirty="0">
                <a:solidFill>
                  <a:schemeClr val="bg1"/>
                </a:solidFill>
              </a:rPr>
              <a:t>Construction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B568187-4192-7584-DB66-654C5608C2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lnSpc>
                <a:spcPct val="80000"/>
              </a:lnSpc>
              <a:buFontTx/>
              <a:buNone/>
            </a:pPr>
            <a:r>
              <a:rPr lang="en-US" b="1" dirty="0">
                <a:solidFill>
                  <a:schemeClr val="bg1"/>
                </a:solidFill>
              </a:rPr>
              <a:t>KRS 278.020 </a:t>
            </a:r>
            <a:r>
              <a:rPr lang="en-US" dirty="0">
                <a:solidFill>
                  <a:schemeClr val="bg1"/>
                </a:solidFill>
              </a:rPr>
              <a:t> </a:t>
            </a:r>
          </a:p>
          <a:p>
            <a:pPr marL="0" indent="0" algn="ctr">
              <a:lnSpc>
                <a:spcPct val="80000"/>
              </a:lnSpc>
              <a:buFontTx/>
              <a:buNone/>
            </a:pPr>
            <a:r>
              <a:rPr lang="en-US" sz="2800" dirty="0">
                <a:solidFill>
                  <a:schemeClr val="bg1"/>
                </a:solidFill>
              </a:rPr>
              <a:t>Certificate of Public Convenience and Necessity </a:t>
            </a:r>
          </a:p>
          <a:p>
            <a:pPr>
              <a:lnSpc>
                <a:spcPct val="80000"/>
              </a:lnSpc>
            </a:pPr>
            <a:endParaRPr lang="en-US" dirty="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</a:pPr>
            <a:r>
              <a:rPr lang="en-US" dirty="0">
                <a:solidFill>
                  <a:schemeClr val="bg1"/>
                </a:solidFill>
              </a:rPr>
              <a:t>Utility cannot </a:t>
            </a:r>
            <a:r>
              <a:rPr lang="en-US" b="1" dirty="0">
                <a:solidFill>
                  <a:schemeClr val="bg1"/>
                </a:solidFill>
              </a:rPr>
              <a:t>construct</a:t>
            </a:r>
            <a:r>
              <a:rPr lang="en-US" dirty="0">
                <a:solidFill>
                  <a:schemeClr val="bg1"/>
                </a:solidFill>
              </a:rPr>
              <a:t> any </a:t>
            </a:r>
            <a:r>
              <a:rPr lang="en-US" b="1" dirty="0">
                <a:solidFill>
                  <a:schemeClr val="bg1"/>
                </a:solidFill>
              </a:rPr>
              <a:t>plant, equipment, property or facility</a:t>
            </a:r>
            <a:r>
              <a:rPr lang="en-US" dirty="0">
                <a:solidFill>
                  <a:schemeClr val="bg1"/>
                </a:solidFill>
              </a:rPr>
              <a:t> until obtain obtained certificate from the Public Service that public convenience and necessity requires the construction</a:t>
            </a:r>
          </a:p>
          <a:p>
            <a:pPr>
              <a:lnSpc>
                <a:spcPct val="80000"/>
              </a:lnSpc>
            </a:pPr>
            <a:endParaRPr lang="en-US" dirty="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</a:pPr>
            <a:r>
              <a:rPr lang="en-US" dirty="0">
                <a:solidFill>
                  <a:schemeClr val="bg1"/>
                </a:solidFill>
              </a:rPr>
              <a:t>Exception: extensions in the ordinary course of business</a:t>
            </a:r>
          </a:p>
          <a:p>
            <a:pPr marL="0" indent="0" algn="ctr">
              <a:lnSpc>
                <a:spcPct val="80000"/>
              </a:lnSpc>
              <a:buNone/>
            </a:pPr>
            <a:endParaRPr lang="en-US" u="sng" dirty="0">
              <a:solidFill>
                <a:schemeClr val="bg1"/>
              </a:solidFill>
            </a:endParaRPr>
          </a:p>
          <a:p>
            <a:pPr marL="0" indent="0" algn="ctr">
              <a:lnSpc>
                <a:spcPct val="80000"/>
              </a:lnSpc>
              <a:buNone/>
            </a:pPr>
            <a:r>
              <a:rPr lang="en-US" u="sng" dirty="0">
                <a:solidFill>
                  <a:schemeClr val="bg1"/>
                </a:solidFill>
              </a:rPr>
              <a:t>When in doubt consult the utility’s attorney!</a:t>
            </a:r>
          </a:p>
          <a:p>
            <a:pPr marL="548640" lvl="2" indent="0">
              <a:lnSpc>
                <a:spcPct val="80000"/>
              </a:lnSpc>
              <a:buNone/>
            </a:pPr>
            <a:endParaRPr lang="en-US" sz="2200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2" name="Picture 4" descr="Kentucky Public Service Commission">
            <a:extLst>
              <a:ext uri="{FF2B5EF4-FFF2-40B4-BE49-F238E27FC236}">
                <a16:creationId xmlns:a16="http://schemas.microsoft.com/office/drawing/2014/main" id="{EA9171A5-1B40-705F-ABF2-D3FABF8A7E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135" y="5902047"/>
            <a:ext cx="8426246" cy="819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081552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09ABE46-9E8B-9AF0-F655-97519FE89FAC}"/>
              </a:ext>
            </a:extLst>
          </p:cNvPr>
          <p:cNvCxnSpPr>
            <a:cxnSpLocks/>
          </p:cNvCxnSpPr>
          <p:nvPr/>
        </p:nvCxnSpPr>
        <p:spPr>
          <a:xfrm>
            <a:off x="335560" y="1543574"/>
            <a:ext cx="11367082" cy="0"/>
          </a:xfrm>
          <a:prstGeom prst="line">
            <a:avLst/>
          </a:prstGeom>
          <a:ln w="762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6CBBDB-B7E9-64F0-B173-15CDCF0E21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42EE7-FE79-4F97-B36E-8DE404E350A4}" type="slidenum">
              <a:rPr lang="en-US" smtClean="0"/>
              <a:t>30</a:t>
            </a:fld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C0902605-01FC-C78F-E122-655BE5E700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Construction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B568187-4192-7584-DB66-654C5608C2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ctr">
              <a:lnSpc>
                <a:spcPct val="80000"/>
              </a:lnSpc>
              <a:buFontTx/>
              <a:buNone/>
            </a:pPr>
            <a:r>
              <a:rPr lang="en-US" sz="2800" dirty="0">
                <a:solidFill>
                  <a:schemeClr val="bg1"/>
                </a:solidFill>
              </a:rPr>
              <a:t>What is an extension in the ordinary course of business?</a:t>
            </a:r>
          </a:p>
          <a:p>
            <a:pPr marL="0" indent="0">
              <a:lnSpc>
                <a:spcPct val="80000"/>
              </a:lnSpc>
              <a:buFontTx/>
              <a:buNone/>
            </a:pPr>
            <a:endParaRPr lang="en-US" sz="2800" dirty="0">
              <a:solidFill>
                <a:schemeClr val="bg1"/>
              </a:solidFill>
            </a:endParaRPr>
          </a:p>
          <a:p>
            <a:pPr marL="0" indent="0">
              <a:lnSpc>
                <a:spcPct val="80000"/>
              </a:lnSpc>
              <a:buFontTx/>
              <a:buNone/>
            </a:pPr>
            <a:r>
              <a:rPr lang="en-US" sz="2800" dirty="0">
                <a:solidFill>
                  <a:schemeClr val="bg1"/>
                </a:solidFill>
              </a:rPr>
              <a:t>Extension that does not</a:t>
            </a:r>
          </a:p>
          <a:p>
            <a:pPr>
              <a:lnSpc>
                <a:spcPct val="80000"/>
              </a:lnSpc>
            </a:pPr>
            <a:r>
              <a:rPr lang="en-US" sz="2800" dirty="0">
                <a:solidFill>
                  <a:schemeClr val="bg1"/>
                </a:solidFill>
              </a:rPr>
              <a:t>Create wasteful duplication</a:t>
            </a:r>
          </a:p>
          <a:p>
            <a:pPr>
              <a:lnSpc>
                <a:spcPct val="80000"/>
              </a:lnSpc>
            </a:pPr>
            <a:r>
              <a:rPr lang="en-US" sz="2800" dirty="0">
                <a:solidFill>
                  <a:schemeClr val="bg1"/>
                </a:solidFill>
              </a:rPr>
              <a:t>Conflict with existing service</a:t>
            </a:r>
          </a:p>
          <a:p>
            <a:pPr>
              <a:lnSpc>
                <a:spcPct val="80000"/>
              </a:lnSpc>
            </a:pPr>
            <a:r>
              <a:rPr lang="en-US" sz="2800" dirty="0">
                <a:solidFill>
                  <a:schemeClr val="bg1"/>
                </a:solidFill>
              </a:rPr>
              <a:t>Involve sufficient capital outlay to materially affect utility’s current financial condition</a:t>
            </a:r>
          </a:p>
          <a:p>
            <a:pPr>
              <a:lnSpc>
                <a:spcPct val="80000"/>
              </a:lnSpc>
            </a:pPr>
            <a:r>
              <a:rPr lang="en-US" sz="2800" dirty="0">
                <a:solidFill>
                  <a:schemeClr val="bg1"/>
                </a:solidFill>
              </a:rPr>
              <a:t>Result in increased charges to customers</a:t>
            </a:r>
          </a:p>
          <a:p>
            <a:pPr>
              <a:lnSpc>
                <a:spcPct val="80000"/>
              </a:lnSpc>
            </a:pPr>
            <a:endParaRPr lang="en-US" sz="2800" dirty="0">
              <a:solidFill>
                <a:schemeClr val="bg1"/>
              </a:solidFill>
            </a:endParaRPr>
          </a:p>
          <a:p>
            <a:pPr marL="0" indent="0" algn="ctr">
              <a:lnSpc>
                <a:spcPct val="80000"/>
              </a:lnSpc>
              <a:buNone/>
            </a:pPr>
            <a:r>
              <a:rPr lang="en-US" sz="2800" u="sng" dirty="0">
                <a:solidFill>
                  <a:schemeClr val="bg1"/>
                </a:solidFill>
              </a:rPr>
              <a:t>When in doubt, consult the utility’s attorney</a:t>
            </a:r>
          </a:p>
          <a:p>
            <a:pPr>
              <a:lnSpc>
                <a:spcPct val="80000"/>
              </a:lnSpc>
            </a:pPr>
            <a:endParaRPr lang="en-US" sz="2800" dirty="0">
              <a:solidFill>
                <a:schemeClr val="bg1"/>
              </a:solidFill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en-US" sz="2400" b="1" dirty="0">
                <a:solidFill>
                  <a:schemeClr val="bg1"/>
                </a:solidFill>
              </a:rPr>
              <a:t>807 KAR 5:001 Section 15(3</a:t>
            </a:r>
            <a:r>
              <a:rPr lang="en-US" sz="2200" b="1" dirty="0">
                <a:solidFill>
                  <a:schemeClr val="bg1"/>
                </a:solidFill>
              </a:rPr>
              <a:t>)</a:t>
            </a:r>
            <a:endParaRPr lang="en-US" sz="28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608786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09ABE46-9E8B-9AF0-F655-97519FE89FAC}"/>
              </a:ext>
            </a:extLst>
          </p:cNvPr>
          <p:cNvCxnSpPr>
            <a:cxnSpLocks/>
          </p:cNvCxnSpPr>
          <p:nvPr/>
        </p:nvCxnSpPr>
        <p:spPr>
          <a:xfrm>
            <a:off x="335560" y="1543574"/>
            <a:ext cx="11367082" cy="0"/>
          </a:xfrm>
          <a:prstGeom prst="line">
            <a:avLst/>
          </a:prstGeom>
          <a:ln w="762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6CBBDB-B7E9-64F0-B173-15CDCF0E21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42EE7-FE79-4F97-B36E-8DE404E350A4}" type="slidenum">
              <a:rPr lang="en-US" smtClean="0"/>
              <a:t>31</a:t>
            </a:fld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C0902605-01FC-C78F-E122-655BE5E700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Construction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B568187-4192-7584-DB66-654C5608C2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>
                <a:solidFill>
                  <a:schemeClr val="bg1"/>
                </a:solidFill>
              </a:rPr>
              <a:t>PSC Considerations for issuing </a:t>
            </a:r>
            <a:r>
              <a:rPr lang="en-US" sz="2800" dirty="0" err="1">
                <a:solidFill>
                  <a:schemeClr val="bg1"/>
                </a:solidFill>
              </a:rPr>
              <a:t>CPCN</a:t>
            </a:r>
            <a:endParaRPr lang="en-US" sz="2800" dirty="0">
              <a:solidFill>
                <a:schemeClr val="bg1"/>
              </a:solidFill>
            </a:endParaRPr>
          </a:p>
          <a:p>
            <a:r>
              <a:rPr lang="en-US" sz="2600" dirty="0">
                <a:solidFill>
                  <a:schemeClr val="bg1"/>
                </a:solidFill>
              </a:rPr>
              <a:t>Need for the Project</a:t>
            </a:r>
          </a:p>
          <a:p>
            <a:r>
              <a:rPr lang="en-US" sz="2600" dirty="0">
                <a:solidFill>
                  <a:schemeClr val="bg1"/>
                </a:solidFill>
              </a:rPr>
              <a:t>Reasonable Least Cost Option</a:t>
            </a:r>
            <a:endParaRPr lang="en-US" sz="2200" dirty="0">
              <a:solidFill>
                <a:schemeClr val="bg1"/>
              </a:solidFill>
            </a:endParaRPr>
          </a:p>
          <a:p>
            <a:pPr lvl="1"/>
            <a:r>
              <a:rPr lang="en-US" sz="2600" dirty="0">
                <a:solidFill>
                  <a:schemeClr val="bg1"/>
                </a:solidFill>
              </a:rPr>
              <a:t>Reviews Other Alternatives</a:t>
            </a:r>
          </a:p>
          <a:p>
            <a:pPr lvl="1"/>
            <a:r>
              <a:rPr lang="en-US" sz="2600" dirty="0">
                <a:solidFill>
                  <a:schemeClr val="bg1"/>
                </a:solidFill>
              </a:rPr>
              <a:t>Cost/Benefit Analysis</a:t>
            </a: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732811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09ABE46-9E8B-9AF0-F655-97519FE89FAC}"/>
              </a:ext>
            </a:extLst>
          </p:cNvPr>
          <p:cNvCxnSpPr>
            <a:cxnSpLocks/>
          </p:cNvCxnSpPr>
          <p:nvPr/>
        </p:nvCxnSpPr>
        <p:spPr>
          <a:xfrm>
            <a:off x="335560" y="1543574"/>
            <a:ext cx="11367082" cy="0"/>
          </a:xfrm>
          <a:prstGeom prst="line">
            <a:avLst/>
          </a:prstGeom>
          <a:ln w="762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6CBBDB-B7E9-64F0-B173-15CDCF0E21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42EE7-FE79-4F97-B36E-8DE404E350A4}" type="slidenum">
              <a:rPr lang="en-US" smtClean="0"/>
              <a:t>32</a:t>
            </a:fld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C0902605-01FC-C78F-E122-655BE5E700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Financing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4B617E6-C87D-CE50-EFB5-642275126B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b="1" dirty="0">
                <a:solidFill>
                  <a:schemeClr val="bg1"/>
                </a:solidFill>
              </a:rPr>
              <a:t>KRS 278.300 </a:t>
            </a:r>
            <a:r>
              <a:rPr lang="en-US" sz="2800" dirty="0">
                <a:solidFill>
                  <a:schemeClr val="bg1"/>
                </a:solidFill>
              </a:rPr>
              <a:t>– no utility can borrow funds without Commission approval</a:t>
            </a:r>
          </a:p>
          <a:p>
            <a:pPr lvl="1"/>
            <a:r>
              <a:rPr lang="en-US" sz="2800" b="1" dirty="0">
                <a:solidFill>
                  <a:srgbClr val="FF0000"/>
                </a:solidFill>
              </a:rPr>
              <a:t>Exception</a:t>
            </a:r>
            <a:r>
              <a:rPr lang="en-US" sz="2800" b="1" dirty="0">
                <a:solidFill>
                  <a:schemeClr val="bg1"/>
                </a:solidFill>
              </a:rPr>
              <a:t>: </a:t>
            </a:r>
            <a:r>
              <a:rPr lang="en-US" sz="2800" dirty="0">
                <a:solidFill>
                  <a:schemeClr val="bg1"/>
                </a:solidFill>
              </a:rPr>
              <a:t>does not apply to notes/loans with terms of 2 years or less</a:t>
            </a:r>
          </a:p>
          <a:p>
            <a:pPr lvl="1"/>
            <a:r>
              <a:rPr lang="en-US" sz="2800" dirty="0">
                <a:solidFill>
                  <a:schemeClr val="bg1"/>
                </a:solidFill>
              </a:rPr>
              <a:t>Commission has 60 days to act once application filed</a:t>
            </a:r>
          </a:p>
          <a:p>
            <a:pPr lvl="3"/>
            <a:r>
              <a:rPr lang="en-US" sz="2800" dirty="0">
                <a:solidFill>
                  <a:schemeClr val="bg1"/>
                </a:solidFill>
              </a:rPr>
              <a:t>May be continued for good cause</a:t>
            </a:r>
          </a:p>
          <a:p>
            <a:pPr lvl="1"/>
            <a:r>
              <a:rPr lang="en-US" sz="2800" dirty="0">
                <a:solidFill>
                  <a:schemeClr val="bg1"/>
                </a:solidFill>
              </a:rPr>
              <a:t>Standard: Proper purpose/Effect on Utility’s Financial Integrity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804973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09ABE46-9E8B-9AF0-F655-97519FE89FAC}"/>
              </a:ext>
            </a:extLst>
          </p:cNvPr>
          <p:cNvCxnSpPr>
            <a:cxnSpLocks/>
          </p:cNvCxnSpPr>
          <p:nvPr/>
        </p:nvCxnSpPr>
        <p:spPr>
          <a:xfrm>
            <a:off x="335560" y="1543574"/>
            <a:ext cx="11367082" cy="0"/>
          </a:xfrm>
          <a:prstGeom prst="line">
            <a:avLst/>
          </a:prstGeom>
          <a:ln w="762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6CBBDB-B7E9-64F0-B173-15CDCF0E21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42EE7-FE79-4F97-B36E-8DE404E350A4}" type="slidenum">
              <a:rPr lang="en-US" smtClean="0"/>
              <a:t>33</a:t>
            </a:fld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C0902605-01FC-C78F-E122-655BE5E700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Financing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4B617E6-C87D-CE50-EFB5-642275126B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>
                <a:solidFill>
                  <a:schemeClr val="bg1"/>
                </a:solidFill>
              </a:rPr>
              <a:t>What is evidence of indebtedness?</a:t>
            </a:r>
          </a:p>
          <a:p>
            <a:pPr marL="0" indent="0">
              <a:buNone/>
            </a:pPr>
            <a:endParaRPr lang="en-US" sz="2800" dirty="0">
              <a:solidFill>
                <a:schemeClr val="bg1"/>
              </a:solidFill>
            </a:endParaRPr>
          </a:p>
          <a:p>
            <a:r>
              <a:rPr lang="en-US" sz="2800" dirty="0">
                <a:solidFill>
                  <a:schemeClr val="bg1"/>
                </a:solidFill>
              </a:rPr>
              <a:t>Note</a:t>
            </a:r>
          </a:p>
          <a:p>
            <a:r>
              <a:rPr lang="en-US" sz="2800" dirty="0">
                <a:solidFill>
                  <a:schemeClr val="bg1"/>
                </a:solidFill>
              </a:rPr>
              <a:t>Bond</a:t>
            </a:r>
          </a:p>
          <a:p>
            <a:r>
              <a:rPr lang="en-US" sz="2800" dirty="0">
                <a:solidFill>
                  <a:schemeClr val="bg1"/>
                </a:solidFill>
              </a:rPr>
              <a:t>Installment Purchase Contract</a:t>
            </a:r>
          </a:p>
          <a:p>
            <a:r>
              <a:rPr lang="en-US" sz="2800" dirty="0">
                <a:solidFill>
                  <a:schemeClr val="bg1"/>
                </a:solidFill>
              </a:rPr>
              <a:t>Lease</a:t>
            </a:r>
          </a:p>
          <a:p>
            <a:r>
              <a:rPr lang="en-US" sz="2800" dirty="0">
                <a:solidFill>
                  <a:schemeClr val="bg1"/>
                </a:solidFill>
              </a:rPr>
              <a:t>Water Purchase Agreement (Maybe)</a:t>
            </a:r>
          </a:p>
          <a:p>
            <a:r>
              <a:rPr lang="en-US" sz="2800" dirty="0">
                <a:solidFill>
                  <a:schemeClr val="bg1"/>
                </a:solidFill>
              </a:rPr>
              <a:t>Assumption of Other’s Obligations/Debt</a:t>
            </a: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469844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09ABE46-9E8B-9AF0-F655-97519FE89FAC}"/>
              </a:ext>
            </a:extLst>
          </p:cNvPr>
          <p:cNvCxnSpPr>
            <a:cxnSpLocks/>
          </p:cNvCxnSpPr>
          <p:nvPr/>
        </p:nvCxnSpPr>
        <p:spPr>
          <a:xfrm>
            <a:off x="335560" y="1543574"/>
            <a:ext cx="11367082" cy="0"/>
          </a:xfrm>
          <a:prstGeom prst="line">
            <a:avLst/>
          </a:prstGeom>
          <a:ln w="762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6CBBDB-B7E9-64F0-B173-15CDCF0E21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42EE7-FE79-4F97-B36E-8DE404E350A4}" type="slidenum">
              <a:rPr lang="en-US" smtClean="0"/>
              <a:t>34</a:t>
            </a:fld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C0902605-01FC-C78F-E122-655BE5E700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4B617E6-C87D-CE50-EFB5-642275126B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530725"/>
          </a:xfrm>
        </p:spPr>
        <p:txBody>
          <a:bodyPr/>
          <a:lstStyle/>
          <a:p>
            <a:pPr marL="0" indent="0" algn="ctr">
              <a:buNone/>
            </a:pPr>
            <a:endParaRPr lang="en-US" sz="96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en-US" sz="9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Questions?</a:t>
            </a:r>
            <a:endParaRPr lang="en-US" sz="9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2" name="Content Placeholder 4" descr="Kentucky Public Service Commission">
            <a:extLst>
              <a:ext uri="{FF2B5EF4-FFF2-40B4-BE49-F238E27FC236}">
                <a16:creationId xmlns:a16="http://schemas.microsoft.com/office/drawing/2014/main" id="{37965432-BCC9-1F3C-2C8F-C026F01FBE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0645" y="5504657"/>
            <a:ext cx="8495071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2899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72d96aaf-19a9-4b17-b2f0-7972b2450bdf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993EF70A4863547A0F9BCA154E67037" ma:contentTypeVersion="14" ma:contentTypeDescription="Create a new document." ma:contentTypeScope="" ma:versionID="9f62c783e23d4cd58328c99ad3777780">
  <xsd:schema xmlns:xsd="http://www.w3.org/2001/XMLSchema" xmlns:xs="http://www.w3.org/2001/XMLSchema" xmlns:p="http://schemas.microsoft.com/office/2006/metadata/properties" xmlns:ns3="c9ec0904-c089-4c7c-8c06-0d81cf4eeb29" xmlns:ns4="72d96aaf-19a9-4b17-b2f0-7972b2450bdf" targetNamespace="http://schemas.microsoft.com/office/2006/metadata/properties" ma:root="true" ma:fieldsID="9d155ceeedce01260c6fd7a6cfaad9bc" ns3:_="" ns4:_="">
    <xsd:import namespace="c9ec0904-c089-4c7c-8c06-0d81cf4eeb29"/>
    <xsd:import namespace="72d96aaf-19a9-4b17-b2f0-7972b2450bdf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_activity" minOccurs="0"/>
                <xsd:element ref="ns4:MediaServiceObjectDetectorVersions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SearchProperties" minOccurs="0"/>
                <xsd:element ref="ns4:MediaServiceDateTaken" minOccurs="0"/>
                <xsd:element ref="ns4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ec0904-c089-4c7c-8c06-0d81cf4eeb2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2d96aaf-19a9-4b17-b2f0-7972b2450bd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_activity" ma:index="13" nillable="true" ma:displayName="_activity" ma:hidden="true" ma:internalName="_activity">
      <xsd:simpleType>
        <xsd:restriction base="dms:Note"/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21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07991EA-B25F-4B53-8EDB-B9AAD0975688}">
  <ds:schemaRefs>
    <ds:schemaRef ds:uri="http://purl.org/dc/dcmitype/"/>
    <ds:schemaRef ds:uri="http://schemas.microsoft.com/office/2006/documentManagement/types"/>
    <ds:schemaRef ds:uri="c9ec0904-c089-4c7c-8c06-0d81cf4eeb29"/>
    <ds:schemaRef ds:uri="http://schemas.microsoft.com/office/2006/metadata/properties"/>
    <ds:schemaRef ds:uri="http://purl.org/dc/terms/"/>
    <ds:schemaRef ds:uri="http://www.w3.org/XML/1998/namespace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72d96aaf-19a9-4b17-b2f0-7972b2450bdf"/>
  </ds:schemaRefs>
</ds:datastoreItem>
</file>

<file path=customXml/itemProps2.xml><?xml version="1.0" encoding="utf-8"?>
<ds:datastoreItem xmlns:ds="http://schemas.openxmlformats.org/officeDocument/2006/customXml" ds:itemID="{08DB488A-B163-48CF-8F44-7F1BA917A75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CBF8523-D559-46B9-938B-B31EFE7D8F9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9ec0904-c089-4c7c-8c06-0d81cf4eeb29"/>
    <ds:schemaRef ds:uri="72d96aaf-19a9-4b17-b2f0-7972b2450bd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212</TotalTime>
  <Words>1495</Words>
  <Application>Microsoft Office PowerPoint</Application>
  <PresentationFormat>Widescreen</PresentationFormat>
  <Paragraphs>292</Paragraphs>
  <Slides>34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9" baseType="lpstr">
      <vt:lpstr>Arial</vt:lpstr>
      <vt:lpstr>Calibri</vt:lpstr>
      <vt:lpstr>Calibri Light</vt:lpstr>
      <vt:lpstr>Gill Sans MT</vt:lpstr>
      <vt:lpstr>Office Theme</vt:lpstr>
      <vt:lpstr>PowerPoint Presentation</vt:lpstr>
      <vt:lpstr>Agenda</vt:lpstr>
      <vt:lpstr>THE BUCK STOPS WITH YOU</vt:lpstr>
      <vt:lpstr>PSC </vt:lpstr>
      <vt:lpstr>PSC Statutory Authority</vt:lpstr>
      <vt:lpstr>Examples of PSC Regulatory Responsibility</vt:lpstr>
      <vt:lpstr>Rates</vt:lpstr>
      <vt:lpstr>Rates</vt:lpstr>
      <vt:lpstr>PowerPoint Presentation</vt:lpstr>
      <vt:lpstr>Rate Adjustments</vt:lpstr>
      <vt:lpstr>Rates: Alternative Rate Filing</vt:lpstr>
      <vt:lpstr>Rates: Alternative Rate Filing</vt:lpstr>
      <vt:lpstr>Rates: Alternative Rate Filing</vt:lpstr>
      <vt:lpstr>Rates: Alternative Rate Filing</vt:lpstr>
      <vt:lpstr>Rates continued</vt:lpstr>
      <vt:lpstr>Rates: Purchased Water Adjustment</vt:lpstr>
      <vt:lpstr>Rates: Purchased Water Adjustment</vt:lpstr>
      <vt:lpstr>Rates: Tariffs</vt:lpstr>
      <vt:lpstr>Rates: Tariffs</vt:lpstr>
      <vt:lpstr>Rates: Tariffs</vt:lpstr>
      <vt:lpstr>Rates: Tariffs</vt:lpstr>
      <vt:lpstr>Rates: Tariffs</vt:lpstr>
      <vt:lpstr>Rates: Tariffs</vt:lpstr>
      <vt:lpstr>Rates: Tariffs</vt:lpstr>
      <vt:lpstr>Rates: Tariffs</vt:lpstr>
      <vt:lpstr>Rates: Nonrecurring charges</vt:lpstr>
      <vt:lpstr>Service</vt:lpstr>
      <vt:lpstr>Service</vt:lpstr>
      <vt:lpstr>Construction</vt:lpstr>
      <vt:lpstr>Construction</vt:lpstr>
      <vt:lpstr>Construction</vt:lpstr>
      <vt:lpstr>Financing</vt:lpstr>
      <vt:lpstr>Financing</vt:lpstr>
      <vt:lpstr>PowerPoint Presentation</vt:lpstr>
    </vt:vector>
  </TitlesOfParts>
  <Company>Commonwealth Of Kentucky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Warrington, Thomas (PSC)</dc:creator>
  <cp:lastModifiedBy>Pragallapati, Mounica (PSC)</cp:lastModifiedBy>
  <cp:revision>20</cp:revision>
  <dcterms:created xsi:type="dcterms:W3CDTF">2023-03-23T13:49:26Z</dcterms:created>
  <dcterms:modified xsi:type="dcterms:W3CDTF">2026-09-17T13:27:32Z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0x0101000993EF70A4863547A0F9BCA154E67037</vt:lpwstr>
  </property>
</Properties>
</file>