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72" r:id="rId2"/>
    <p:sldId id="273" r:id="rId3"/>
    <p:sldId id="263" r:id="rId4"/>
    <p:sldId id="274" r:id="rId5"/>
    <p:sldId id="304" r:id="rId6"/>
    <p:sldId id="280" r:id="rId7"/>
    <p:sldId id="277" r:id="rId8"/>
    <p:sldId id="264" r:id="rId9"/>
    <p:sldId id="265" r:id="rId10"/>
    <p:sldId id="301" r:id="rId11"/>
    <p:sldId id="266" r:id="rId12"/>
    <p:sldId id="303" r:id="rId13"/>
    <p:sldId id="302" r:id="rId14"/>
    <p:sldId id="279" r:id="rId15"/>
    <p:sldId id="267" r:id="rId16"/>
    <p:sldId id="268" r:id="rId17"/>
    <p:sldId id="288" r:id="rId18"/>
    <p:sldId id="289" r:id="rId19"/>
    <p:sldId id="293" r:id="rId20"/>
    <p:sldId id="294" r:id="rId21"/>
    <p:sldId id="295" r:id="rId22"/>
    <p:sldId id="291" r:id="rId23"/>
    <p:sldId id="298" r:id="rId24"/>
    <p:sldId id="299" r:id="rId25"/>
    <p:sldId id="292" r:id="rId26"/>
    <p:sldId id="305" r:id="rId27"/>
    <p:sldId id="306" r:id="rId28"/>
    <p:sldId id="269" r:id="rId29"/>
    <p:sldId id="282" r:id="rId30"/>
    <p:sldId id="285" r:id="rId31"/>
    <p:sldId id="270" r:id="rId32"/>
    <p:sldId id="271" r:id="rId33"/>
    <p:sldId id="281" r:id="rId34"/>
    <p:sldId id="29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gHv80L1xXEoryU0NHq16Q==" hashData="EmaGodDLBWDFRlMfYjxH3sCEVesPPXLiSOTPkAtatyGs33JqknHWhGoCdXRtzuW8F7gqUlqsKuh6KJy+T1mhhA=="/>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E13D149-38B3-A63C-29D2-C2990F8B6C4F}" name="Jeff Abshire" initials="JA" userId="42a4a5ff08e88ad8" providerId="Windows Live"/>
  <p188:author id="{5DDFF76C-7C77-BDCB-A226-8525441ADC56}" name="Abshire, Jeff A (PSC)" initials="AJA(" userId="S::jeff.abshire@ky.gov::1ca1ca54-e9fc-4d27-9135-0a7a0cc0230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B949FB-4ADC-448E-A664-C8FBA8C94266}" v="7" dt="2026-01-23T17:16:36.7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1" d="100"/>
          <a:sy n="61" d="100"/>
        </p:scale>
        <p:origin x="50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son, Jamie (PSC)" userId="d4376b38-5505-4741-90bb-63d259030516" providerId="ADAL" clId="{EB155F44-BB22-46A2-8CF5-8374DBF38419}"/>
    <pc:docChg chg="delSld">
      <pc:chgData name="Wilson, Jamie (PSC)" userId="d4376b38-5505-4741-90bb-63d259030516" providerId="ADAL" clId="{EB155F44-BB22-46A2-8CF5-8374DBF38419}" dt="2026-01-22T19:50:22.961" v="0" actId="2696"/>
      <pc:docMkLst>
        <pc:docMk/>
      </pc:docMkLst>
      <pc:sldChg chg="del">
        <pc:chgData name="Wilson, Jamie (PSC)" userId="d4376b38-5505-4741-90bb-63d259030516" providerId="ADAL" clId="{EB155F44-BB22-46A2-8CF5-8374DBF38419}" dt="2026-01-22T19:50:22.961" v="0" actId="2696"/>
        <pc:sldMkLst>
          <pc:docMk/>
          <pc:sldMk cId="1470084796" sldId="259"/>
        </pc:sldMkLst>
      </pc:sldChg>
    </pc:docChg>
  </pc:docChgLst>
  <pc:docChgLst>
    <pc:chgData name="Abshire, Jeff A (PSC)" userId="1ca1ca54-e9fc-4d27-9135-0a7a0cc0230b" providerId="ADAL" clId="{A9D694B0-8C2F-48D2-B749-297BACF6D04E}"/>
    <pc:docChg chg="undo custSel delSld modSld">
      <pc:chgData name="Abshire, Jeff A (PSC)" userId="1ca1ca54-e9fc-4d27-9135-0a7a0cc0230b" providerId="ADAL" clId="{A9D694B0-8C2F-48D2-B749-297BACF6D04E}" dt="2026-01-24T15:21:15.166" v="157" actId="5793"/>
      <pc:docMkLst>
        <pc:docMk/>
      </pc:docMkLst>
      <pc:sldChg chg="modSp mod">
        <pc:chgData name="Abshire, Jeff A (PSC)" userId="1ca1ca54-e9fc-4d27-9135-0a7a0cc0230b" providerId="ADAL" clId="{A9D694B0-8C2F-48D2-B749-297BACF6D04E}" dt="2026-01-23T16:18:54.352" v="1" actId="20577"/>
        <pc:sldMkLst>
          <pc:docMk/>
          <pc:sldMk cId="1742416337" sldId="263"/>
        </pc:sldMkLst>
        <pc:spChg chg="mod">
          <ac:chgData name="Abshire, Jeff A (PSC)" userId="1ca1ca54-e9fc-4d27-9135-0a7a0cc0230b" providerId="ADAL" clId="{A9D694B0-8C2F-48D2-B749-297BACF6D04E}" dt="2026-01-23T16:18:54.352" v="1" actId="20577"/>
          <ac:spMkLst>
            <pc:docMk/>
            <pc:sldMk cId="1742416337" sldId="263"/>
            <ac:spMk id="3" creationId="{4BA502E9-EDE7-3AAE-5B07-5EBE5F027D77}"/>
          </ac:spMkLst>
        </pc:spChg>
      </pc:sldChg>
      <pc:sldChg chg="modSp mod">
        <pc:chgData name="Abshire, Jeff A (PSC)" userId="1ca1ca54-e9fc-4d27-9135-0a7a0cc0230b" providerId="ADAL" clId="{A9D694B0-8C2F-48D2-B749-297BACF6D04E}" dt="2026-01-24T15:21:15.166" v="157" actId="5793"/>
        <pc:sldMkLst>
          <pc:docMk/>
          <pc:sldMk cId="1729143324" sldId="264"/>
        </pc:sldMkLst>
        <pc:spChg chg="mod">
          <ac:chgData name="Abshire, Jeff A (PSC)" userId="1ca1ca54-e9fc-4d27-9135-0a7a0cc0230b" providerId="ADAL" clId="{A9D694B0-8C2F-48D2-B749-297BACF6D04E}" dt="2026-01-24T15:21:15.166" v="157" actId="5793"/>
          <ac:spMkLst>
            <pc:docMk/>
            <pc:sldMk cId="1729143324" sldId="264"/>
            <ac:spMk id="3" creationId="{4BA502E9-EDE7-3AAE-5B07-5EBE5F027D77}"/>
          </ac:spMkLst>
        </pc:spChg>
      </pc:sldChg>
      <pc:sldChg chg="modSp mod">
        <pc:chgData name="Abshire, Jeff A (PSC)" userId="1ca1ca54-e9fc-4d27-9135-0a7a0cc0230b" providerId="ADAL" clId="{A9D694B0-8C2F-48D2-B749-297BACF6D04E}" dt="2026-01-23T16:57:15.192" v="137" actId="6549"/>
        <pc:sldMkLst>
          <pc:docMk/>
          <pc:sldMk cId="4099855841" sldId="268"/>
        </pc:sldMkLst>
        <pc:spChg chg="mod">
          <ac:chgData name="Abshire, Jeff A (PSC)" userId="1ca1ca54-e9fc-4d27-9135-0a7a0cc0230b" providerId="ADAL" clId="{A9D694B0-8C2F-48D2-B749-297BACF6D04E}" dt="2026-01-23T16:57:15.192" v="137" actId="6549"/>
          <ac:spMkLst>
            <pc:docMk/>
            <pc:sldMk cId="4099855841" sldId="268"/>
            <ac:spMk id="3" creationId="{4BA502E9-EDE7-3AAE-5B07-5EBE5F027D77}"/>
          </ac:spMkLst>
        </pc:spChg>
      </pc:sldChg>
      <pc:sldChg chg="modSp mod">
        <pc:chgData name="Abshire, Jeff A (PSC)" userId="1ca1ca54-e9fc-4d27-9135-0a7a0cc0230b" providerId="ADAL" clId="{A9D694B0-8C2F-48D2-B749-297BACF6D04E}" dt="2026-01-24T15:17:52.074" v="155" actId="20577"/>
        <pc:sldMkLst>
          <pc:docMk/>
          <pc:sldMk cId="1488242796" sldId="273"/>
        </pc:sldMkLst>
        <pc:spChg chg="mod">
          <ac:chgData name="Abshire, Jeff A (PSC)" userId="1ca1ca54-e9fc-4d27-9135-0a7a0cc0230b" providerId="ADAL" clId="{A9D694B0-8C2F-48D2-B749-297BACF6D04E}" dt="2026-01-24T15:17:52.074" v="155" actId="20577"/>
          <ac:spMkLst>
            <pc:docMk/>
            <pc:sldMk cId="1488242796" sldId="273"/>
            <ac:spMk id="3" creationId="{4BA502E9-EDE7-3AAE-5B07-5EBE5F027D77}"/>
          </ac:spMkLst>
        </pc:spChg>
      </pc:sldChg>
      <pc:sldChg chg="addSp delSp modSp mod">
        <pc:chgData name="Abshire, Jeff A (PSC)" userId="1ca1ca54-e9fc-4d27-9135-0a7a0cc0230b" providerId="ADAL" clId="{A9D694B0-8C2F-48D2-B749-297BACF6D04E}" dt="2026-01-23T16:45:36.232" v="21" actId="1076"/>
        <pc:sldMkLst>
          <pc:docMk/>
          <pc:sldMk cId="1012465519" sldId="277"/>
        </pc:sldMkLst>
        <pc:graphicFrameChg chg="add mod">
          <ac:chgData name="Abshire, Jeff A (PSC)" userId="1ca1ca54-e9fc-4d27-9135-0a7a0cc0230b" providerId="ADAL" clId="{A9D694B0-8C2F-48D2-B749-297BACF6D04E}" dt="2026-01-23T16:37:28.638" v="9"/>
          <ac:graphicFrameMkLst>
            <pc:docMk/>
            <pc:sldMk cId="1012465519" sldId="277"/>
            <ac:graphicFrameMk id="11" creationId="{74FAE47A-F852-59E5-4722-3BF50F464EDA}"/>
          </ac:graphicFrameMkLst>
        </pc:graphicFrameChg>
        <pc:graphicFrameChg chg="del">
          <ac:chgData name="Abshire, Jeff A (PSC)" userId="1ca1ca54-e9fc-4d27-9135-0a7a0cc0230b" providerId="ADAL" clId="{A9D694B0-8C2F-48D2-B749-297BACF6D04E}" dt="2026-01-23T16:35:53.497" v="2" actId="478"/>
          <ac:graphicFrameMkLst>
            <pc:docMk/>
            <pc:sldMk cId="1012465519" sldId="277"/>
            <ac:graphicFrameMk id="24" creationId="{E1454C7F-91DB-C623-69E2-3A0FC2E14D76}"/>
          </ac:graphicFrameMkLst>
        </pc:graphicFrameChg>
        <pc:picChg chg="add del">
          <ac:chgData name="Abshire, Jeff A (PSC)" userId="1ca1ca54-e9fc-4d27-9135-0a7a0cc0230b" providerId="ADAL" clId="{A9D694B0-8C2F-48D2-B749-297BACF6D04E}" dt="2026-01-23T16:36:00.723" v="4" actId="22"/>
          <ac:picMkLst>
            <pc:docMk/>
            <pc:sldMk cId="1012465519" sldId="277"/>
            <ac:picMk id="4" creationId="{180596B5-4675-142D-8185-833C920E52F5}"/>
          </ac:picMkLst>
        </pc:picChg>
        <pc:picChg chg="add del">
          <ac:chgData name="Abshire, Jeff A (PSC)" userId="1ca1ca54-e9fc-4d27-9135-0a7a0cc0230b" providerId="ADAL" clId="{A9D694B0-8C2F-48D2-B749-297BACF6D04E}" dt="2026-01-23T16:37:06.459" v="6" actId="22"/>
          <ac:picMkLst>
            <pc:docMk/>
            <pc:sldMk cId="1012465519" sldId="277"/>
            <ac:picMk id="8" creationId="{29D7CC4C-BA58-0202-AC6B-22F7CF47FF6D}"/>
          </ac:picMkLst>
        </pc:picChg>
        <pc:picChg chg="add del">
          <ac:chgData name="Abshire, Jeff A (PSC)" userId="1ca1ca54-e9fc-4d27-9135-0a7a0cc0230b" providerId="ADAL" clId="{A9D694B0-8C2F-48D2-B749-297BACF6D04E}" dt="2026-01-23T16:37:19.943" v="8" actId="22"/>
          <ac:picMkLst>
            <pc:docMk/>
            <pc:sldMk cId="1012465519" sldId="277"/>
            <ac:picMk id="10" creationId="{3136F4F2-4702-9569-92CF-344C2756444B}"/>
          </ac:picMkLst>
        </pc:picChg>
        <pc:picChg chg="add del mod">
          <ac:chgData name="Abshire, Jeff A (PSC)" userId="1ca1ca54-e9fc-4d27-9135-0a7a0cc0230b" providerId="ADAL" clId="{A9D694B0-8C2F-48D2-B749-297BACF6D04E}" dt="2026-01-23T16:45:04.650" v="15" actId="478"/>
          <ac:picMkLst>
            <pc:docMk/>
            <pc:sldMk cId="1012465519" sldId="277"/>
            <ac:picMk id="13" creationId="{7D4E404C-F674-1CEE-26DF-E561B01C617F}"/>
          </ac:picMkLst>
        </pc:picChg>
        <pc:picChg chg="add del mod">
          <ac:chgData name="Abshire, Jeff A (PSC)" userId="1ca1ca54-e9fc-4d27-9135-0a7a0cc0230b" providerId="ADAL" clId="{A9D694B0-8C2F-48D2-B749-297BACF6D04E}" dt="2026-01-23T16:45:16.235" v="18" actId="478"/>
          <ac:picMkLst>
            <pc:docMk/>
            <pc:sldMk cId="1012465519" sldId="277"/>
            <ac:picMk id="15" creationId="{190B2ACF-D40B-39D3-FA70-138EEE5DCF47}"/>
          </ac:picMkLst>
        </pc:picChg>
        <pc:picChg chg="add mod">
          <ac:chgData name="Abshire, Jeff A (PSC)" userId="1ca1ca54-e9fc-4d27-9135-0a7a0cc0230b" providerId="ADAL" clId="{A9D694B0-8C2F-48D2-B749-297BACF6D04E}" dt="2026-01-23T16:45:36.232" v="21" actId="1076"/>
          <ac:picMkLst>
            <pc:docMk/>
            <pc:sldMk cId="1012465519" sldId="277"/>
            <ac:picMk id="17" creationId="{8347A875-DA05-2B1E-C04D-7B43D3927FA0}"/>
          </ac:picMkLst>
        </pc:picChg>
      </pc:sldChg>
      <pc:sldChg chg="delSp modSp mod">
        <pc:chgData name="Abshire, Jeff A (PSC)" userId="1ca1ca54-e9fc-4d27-9135-0a7a0cc0230b" providerId="ADAL" clId="{A9D694B0-8C2F-48D2-B749-297BACF6D04E}" dt="2026-01-23T17:16:39.212" v="143" actId="1076"/>
        <pc:sldMkLst>
          <pc:docMk/>
          <pc:sldMk cId="1718950026" sldId="285"/>
        </pc:sldMkLst>
        <pc:graphicFrameChg chg="mod">
          <ac:chgData name="Abshire, Jeff A (PSC)" userId="1ca1ca54-e9fc-4d27-9135-0a7a0cc0230b" providerId="ADAL" clId="{A9D694B0-8C2F-48D2-B749-297BACF6D04E}" dt="2026-01-23T17:16:39.212" v="143" actId="1076"/>
          <ac:graphicFrameMkLst>
            <pc:docMk/>
            <pc:sldMk cId="1718950026" sldId="285"/>
            <ac:graphicFrameMk id="3" creationId="{F1A97CE7-B717-F9EF-7613-29BB91AA25C2}"/>
          </ac:graphicFrameMkLst>
        </pc:graphicFrameChg>
        <pc:graphicFrameChg chg="del">
          <ac:chgData name="Abshire, Jeff A (PSC)" userId="1ca1ca54-e9fc-4d27-9135-0a7a0cc0230b" providerId="ADAL" clId="{A9D694B0-8C2F-48D2-B749-297BACF6D04E}" dt="2026-01-23T17:16:25.844" v="141" actId="478"/>
          <ac:graphicFrameMkLst>
            <pc:docMk/>
            <pc:sldMk cId="1718950026" sldId="285"/>
            <ac:graphicFrameMk id="12" creationId="{BD27ABFA-D543-0A0B-75F5-3188F0A2E45C}"/>
          </ac:graphicFrameMkLst>
        </pc:graphicFrameChg>
      </pc:sldChg>
      <pc:sldChg chg="del">
        <pc:chgData name="Abshire, Jeff A (PSC)" userId="1ca1ca54-e9fc-4d27-9135-0a7a0cc0230b" providerId="ADAL" clId="{A9D694B0-8C2F-48D2-B749-297BACF6D04E}" dt="2026-01-23T16:54:41.584" v="130" actId="47"/>
        <pc:sldMkLst>
          <pc:docMk/>
          <pc:sldMk cId="4241371357" sldId="290"/>
        </pc:sldMkLst>
      </pc:sldChg>
      <pc:sldChg chg="del">
        <pc:chgData name="Abshire, Jeff A (PSC)" userId="1ca1ca54-e9fc-4d27-9135-0a7a0cc0230b" providerId="ADAL" clId="{A9D694B0-8C2F-48D2-B749-297BACF6D04E}" dt="2026-01-23T16:54:46.009" v="131" actId="47"/>
        <pc:sldMkLst>
          <pc:docMk/>
          <pc:sldMk cId="4160813652" sldId="296"/>
        </pc:sldMkLst>
      </pc:sldChg>
      <pc:sldChg chg="delSp modSp mod">
        <pc:chgData name="Abshire, Jeff A (PSC)" userId="1ca1ca54-e9fc-4d27-9135-0a7a0cc0230b" providerId="ADAL" clId="{A9D694B0-8C2F-48D2-B749-297BACF6D04E}" dt="2026-01-23T16:49:16.791" v="24" actId="14100"/>
        <pc:sldMkLst>
          <pc:docMk/>
          <pc:sldMk cId="2261760757" sldId="301"/>
        </pc:sldMkLst>
        <pc:graphicFrameChg chg="mod">
          <ac:chgData name="Abshire, Jeff A (PSC)" userId="1ca1ca54-e9fc-4d27-9135-0a7a0cc0230b" providerId="ADAL" clId="{A9D694B0-8C2F-48D2-B749-297BACF6D04E}" dt="2026-01-23T16:49:16.791" v="24" actId="14100"/>
          <ac:graphicFrameMkLst>
            <pc:docMk/>
            <pc:sldMk cId="2261760757" sldId="301"/>
            <ac:graphicFrameMk id="3" creationId="{860BDA12-1589-AB36-FA13-4388D25CEAB9}"/>
          </ac:graphicFrameMkLst>
        </pc:graphicFrameChg>
        <pc:graphicFrameChg chg="del">
          <ac:chgData name="Abshire, Jeff A (PSC)" userId="1ca1ca54-e9fc-4d27-9135-0a7a0cc0230b" providerId="ADAL" clId="{A9D694B0-8C2F-48D2-B749-297BACF6D04E}" dt="2026-01-23T16:48:51.984" v="22" actId="478"/>
          <ac:graphicFrameMkLst>
            <pc:docMk/>
            <pc:sldMk cId="2261760757" sldId="301"/>
            <ac:graphicFrameMk id="8" creationId="{EB079BF0-4CF0-8781-32A1-979EB78A2805}"/>
          </ac:graphicFrameMkLst>
        </pc:graphicFrameChg>
      </pc:sldChg>
      <pc:sldChg chg="modSp mod">
        <pc:chgData name="Abshire, Jeff A (PSC)" userId="1ca1ca54-e9fc-4d27-9135-0a7a0cc0230b" providerId="ADAL" clId="{A9D694B0-8C2F-48D2-B749-297BACF6D04E}" dt="2026-01-23T16:53:49.460" v="129" actId="20577"/>
        <pc:sldMkLst>
          <pc:docMk/>
          <pc:sldMk cId="32025421" sldId="302"/>
        </pc:sldMkLst>
        <pc:spChg chg="mod">
          <ac:chgData name="Abshire, Jeff A (PSC)" userId="1ca1ca54-e9fc-4d27-9135-0a7a0cc0230b" providerId="ADAL" clId="{A9D694B0-8C2F-48D2-B749-297BACF6D04E}" dt="2026-01-23T16:53:49.460" v="129" actId="20577"/>
          <ac:spMkLst>
            <pc:docMk/>
            <pc:sldMk cId="32025421" sldId="302"/>
            <ac:spMk id="3" creationId="{4BA502E9-EDE7-3AAE-5B07-5EBE5F027D77}"/>
          </ac:spMkLst>
        </pc:spChg>
      </pc:sldChg>
      <pc:sldChg chg="modSp mod">
        <pc:chgData name="Abshire, Jeff A (PSC)" userId="1ca1ca54-e9fc-4d27-9135-0a7a0cc0230b" providerId="ADAL" clId="{A9D694B0-8C2F-48D2-B749-297BACF6D04E}" dt="2026-01-23T17:15:04.106" v="140" actId="27636"/>
        <pc:sldMkLst>
          <pc:docMk/>
          <pc:sldMk cId="850255565" sldId="305"/>
        </pc:sldMkLst>
        <pc:spChg chg="mod">
          <ac:chgData name="Abshire, Jeff A (PSC)" userId="1ca1ca54-e9fc-4d27-9135-0a7a0cc0230b" providerId="ADAL" clId="{A9D694B0-8C2F-48D2-B749-297BACF6D04E}" dt="2026-01-23T17:15:04.106" v="140" actId="27636"/>
          <ac:spMkLst>
            <pc:docMk/>
            <pc:sldMk cId="850255565" sldId="305"/>
            <ac:spMk id="3" creationId="{4BA502E9-EDE7-3AAE-5B07-5EBE5F027D7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CACD5B8-55D4-1D81-24C7-5816F784029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F963F1AA-7752-3674-7B49-35CBD0218DE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3052932-25F1-4859-8252-1129DE3A63E0}" type="datetimeFigureOut">
              <a:rPr lang="en-US" smtClean="0"/>
              <a:t>9/17/2026</a:t>
            </a:fld>
            <a:endParaRPr lang="en-US" dirty="0"/>
          </a:p>
        </p:txBody>
      </p:sp>
      <p:sp>
        <p:nvSpPr>
          <p:cNvPr id="4" name="Footer Placeholder 3">
            <a:extLst>
              <a:ext uri="{FF2B5EF4-FFF2-40B4-BE49-F238E27FC236}">
                <a16:creationId xmlns:a16="http://schemas.microsoft.com/office/drawing/2014/main" id="{8121AB6A-C737-D864-7952-0F7E09A088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E5749A7-FC0E-0E5E-BA0C-EB9E4AEFECF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B6EBBD-D7AD-4F76-B39F-265D8E0FDFA1}" type="slidenum">
              <a:rPr lang="en-US" smtClean="0"/>
              <a:t>‹#›</a:t>
            </a:fld>
            <a:endParaRPr lang="en-US" dirty="0"/>
          </a:p>
        </p:txBody>
      </p:sp>
    </p:spTree>
    <p:extLst>
      <p:ext uri="{BB962C8B-B14F-4D97-AF65-F5344CB8AC3E}">
        <p14:creationId xmlns:p14="http://schemas.microsoft.com/office/powerpoint/2010/main" val="31687104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638213-A791-4AD4-A2ED-5B9BFD89F8A0}" type="datetimeFigureOut">
              <a:rPr lang="en-US" smtClean="0"/>
              <a:t>9/17/2026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9B292-9B35-485C-9A4B-00642E43C3FA}" type="slidenum">
              <a:rPr lang="en-US" smtClean="0"/>
              <a:t>‹#›</a:t>
            </a:fld>
            <a:endParaRPr lang="en-US" dirty="0"/>
          </a:p>
        </p:txBody>
      </p:sp>
    </p:spTree>
    <p:extLst>
      <p:ext uri="{BB962C8B-B14F-4D97-AF65-F5344CB8AC3E}">
        <p14:creationId xmlns:p14="http://schemas.microsoft.com/office/powerpoint/2010/main" val="383859350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27E69-C8B3-F19D-229C-6D42DF173B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55F954-CBCA-4A8C-2455-BF6688F5B5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42AC86-ECDD-41D9-53D1-0DF829A3390A}"/>
              </a:ext>
            </a:extLst>
          </p:cNvPr>
          <p:cNvSpPr>
            <a:spLocks noGrp="1"/>
          </p:cNvSpPr>
          <p:nvPr>
            <p:ph type="dt" sz="half" idx="10"/>
          </p:nvPr>
        </p:nvSpPr>
        <p:spPr/>
        <p:txBody>
          <a:bodyPr/>
          <a:lstStyle/>
          <a:p>
            <a:fld id="{A344111D-1D70-44D3-9D88-5AB0358AC7F7}" type="datetime1">
              <a:rPr lang="en-US" smtClean="0"/>
              <a:t>9/17/2026</a:t>
            </a:fld>
            <a:endParaRPr lang="en-US" dirty="0"/>
          </a:p>
        </p:txBody>
      </p:sp>
      <p:sp>
        <p:nvSpPr>
          <p:cNvPr id="5" name="Footer Placeholder 4">
            <a:extLst>
              <a:ext uri="{FF2B5EF4-FFF2-40B4-BE49-F238E27FC236}">
                <a16:creationId xmlns:a16="http://schemas.microsoft.com/office/drawing/2014/main" id="{00AF5688-2DA3-3B58-A613-4B0D8EE06593}"/>
              </a:ext>
            </a:extLst>
          </p:cNvPr>
          <p:cNvSpPr>
            <a:spLocks noGrp="1"/>
          </p:cNvSpPr>
          <p:nvPr>
            <p:ph type="ftr" sz="quarter" idx="11"/>
          </p:nvPr>
        </p:nvSpPr>
        <p:spPr/>
        <p:txBody>
          <a:bodyPr/>
          <a:lstStyle/>
          <a:p>
            <a:r>
              <a:rPr lang="en-US" dirty="0"/>
              <a:t>Page 1</a:t>
            </a:r>
          </a:p>
        </p:txBody>
      </p:sp>
      <p:sp>
        <p:nvSpPr>
          <p:cNvPr id="6" name="Slide Number Placeholder 5">
            <a:extLst>
              <a:ext uri="{FF2B5EF4-FFF2-40B4-BE49-F238E27FC236}">
                <a16:creationId xmlns:a16="http://schemas.microsoft.com/office/drawing/2014/main" id="{0B9CBE3D-6393-02A0-E54A-22F6B30B8E0C}"/>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3304022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FB6A9-2A30-39C7-6D1D-9B74B9DE67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FF653C-BDC6-A93B-A2B2-81FF4074C5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35EFF6-7840-7122-4779-AAC8D9952312}"/>
              </a:ext>
            </a:extLst>
          </p:cNvPr>
          <p:cNvSpPr>
            <a:spLocks noGrp="1"/>
          </p:cNvSpPr>
          <p:nvPr>
            <p:ph type="dt" sz="half" idx="10"/>
          </p:nvPr>
        </p:nvSpPr>
        <p:spPr/>
        <p:txBody>
          <a:bodyPr/>
          <a:lstStyle/>
          <a:p>
            <a:fld id="{95370B72-A83E-4973-8EB5-694A5D0F703C}" type="datetime1">
              <a:rPr lang="en-US" smtClean="0"/>
              <a:t>9/17/2026</a:t>
            </a:fld>
            <a:endParaRPr lang="en-US" dirty="0"/>
          </a:p>
        </p:txBody>
      </p:sp>
      <p:sp>
        <p:nvSpPr>
          <p:cNvPr id="5" name="Footer Placeholder 4">
            <a:extLst>
              <a:ext uri="{FF2B5EF4-FFF2-40B4-BE49-F238E27FC236}">
                <a16:creationId xmlns:a16="http://schemas.microsoft.com/office/drawing/2014/main" id="{DF6B4658-C9EE-4BC7-DD21-518CBB86E7D2}"/>
              </a:ext>
            </a:extLst>
          </p:cNvPr>
          <p:cNvSpPr>
            <a:spLocks noGrp="1"/>
          </p:cNvSpPr>
          <p:nvPr>
            <p:ph type="ftr" sz="quarter" idx="11"/>
          </p:nvPr>
        </p:nvSpPr>
        <p:spPr/>
        <p:txBody>
          <a:bodyPr/>
          <a:lstStyle/>
          <a:p>
            <a:r>
              <a:rPr lang="en-US" dirty="0"/>
              <a:t>Page 1</a:t>
            </a:r>
          </a:p>
        </p:txBody>
      </p:sp>
      <p:sp>
        <p:nvSpPr>
          <p:cNvPr id="6" name="Slide Number Placeholder 5">
            <a:extLst>
              <a:ext uri="{FF2B5EF4-FFF2-40B4-BE49-F238E27FC236}">
                <a16:creationId xmlns:a16="http://schemas.microsoft.com/office/drawing/2014/main" id="{BFF32C6B-5021-043F-E351-F478F0EC927F}"/>
              </a:ext>
            </a:extLst>
          </p:cNvPr>
          <p:cNvSpPr>
            <a:spLocks noGrp="1"/>
          </p:cNvSpPr>
          <p:nvPr>
            <p:ph type="sldNum" sz="quarter" idx="12"/>
          </p:nvPr>
        </p:nvSpPr>
        <p:spPr/>
        <p:txBody>
          <a:bodyPr/>
          <a:lstStyle>
            <a:lvl1pPr>
              <a:defRPr>
                <a:solidFill>
                  <a:schemeClr val="bg1"/>
                </a:solidFill>
              </a:defRPr>
            </a:lvl1pPr>
          </a:lstStyle>
          <a:p>
            <a:fld id="{85C42EE7-FE79-4F97-B36E-8DE404E350A4}" type="slidenum">
              <a:rPr lang="en-US" smtClean="0"/>
              <a:pPr/>
              <a:t>‹#›</a:t>
            </a:fld>
            <a:endParaRPr lang="en-US" dirty="0"/>
          </a:p>
        </p:txBody>
      </p:sp>
    </p:spTree>
    <p:extLst>
      <p:ext uri="{BB962C8B-B14F-4D97-AF65-F5344CB8AC3E}">
        <p14:creationId xmlns:p14="http://schemas.microsoft.com/office/powerpoint/2010/main" val="1411174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4A7E-A63F-184E-A5AC-2D1AD6F687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56AC12-4509-64D7-1567-1023491813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35EC7F-19AB-6704-792B-FEF39FF1F249}"/>
              </a:ext>
            </a:extLst>
          </p:cNvPr>
          <p:cNvSpPr>
            <a:spLocks noGrp="1"/>
          </p:cNvSpPr>
          <p:nvPr>
            <p:ph type="dt" sz="half" idx="10"/>
          </p:nvPr>
        </p:nvSpPr>
        <p:spPr/>
        <p:txBody>
          <a:bodyPr/>
          <a:lstStyle/>
          <a:p>
            <a:fld id="{F09C82EB-652B-46FE-A5C9-FA5ECD9AE2A1}" type="datetime1">
              <a:rPr lang="en-US" smtClean="0"/>
              <a:t>9/17/2026</a:t>
            </a:fld>
            <a:endParaRPr lang="en-US" dirty="0"/>
          </a:p>
        </p:txBody>
      </p:sp>
      <p:sp>
        <p:nvSpPr>
          <p:cNvPr id="5" name="Footer Placeholder 4">
            <a:extLst>
              <a:ext uri="{FF2B5EF4-FFF2-40B4-BE49-F238E27FC236}">
                <a16:creationId xmlns:a16="http://schemas.microsoft.com/office/drawing/2014/main" id="{F5C6E665-026C-E6DF-A6AE-69A779A4198A}"/>
              </a:ext>
            </a:extLst>
          </p:cNvPr>
          <p:cNvSpPr>
            <a:spLocks noGrp="1"/>
          </p:cNvSpPr>
          <p:nvPr>
            <p:ph type="ftr" sz="quarter" idx="11"/>
          </p:nvPr>
        </p:nvSpPr>
        <p:spPr/>
        <p:txBody>
          <a:bodyPr/>
          <a:lstStyle/>
          <a:p>
            <a:r>
              <a:rPr lang="en-US" dirty="0"/>
              <a:t>Page 1</a:t>
            </a:r>
          </a:p>
        </p:txBody>
      </p:sp>
      <p:sp>
        <p:nvSpPr>
          <p:cNvPr id="6" name="Slide Number Placeholder 5">
            <a:extLst>
              <a:ext uri="{FF2B5EF4-FFF2-40B4-BE49-F238E27FC236}">
                <a16:creationId xmlns:a16="http://schemas.microsoft.com/office/drawing/2014/main" id="{6B18884F-38C8-17ED-7B1C-ECB5AE0CCEEA}"/>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291463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DF35A-7564-40C6-5C3C-9A33810650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761ABE-86A5-131A-FCD5-AAD7B5F1E5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552D8A-12A5-9FDD-C82B-87C41667E4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739B49-8CCF-9222-F239-8987955F62FA}"/>
              </a:ext>
            </a:extLst>
          </p:cNvPr>
          <p:cNvSpPr>
            <a:spLocks noGrp="1"/>
          </p:cNvSpPr>
          <p:nvPr>
            <p:ph type="dt" sz="half" idx="10"/>
          </p:nvPr>
        </p:nvSpPr>
        <p:spPr/>
        <p:txBody>
          <a:bodyPr/>
          <a:lstStyle/>
          <a:p>
            <a:fld id="{8D5C4573-7284-4692-B201-7BB406505C53}" type="datetime1">
              <a:rPr lang="en-US" smtClean="0"/>
              <a:t>9/17/2026</a:t>
            </a:fld>
            <a:endParaRPr lang="en-US" dirty="0"/>
          </a:p>
        </p:txBody>
      </p:sp>
      <p:sp>
        <p:nvSpPr>
          <p:cNvPr id="6" name="Footer Placeholder 5">
            <a:extLst>
              <a:ext uri="{FF2B5EF4-FFF2-40B4-BE49-F238E27FC236}">
                <a16:creationId xmlns:a16="http://schemas.microsoft.com/office/drawing/2014/main" id="{2F2C0ED9-5CE1-1D97-439C-8DF40C1CB757}"/>
              </a:ext>
            </a:extLst>
          </p:cNvPr>
          <p:cNvSpPr>
            <a:spLocks noGrp="1"/>
          </p:cNvSpPr>
          <p:nvPr>
            <p:ph type="ftr" sz="quarter" idx="11"/>
          </p:nvPr>
        </p:nvSpPr>
        <p:spPr/>
        <p:txBody>
          <a:bodyPr/>
          <a:lstStyle/>
          <a:p>
            <a:r>
              <a:rPr lang="en-US" dirty="0"/>
              <a:t>Page 1</a:t>
            </a:r>
          </a:p>
        </p:txBody>
      </p:sp>
      <p:sp>
        <p:nvSpPr>
          <p:cNvPr id="7" name="Slide Number Placeholder 6">
            <a:extLst>
              <a:ext uri="{FF2B5EF4-FFF2-40B4-BE49-F238E27FC236}">
                <a16:creationId xmlns:a16="http://schemas.microsoft.com/office/drawing/2014/main" id="{D3C981CA-87A7-F0A6-8FB6-D18803E8B229}"/>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4112296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C0D3F-2213-A4CF-1B4A-E9D0298DD6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882A4-0049-68A8-BDED-89C1E2416C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10CB96-A7E1-BC48-0D1C-215D319574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A955CE-E070-2C08-89C6-70E9E865EE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3D2FD9-1C3F-53B3-60DA-57D793058B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4CAE9A-4DA9-1B4D-9D0B-D682F8FA3F03}"/>
              </a:ext>
            </a:extLst>
          </p:cNvPr>
          <p:cNvSpPr>
            <a:spLocks noGrp="1"/>
          </p:cNvSpPr>
          <p:nvPr>
            <p:ph type="dt" sz="half" idx="10"/>
          </p:nvPr>
        </p:nvSpPr>
        <p:spPr/>
        <p:txBody>
          <a:bodyPr/>
          <a:lstStyle/>
          <a:p>
            <a:fld id="{2FFE49C7-C092-4846-852E-F07CEC2B23F2}" type="datetime1">
              <a:rPr lang="en-US" smtClean="0"/>
              <a:t>9/17/2026</a:t>
            </a:fld>
            <a:endParaRPr lang="en-US" dirty="0"/>
          </a:p>
        </p:txBody>
      </p:sp>
      <p:sp>
        <p:nvSpPr>
          <p:cNvPr id="8" name="Footer Placeholder 7">
            <a:extLst>
              <a:ext uri="{FF2B5EF4-FFF2-40B4-BE49-F238E27FC236}">
                <a16:creationId xmlns:a16="http://schemas.microsoft.com/office/drawing/2014/main" id="{C362074B-32CF-A037-A01E-0659A8A5FDFD}"/>
              </a:ext>
            </a:extLst>
          </p:cNvPr>
          <p:cNvSpPr>
            <a:spLocks noGrp="1"/>
          </p:cNvSpPr>
          <p:nvPr>
            <p:ph type="ftr" sz="quarter" idx="11"/>
          </p:nvPr>
        </p:nvSpPr>
        <p:spPr/>
        <p:txBody>
          <a:bodyPr/>
          <a:lstStyle/>
          <a:p>
            <a:r>
              <a:rPr lang="en-US" dirty="0"/>
              <a:t>Page 1</a:t>
            </a:r>
          </a:p>
        </p:txBody>
      </p:sp>
      <p:sp>
        <p:nvSpPr>
          <p:cNvPr id="9" name="Slide Number Placeholder 8">
            <a:extLst>
              <a:ext uri="{FF2B5EF4-FFF2-40B4-BE49-F238E27FC236}">
                <a16:creationId xmlns:a16="http://schemas.microsoft.com/office/drawing/2014/main" id="{41BB80B4-A28E-C4BC-6ADE-653D1BA743BA}"/>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970378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22546-4257-BDC9-9EE9-1835A200D3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49C9EE-02DC-912F-0475-9FB896F1DC8B}"/>
              </a:ext>
            </a:extLst>
          </p:cNvPr>
          <p:cNvSpPr>
            <a:spLocks noGrp="1"/>
          </p:cNvSpPr>
          <p:nvPr>
            <p:ph type="dt" sz="half" idx="10"/>
          </p:nvPr>
        </p:nvSpPr>
        <p:spPr/>
        <p:txBody>
          <a:bodyPr/>
          <a:lstStyle/>
          <a:p>
            <a:fld id="{5EE68706-BF9C-48DF-A8BF-9FD88D0DA168}" type="datetime1">
              <a:rPr lang="en-US" smtClean="0"/>
              <a:t>9/17/2026</a:t>
            </a:fld>
            <a:endParaRPr lang="en-US" dirty="0"/>
          </a:p>
        </p:txBody>
      </p:sp>
      <p:sp>
        <p:nvSpPr>
          <p:cNvPr id="4" name="Footer Placeholder 3">
            <a:extLst>
              <a:ext uri="{FF2B5EF4-FFF2-40B4-BE49-F238E27FC236}">
                <a16:creationId xmlns:a16="http://schemas.microsoft.com/office/drawing/2014/main" id="{6D33D75C-F1C5-4E98-4923-686337C2E462}"/>
              </a:ext>
            </a:extLst>
          </p:cNvPr>
          <p:cNvSpPr>
            <a:spLocks noGrp="1"/>
          </p:cNvSpPr>
          <p:nvPr>
            <p:ph type="ftr" sz="quarter" idx="11"/>
          </p:nvPr>
        </p:nvSpPr>
        <p:spPr/>
        <p:txBody>
          <a:bodyPr/>
          <a:lstStyle/>
          <a:p>
            <a:r>
              <a:rPr lang="en-US" dirty="0"/>
              <a:t>Page 1</a:t>
            </a:r>
          </a:p>
        </p:txBody>
      </p:sp>
      <p:sp>
        <p:nvSpPr>
          <p:cNvPr id="5" name="Slide Number Placeholder 4">
            <a:extLst>
              <a:ext uri="{FF2B5EF4-FFF2-40B4-BE49-F238E27FC236}">
                <a16:creationId xmlns:a16="http://schemas.microsoft.com/office/drawing/2014/main" id="{39D93732-7623-0128-38F5-E96DEEDDF594}"/>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2649084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ABA7E2-5E99-8AB5-6996-D43CD2426C22}"/>
              </a:ext>
            </a:extLst>
          </p:cNvPr>
          <p:cNvSpPr>
            <a:spLocks noGrp="1"/>
          </p:cNvSpPr>
          <p:nvPr>
            <p:ph type="dt" sz="half" idx="10"/>
          </p:nvPr>
        </p:nvSpPr>
        <p:spPr/>
        <p:txBody>
          <a:bodyPr/>
          <a:lstStyle/>
          <a:p>
            <a:fld id="{B885683B-8F6A-4235-822E-B85573E0B43B}" type="datetime1">
              <a:rPr lang="en-US" smtClean="0"/>
              <a:t>9/17/2026</a:t>
            </a:fld>
            <a:endParaRPr lang="en-US" dirty="0"/>
          </a:p>
        </p:txBody>
      </p:sp>
      <p:sp>
        <p:nvSpPr>
          <p:cNvPr id="3" name="Footer Placeholder 2">
            <a:extLst>
              <a:ext uri="{FF2B5EF4-FFF2-40B4-BE49-F238E27FC236}">
                <a16:creationId xmlns:a16="http://schemas.microsoft.com/office/drawing/2014/main" id="{10421FFE-56C1-0F26-424B-8CA439DABDD7}"/>
              </a:ext>
            </a:extLst>
          </p:cNvPr>
          <p:cNvSpPr>
            <a:spLocks noGrp="1"/>
          </p:cNvSpPr>
          <p:nvPr>
            <p:ph type="ftr" sz="quarter" idx="11"/>
          </p:nvPr>
        </p:nvSpPr>
        <p:spPr/>
        <p:txBody>
          <a:bodyPr/>
          <a:lstStyle/>
          <a:p>
            <a:r>
              <a:rPr lang="en-US" dirty="0"/>
              <a:t>Page 1</a:t>
            </a:r>
          </a:p>
        </p:txBody>
      </p:sp>
      <p:sp>
        <p:nvSpPr>
          <p:cNvPr id="4" name="Slide Number Placeholder 3">
            <a:extLst>
              <a:ext uri="{FF2B5EF4-FFF2-40B4-BE49-F238E27FC236}">
                <a16:creationId xmlns:a16="http://schemas.microsoft.com/office/drawing/2014/main" id="{90F74BE0-13B7-2DE2-96EF-771CBD210ADF}"/>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334265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22489-EDDC-F822-A1B5-0EAD51EB8A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542E96-35CD-95FA-F6EB-E7206C39C1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6EA7E4-0ED4-5E23-ECB8-DDE84B91C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F58134-0A2E-842A-34DD-A29BAC8BE228}"/>
              </a:ext>
            </a:extLst>
          </p:cNvPr>
          <p:cNvSpPr>
            <a:spLocks noGrp="1"/>
          </p:cNvSpPr>
          <p:nvPr>
            <p:ph type="dt" sz="half" idx="10"/>
          </p:nvPr>
        </p:nvSpPr>
        <p:spPr/>
        <p:txBody>
          <a:bodyPr/>
          <a:lstStyle/>
          <a:p>
            <a:fld id="{4CB7CB81-A33A-4A4D-9F6A-B15D1DD312AE}" type="datetime1">
              <a:rPr lang="en-US" smtClean="0"/>
              <a:t>9/17/2026</a:t>
            </a:fld>
            <a:endParaRPr lang="en-US" dirty="0"/>
          </a:p>
        </p:txBody>
      </p:sp>
      <p:sp>
        <p:nvSpPr>
          <p:cNvPr id="6" name="Footer Placeholder 5">
            <a:extLst>
              <a:ext uri="{FF2B5EF4-FFF2-40B4-BE49-F238E27FC236}">
                <a16:creationId xmlns:a16="http://schemas.microsoft.com/office/drawing/2014/main" id="{52133882-18D3-12F8-888D-7ED7657AEDE3}"/>
              </a:ext>
            </a:extLst>
          </p:cNvPr>
          <p:cNvSpPr>
            <a:spLocks noGrp="1"/>
          </p:cNvSpPr>
          <p:nvPr>
            <p:ph type="ftr" sz="quarter" idx="11"/>
          </p:nvPr>
        </p:nvSpPr>
        <p:spPr/>
        <p:txBody>
          <a:bodyPr/>
          <a:lstStyle/>
          <a:p>
            <a:r>
              <a:rPr lang="en-US" dirty="0"/>
              <a:t>Page 1</a:t>
            </a:r>
          </a:p>
        </p:txBody>
      </p:sp>
      <p:sp>
        <p:nvSpPr>
          <p:cNvPr id="7" name="Slide Number Placeholder 6">
            <a:extLst>
              <a:ext uri="{FF2B5EF4-FFF2-40B4-BE49-F238E27FC236}">
                <a16:creationId xmlns:a16="http://schemas.microsoft.com/office/drawing/2014/main" id="{B2D74A89-D932-620A-5C62-A2FE83132478}"/>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1650494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28706-00BA-ACE8-04CB-90DBCAB93B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828C43-821D-51E9-E437-AC19F23E3A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FCB69F-EE91-FA85-75FA-5C3FA0FF6C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0785F3-7BE3-2ED7-6391-09D1F96302CE}"/>
              </a:ext>
            </a:extLst>
          </p:cNvPr>
          <p:cNvSpPr>
            <a:spLocks noGrp="1"/>
          </p:cNvSpPr>
          <p:nvPr>
            <p:ph type="dt" sz="half" idx="10"/>
          </p:nvPr>
        </p:nvSpPr>
        <p:spPr/>
        <p:txBody>
          <a:bodyPr/>
          <a:lstStyle/>
          <a:p>
            <a:fld id="{339A599B-0214-45B7-8C4C-BB07AF083674}" type="datetime1">
              <a:rPr lang="en-US" smtClean="0"/>
              <a:t>9/17/2026</a:t>
            </a:fld>
            <a:endParaRPr lang="en-US" dirty="0"/>
          </a:p>
        </p:txBody>
      </p:sp>
      <p:sp>
        <p:nvSpPr>
          <p:cNvPr id="6" name="Footer Placeholder 5">
            <a:extLst>
              <a:ext uri="{FF2B5EF4-FFF2-40B4-BE49-F238E27FC236}">
                <a16:creationId xmlns:a16="http://schemas.microsoft.com/office/drawing/2014/main" id="{B7F2A23F-C372-8274-B18B-7298A7470840}"/>
              </a:ext>
            </a:extLst>
          </p:cNvPr>
          <p:cNvSpPr>
            <a:spLocks noGrp="1"/>
          </p:cNvSpPr>
          <p:nvPr>
            <p:ph type="ftr" sz="quarter" idx="11"/>
          </p:nvPr>
        </p:nvSpPr>
        <p:spPr/>
        <p:txBody>
          <a:bodyPr/>
          <a:lstStyle/>
          <a:p>
            <a:r>
              <a:rPr lang="en-US" dirty="0"/>
              <a:t>Page 1</a:t>
            </a:r>
          </a:p>
        </p:txBody>
      </p:sp>
      <p:sp>
        <p:nvSpPr>
          <p:cNvPr id="7" name="Slide Number Placeholder 6">
            <a:extLst>
              <a:ext uri="{FF2B5EF4-FFF2-40B4-BE49-F238E27FC236}">
                <a16:creationId xmlns:a16="http://schemas.microsoft.com/office/drawing/2014/main" id="{5AC5C404-B934-D825-A4EE-787297B49D4F}"/>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4203723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E80CD-0B4D-A122-F8E6-99556B19D3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765F8A-3215-4786-733E-FE0286072B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7E4738-0E18-5C6F-F700-5E737E114195}"/>
              </a:ext>
            </a:extLst>
          </p:cNvPr>
          <p:cNvSpPr>
            <a:spLocks noGrp="1"/>
          </p:cNvSpPr>
          <p:nvPr>
            <p:ph type="dt" sz="half" idx="10"/>
          </p:nvPr>
        </p:nvSpPr>
        <p:spPr/>
        <p:txBody>
          <a:bodyPr/>
          <a:lstStyle/>
          <a:p>
            <a:fld id="{71E7FAA0-8631-4BB0-AE52-BD2B0454BDE6}" type="datetime1">
              <a:rPr lang="en-US" smtClean="0"/>
              <a:t>9/17/2026</a:t>
            </a:fld>
            <a:endParaRPr lang="en-US" dirty="0"/>
          </a:p>
        </p:txBody>
      </p:sp>
      <p:sp>
        <p:nvSpPr>
          <p:cNvPr id="5" name="Footer Placeholder 4">
            <a:extLst>
              <a:ext uri="{FF2B5EF4-FFF2-40B4-BE49-F238E27FC236}">
                <a16:creationId xmlns:a16="http://schemas.microsoft.com/office/drawing/2014/main" id="{3027348B-E698-FC75-C518-149BDB85574A}"/>
              </a:ext>
            </a:extLst>
          </p:cNvPr>
          <p:cNvSpPr>
            <a:spLocks noGrp="1"/>
          </p:cNvSpPr>
          <p:nvPr>
            <p:ph type="ftr" sz="quarter" idx="11"/>
          </p:nvPr>
        </p:nvSpPr>
        <p:spPr/>
        <p:txBody>
          <a:bodyPr/>
          <a:lstStyle/>
          <a:p>
            <a:r>
              <a:rPr lang="en-US" dirty="0"/>
              <a:t>Page 1</a:t>
            </a:r>
          </a:p>
        </p:txBody>
      </p:sp>
      <p:sp>
        <p:nvSpPr>
          <p:cNvPr id="6" name="Slide Number Placeholder 5">
            <a:extLst>
              <a:ext uri="{FF2B5EF4-FFF2-40B4-BE49-F238E27FC236}">
                <a16:creationId xmlns:a16="http://schemas.microsoft.com/office/drawing/2014/main" id="{1DF68E55-455B-18B5-AE37-E49276C7DE18}"/>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3178990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1D9B-DA24-C44C-061D-06D4EC62EA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32F799-2059-03B7-1F1A-FAB2080291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025BA0-986A-C225-70D6-23D38E0E5FFF}"/>
              </a:ext>
            </a:extLst>
          </p:cNvPr>
          <p:cNvSpPr>
            <a:spLocks noGrp="1"/>
          </p:cNvSpPr>
          <p:nvPr>
            <p:ph type="dt" sz="half" idx="10"/>
          </p:nvPr>
        </p:nvSpPr>
        <p:spPr/>
        <p:txBody>
          <a:bodyPr/>
          <a:lstStyle/>
          <a:p>
            <a:fld id="{F2D387A1-D9CE-4124-8F6C-ECF52B5AC9F0}" type="datetime1">
              <a:rPr lang="en-US" smtClean="0"/>
              <a:t>9/17/2026</a:t>
            </a:fld>
            <a:endParaRPr lang="en-US" dirty="0"/>
          </a:p>
        </p:txBody>
      </p:sp>
      <p:sp>
        <p:nvSpPr>
          <p:cNvPr id="5" name="Footer Placeholder 4">
            <a:extLst>
              <a:ext uri="{FF2B5EF4-FFF2-40B4-BE49-F238E27FC236}">
                <a16:creationId xmlns:a16="http://schemas.microsoft.com/office/drawing/2014/main" id="{18975F0B-3507-2052-0700-9BF3538FA38F}"/>
              </a:ext>
            </a:extLst>
          </p:cNvPr>
          <p:cNvSpPr>
            <a:spLocks noGrp="1"/>
          </p:cNvSpPr>
          <p:nvPr>
            <p:ph type="ftr" sz="quarter" idx="11"/>
          </p:nvPr>
        </p:nvSpPr>
        <p:spPr/>
        <p:txBody>
          <a:bodyPr/>
          <a:lstStyle/>
          <a:p>
            <a:r>
              <a:rPr lang="en-US" dirty="0"/>
              <a:t>Page 1</a:t>
            </a:r>
          </a:p>
        </p:txBody>
      </p:sp>
      <p:sp>
        <p:nvSpPr>
          <p:cNvPr id="6" name="Slide Number Placeholder 5">
            <a:extLst>
              <a:ext uri="{FF2B5EF4-FFF2-40B4-BE49-F238E27FC236}">
                <a16:creationId xmlns:a16="http://schemas.microsoft.com/office/drawing/2014/main" id="{C552EC3F-8F88-8E7B-7EA4-35FA2BB5981C}"/>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3853373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D3B3F-60CD-A9C3-C55E-9C7398E706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345738-A682-49D7-DDBB-FC7F20BAFF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1AD056-8330-E6D0-0116-569863EECD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5B407E-C0A7-44F8-9CF7-4187A87D3E44}" type="datetime1">
              <a:rPr lang="en-US" smtClean="0"/>
              <a:t>9/17/2026</a:t>
            </a:fld>
            <a:endParaRPr lang="en-US" dirty="0"/>
          </a:p>
        </p:txBody>
      </p:sp>
      <p:sp>
        <p:nvSpPr>
          <p:cNvPr id="5" name="Footer Placeholder 4">
            <a:extLst>
              <a:ext uri="{FF2B5EF4-FFF2-40B4-BE49-F238E27FC236}">
                <a16:creationId xmlns:a16="http://schemas.microsoft.com/office/drawing/2014/main" id="{2D5341EC-B8C1-FE3A-2369-5CB4D46DC1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Page 1</a:t>
            </a:r>
          </a:p>
        </p:txBody>
      </p:sp>
      <p:sp>
        <p:nvSpPr>
          <p:cNvPr id="6" name="Slide Number Placeholder 5">
            <a:extLst>
              <a:ext uri="{FF2B5EF4-FFF2-40B4-BE49-F238E27FC236}">
                <a16:creationId xmlns:a16="http://schemas.microsoft.com/office/drawing/2014/main" id="{36BE348C-E740-0158-A484-DFF05A8E00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C42EE7-FE79-4F97-B36E-8DE404E350A4}" type="slidenum">
              <a:rPr lang="en-US" smtClean="0"/>
              <a:t>‹#›</a:t>
            </a:fld>
            <a:endParaRPr lang="en-US" dirty="0"/>
          </a:p>
        </p:txBody>
      </p:sp>
    </p:spTree>
    <p:extLst>
      <p:ext uri="{BB962C8B-B14F-4D97-AF65-F5344CB8AC3E}">
        <p14:creationId xmlns:p14="http://schemas.microsoft.com/office/powerpoint/2010/main" val="4216370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3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32.xml.rels><?xml version="1.0" encoding="UTF-8" standalone="yes"?>
<Relationships xmlns="http://schemas.openxmlformats.org/package/2006/relationships"><Relationship Id="rId3" Type="http://schemas.openxmlformats.org/officeDocument/2006/relationships/hyperlink" Target="http://www.psc.ky.gov/"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AEAB717-8F5D-D706-1703-863D115FEF91}"/>
              </a:ext>
            </a:extLst>
          </p:cNvPr>
          <p:cNvSpPr txBox="1"/>
          <p:nvPr/>
        </p:nvSpPr>
        <p:spPr>
          <a:xfrm>
            <a:off x="2172749" y="1384183"/>
            <a:ext cx="7843706" cy="923330"/>
          </a:xfrm>
          <a:prstGeom prst="rect">
            <a:avLst/>
          </a:prstGeom>
          <a:noFill/>
        </p:spPr>
        <p:txBody>
          <a:bodyPr wrap="square" rtlCol="0">
            <a:spAutoFit/>
          </a:bodyPr>
          <a:lstStyle/>
          <a:p>
            <a:pPr algn="ctr"/>
            <a:r>
              <a:rPr lang="en-US" sz="5400" b="1" dirty="0">
                <a:solidFill>
                  <a:schemeClr val="bg1"/>
                </a:solidFill>
              </a:rPr>
              <a:t>Ratemaking Basics</a:t>
            </a:r>
            <a:endParaRPr lang="en-US" sz="5400" dirty="0">
              <a:solidFill>
                <a:schemeClr val="bg1"/>
              </a:solidFill>
            </a:endParaRPr>
          </a:p>
        </p:txBody>
      </p:sp>
      <p:sp>
        <p:nvSpPr>
          <p:cNvPr id="12" name="TextBox 11">
            <a:extLst>
              <a:ext uri="{FF2B5EF4-FFF2-40B4-BE49-F238E27FC236}">
                <a16:creationId xmlns:a16="http://schemas.microsoft.com/office/drawing/2014/main" id="{42199B8A-3C6F-7D79-529E-81B1E9F4B087}"/>
              </a:ext>
            </a:extLst>
          </p:cNvPr>
          <p:cNvSpPr txBox="1"/>
          <p:nvPr/>
        </p:nvSpPr>
        <p:spPr>
          <a:xfrm>
            <a:off x="251670" y="6479187"/>
            <a:ext cx="11685864" cy="307777"/>
          </a:xfrm>
          <a:prstGeom prst="rect">
            <a:avLst/>
          </a:prstGeom>
          <a:noFill/>
        </p:spPr>
        <p:txBody>
          <a:bodyPr wrap="square" rtlCol="0">
            <a:spAutoFit/>
          </a:bodyPr>
          <a:lstStyle/>
          <a:p>
            <a:pPr algn="ctr"/>
            <a:r>
              <a:rPr lang="en-US" sz="1400" dirty="0">
                <a:solidFill>
                  <a:schemeClr val="bg1"/>
                </a:solidFill>
              </a:rPr>
              <a:t>Any views expressed in this presentation are those of the presenter and do not reflect official positions of the PSC</a:t>
            </a:r>
          </a:p>
        </p:txBody>
      </p:sp>
      <p:pic>
        <p:nvPicPr>
          <p:cNvPr id="14" name="Picture 13">
            <a:extLst>
              <a:ext uri="{FF2B5EF4-FFF2-40B4-BE49-F238E27FC236}">
                <a16:creationId xmlns:a16="http://schemas.microsoft.com/office/drawing/2014/main" id="{86C454AC-F430-2170-C3D5-9C02630E1729}"/>
              </a:ext>
            </a:extLst>
          </p:cNvPr>
          <p:cNvPicPr>
            <a:picLocks noChangeAspect="1"/>
          </p:cNvPicPr>
          <p:nvPr/>
        </p:nvPicPr>
        <p:blipFill>
          <a:blip r:embed="rId3"/>
          <a:stretch>
            <a:fillRect/>
          </a:stretch>
        </p:blipFill>
        <p:spPr>
          <a:xfrm>
            <a:off x="2638149" y="3982807"/>
            <a:ext cx="1749642" cy="1780966"/>
          </a:xfrm>
          <a:prstGeom prst="rect">
            <a:avLst/>
          </a:prstGeom>
        </p:spPr>
      </p:pic>
      <p:pic>
        <p:nvPicPr>
          <p:cNvPr id="15" name="Picture 14">
            <a:extLst>
              <a:ext uri="{FF2B5EF4-FFF2-40B4-BE49-F238E27FC236}">
                <a16:creationId xmlns:a16="http://schemas.microsoft.com/office/drawing/2014/main" id="{B4B2400E-6C86-3F70-C4C9-D0557F348E7D}"/>
              </a:ext>
            </a:extLst>
          </p:cNvPr>
          <p:cNvPicPr>
            <a:picLocks noChangeAspect="1"/>
          </p:cNvPicPr>
          <p:nvPr/>
        </p:nvPicPr>
        <p:blipFill>
          <a:blip r:embed="rId4"/>
          <a:stretch>
            <a:fillRect/>
          </a:stretch>
        </p:blipFill>
        <p:spPr>
          <a:xfrm>
            <a:off x="5296692" y="4284811"/>
            <a:ext cx="4174480" cy="1168854"/>
          </a:xfrm>
          <a:prstGeom prst="rect">
            <a:avLst/>
          </a:prstGeom>
        </p:spPr>
      </p:pic>
      <p:sp>
        <p:nvSpPr>
          <p:cNvPr id="4" name="Slide Number Placeholder 3">
            <a:extLst>
              <a:ext uri="{FF2B5EF4-FFF2-40B4-BE49-F238E27FC236}">
                <a16:creationId xmlns:a16="http://schemas.microsoft.com/office/drawing/2014/main" id="{FBCDF233-0039-63EC-5BC1-3C145721DCB6}"/>
              </a:ext>
            </a:extLst>
          </p:cNvPr>
          <p:cNvSpPr>
            <a:spLocks noGrp="1"/>
          </p:cNvSpPr>
          <p:nvPr>
            <p:ph type="sldNum" sz="quarter" idx="12"/>
          </p:nvPr>
        </p:nvSpPr>
        <p:spPr/>
        <p:txBody>
          <a:bodyPr/>
          <a:lstStyle/>
          <a:p>
            <a:fld id="{85C42EE7-FE79-4F97-B36E-8DE404E350A4}" type="slidenum">
              <a:rPr lang="en-US" smtClean="0"/>
              <a:t>1</a:t>
            </a:fld>
            <a:endParaRPr lang="en-US" dirty="0"/>
          </a:p>
        </p:txBody>
      </p:sp>
    </p:spTree>
    <p:extLst>
      <p:ext uri="{BB962C8B-B14F-4D97-AF65-F5344CB8AC3E}">
        <p14:creationId xmlns:p14="http://schemas.microsoft.com/office/powerpoint/2010/main" val="1845742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Today’s Agenda</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marL="0" indent="0">
              <a:buNone/>
            </a:pPr>
            <a:endParaRPr lang="en-US" sz="1000" dirty="0">
              <a:solidFill>
                <a:schemeClr val="bg1">
                  <a:lumMod val="95000"/>
                </a:schemeClr>
              </a:solidFill>
            </a:endParaRPr>
          </a:p>
          <a:p>
            <a:pPr marL="285750" indent="-285750">
              <a:buFont typeface="Arial" panose="020B0604020202020204" pitchFamily="34" charset="0"/>
              <a:buChar char="•"/>
            </a:pPr>
            <a:r>
              <a:rPr lang="en-US" sz="2800" dirty="0">
                <a:solidFill>
                  <a:schemeClr val="bg1">
                    <a:lumMod val="95000"/>
                  </a:schemeClr>
                </a:solidFill>
              </a:rPr>
              <a:t>Alternative Rate Filing (ARF) and methods for establishing a utility’s revenue requirement (including changes to non-recurring charges)</a:t>
            </a:r>
          </a:p>
          <a:p>
            <a:pPr marL="0" indent="0">
              <a:buNone/>
            </a:pPr>
            <a:endParaRPr lang="en-US" sz="1000" dirty="0">
              <a:solidFill>
                <a:schemeClr val="bg1">
                  <a:lumMod val="95000"/>
                </a:schemeClr>
              </a:solidFill>
            </a:endParaRPr>
          </a:p>
          <a:p>
            <a:pPr marL="285750" indent="-285750">
              <a:buFont typeface="Arial" panose="020B0604020202020204" pitchFamily="34" charset="0"/>
              <a:buChar char="•"/>
            </a:pPr>
            <a:r>
              <a:rPr lang="en-US" sz="2800" dirty="0">
                <a:solidFill>
                  <a:schemeClr val="bg1">
                    <a:lumMod val="95000"/>
                  </a:schemeClr>
                </a:solidFill>
              </a:rPr>
              <a:t>Recurring problems with rate adjustment filings </a:t>
            </a:r>
          </a:p>
          <a:p>
            <a:pPr marL="0" indent="0">
              <a:buNone/>
            </a:pPr>
            <a:endParaRPr lang="en-US" sz="1000" dirty="0">
              <a:solidFill>
                <a:schemeClr val="bg1">
                  <a:lumMod val="95000"/>
                </a:schemeClr>
              </a:solidFill>
            </a:endParaRPr>
          </a:p>
          <a:p>
            <a:pPr marL="285750" indent="-285750"/>
            <a:r>
              <a:rPr lang="en-US" sz="2800" dirty="0">
                <a:solidFill>
                  <a:schemeClr val="bg1">
                    <a:lumMod val="95000"/>
                  </a:schemeClr>
                </a:solidFill>
              </a:rPr>
              <a:t>Ratemaking consequences of excessive water loss</a:t>
            </a:r>
          </a:p>
          <a:p>
            <a:pPr marL="0" indent="0">
              <a:buNone/>
            </a:pPr>
            <a:endParaRPr lang="en-US" sz="1000" dirty="0">
              <a:solidFill>
                <a:schemeClr val="bg1">
                  <a:lumMod val="95000"/>
                </a:schemeClr>
              </a:solidFill>
            </a:endParaRPr>
          </a:p>
          <a:p>
            <a:pPr marL="285750" indent="-285750">
              <a:buFont typeface="Arial" panose="020B0604020202020204" pitchFamily="34" charset="0"/>
              <a:buChar char="•"/>
            </a:pPr>
            <a:r>
              <a:rPr lang="en-US" sz="2800" dirty="0">
                <a:solidFill>
                  <a:schemeClr val="bg1">
                    <a:lumMod val="95000"/>
                  </a:schemeClr>
                </a:solidFill>
              </a:rPr>
              <a:t>Purchased water adjustment (PWA) applications</a:t>
            </a:r>
          </a:p>
          <a:p>
            <a:pPr marL="0" indent="0">
              <a:buNone/>
            </a:pPr>
            <a:endParaRPr lang="en-US" sz="1000" dirty="0">
              <a:solidFill>
                <a:schemeClr val="bg1">
                  <a:lumMod val="95000"/>
                </a:schemeClr>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fld id="{85C42EE7-FE79-4F97-B36E-8DE404E350A4}" type="slidenum">
              <a:rPr lang="en-US" smtClean="0"/>
              <a:t>2</a:t>
            </a:fld>
            <a:endParaRPr lang="en-US" dirty="0"/>
          </a:p>
        </p:txBody>
      </p:sp>
    </p:spTree>
    <p:extLst>
      <p:ext uri="{BB962C8B-B14F-4D97-AF65-F5344CB8AC3E}">
        <p14:creationId xmlns:p14="http://schemas.microsoft.com/office/powerpoint/2010/main" val="1488242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Autofit/>
          </a:bodyPr>
          <a:lstStyle/>
          <a:p>
            <a:pPr algn="ctr"/>
            <a:r>
              <a:rPr lang="en-US" sz="3600" dirty="0">
                <a:solidFill>
                  <a:schemeClr val="bg1">
                    <a:lumMod val="95000"/>
                  </a:schemeClr>
                </a:solidFill>
              </a:rPr>
              <a:t>Alternative Rate Filing (ARF) 807 KAR 5:076 </a:t>
            </a:r>
            <a:endParaRPr lang="en-US" sz="3600"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r>
              <a:rPr lang="en-US" dirty="0">
                <a:solidFill>
                  <a:schemeClr val="bg1"/>
                </a:solidFill>
              </a:rPr>
              <a:t>Why? Maintain sound finances, smaller increases more frequently less painful than large increases, better planning / capital equipment replacement execution means better service, less day-to-day headaches</a:t>
            </a:r>
          </a:p>
          <a:p>
            <a:pPr marL="0" indent="0">
              <a:buNone/>
            </a:pPr>
            <a:endParaRPr lang="en-US" sz="1400" dirty="0">
              <a:solidFill>
                <a:schemeClr val="bg1"/>
              </a:solidFill>
            </a:endParaRPr>
          </a:p>
          <a:p>
            <a:r>
              <a:rPr lang="en-US" dirty="0">
                <a:solidFill>
                  <a:schemeClr val="bg1"/>
                </a:solidFill>
              </a:rPr>
              <a:t>Eligibility - Applicant had $5,000,000 or less in gross annual revenues in its immediate past calendar year of operation </a:t>
            </a:r>
          </a:p>
          <a:p>
            <a:pPr marL="0" indent="0">
              <a:buNone/>
            </a:pPr>
            <a:endParaRPr lang="en-US" dirty="0">
              <a:solidFill>
                <a:schemeClr val="bg1"/>
              </a:solidFill>
            </a:endParaRPr>
          </a:p>
          <a:p>
            <a:r>
              <a:rPr lang="en-US" dirty="0">
                <a:solidFill>
                  <a:schemeClr val="bg1"/>
                </a:solidFill>
              </a:rPr>
              <a:t>No Limitations on frequency of filings</a:t>
            </a: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5BD2B019-EE9E-2A0A-88FD-6670B92FF9B7}"/>
              </a:ext>
            </a:extLst>
          </p:cNvPr>
          <p:cNvSpPr>
            <a:spLocks noGrp="1"/>
          </p:cNvSpPr>
          <p:nvPr>
            <p:ph type="sldNum" sz="quarter" idx="12"/>
          </p:nvPr>
        </p:nvSpPr>
        <p:spPr/>
        <p:txBody>
          <a:bodyPr/>
          <a:lstStyle/>
          <a:p>
            <a:fld id="{85C42EE7-FE79-4F97-B36E-8DE404E350A4}" type="slidenum">
              <a:rPr lang="en-US" smtClean="0"/>
              <a:t>3</a:t>
            </a:fld>
            <a:endParaRPr lang="en-US" dirty="0"/>
          </a:p>
        </p:txBody>
      </p:sp>
    </p:spTree>
    <p:extLst>
      <p:ext uri="{BB962C8B-B14F-4D97-AF65-F5344CB8AC3E}">
        <p14:creationId xmlns:p14="http://schemas.microsoft.com/office/powerpoint/2010/main" val="1742416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noAutofit/>
          </a:bodyPr>
          <a:lstStyle/>
          <a:p>
            <a:r>
              <a:rPr lang="en-US" sz="3600" dirty="0">
                <a:solidFill>
                  <a:schemeClr val="bg1">
                    <a:lumMod val="95000"/>
                  </a:schemeClr>
                </a:solidFill>
              </a:rPr>
              <a:t>Alternative Rate Filing (ARF) – Process Overview</a:t>
            </a:r>
            <a:endParaRPr lang="en-US" sz="3600"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a:xfrm>
            <a:off x="448408" y="1825624"/>
            <a:ext cx="5571392" cy="4530711"/>
          </a:xfrm>
        </p:spPr>
        <p:txBody>
          <a:bodyPr>
            <a:normAutofit fontScale="92500" lnSpcReduction="10000"/>
          </a:bodyPr>
          <a:lstStyle/>
          <a:p>
            <a:pPr marL="0" indent="0" algn="ctr">
              <a:buNone/>
            </a:pPr>
            <a:r>
              <a:rPr lang="en-US" sz="2200" dirty="0">
                <a:solidFill>
                  <a:schemeClr val="bg1">
                    <a:lumMod val="95000"/>
                  </a:schemeClr>
                </a:solidFill>
              </a:rPr>
              <a:t>Typical Process Flow </a:t>
            </a:r>
            <a:r>
              <a:rPr lang="en-US" sz="1600" dirty="0">
                <a:solidFill>
                  <a:schemeClr val="bg1">
                    <a:lumMod val="95000"/>
                  </a:schemeClr>
                </a:solidFill>
              </a:rPr>
              <a:t>(not all inclusive)</a:t>
            </a:r>
          </a:p>
          <a:p>
            <a:r>
              <a:rPr lang="en-US" sz="2200" dirty="0">
                <a:solidFill>
                  <a:schemeClr val="bg1">
                    <a:lumMod val="95000"/>
                  </a:schemeClr>
                </a:solidFill>
              </a:rPr>
              <a:t>Each Utility Filing Includes a “Read First” Letter</a:t>
            </a:r>
          </a:p>
          <a:p>
            <a:r>
              <a:rPr lang="en-US" sz="2200" dirty="0">
                <a:solidFill>
                  <a:schemeClr val="bg1">
                    <a:lumMod val="95000"/>
                  </a:schemeClr>
                </a:solidFill>
              </a:rPr>
              <a:t>Notice of Intent (NOI)</a:t>
            </a:r>
          </a:p>
          <a:p>
            <a:r>
              <a:rPr lang="en-US" sz="2200" dirty="0">
                <a:solidFill>
                  <a:schemeClr val="bg1">
                    <a:lumMod val="95000"/>
                  </a:schemeClr>
                </a:solidFill>
              </a:rPr>
              <a:t>Application</a:t>
            </a:r>
          </a:p>
          <a:p>
            <a:r>
              <a:rPr lang="en-US" sz="2200" dirty="0">
                <a:solidFill>
                  <a:schemeClr val="bg1">
                    <a:lumMod val="95000"/>
                  </a:schemeClr>
                </a:solidFill>
              </a:rPr>
              <a:t>Deficiency or No Deficiency Letter</a:t>
            </a:r>
          </a:p>
          <a:p>
            <a:r>
              <a:rPr lang="en-US" sz="2200" dirty="0">
                <a:solidFill>
                  <a:schemeClr val="bg1">
                    <a:lumMod val="95000"/>
                  </a:schemeClr>
                </a:solidFill>
              </a:rPr>
              <a:t>Procedural Schedule, First Data Request (DR)</a:t>
            </a:r>
          </a:p>
          <a:p>
            <a:r>
              <a:rPr lang="en-US" sz="2200" dirty="0">
                <a:solidFill>
                  <a:schemeClr val="bg1">
                    <a:lumMod val="95000"/>
                  </a:schemeClr>
                </a:solidFill>
              </a:rPr>
              <a:t>Utility Responds to DR1 (approx. 30 days)</a:t>
            </a:r>
          </a:p>
          <a:p>
            <a:r>
              <a:rPr lang="en-US" sz="2200" dirty="0">
                <a:solidFill>
                  <a:schemeClr val="bg1">
                    <a:lumMod val="95000"/>
                  </a:schemeClr>
                </a:solidFill>
              </a:rPr>
              <a:t>Second Data Request (DR2), Utility responds (14 days)</a:t>
            </a:r>
          </a:p>
          <a:p>
            <a:r>
              <a:rPr lang="en-US" sz="2200" dirty="0">
                <a:solidFill>
                  <a:schemeClr val="bg1">
                    <a:lumMod val="95000"/>
                  </a:schemeClr>
                </a:solidFill>
              </a:rPr>
              <a:t>Staff Report</a:t>
            </a:r>
          </a:p>
          <a:p>
            <a:r>
              <a:rPr lang="en-US" sz="2200" dirty="0">
                <a:solidFill>
                  <a:schemeClr val="bg1">
                    <a:lumMod val="95000"/>
                  </a:schemeClr>
                </a:solidFill>
              </a:rPr>
              <a:t>Utility Response to Staff Report (14 days)</a:t>
            </a:r>
          </a:p>
          <a:p>
            <a:r>
              <a:rPr lang="en-US" sz="2200" dirty="0">
                <a:solidFill>
                  <a:schemeClr val="bg1">
                    <a:lumMod val="95000"/>
                  </a:schemeClr>
                </a:solidFill>
              </a:rPr>
              <a:t>Final Order (FO)</a:t>
            </a:r>
          </a:p>
        </p:txBody>
      </p:sp>
      <p:sp>
        <p:nvSpPr>
          <p:cNvPr id="4" name="Content Placeholder 3">
            <a:extLst>
              <a:ext uri="{FF2B5EF4-FFF2-40B4-BE49-F238E27FC236}">
                <a16:creationId xmlns:a16="http://schemas.microsoft.com/office/drawing/2014/main" id="{C659EDC3-9C3D-F047-3FA2-464749977DDD}"/>
              </a:ext>
            </a:extLst>
          </p:cNvPr>
          <p:cNvSpPr>
            <a:spLocks noGrp="1"/>
          </p:cNvSpPr>
          <p:nvPr>
            <p:ph sz="half" idx="2"/>
          </p:nvPr>
        </p:nvSpPr>
        <p:spPr/>
        <p:txBody>
          <a:bodyPr>
            <a:normAutofit fontScale="92500" lnSpcReduction="10000"/>
          </a:bodyPr>
          <a:lstStyle/>
          <a:p>
            <a:pPr marL="0" indent="0" algn="ctr">
              <a:buNone/>
            </a:pPr>
            <a:r>
              <a:rPr lang="en-US" sz="2200" dirty="0">
                <a:solidFill>
                  <a:schemeClr val="bg1">
                    <a:lumMod val="95000"/>
                  </a:schemeClr>
                </a:solidFill>
              </a:rPr>
              <a:t>Other Possible Events</a:t>
            </a:r>
          </a:p>
          <a:p>
            <a:r>
              <a:rPr lang="en-US" sz="2200" dirty="0">
                <a:solidFill>
                  <a:schemeClr val="bg1">
                    <a:lumMod val="95000"/>
                  </a:schemeClr>
                </a:solidFill>
              </a:rPr>
              <a:t>Surcharge Authorized in FO = Surcharge Monitoring Case</a:t>
            </a:r>
          </a:p>
          <a:p>
            <a:r>
              <a:rPr lang="en-US" sz="2200" dirty="0">
                <a:solidFill>
                  <a:schemeClr val="bg1">
                    <a:lumMod val="95000"/>
                  </a:schemeClr>
                </a:solidFill>
              </a:rPr>
              <a:t>Possible Statute Violations Identified in Staff Report = Investigation</a:t>
            </a:r>
          </a:p>
          <a:p>
            <a:r>
              <a:rPr lang="en-US" sz="2200" dirty="0">
                <a:solidFill>
                  <a:schemeClr val="bg1">
                    <a:lumMod val="95000"/>
                  </a:schemeClr>
                </a:solidFill>
              </a:rPr>
              <a:t>Other Issues That Warrant Investigation</a:t>
            </a:r>
          </a:p>
          <a:p>
            <a:r>
              <a:rPr lang="en-US" sz="2200" dirty="0">
                <a:solidFill>
                  <a:schemeClr val="bg1">
                    <a:lumMod val="95000"/>
                  </a:schemeClr>
                </a:solidFill>
              </a:rPr>
              <a:t>Hearing </a:t>
            </a:r>
          </a:p>
        </p:txBody>
      </p:sp>
      <p:sp>
        <p:nvSpPr>
          <p:cNvPr id="7" name="Slide Number Placeholder 6">
            <a:extLst>
              <a:ext uri="{FF2B5EF4-FFF2-40B4-BE49-F238E27FC236}">
                <a16:creationId xmlns:a16="http://schemas.microsoft.com/office/drawing/2014/main" id="{C0752994-5B08-CB85-7DE6-4E49382385DD}"/>
              </a:ext>
            </a:extLst>
          </p:cNvPr>
          <p:cNvSpPr>
            <a:spLocks noGrp="1"/>
          </p:cNvSpPr>
          <p:nvPr>
            <p:ph type="sldNum" sz="quarter" idx="12"/>
          </p:nvPr>
        </p:nvSpPr>
        <p:spPr/>
        <p:txBody>
          <a:bodyPr/>
          <a:lstStyle/>
          <a:p>
            <a:fld id="{85C42EE7-FE79-4F97-B36E-8DE404E350A4}" type="slidenum">
              <a:rPr lang="en-US" smtClean="0"/>
              <a:t>4</a:t>
            </a:fld>
            <a:endParaRPr lang="en-US" dirty="0"/>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573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p:txBody>
          <a:bodyPr>
            <a:noAutofit/>
          </a:bodyPr>
          <a:lstStyle/>
          <a:p>
            <a:r>
              <a:rPr lang="en-US" sz="3600" dirty="0">
                <a:solidFill>
                  <a:schemeClr val="bg1">
                    <a:lumMod val="95000"/>
                  </a:schemeClr>
                </a:solidFill>
              </a:rPr>
              <a:t>Alternative Rate Filing (ARF) – Smoother Sailing</a:t>
            </a:r>
            <a:endParaRPr lang="en-US" sz="3600"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sz="half" idx="1"/>
          </p:nvPr>
        </p:nvSpPr>
        <p:spPr>
          <a:xfrm>
            <a:off x="6447692" y="1803111"/>
            <a:ext cx="5181600" cy="4689753"/>
          </a:xfrm>
        </p:spPr>
        <p:txBody>
          <a:bodyPr>
            <a:normAutofit fontScale="92500" lnSpcReduction="20000"/>
          </a:bodyPr>
          <a:lstStyle/>
          <a:p>
            <a:pPr marL="0" indent="0" algn="just">
              <a:buNone/>
            </a:pPr>
            <a:r>
              <a:rPr lang="en-US" sz="2400" dirty="0">
                <a:solidFill>
                  <a:schemeClr val="bg1"/>
                </a:solidFill>
              </a:rPr>
              <a:t>Save yourself the many data requests (DR) and send these items with application. Then the second DR will be more targeted</a:t>
            </a:r>
          </a:p>
          <a:p>
            <a:pPr algn="just"/>
            <a:r>
              <a:rPr lang="en-US" sz="2400" dirty="0">
                <a:solidFill>
                  <a:schemeClr val="bg1"/>
                </a:solidFill>
              </a:rPr>
              <a:t>Test year and current year to date general ledger and trial balance (Excel format)</a:t>
            </a:r>
          </a:p>
          <a:p>
            <a:pPr algn="just"/>
            <a:r>
              <a:rPr lang="en-US" sz="2400" dirty="0">
                <a:solidFill>
                  <a:schemeClr val="bg1"/>
                </a:solidFill>
              </a:rPr>
              <a:t>Prior year, test year, current year Board minutes</a:t>
            </a:r>
          </a:p>
          <a:p>
            <a:pPr algn="just"/>
            <a:r>
              <a:rPr lang="en-US" sz="2400" dirty="0">
                <a:solidFill>
                  <a:schemeClr val="bg1"/>
                </a:solidFill>
              </a:rPr>
              <a:t>Commission appointment and salary documentation and training records</a:t>
            </a:r>
          </a:p>
          <a:p>
            <a:pPr algn="just"/>
            <a:r>
              <a:rPr lang="en-US" sz="2400" dirty="0">
                <a:solidFill>
                  <a:schemeClr val="bg1"/>
                </a:solidFill>
              </a:rPr>
              <a:t>Rate calculation Excel workbook that shows details of each proposed adjustment</a:t>
            </a:r>
          </a:p>
          <a:p>
            <a:pPr algn="just"/>
            <a:r>
              <a:rPr lang="en-US" sz="2400" dirty="0">
                <a:solidFill>
                  <a:schemeClr val="bg1"/>
                </a:solidFill>
              </a:rPr>
              <a:t>Refer to Case No.  2022-00400  Dec. 22, 2022 Order beginning at page 8 of 13 for an example of what could be sent with application to save time.</a:t>
            </a:r>
          </a:p>
        </p:txBody>
      </p:sp>
      <p:sp>
        <p:nvSpPr>
          <p:cNvPr id="4" name="Content Placeholder 3">
            <a:extLst>
              <a:ext uri="{FF2B5EF4-FFF2-40B4-BE49-F238E27FC236}">
                <a16:creationId xmlns:a16="http://schemas.microsoft.com/office/drawing/2014/main" id="{635B5A99-2F29-4401-204B-384AD0CA5BCE}"/>
              </a:ext>
            </a:extLst>
          </p:cNvPr>
          <p:cNvSpPr>
            <a:spLocks noGrp="1"/>
          </p:cNvSpPr>
          <p:nvPr>
            <p:ph sz="half" idx="2"/>
          </p:nvPr>
        </p:nvSpPr>
        <p:spPr>
          <a:xfrm>
            <a:off x="422031" y="1803112"/>
            <a:ext cx="5181600" cy="4351338"/>
          </a:xfrm>
        </p:spPr>
        <p:txBody>
          <a:bodyPr>
            <a:normAutofit fontScale="92500" lnSpcReduction="20000"/>
          </a:bodyPr>
          <a:lstStyle/>
          <a:p>
            <a:pPr algn="just"/>
            <a:r>
              <a:rPr lang="en-US" dirty="0">
                <a:solidFill>
                  <a:schemeClr val="bg1"/>
                </a:solidFill>
              </a:rPr>
              <a:t>Support schedules tie to Test Year and Pro-Forma amounts or show reconciling difference (test year)</a:t>
            </a:r>
          </a:p>
          <a:p>
            <a:pPr algn="just"/>
            <a:r>
              <a:rPr lang="en-US" dirty="0">
                <a:solidFill>
                  <a:schemeClr val="bg1"/>
                </a:solidFill>
              </a:rPr>
              <a:t>Documentation quality</a:t>
            </a:r>
          </a:p>
          <a:p>
            <a:pPr algn="just"/>
            <a:r>
              <a:rPr lang="en-US" dirty="0">
                <a:solidFill>
                  <a:schemeClr val="bg1"/>
                </a:solidFill>
              </a:rPr>
              <a:t>Check that numbers foot</a:t>
            </a:r>
          </a:p>
          <a:p>
            <a:pPr algn="just"/>
            <a:r>
              <a:rPr lang="en-US" dirty="0">
                <a:solidFill>
                  <a:schemeClr val="bg1"/>
                </a:solidFill>
              </a:rPr>
              <a:t>Clarity of responses to data requests</a:t>
            </a:r>
          </a:p>
          <a:p>
            <a:pPr algn="just"/>
            <a:r>
              <a:rPr lang="en-US" dirty="0">
                <a:solidFill>
                  <a:schemeClr val="bg1"/>
                </a:solidFill>
              </a:rPr>
              <a:t>Show calculations in excel, not hard entered numbers</a:t>
            </a:r>
          </a:p>
        </p:txBody>
      </p:sp>
      <p:sp>
        <p:nvSpPr>
          <p:cNvPr id="7" name="Slide Number Placeholder 6">
            <a:extLst>
              <a:ext uri="{FF2B5EF4-FFF2-40B4-BE49-F238E27FC236}">
                <a16:creationId xmlns:a16="http://schemas.microsoft.com/office/drawing/2014/main" id="{304986F5-0391-FDBB-35A1-424D8100F037}"/>
              </a:ext>
            </a:extLst>
          </p:cNvPr>
          <p:cNvSpPr>
            <a:spLocks noGrp="1"/>
          </p:cNvSpPr>
          <p:nvPr>
            <p:ph type="sldNum" sz="quarter" idx="12"/>
          </p:nvPr>
        </p:nvSpPr>
        <p:spPr/>
        <p:txBody>
          <a:bodyPr/>
          <a:lstStyle/>
          <a:p>
            <a:fld id="{85C42EE7-FE79-4F97-B36E-8DE404E350A4}" type="slidenum">
              <a:rPr lang="en-US" smtClean="0"/>
              <a:t>5</a:t>
            </a:fld>
            <a:endParaRPr lang="en-US" dirty="0"/>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6739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Autofit/>
          </a:bodyPr>
          <a:lstStyle/>
          <a:p>
            <a:r>
              <a:rPr lang="en-US" sz="3600" dirty="0">
                <a:solidFill>
                  <a:schemeClr val="bg1">
                    <a:lumMod val="95000"/>
                  </a:schemeClr>
                </a:solidFill>
              </a:rPr>
              <a:t>Alternative Rate Filing (ARF) – Billing Analysis</a:t>
            </a:r>
            <a:endParaRPr lang="en-US" sz="3600" b="1"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5E809242-93FB-5459-FCF1-BF6F1BBD0745}"/>
              </a:ext>
            </a:extLst>
          </p:cNvPr>
          <p:cNvSpPr>
            <a:spLocks noGrp="1"/>
          </p:cNvSpPr>
          <p:nvPr>
            <p:ph type="sldNum" sz="quarter" idx="12"/>
          </p:nvPr>
        </p:nvSpPr>
        <p:spPr/>
        <p:txBody>
          <a:bodyPr/>
          <a:lstStyle/>
          <a:p>
            <a:fld id="{85C42EE7-FE79-4F97-B36E-8DE404E350A4}" type="slidenum">
              <a:rPr lang="en-US" smtClean="0"/>
              <a:t>6</a:t>
            </a:fld>
            <a:endParaRPr lang="en-US" dirty="0"/>
          </a:p>
        </p:txBody>
      </p:sp>
      <p:graphicFrame>
        <p:nvGraphicFramePr>
          <p:cNvPr id="18" name="Content Placeholder 17">
            <a:extLst>
              <a:ext uri="{FF2B5EF4-FFF2-40B4-BE49-F238E27FC236}">
                <a16:creationId xmlns:a16="http://schemas.microsoft.com/office/drawing/2014/main" id="{4F05248A-4ECE-8123-B978-0D55B7686104}"/>
              </a:ext>
            </a:extLst>
          </p:cNvPr>
          <p:cNvGraphicFramePr>
            <a:graphicFrameLocks noGrp="1"/>
          </p:cNvGraphicFramePr>
          <p:nvPr>
            <p:ph idx="1"/>
            <p:extLst>
              <p:ext uri="{D42A27DB-BD31-4B8C-83A1-F6EECF244321}">
                <p14:modId xmlns:p14="http://schemas.microsoft.com/office/powerpoint/2010/main" val="746357095"/>
              </p:ext>
            </p:extLst>
          </p:nvPr>
        </p:nvGraphicFramePr>
        <p:xfrm>
          <a:off x="2110154" y="1907933"/>
          <a:ext cx="7816360" cy="4238690"/>
        </p:xfrm>
        <a:graphic>
          <a:graphicData uri="http://schemas.openxmlformats.org/drawingml/2006/table">
            <a:tbl>
              <a:tblPr>
                <a:tableStyleId>{5C22544A-7EE6-4342-B048-85BDC9FD1C3A}</a:tableStyleId>
              </a:tblPr>
              <a:tblGrid>
                <a:gridCol w="1225267">
                  <a:extLst>
                    <a:ext uri="{9D8B030D-6E8A-4147-A177-3AD203B41FA5}">
                      <a16:colId xmlns:a16="http://schemas.microsoft.com/office/drawing/2014/main" val="1825146587"/>
                    </a:ext>
                  </a:extLst>
                </a:gridCol>
                <a:gridCol w="1140766">
                  <a:extLst>
                    <a:ext uri="{9D8B030D-6E8A-4147-A177-3AD203B41FA5}">
                      <a16:colId xmlns:a16="http://schemas.microsoft.com/office/drawing/2014/main" val="3335175847"/>
                    </a:ext>
                  </a:extLst>
                </a:gridCol>
                <a:gridCol w="901346">
                  <a:extLst>
                    <a:ext uri="{9D8B030D-6E8A-4147-A177-3AD203B41FA5}">
                      <a16:colId xmlns:a16="http://schemas.microsoft.com/office/drawing/2014/main" val="3745707534"/>
                    </a:ext>
                  </a:extLst>
                </a:gridCol>
                <a:gridCol w="1549188">
                  <a:extLst>
                    <a:ext uri="{9D8B030D-6E8A-4147-A177-3AD203B41FA5}">
                      <a16:colId xmlns:a16="http://schemas.microsoft.com/office/drawing/2014/main" val="1221885829"/>
                    </a:ext>
                  </a:extLst>
                </a:gridCol>
                <a:gridCol w="1154850">
                  <a:extLst>
                    <a:ext uri="{9D8B030D-6E8A-4147-A177-3AD203B41FA5}">
                      <a16:colId xmlns:a16="http://schemas.microsoft.com/office/drawing/2014/main" val="3864682596"/>
                    </a:ext>
                  </a:extLst>
                </a:gridCol>
                <a:gridCol w="1844943">
                  <a:extLst>
                    <a:ext uri="{9D8B030D-6E8A-4147-A177-3AD203B41FA5}">
                      <a16:colId xmlns:a16="http://schemas.microsoft.com/office/drawing/2014/main" val="228913489"/>
                    </a:ext>
                  </a:extLst>
                </a:gridCol>
              </a:tblGrid>
              <a:tr h="674899">
                <a:tc gridSpan="6">
                  <a:txBody>
                    <a:bodyPr/>
                    <a:lstStyle/>
                    <a:p>
                      <a:pPr algn="ctr" rtl="0" fontAlgn="b"/>
                      <a:r>
                        <a:rPr lang="en-US" sz="2000" u="none" strike="noStrike" dirty="0">
                          <a:solidFill>
                            <a:schemeClr val="bg1">
                              <a:lumMod val="95000"/>
                            </a:schemeClr>
                          </a:solidFill>
                          <a:effectLst/>
                        </a:rPr>
                        <a:t>Billing Analysis for ABC Water District</a:t>
                      </a:r>
                      <a:endParaRPr lang="en-US" sz="20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2349038"/>
                  </a:ext>
                </a:extLst>
              </a:tr>
              <a:tr h="674899">
                <a:tc gridSpan="6">
                  <a:txBody>
                    <a:bodyPr/>
                    <a:lstStyle/>
                    <a:p>
                      <a:pPr algn="ctr" rtl="0" fontAlgn="b"/>
                      <a:r>
                        <a:rPr lang="en-US" sz="2000" u="none" strike="noStrike" dirty="0">
                          <a:solidFill>
                            <a:schemeClr val="bg1">
                              <a:lumMod val="95000"/>
                            </a:schemeClr>
                          </a:solidFill>
                          <a:effectLst/>
                        </a:rPr>
                        <a:t>REVENUE BY RATE INCREMENT</a:t>
                      </a:r>
                      <a:endParaRPr lang="en-US" sz="20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86403042"/>
                  </a:ext>
                </a:extLst>
              </a:tr>
              <a:tr h="320988">
                <a:tc>
                  <a:txBody>
                    <a:bodyPr/>
                    <a:lstStyle/>
                    <a:p>
                      <a:pPr algn="r" fontAlgn="b"/>
                      <a:r>
                        <a:rPr lang="en-US" sz="1800" u="none" strike="noStrike" dirty="0">
                          <a:solidFill>
                            <a:schemeClr val="bg1">
                              <a:lumMod val="95000"/>
                            </a:schemeClr>
                          </a:solidFill>
                          <a:effectLst/>
                        </a:rPr>
                        <a:t> </a:t>
                      </a:r>
                      <a:endParaRPr lang="en-US" sz="1800" b="0"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fontAlgn="b"/>
                      <a:r>
                        <a:rPr lang="en-US" sz="1800" u="none" strike="noStrike" dirty="0">
                          <a:solidFill>
                            <a:schemeClr val="bg1">
                              <a:lumMod val="95000"/>
                            </a:schemeClr>
                          </a:solidFill>
                          <a:effectLst/>
                        </a:rPr>
                        <a:t> </a:t>
                      </a:r>
                      <a:endParaRPr lang="en-US" sz="1800" b="0"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fontAlgn="b"/>
                      <a:r>
                        <a:rPr lang="en-US" sz="1800" u="none" strike="noStrike" dirty="0">
                          <a:solidFill>
                            <a:schemeClr val="bg1">
                              <a:lumMod val="95000"/>
                            </a:schemeClr>
                          </a:solidFill>
                          <a:effectLst/>
                        </a:rPr>
                        <a:t> </a:t>
                      </a:r>
                      <a:endParaRPr lang="en-US" sz="1800" b="0"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fontAlgn="b"/>
                      <a:r>
                        <a:rPr lang="en-US" sz="1800" u="none" strike="noStrike" dirty="0">
                          <a:solidFill>
                            <a:schemeClr val="bg1">
                              <a:lumMod val="95000"/>
                            </a:schemeClr>
                          </a:solidFill>
                          <a:effectLst/>
                        </a:rPr>
                        <a:t> </a:t>
                      </a:r>
                      <a:endParaRPr lang="en-US" sz="1800" b="0"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fontAlgn="b"/>
                      <a:r>
                        <a:rPr lang="en-US" sz="1800" u="none" strike="noStrike" dirty="0">
                          <a:solidFill>
                            <a:schemeClr val="bg1">
                              <a:lumMod val="95000"/>
                            </a:schemeClr>
                          </a:solidFill>
                          <a:effectLst/>
                        </a:rPr>
                        <a:t> </a:t>
                      </a:r>
                      <a:endParaRPr lang="en-US" sz="1800" b="0"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fontAlgn="b"/>
                      <a:r>
                        <a:rPr lang="en-US" sz="1800" u="none" strike="noStrike" dirty="0">
                          <a:solidFill>
                            <a:schemeClr val="bg1">
                              <a:lumMod val="95000"/>
                            </a:schemeClr>
                          </a:solidFill>
                          <a:effectLst/>
                        </a:rPr>
                        <a:t> </a:t>
                      </a:r>
                      <a:endParaRPr lang="en-US" sz="1800" b="0"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extLst>
                  <a:ext uri="{0D108BD9-81ED-4DB2-BD59-A6C34878D82A}">
                    <a16:rowId xmlns:a16="http://schemas.microsoft.com/office/drawing/2014/main" val="311645314"/>
                  </a:ext>
                </a:extLst>
              </a:tr>
              <a:tr h="320988">
                <a:tc>
                  <a:txBody>
                    <a:bodyPr/>
                    <a:lstStyle/>
                    <a:p>
                      <a:pPr algn="r" rtl="0" fontAlgn="b"/>
                      <a:r>
                        <a:rPr lang="en-US" sz="1800" u="none" strike="noStrike" dirty="0">
                          <a:solidFill>
                            <a:schemeClr val="bg1">
                              <a:lumMod val="95000"/>
                            </a:schemeClr>
                          </a:solidFill>
                          <a:effectLst/>
                        </a:rPr>
                        <a:t>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rtl="0" fontAlgn="b"/>
                      <a:r>
                        <a:rPr lang="en-US" sz="1800" u="none" strike="noStrike" dirty="0">
                          <a:solidFill>
                            <a:schemeClr val="bg1">
                              <a:lumMod val="95000"/>
                            </a:schemeClr>
                          </a:solidFill>
                          <a:effectLst/>
                        </a:rPr>
                        <a:t>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ctr" rtl="0" fontAlgn="b"/>
                      <a:r>
                        <a:rPr lang="en-US" sz="1800" u="none" strike="noStrike" dirty="0">
                          <a:solidFill>
                            <a:schemeClr val="bg1">
                              <a:lumMod val="95000"/>
                            </a:schemeClr>
                          </a:solidFill>
                          <a:effectLst/>
                        </a:rPr>
                        <a:t>BILLS</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ctr" rtl="0" fontAlgn="b"/>
                      <a:r>
                        <a:rPr lang="en-US" sz="1800" u="none" strike="noStrike" dirty="0">
                          <a:solidFill>
                            <a:schemeClr val="bg1">
                              <a:lumMod val="95000"/>
                            </a:schemeClr>
                          </a:solidFill>
                          <a:effectLst/>
                        </a:rPr>
                        <a:t>GALLONS</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ctr" rtl="0" fontAlgn="b"/>
                      <a:r>
                        <a:rPr lang="en-US" sz="1800" u="none" strike="noStrike" dirty="0">
                          <a:solidFill>
                            <a:schemeClr val="bg1">
                              <a:lumMod val="95000"/>
                            </a:schemeClr>
                          </a:solidFill>
                          <a:effectLst/>
                        </a:rPr>
                        <a:t>RATE</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ctr" rtl="0" fontAlgn="b"/>
                      <a:r>
                        <a:rPr lang="en-US" sz="1800" u="none" strike="noStrike" dirty="0">
                          <a:solidFill>
                            <a:schemeClr val="bg1">
                              <a:lumMod val="95000"/>
                            </a:schemeClr>
                          </a:solidFill>
                          <a:effectLst/>
                        </a:rPr>
                        <a:t>REVENUE</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extLst>
                  <a:ext uri="{0D108BD9-81ED-4DB2-BD59-A6C34878D82A}">
                    <a16:rowId xmlns:a16="http://schemas.microsoft.com/office/drawing/2014/main" val="248064122"/>
                  </a:ext>
                </a:extLst>
              </a:tr>
              <a:tr h="320988">
                <a:tc>
                  <a:txBody>
                    <a:bodyPr/>
                    <a:lstStyle/>
                    <a:p>
                      <a:pPr algn="l" rtl="0" fontAlgn="b"/>
                      <a:r>
                        <a:rPr lang="en-US" sz="1800" u="none" strike="noStrike" dirty="0">
                          <a:solidFill>
                            <a:schemeClr val="bg1">
                              <a:lumMod val="95000"/>
                            </a:schemeClr>
                          </a:solidFill>
                          <a:effectLst/>
                        </a:rPr>
                        <a:t>FIRST</a:t>
                      </a:r>
                      <a:endParaRPr lang="en-US" sz="1800" b="1" i="0" u="none" strike="noStrike" dirty="0">
                        <a:solidFill>
                          <a:schemeClr val="bg1">
                            <a:lumMod val="95000"/>
                          </a:schemeClr>
                        </a:solidFill>
                        <a:effectLst/>
                        <a:latin typeface="Arial" panose="020B0604020202020204" pitchFamily="34" charset="0"/>
                      </a:endParaRPr>
                    </a:p>
                  </a:txBody>
                  <a:tcPr marL="114300" marR="7620" marT="7620" marB="0" anchor="b">
                    <a:solidFill>
                      <a:schemeClr val="accent1">
                        <a:lumMod val="50000"/>
                      </a:schemeClr>
                    </a:solidFill>
                  </a:tcPr>
                </a:tc>
                <a:tc>
                  <a:txBody>
                    <a:bodyPr/>
                    <a:lstStyle/>
                    <a:p>
                      <a:pPr algn="r" rtl="0" fontAlgn="b"/>
                      <a:r>
                        <a:rPr lang="en-US" sz="1800" u="none" strike="noStrike" dirty="0">
                          <a:solidFill>
                            <a:schemeClr val="bg1">
                              <a:lumMod val="95000"/>
                            </a:schemeClr>
                          </a:solidFill>
                          <a:effectLst/>
                        </a:rPr>
                        <a:t>2,000</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r" rtl="0" fontAlgn="b"/>
                      <a:r>
                        <a:rPr lang="en-US" sz="1800" u="none" strike="noStrike" dirty="0">
                          <a:solidFill>
                            <a:schemeClr val="bg1">
                              <a:lumMod val="95000"/>
                            </a:schemeClr>
                          </a:solidFill>
                          <a:effectLst/>
                        </a:rPr>
                        <a:t>38,461</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r" rtl="0" fontAlgn="b"/>
                      <a:r>
                        <a:rPr lang="en-US" sz="1800" u="none" strike="noStrike" dirty="0">
                          <a:solidFill>
                            <a:schemeClr val="bg1">
                              <a:lumMod val="95000"/>
                            </a:schemeClr>
                          </a:solidFill>
                          <a:effectLst/>
                        </a:rPr>
                        <a:t>64,172,975</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r" rtl="0" fontAlgn="b"/>
                      <a:r>
                        <a:rPr lang="en-US" sz="1800" u="none" strike="noStrike" dirty="0">
                          <a:solidFill>
                            <a:schemeClr val="bg1">
                              <a:lumMod val="95000"/>
                            </a:schemeClr>
                          </a:solidFill>
                          <a:effectLst/>
                        </a:rPr>
                        <a:t>$14.42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r" rtl="0" fontAlgn="b"/>
                      <a:r>
                        <a:rPr lang="en-US" sz="1800" u="none" strike="noStrike" dirty="0">
                          <a:solidFill>
                            <a:schemeClr val="bg1">
                              <a:lumMod val="95000"/>
                            </a:schemeClr>
                          </a:solidFill>
                          <a:effectLst/>
                        </a:rPr>
                        <a:t>$554,607.62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extLst>
                  <a:ext uri="{0D108BD9-81ED-4DB2-BD59-A6C34878D82A}">
                    <a16:rowId xmlns:a16="http://schemas.microsoft.com/office/drawing/2014/main" val="1143707793"/>
                  </a:ext>
                </a:extLst>
              </a:tr>
              <a:tr h="320988">
                <a:tc>
                  <a:txBody>
                    <a:bodyPr/>
                    <a:lstStyle/>
                    <a:p>
                      <a:pPr algn="l" rtl="0" fontAlgn="b"/>
                      <a:r>
                        <a:rPr lang="en-US" sz="1800" u="none" strike="noStrike" dirty="0">
                          <a:solidFill>
                            <a:schemeClr val="bg1">
                              <a:lumMod val="95000"/>
                            </a:schemeClr>
                          </a:solidFill>
                          <a:effectLst/>
                        </a:rPr>
                        <a:t>NEXT</a:t>
                      </a:r>
                      <a:endParaRPr lang="en-US" sz="1800" b="1" i="0" u="none" strike="noStrike" dirty="0">
                        <a:solidFill>
                          <a:schemeClr val="bg1">
                            <a:lumMod val="95000"/>
                          </a:schemeClr>
                        </a:solidFill>
                        <a:effectLst/>
                        <a:latin typeface="Arial" panose="020B0604020202020204" pitchFamily="34" charset="0"/>
                      </a:endParaRPr>
                    </a:p>
                  </a:txBody>
                  <a:tcPr marL="114300" marR="7620" marT="7620" marB="0" anchor="b">
                    <a:solidFill>
                      <a:schemeClr val="accent1">
                        <a:lumMod val="50000"/>
                      </a:schemeClr>
                    </a:solidFill>
                  </a:tcPr>
                </a:tc>
                <a:tc>
                  <a:txBody>
                    <a:bodyPr/>
                    <a:lstStyle/>
                    <a:p>
                      <a:pPr algn="r" rtl="0" fontAlgn="b"/>
                      <a:r>
                        <a:rPr lang="en-US" sz="1800" u="none" strike="noStrike" dirty="0">
                          <a:solidFill>
                            <a:schemeClr val="bg1">
                              <a:lumMod val="95000"/>
                            </a:schemeClr>
                          </a:solidFill>
                          <a:effectLst/>
                        </a:rPr>
                        <a:t>3,000</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rtl="0" fontAlgn="b"/>
                      <a:r>
                        <a:rPr lang="en-US" sz="1800" u="none" strike="noStrike" dirty="0">
                          <a:solidFill>
                            <a:schemeClr val="bg1">
                              <a:lumMod val="95000"/>
                            </a:schemeClr>
                          </a:solidFill>
                          <a:effectLst/>
                        </a:rPr>
                        <a:t>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r" rtl="0" fontAlgn="b"/>
                      <a:r>
                        <a:rPr lang="en-US" sz="1800" u="none" strike="noStrike" dirty="0">
                          <a:solidFill>
                            <a:schemeClr val="bg1">
                              <a:lumMod val="95000"/>
                            </a:schemeClr>
                          </a:solidFill>
                          <a:effectLst/>
                        </a:rPr>
                        <a:t>54,682,577</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r" rtl="0" fontAlgn="b"/>
                      <a:r>
                        <a:rPr lang="en-US" sz="1800" u="none" strike="noStrike" dirty="0">
                          <a:solidFill>
                            <a:schemeClr val="bg1">
                              <a:lumMod val="95000"/>
                            </a:schemeClr>
                          </a:solidFill>
                          <a:effectLst/>
                        </a:rPr>
                        <a:t>4.70</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r" rtl="0" fontAlgn="b"/>
                      <a:r>
                        <a:rPr lang="en-US" sz="1800" u="none" strike="noStrike" dirty="0">
                          <a:solidFill>
                            <a:schemeClr val="bg1">
                              <a:lumMod val="95000"/>
                            </a:schemeClr>
                          </a:solidFill>
                          <a:effectLst/>
                        </a:rPr>
                        <a:t>257,008.11</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extLst>
                  <a:ext uri="{0D108BD9-81ED-4DB2-BD59-A6C34878D82A}">
                    <a16:rowId xmlns:a16="http://schemas.microsoft.com/office/drawing/2014/main" val="3665183419"/>
                  </a:ext>
                </a:extLst>
              </a:tr>
              <a:tr h="320988">
                <a:tc>
                  <a:txBody>
                    <a:bodyPr/>
                    <a:lstStyle/>
                    <a:p>
                      <a:pPr algn="l" rtl="0" fontAlgn="b"/>
                      <a:r>
                        <a:rPr lang="en-US" sz="1800" u="none" strike="noStrike" dirty="0">
                          <a:solidFill>
                            <a:schemeClr val="bg1">
                              <a:lumMod val="95000"/>
                            </a:schemeClr>
                          </a:solidFill>
                          <a:effectLst/>
                        </a:rPr>
                        <a:t>NEXT</a:t>
                      </a:r>
                      <a:endParaRPr lang="en-US" sz="1800" b="1" i="0" u="none" strike="noStrike" dirty="0">
                        <a:solidFill>
                          <a:schemeClr val="bg1">
                            <a:lumMod val="95000"/>
                          </a:schemeClr>
                        </a:solidFill>
                        <a:effectLst/>
                        <a:latin typeface="Arial" panose="020B0604020202020204" pitchFamily="34" charset="0"/>
                      </a:endParaRPr>
                    </a:p>
                  </a:txBody>
                  <a:tcPr marL="114300" marR="7620" marT="7620" marB="0" anchor="b">
                    <a:solidFill>
                      <a:schemeClr val="accent1">
                        <a:lumMod val="50000"/>
                      </a:schemeClr>
                    </a:solidFill>
                  </a:tcPr>
                </a:tc>
                <a:tc>
                  <a:txBody>
                    <a:bodyPr/>
                    <a:lstStyle/>
                    <a:p>
                      <a:pPr algn="r" rtl="0" fontAlgn="b"/>
                      <a:r>
                        <a:rPr lang="en-US" sz="1800" u="none" strike="noStrike" dirty="0">
                          <a:solidFill>
                            <a:schemeClr val="bg1">
                              <a:lumMod val="95000"/>
                            </a:schemeClr>
                          </a:solidFill>
                          <a:effectLst/>
                        </a:rPr>
                        <a:t>5,000</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rtl="0" fontAlgn="b"/>
                      <a:r>
                        <a:rPr lang="en-US" sz="1800" u="none" strike="noStrike" dirty="0">
                          <a:solidFill>
                            <a:schemeClr val="bg1">
                              <a:lumMod val="95000"/>
                            </a:schemeClr>
                          </a:solidFill>
                          <a:effectLst/>
                        </a:rPr>
                        <a:t>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r" rtl="0" fontAlgn="b"/>
                      <a:r>
                        <a:rPr lang="en-US" sz="1800" u="none" strike="noStrike" dirty="0">
                          <a:solidFill>
                            <a:schemeClr val="bg1">
                              <a:lumMod val="95000"/>
                            </a:schemeClr>
                          </a:solidFill>
                          <a:effectLst/>
                        </a:rPr>
                        <a:t>28,459,203</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r" rtl="0" fontAlgn="b"/>
                      <a:r>
                        <a:rPr lang="en-US" sz="1800" u="none" strike="noStrike" dirty="0">
                          <a:solidFill>
                            <a:schemeClr val="bg1">
                              <a:lumMod val="95000"/>
                            </a:schemeClr>
                          </a:solidFill>
                          <a:effectLst/>
                        </a:rPr>
                        <a:t>4.06</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r" rtl="0" fontAlgn="b"/>
                      <a:r>
                        <a:rPr lang="en-US" sz="1800" u="none" strike="noStrike" dirty="0">
                          <a:solidFill>
                            <a:schemeClr val="bg1">
                              <a:lumMod val="95000"/>
                            </a:schemeClr>
                          </a:solidFill>
                          <a:effectLst/>
                        </a:rPr>
                        <a:t>115,544.36</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extLst>
                  <a:ext uri="{0D108BD9-81ED-4DB2-BD59-A6C34878D82A}">
                    <a16:rowId xmlns:a16="http://schemas.microsoft.com/office/drawing/2014/main" val="4011154990"/>
                  </a:ext>
                </a:extLst>
              </a:tr>
              <a:tr h="320988">
                <a:tc>
                  <a:txBody>
                    <a:bodyPr/>
                    <a:lstStyle/>
                    <a:p>
                      <a:pPr algn="l" rtl="0" fontAlgn="b"/>
                      <a:r>
                        <a:rPr lang="en-US" sz="1800" u="none" strike="noStrike" dirty="0">
                          <a:solidFill>
                            <a:schemeClr val="bg1">
                              <a:lumMod val="95000"/>
                            </a:schemeClr>
                          </a:solidFill>
                          <a:effectLst/>
                        </a:rPr>
                        <a:t>All Over</a:t>
                      </a:r>
                      <a:endParaRPr lang="en-US" sz="1800" b="1" i="0" u="none" strike="noStrike" dirty="0">
                        <a:solidFill>
                          <a:schemeClr val="bg1">
                            <a:lumMod val="95000"/>
                          </a:schemeClr>
                        </a:solidFill>
                        <a:effectLst/>
                        <a:latin typeface="Arial" panose="020B0604020202020204" pitchFamily="34" charset="0"/>
                      </a:endParaRPr>
                    </a:p>
                  </a:txBody>
                  <a:tcPr marL="114300" marR="7620" marT="7620" marB="0" anchor="b">
                    <a:solidFill>
                      <a:schemeClr val="accent1">
                        <a:lumMod val="50000"/>
                      </a:schemeClr>
                    </a:solidFill>
                  </a:tcPr>
                </a:tc>
                <a:tc>
                  <a:txBody>
                    <a:bodyPr/>
                    <a:lstStyle/>
                    <a:p>
                      <a:pPr algn="r" rtl="0" fontAlgn="b"/>
                      <a:r>
                        <a:rPr lang="en-US" sz="1800" u="none" strike="noStrike" dirty="0">
                          <a:solidFill>
                            <a:schemeClr val="bg1">
                              <a:lumMod val="95000"/>
                            </a:schemeClr>
                          </a:solidFill>
                          <a:effectLst/>
                        </a:rPr>
                        <a:t>10,000</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rtl="0" fontAlgn="b"/>
                      <a:r>
                        <a:rPr lang="en-US" sz="1800" u="none" strike="noStrike" dirty="0">
                          <a:solidFill>
                            <a:schemeClr val="bg1">
                              <a:lumMod val="95000"/>
                            </a:schemeClr>
                          </a:solidFill>
                          <a:effectLst/>
                        </a:rPr>
                        <a:t>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r" rtl="0" fontAlgn="b"/>
                      <a:r>
                        <a:rPr lang="en-US" sz="1800" u="none" strike="noStrike" dirty="0">
                          <a:solidFill>
                            <a:schemeClr val="bg1">
                              <a:lumMod val="95000"/>
                            </a:schemeClr>
                          </a:solidFill>
                          <a:effectLst/>
                        </a:rPr>
                        <a:t>62,942,971</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r" rtl="0" fontAlgn="b"/>
                      <a:r>
                        <a:rPr lang="en-US" sz="1800" u="none" strike="noStrike" dirty="0">
                          <a:solidFill>
                            <a:schemeClr val="bg1">
                              <a:lumMod val="95000"/>
                            </a:schemeClr>
                          </a:solidFill>
                          <a:effectLst/>
                        </a:rPr>
                        <a:t>3.42</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r" rtl="0" fontAlgn="b"/>
                      <a:r>
                        <a:rPr lang="en-US" sz="1800" u="none" strike="noStrike" dirty="0">
                          <a:solidFill>
                            <a:schemeClr val="bg1">
                              <a:lumMod val="95000"/>
                            </a:schemeClr>
                          </a:solidFill>
                          <a:effectLst/>
                        </a:rPr>
                        <a:t>215,264.96</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extLst>
                  <a:ext uri="{0D108BD9-81ED-4DB2-BD59-A6C34878D82A}">
                    <a16:rowId xmlns:a16="http://schemas.microsoft.com/office/drawing/2014/main" val="3653686372"/>
                  </a:ext>
                </a:extLst>
              </a:tr>
              <a:tr h="320988">
                <a:tc>
                  <a:txBody>
                    <a:bodyPr/>
                    <a:lstStyle/>
                    <a:p>
                      <a:pPr algn="r" rtl="0" fontAlgn="b"/>
                      <a:r>
                        <a:rPr lang="en-US" sz="1800" u="none" strike="noStrike" dirty="0">
                          <a:solidFill>
                            <a:schemeClr val="bg1">
                              <a:lumMod val="95000"/>
                            </a:schemeClr>
                          </a:solidFill>
                          <a:effectLst/>
                        </a:rPr>
                        <a:t>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rtl="0" fontAlgn="b"/>
                      <a:r>
                        <a:rPr lang="en-US" sz="1800" u="none" strike="noStrike" dirty="0">
                          <a:solidFill>
                            <a:schemeClr val="bg1">
                              <a:lumMod val="95000"/>
                            </a:schemeClr>
                          </a:solidFill>
                          <a:effectLst/>
                        </a:rPr>
                        <a:t>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rtl="0" fontAlgn="b"/>
                      <a:r>
                        <a:rPr lang="en-US" sz="1800" u="none" strike="noStrike" dirty="0">
                          <a:solidFill>
                            <a:schemeClr val="bg1">
                              <a:lumMod val="95000"/>
                            </a:schemeClr>
                          </a:solidFill>
                          <a:effectLst/>
                        </a:rPr>
                        <a:t>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rtl="0" fontAlgn="b"/>
                      <a:r>
                        <a:rPr lang="en-US" sz="1800" u="none" strike="noStrike" dirty="0">
                          <a:solidFill>
                            <a:schemeClr val="bg1">
                              <a:lumMod val="95000"/>
                            </a:schemeClr>
                          </a:solidFill>
                          <a:effectLst/>
                        </a:rPr>
                        <a:t>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rtl="0" fontAlgn="b"/>
                      <a:r>
                        <a:rPr lang="en-US" sz="1800" u="none" strike="noStrike" dirty="0">
                          <a:solidFill>
                            <a:schemeClr val="bg1">
                              <a:lumMod val="95000"/>
                            </a:schemeClr>
                          </a:solidFill>
                          <a:effectLst/>
                        </a:rPr>
                        <a:t>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rtl="0" fontAlgn="b"/>
                      <a:r>
                        <a:rPr lang="en-US" sz="1800" u="none" strike="noStrike" dirty="0">
                          <a:solidFill>
                            <a:schemeClr val="bg1">
                              <a:lumMod val="95000"/>
                            </a:schemeClr>
                          </a:solidFill>
                          <a:effectLst/>
                        </a:rPr>
                        <a:t>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extLst>
                  <a:ext uri="{0D108BD9-81ED-4DB2-BD59-A6C34878D82A}">
                    <a16:rowId xmlns:a16="http://schemas.microsoft.com/office/drawing/2014/main" val="255094402"/>
                  </a:ext>
                </a:extLst>
              </a:tr>
              <a:tr h="320988">
                <a:tc>
                  <a:txBody>
                    <a:bodyPr/>
                    <a:lstStyle/>
                    <a:p>
                      <a:pPr algn="r" rtl="0" fontAlgn="b"/>
                      <a:r>
                        <a:rPr lang="en-US" sz="1800" u="none" strike="noStrike" dirty="0">
                          <a:solidFill>
                            <a:schemeClr val="bg1">
                              <a:lumMod val="95000"/>
                            </a:schemeClr>
                          </a:solidFill>
                          <a:effectLst/>
                        </a:rPr>
                        <a:t>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rtl="0" fontAlgn="b"/>
                      <a:r>
                        <a:rPr lang="en-US" sz="1800" u="none" strike="noStrike" dirty="0">
                          <a:solidFill>
                            <a:schemeClr val="bg1">
                              <a:lumMod val="95000"/>
                            </a:schemeClr>
                          </a:solidFill>
                          <a:effectLst/>
                        </a:rPr>
                        <a:t>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rtl="0" fontAlgn="b"/>
                      <a:r>
                        <a:rPr lang="en-US" sz="1800" u="none" strike="noStrike" dirty="0">
                          <a:solidFill>
                            <a:schemeClr val="bg1">
                              <a:lumMod val="95000"/>
                            </a:schemeClr>
                          </a:solidFill>
                          <a:effectLst/>
                        </a:rPr>
                        <a:t>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rtl="0" fontAlgn="b"/>
                      <a:r>
                        <a:rPr lang="en-US" sz="1800" u="none" strike="noStrike" dirty="0">
                          <a:solidFill>
                            <a:schemeClr val="bg1">
                              <a:lumMod val="95000"/>
                            </a:schemeClr>
                          </a:solidFill>
                          <a:effectLst/>
                        </a:rPr>
                        <a:t>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rtl="0" fontAlgn="b"/>
                      <a:r>
                        <a:rPr lang="en-US" sz="1800" u="none" strike="noStrike" dirty="0">
                          <a:solidFill>
                            <a:schemeClr val="bg1">
                              <a:lumMod val="95000"/>
                            </a:schemeClr>
                          </a:solidFill>
                          <a:effectLst/>
                        </a:rPr>
                        <a:t>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rtl="0" fontAlgn="b"/>
                      <a:r>
                        <a:rPr lang="en-US" sz="1800" u="none" strike="noStrike" dirty="0">
                          <a:solidFill>
                            <a:schemeClr val="bg1">
                              <a:lumMod val="95000"/>
                            </a:schemeClr>
                          </a:solidFill>
                          <a:effectLst/>
                        </a:rPr>
                        <a:t>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extLst>
                  <a:ext uri="{0D108BD9-81ED-4DB2-BD59-A6C34878D82A}">
                    <a16:rowId xmlns:a16="http://schemas.microsoft.com/office/drawing/2014/main" val="2961931499"/>
                  </a:ext>
                </a:extLst>
              </a:tr>
              <a:tr h="320988">
                <a:tc>
                  <a:txBody>
                    <a:bodyPr/>
                    <a:lstStyle/>
                    <a:p>
                      <a:pPr algn="r" rtl="0" fontAlgn="b"/>
                      <a:r>
                        <a:rPr lang="en-US" sz="1800" u="none" strike="noStrike" dirty="0">
                          <a:solidFill>
                            <a:schemeClr val="bg1">
                              <a:lumMod val="95000"/>
                            </a:schemeClr>
                          </a:solidFill>
                          <a:effectLst/>
                        </a:rPr>
                        <a:t>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rtl="0" fontAlgn="b"/>
                      <a:r>
                        <a:rPr lang="en-US" sz="1800" u="none" strike="noStrike" dirty="0">
                          <a:solidFill>
                            <a:schemeClr val="bg1">
                              <a:lumMod val="95000"/>
                            </a:schemeClr>
                          </a:solidFill>
                          <a:effectLst/>
                        </a:rPr>
                        <a:t>TOTAL</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r" rtl="0" fontAlgn="b"/>
                      <a:r>
                        <a:rPr lang="en-US" sz="1800" u="none" strike="noStrike" dirty="0">
                          <a:solidFill>
                            <a:schemeClr val="bg1">
                              <a:lumMod val="95000"/>
                            </a:schemeClr>
                          </a:solidFill>
                          <a:effectLst/>
                        </a:rPr>
                        <a:t>38,461</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r" rtl="0" fontAlgn="b"/>
                      <a:r>
                        <a:rPr lang="en-US" sz="1800" u="none" strike="noStrike" dirty="0">
                          <a:solidFill>
                            <a:schemeClr val="bg1">
                              <a:lumMod val="95000"/>
                            </a:schemeClr>
                          </a:solidFill>
                          <a:effectLst/>
                        </a:rPr>
                        <a:t>210,257,727</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l" rtl="0" fontAlgn="b"/>
                      <a:r>
                        <a:rPr lang="en-US" sz="1800" u="none" strike="noStrike" dirty="0">
                          <a:solidFill>
                            <a:schemeClr val="bg1">
                              <a:lumMod val="95000"/>
                            </a:schemeClr>
                          </a:solidFill>
                          <a:effectLst/>
                        </a:rPr>
                        <a:t>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tc>
                  <a:txBody>
                    <a:bodyPr/>
                    <a:lstStyle/>
                    <a:p>
                      <a:pPr algn="r" rtl="0" fontAlgn="b"/>
                      <a:r>
                        <a:rPr lang="en-US" sz="1800" u="none" strike="noStrike" dirty="0">
                          <a:solidFill>
                            <a:schemeClr val="bg1">
                              <a:lumMod val="95000"/>
                            </a:schemeClr>
                          </a:solidFill>
                          <a:effectLst/>
                        </a:rPr>
                        <a:t>$1,142,425.06 </a:t>
                      </a:r>
                      <a:endParaRPr lang="en-US" sz="1800" b="1" i="0" u="none" strike="noStrike" dirty="0">
                        <a:solidFill>
                          <a:schemeClr val="bg1">
                            <a:lumMod val="95000"/>
                          </a:schemeClr>
                        </a:solidFill>
                        <a:effectLst/>
                        <a:latin typeface="Arial" panose="020B0604020202020204" pitchFamily="34" charset="0"/>
                      </a:endParaRPr>
                    </a:p>
                  </a:txBody>
                  <a:tcPr marL="7620" marR="7620" marT="7620" marB="0" anchor="b">
                    <a:solidFill>
                      <a:schemeClr val="accent1">
                        <a:lumMod val="50000"/>
                      </a:schemeClr>
                    </a:solidFill>
                  </a:tcPr>
                </a:tc>
                <a:extLst>
                  <a:ext uri="{0D108BD9-81ED-4DB2-BD59-A6C34878D82A}">
                    <a16:rowId xmlns:a16="http://schemas.microsoft.com/office/drawing/2014/main" val="117554379"/>
                  </a:ext>
                </a:extLst>
              </a:tr>
            </a:tbl>
          </a:graphicData>
        </a:graphic>
      </p:graphicFrame>
    </p:spTree>
    <p:extLst>
      <p:ext uri="{BB962C8B-B14F-4D97-AF65-F5344CB8AC3E}">
        <p14:creationId xmlns:p14="http://schemas.microsoft.com/office/powerpoint/2010/main" val="3085517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214496"/>
            <a:ext cx="10515600" cy="490180"/>
          </a:xfrm>
        </p:spPr>
        <p:txBody>
          <a:bodyPr>
            <a:noAutofit/>
          </a:bodyPr>
          <a:lstStyle/>
          <a:p>
            <a:r>
              <a:rPr lang="en-US" sz="3600" dirty="0">
                <a:solidFill>
                  <a:schemeClr val="bg1">
                    <a:lumMod val="95000"/>
                  </a:schemeClr>
                </a:solidFill>
              </a:rPr>
              <a:t>Alternative Rate Filing (ARF) – </a:t>
            </a:r>
            <a:r>
              <a:rPr lang="en-US" sz="3000" dirty="0">
                <a:solidFill>
                  <a:schemeClr val="bg1">
                    <a:lumMod val="95000"/>
                  </a:schemeClr>
                </a:solidFill>
              </a:rPr>
              <a:t>Overview</a:t>
            </a:r>
            <a:r>
              <a:rPr lang="en-US" sz="3600" dirty="0">
                <a:solidFill>
                  <a:schemeClr val="bg1">
                    <a:lumMod val="95000"/>
                  </a:schemeClr>
                </a:solidFill>
              </a:rPr>
              <a:t> of the Math</a:t>
            </a:r>
            <a:endParaRPr lang="en-US" sz="3600" b="1"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52338" y="847288"/>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AB202F5F-7C30-32CD-36E0-3AD3408A513E}"/>
              </a:ext>
            </a:extLst>
          </p:cNvPr>
          <p:cNvSpPr>
            <a:spLocks noGrp="1"/>
          </p:cNvSpPr>
          <p:nvPr>
            <p:ph type="sldNum" sz="quarter" idx="12"/>
          </p:nvPr>
        </p:nvSpPr>
        <p:spPr/>
        <p:txBody>
          <a:bodyPr/>
          <a:lstStyle/>
          <a:p>
            <a:fld id="{85C42EE7-FE79-4F97-B36E-8DE404E350A4}" type="slidenum">
              <a:rPr lang="en-US" smtClean="0"/>
              <a:t>7</a:t>
            </a:fld>
            <a:endParaRPr lang="en-US" dirty="0"/>
          </a:p>
        </p:txBody>
      </p:sp>
      <p:pic>
        <p:nvPicPr>
          <p:cNvPr id="17" name="Picture 16">
            <a:extLst>
              <a:ext uri="{FF2B5EF4-FFF2-40B4-BE49-F238E27FC236}">
                <a16:creationId xmlns:a16="http://schemas.microsoft.com/office/drawing/2014/main" id="{8347A875-DA05-2B1E-C04D-7B43D3927FA0}"/>
              </a:ext>
            </a:extLst>
          </p:cNvPr>
          <p:cNvPicPr>
            <a:picLocks noChangeAspect="1"/>
          </p:cNvPicPr>
          <p:nvPr/>
        </p:nvPicPr>
        <p:blipFill>
          <a:blip r:embed="rId3"/>
          <a:stretch>
            <a:fillRect/>
          </a:stretch>
        </p:blipFill>
        <p:spPr>
          <a:xfrm>
            <a:off x="2322151" y="1089891"/>
            <a:ext cx="6578822" cy="5698712"/>
          </a:xfrm>
          <a:prstGeom prst="rect">
            <a:avLst/>
          </a:prstGeom>
        </p:spPr>
      </p:pic>
    </p:spTree>
    <p:extLst>
      <p:ext uri="{BB962C8B-B14F-4D97-AF65-F5344CB8AC3E}">
        <p14:creationId xmlns:p14="http://schemas.microsoft.com/office/powerpoint/2010/main" val="1012465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a:bodyPr>
          <a:lstStyle/>
          <a:p>
            <a:r>
              <a:rPr lang="en-US" sz="3400" dirty="0">
                <a:solidFill>
                  <a:schemeClr val="bg1">
                    <a:lumMod val="95000"/>
                  </a:schemeClr>
                </a:solidFill>
              </a:rPr>
              <a:t>Methods for Establishing a Utility’s Revenue Requirement</a:t>
            </a:r>
            <a:endParaRPr lang="en-US" sz="3400"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r>
              <a:rPr lang="en-US" dirty="0">
                <a:solidFill>
                  <a:schemeClr val="bg1"/>
                </a:solidFill>
              </a:rPr>
              <a:t>Debt Coverage Ratio</a:t>
            </a:r>
          </a:p>
          <a:p>
            <a:pPr marL="0" indent="0">
              <a:buNone/>
            </a:pPr>
            <a:endParaRPr lang="en-US" dirty="0">
              <a:solidFill>
                <a:schemeClr val="bg1"/>
              </a:solidFill>
            </a:endParaRPr>
          </a:p>
          <a:p>
            <a:r>
              <a:rPr lang="en-US" dirty="0">
                <a:solidFill>
                  <a:schemeClr val="bg1"/>
                </a:solidFill>
              </a:rPr>
              <a:t>Operating Ratio</a:t>
            </a:r>
          </a:p>
          <a:p>
            <a:endParaRPr lang="en-US" dirty="0">
              <a:solidFill>
                <a:schemeClr val="bg1"/>
              </a:solidFill>
            </a:endParaRPr>
          </a:p>
          <a:p>
            <a:pPr marL="0" indent="0">
              <a:buNone/>
            </a:pPr>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D92366A6-BD4F-F8C9-7404-4CDEA6C3B7F9}"/>
              </a:ext>
            </a:extLst>
          </p:cNvPr>
          <p:cNvSpPr>
            <a:spLocks noGrp="1"/>
          </p:cNvSpPr>
          <p:nvPr>
            <p:ph type="sldNum" sz="quarter" idx="12"/>
          </p:nvPr>
        </p:nvSpPr>
        <p:spPr/>
        <p:txBody>
          <a:bodyPr/>
          <a:lstStyle/>
          <a:p>
            <a:fld id="{85C42EE7-FE79-4F97-B36E-8DE404E350A4}" type="slidenum">
              <a:rPr lang="en-US" smtClean="0"/>
              <a:t>8</a:t>
            </a:fld>
            <a:endParaRPr lang="en-US" dirty="0"/>
          </a:p>
        </p:txBody>
      </p:sp>
    </p:spTree>
    <p:extLst>
      <p:ext uri="{BB962C8B-B14F-4D97-AF65-F5344CB8AC3E}">
        <p14:creationId xmlns:p14="http://schemas.microsoft.com/office/powerpoint/2010/main" val="1729143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a:bodyPr>
          <a:lstStyle/>
          <a:p>
            <a:r>
              <a:rPr lang="en-US" sz="3600" b="1" dirty="0">
                <a:solidFill>
                  <a:schemeClr val="bg1"/>
                </a:solidFill>
              </a:rPr>
              <a:t>Debt Service Coverage</a:t>
            </a:r>
            <a:endParaRPr lang="en-US" sz="3600" b="1" dirty="0">
              <a:solidFill>
                <a:srgbClr val="FF0000"/>
              </a:solidFill>
              <a:highlight>
                <a:srgbClr val="FFFF00"/>
              </a:highlight>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793F4794-D2CF-7E3E-DDB4-359167CA6D8A}"/>
              </a:ext>
            </a:extLst>
          </p:cNvPr>
          <p:cNvSpPr>
            <a:spLocks noGrp="1"/>
          </p:cNvSpPr>
          <p:nvPr>
            <p:ph type="sldNum" sz="quarter" idx="12"/>
          </p:nvPr>
        </p:nvSpPr>
        <p:spPr/>
        <p:txBody>
          <a:bodyPr/>
          <a:lstStyle/>
          <a:p>
            <a:fld id="{85C42EE7-FE79-4F97-B36E-8DE404E350A4}" type="slidenum">
              <a:rPr lang="en-US" smtClean="0"/>
              <a:t>9</a:t>
            </a:fld>
            <a:endParaRPr lang="en-US" dirty="0"/>
          </a:p>
        </p:txBody>
      </p:sp>
      <p:sp>
        <p:nvSpPr>
          <p:cNvPr id="9" name="Content Placeholder 8">
            <a:extLst>
              <a:ext uri="{FF2B5EF4-FFF2-40B4-BE49-F238E27FC236}">
                <a16:creationId xmlns:a16="http://schemas.microsoft.com/office/drawing/2014/main" id="{847E0951-C5BB-A2A2-1D4C-4F93F096D814}"/>
              </a:ext>
            </a:extLst>
          </p:cNvPr>
          <p:cNvSpPr>
            <a:spLocks noGrp="1"/>
          </p:cNvSpPr>
          <p:nvPr>
            <p:ph idx="1"/>
          </p:nvPr>
        </p:nvSpPr>
        <p:spPr/>
        <p:txBody>
          <a:bodyPr>
            <a:normAutofit lnSpcReduction="10000"/>
          </a:bodyPr>
          <a:lstStyle/>
          <a:p>
            <a:pPr marL="0" indent="0" algn="just">
              <a:buNone/>
            </a:pPr>
            <a:r>
              <a:rPr lang="en-US" dirty="0">
                <a:solidFill>
                  <a:schemeClr val="bg1">
                    <a:lumMod val="95000"/>
                  </a:schemeClr>
                </a:solidFill>
              </a:rPr>
              <a:t>Creditors require that utility borrowers assess rates that produce revenues that exceed cash related expenses by a specific margin.</a:t>
            </a:r>
          </a:p>
          <a:p>
            <a:pPr marL="0" indent="0" algn="just">
              <a:buNone/>
            </a:pPr>
            <a:endParaRPr lang="en-US" sz="1500" dirty="0">
              <a:solidFill>
                <a:schemeClr val="bg1">
                  <a:lumMod val="95000"/>
                </a:schemeClr>
              </a:solidFill>
            </a:endParaRPr>
          </a:p>
          <a:p>
            <a:pPr marL="0" indent="0" algn="just">
              <a:buNone/>
            </a:pPr>
            <a:r>
              <a:rPr lang="en-US" dirty="0">
                <a:solidFill>
                  <a:schemeClr val="bg1">
                    <a:lumMod val="95000"/>
                  </a:schemeClr>
                </a:solidFill>
              </a:rPr>
              <a:t>Bond resolutions between Rural Development and a Water District generally require that a District’s “annual net revenues (defined as gross revenues less </a:t>
            </a:r>
            <a:r>
              <a:rPr lang="en-US" b="1" dirty="0">
                <a:solidFill>
                  <a:schemeClr val="bg1">
                    <a:lumMod val="95000"/>
                  </a:schemeClr>
                </a:solidFill>
              </a:rPr>
              <a:t>operating expenses</a:t>
            </a:r>
            <a:r>
              <a:rPr lang="en-US" dirty="0">
                <a:solidFill>
                  <a:schemeClr val="bg1">
                    <a:lumMod val="95000"/>
                  </a:schemeClr>
                </a:solidFill>
              </a:rPr>
              <a:t>)…are equal to not less than 120 percent of the average annual debt service requirements for principal and interest…”</a:t>
            </a:r>
          </a:p>
          <a:p>
            <a:pPr marL="0" indent="0" algn="just">
              <a:buNone/>
            </a:pPr>
            <a:endParaRPr lang="en-US" sz="1400" dirty="0">
              <a:solidFill>
                <a:schemeClr val="bg1">
                  <a:lumMod val="95000"/>
                </a:schemeClr>
              </a:solidFill>
            </a:endParaRPr>
          </a:p>
          <a:p>
            <a:pPr marL="0" indent="0" algn="just">
              <a:buNone/>
            </a:pPr>
            <a:r>
              <a:rPr lang="en-US" dirty="0">
                <a:solidFill>
                  <a:schemeClr val="bg1">
                    <a:lumMod val="95000"/>
                  </a:schemeClr>
                </a:solidFill>
              </a:rPr>
              <a:t>Other lenders may require a Debt Service Coverage (“DSC”) ratio that is different than 120 percent. </a:t>
            </a:r>
          </a:p>
        </p:txBody>
      </p:sp>
    </p:spTree>
    <p:extLst>
      <p:ext uri="{BB962C8B-B14F-4D97-AF65-F5344CB8AC3E}">
        <p14:creationId xmlns:p14="http://schemas.microsoft.com/office/powerpoint/2010/main" val="1348822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a:bodyPr>
          <a:lstStyle/>
          <a:p>
            <a:r>
              <a:rPr lang="en-US" sz="3600" b="1" dirty="0">
                <a:solidFill>
                  <a:schemeClr val="bg1"/>
                </a:solidFill>
              </a:rPr>
              <a:t>Debt Service Coverage (DSC) </a:t>
            </a:r>
            <a:r>
              <a:rPr lang="en-US" sz="2400" b="1" dirty="0">
                <a:solidFill>
                  <a:schemeClr val="bg1"/>
                </a:solidFill>
              </a:rPr>
              <a:t>(continued)</a:t>
            </a:r>
            <a:endParaRPr lang="en-US" sz="2400" b="1" dirty="0">
              <a:solidFill>
                <a:srgbClr val="FF0000"/>
              </a:solidFill>
              <a:highlight>
                <a:srgbClr val="FFFF00"/>
              </a:highlight>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793F4794-D2CF-7E3E-DDB4-359167CA6D8A}"/>
              </a:ext>
            </a:extLst>
          </p:cNvPr>
          <p:cNvSpPr>
            <a:spLocks noGrp="1"/>
          </p:cNvSpPr>
          <p:nvPr>
            <p:ph type="sldNum" sz="quarter" idx="12"/>
          </p:nvPr>
        </p:nvSpPr>
        <p:spPr/>
        <p:txBody>
          <a:bodyPr/>
          <a:lstStyle/>
          <a:p>
            <a:fld id="{85C42EE7-FE79-4F97-B36E-8DE404E350A4}" type="slidenum">
              <a:rPr lang="en-US" smtClean="0"/>
              <a:t>10</a:t>
            </a:fld>
            <a:endParaRPr lang="en-US" dirty="0"/>
          </a:p>
        </p:txBody>
      </p:sp>
      <p:graphicFrame>
        <p:nvGraphicFramePr>
          <p:cNvPr id="3" name="Object 2">
            <a:extLst>
              <a:ext uri="{FF2B5EF4-FFF2-40B4-BE49-F238E27FC236}">
                <a16:creationId xmlns:a16="http://schemas.microsoft.com/office/drawing/2014/main" id="{860BDA12-1589-AB36-FA13-4388D25CEAB9}"/>
              </a:ext>
            </a:extLst>
          </p:cNvPr>
          <p:cNvGraphicFramePr>
            <a:graphicFrameLocks noChangeAspect="1"/>
          </p:cNvGraphicFramePr>
          <p:nvPr>
            <p:extLst>
              <p:ext uri="{D42A27DB-BD31-4B8C-83A1-F6EECF244321}">
                <p14:modId xmlns:p14="http://schemas.microsoft.com/office/powerpoint/2010/main" val="4182700361"/>
              </p:ext>
            </p:extLst>
          </p:nvPr>
        </p:nvGraphicFramePr>
        <p:xfrm>
          <a:off x="1930194" y="2303462"/>
          <a:ext cx="6969598" cy="3157054"/>
        </p:xfrm>
        <a:graphic>
          <a:graphicData uri="http://schemas.openxmlformats.org/presentationml/2006/ole">
            <mc:AlternateContent xmlns:mc="http://schemas.openxmlformats.org/markup-compatibility/2006">
              <mc:Choice xmlns:v="urn:schemas-microsoft-com:vml" Requires="v">
                <p:oleObj name="Worksheet" r:id="rId3" imgW="4962398" imgH="2247849" progId="Excel.Sheet.12">
                  <p:embed/>
                </p:oleObj>
              </mc:Choice>
              <mc:Fallback>
                <p:oleObj name="Worksheet" r:id="rId3" imgW="4962398" imgH="2247849" progId="Excel.Sheet.12">
                  <p:embed/>
                  <p:pic>
                    <p:nvPicPr>
                      <p:cNvPr id="3" name="Object 2">
                        <a:extLst>
                          <a:ext uri="{FF2B5EF4-FFF2-40B4-BE49-F238E27FC236}">
                            <a16:creationId xmlns:a16="http://schemas.microsoft.com/office/drawing/2014/main" id="{860BDA12-1589-AB36-FA13-4388D25CEAB9}"/>
                          </a:ext>
                        </a:extLst>
                      </p:cNvPr>
                      <p:cNvPicPr/>
                      <p:nvPr/>
                    </p:nvPicPr>
                    <p:blipFill>
                      <a:blip r:embed="rId4"/>
                      <a:stretch>
                        <a:fillRect/>
                      </a:stretch>
                    </p:blipFill>
                    <p:spPr>
                      <a:xfrm>
                        <a:off x="1930194" y="2303462"/>
                        <a:ext cx="6969598" cy="3157054"/>
                      </a:xfrm>
                      <a:prstGeom prst="rect">
                        <a:avLst/>
                      </a:prstGeom>
                    </p:spPr>
                  </p:pic>
                </p:oleObj>
              </mc:Fallback>
            </mc:AlternateContent>
          </a:graphicData>
        </a:graphic>
      </p:graphicFrame>
    </p:spTree>
    <p:extLst>
      <p:ext uri="{BB962C8B-B14F-4D97-AF65-F5344CB8AC3E}">
        <p14:creationId xmlns:p14="http://schemas.microsoft.com/office/powerpoint/2010/main" val="2261760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6"/>
            <a:ext cx="10515600" cy="675110"/>
          </a:xfrm>
        </p:spPr>
        <p:txBody>
          <a:bodyPr/>
          <a:lstStyle/>
          <a:p>
            <a:r>
              <a:rPr lang="en-US" sz="3600" b="1" dirty="0">
                <a:solidFill>
                  <a:schemeClr val="bg1"/>
                </a:solidFill>
              </a:rPr>
              <a:t>Operating Ratio (OR) </a:t>
            </a:r>
            <a:r>
              <a:rPr lang="en-US" sz="2400" b="1" dirty="0">
                <a:solidFill>
                  <a:schemeClr val="bg1"/>
                </a:solidFill>
              </a:rPr>
              <a:t>(continued)</a:t>
            </a:r>
            <a:endParaRPr lang="en-US" sz="2400" b="1" dirty="0">
              <a:solidFill>
                <a:srgbClr val="FF0000"/>
              </a:solidFill>
              <a:highlight>
                <a:srgbClr val="FFFF00"/>
              </a:highlight>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412459" y="1208015"/>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Slide Number Placeholder 7">
            <a:extLst>
              <a:ext uri="{FF2B5EF4-FFF2-40B4-BE49-F238E27FC236}">
                <a16:creationId xmlns:a16="http://schemas.microsoft.com/office/drawing/2014/main" id="{CD36ACED-910D-3B95-427B-366032F9E852}"/>
              </a:ext>
            </a:extLst>
          </p:cNvPr>
          <p:cNvSpPr>
            <a:spLocks noGrp="1"/>
          </p:cNvSpPr>
          <p:nvPr>
            <p:ph type="sldNum" sz="quarter" idx="12"/>
          </p:nvPr>
        </p:nvSpPr>
        <p:spPr/>
        <p:txBody>
          <a:bodyPr/>
          <a:lstStyle/>
          <a:p>
            <a:fld id="{85C42EE7-FE79-4F97-B36E-8DE404E350A4}" type="slidenum">
              <a:rPr lang="en-US" smtClean="0"/>
              <a:t>11</a:t>
            </a:fld>
            <a:endParaRPr lang="en-US" dirty="0"/>
          </a:p>
        </p:txBody>
      </p:sp>
      <p:graphicFrame>
        <p:nvGraphicFramePr>
          <p:cNvPr id="10" name="Object 9">
            <a:extLst>
              <a:ext uri="{FF2B5EF4-FFF2-40B4-BE49-F238E27FC236}">
                <a16:creationId xmlns:a16="http://schemas.microsoft.com/office/drawing/2014/main" id="{22A2F268-8E21-F927-9366-EEA6C485F47B}"/>
              </a:ext>
            </a:extLst>
          </p:cNvPr>
          <p:cNvGraphicFramePr>
            <a:graphicFrameLocks noChangeAspect="1"/>
          </p:cNvGraphicFramePr>
          <p:nvPr>
            <p:extLst>
              <p:ext uri="{D42A27DB-BD31-4B8C-83A1-F6EECF244321}">
                <p14:modId xmlns:p14="http://schemas.microsoft.com/office/powerpoint/2010/main" val="3449111356"/>
              </p:ext>
            </p:extLst>
          </p:nvPr>
        </p:nvGraphicFramePr>
        <p:xfrm>
          <a:off x="3005349" y="1828799"/>
          <a:ext cx="5629548" cy="3481431"/>
        </p:xfrm>
        <a:graphic>
          <a:graphicData uri="http://schemas.openxmlformats.org/presentationml/2006/ole">
            <mc:AlternateContent xmlns:mc="http://schemas.openxmlformats.org/markup-compatibility/2006">
              <mc:Choice xmlns:v="urn:schemas-microsoft-com:vml" Requires="v">
                <p:oleObj name="Worksheet" r:id="rId3" imgW="4343313" imgH="2686089" progId="Excel.Sheet.12">
                  <p:embed/>
                </p:oleObj>
              </mc:Choice>
              <mc:Fallback>
                <p:oleObj name="Worksheet" r:id="rId3" imgW="4343313" imgH="2686089" progId="Excel.Sheet.12">
                  <p:embed/>
                  <p:pic>
                    <p:nvPicPr>
                      <p:cNvPr id="10" name="Object 9">
                        <a:extLst>
                          <a:ext uri="{FF2B5EF4-FFF2-40B4-BE49-F238E27FC236}">
                            <a16:creationId xmlns:a16="http://schemas.microsoft.com/office/drawing/2014/main" id="{22A2F268-8E21-F927-9366-EEA6C485F47B}"/>
                          </a:ext>
                        </a:extLst>
                      </p:cNvPr>
                      <p:cNvPicPr/>
                      <p:nvPr/>
                    </p:nvPicPr>
                    <p:blipFill>
                      <a:blip r:embed="rId4"/>
                      <a:stretch>
                        <a:fillRect/>
                      </a:stretch>
                    </p:blipFill>
                    <p:spPr>
                      <a:xfrm>
                        <a:off x="3005349" y="1828799"/>
                        <a:ext cx="5629548" cy="3481431"/>
                      </a:xfrm>
                      <a:prstGeom prst="rect">
                        <a:avLst/>
                      </a:prstGeom>
                    </p:spPr>
                  </p:pic>
                </p:oleObj>
              </mc:Fallback>
            </mc:AlternateContent>
          </a:graphicData>
        </a:graphic>
      </p:graphicFrame>
    </p:spTree>
    <p:extLst>
      <p:ext uri="{BB962C8B-B14F-4D97-AF65-F5344CB8AC3E}">
        <p14:creationId xmlns:p14="http://schemas.microsoft.com/office/powerpoint/2010/main" val="208327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233241"/>
            <a:ext cx="10515600" cy="681160"/>
          </a:xfrm>
        </p:spPr>
        <p:txBody>
          <a:bodyPr>
            <a:normAutofit fontScale="90000"/>
          </a:bodyPr>
          <a:lstStyle/>
          <a:p>
            <a:pPr algn="ctr"/>
            <a:r>
              <a:rPr lang="en-US" b="1" dirty="0">
                <a:solidFill>
                  <a:schemeClr val="bg1"/>
                </a:solidFill>
              </a:rPr>
              <a:t>Tariffs</a:t>
            </a:r>
            <a:endParaRPr lang="en-US" sz="2800" b="1" dirty="0">
              <a:solidFill>
                <a:srgbClr val="FF0000"/>
              </a:solidFill>
              <a:highlight>
                <a:srgbClr val="FFFF00"/>
              </a:highlight>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512884" y="1468316"/>
            <a:ext cx="11166231" cy="4888027"/>
          </a:xfrm>
        </p:spPr>
        <p:txBody>
          <a:bodyPr>
            <a:normAutofit/>
          </a:bodyPr>
          <a:lstStyle/>
          <a:p>
            <a:pPr algn="just">
              <a:lnSpc>
                <a:spcPct val="120000"/>
              </a:lnSpc>
            </a:pPr>
            <a:r>
              <a:rPr lang="en-US" sz="2400" dirty="0">
                <a:solidFill>
                  <a:schemeClr val="bg1">
                    <a:lumMod val="95000"/>
                  </a:schemeClr>
                </a:solidFill>
              </a:rPr>
              <a:t>KRS 278.160(2) states that “[n]o utility shall charge, demand, collect, or receive from any person a greater or less compensation for any service rendered or to be rendered than that prescribed in its filed schedules, and no person shall receive any service from any utility for a compensation greater or less than that prescribed in such schedules.”</a:t>
            </a:r>
          </a:p>
          <a:p>
            <a:pPr marL="0" indent="0" algn="just">
              <a:lnSpc>
                <a:spcPct val="120000"/>
              </a:lnSpc>
              <a:buNone/>
            </a:pPr>
            <a:endParaRPr lang="en-US" sz="1000" dirty="0">
              <a:solidFill>
                <a:schemeClr val="bg1">
                  <a:lumMod val="95000"/>
                </a:schemeClr>
              </a:solidFill>
            </a:endParaRPr>
          </a:p>
          <a:p>
            <a:pPr marR="0" algn="just">
              <a:lnSpc>
                <a:spcPct val="120000"/>
              </a:lnSpc>
              <a:spcAft>
                <a:spcPts val="800"/>
              </a:spcAft>
            </a:pPr>
            <a:r>
              <a:rPr lang="en-US" sz="2400" dirty="0">
                <a:solidFill>
                  <a:schemeClr val="bg1">
                    <a:lumMod val="95000"/>
                  </a:schemeClr>
                </a:solidFill>
              </a:rPr>
              <a:t>807 KAR 5:011 Section 1(9) "Tariff" means the schedules of a utility's rates, charges, regulations, rules, tolls, terms, and conditions of service over which the commission has jurisdiction.</a:t>
            </a:r>
          </a:p>
          <a:p>
            <a:pPr marL="0" indent="0" algn="just">
              <a:lnSpc>
                <a:spcPct val="120000"/>
              </a:lnSpc>
              <a:buNone/>
            </a:pPr>
            <a:endParaRPr lang="en-US" sz="1000" dirty="0">
              <a:solidFill>
                <a:schemeClr val="bg1">
                  <a:lumMod val="95000"/>
                </a:schemeClr>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412459" y="1042413"/>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E3C821CF-5995-C6B8-2BC9-56C03C6C4D01}"/>
              </a:ext>
            </a:extLst>
          </p:cNvPr>
          <p:cNvSpPr>
            <a:spLocks noGrp="1"/>
          </p:cNvSpPr>
          <p:nvPr>
            <p:ph type="sldNum" sz="quarter" idx="12"/>
          </p:nvPr>
        </p:nvSpPr>
        <p:spPr/>
        <p:txBody>
          <a:bodyPr/>
          <a:lstStyle/>
          <a:p>
            <a:fld id="{85C42EE7-FE79-4F97-B36E-8DE404E350A4}" type="slidenum">
              <a:rPr lang="en-US" smtClean="0"/>
              <a:t>12</a:t>
            </a:fld>
            <a:endParaRPr lang="en-US" dirty="0"/>
          </a:p>
        </p:txBody>
      </p:sp>
    </p:spTree>
    <p:extLst>
      <p:ext uri="{BB962C8B-B14F-4D97-AF65-F5344CB8AC3E}">
        <p14:creationId xmlns:p14="http://schemas.microsoft.com/office/powerpoint/2010/main" val="626299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233241"/>
            <a:ext cx="10515600" cy="681160"/>
          </a:xfrm>
        </p:spPr>
        <p:txBody>
          <a:bodyPr>
            <a:normAutofit fontScale="90000"/>
          </a:bodyPr>
          <a:lstStyle/>
          <a:p>
            <a:pPr algn="ctr"/>
            <a:r>
              <a:rPr lang="en-US" b="1" dirty="0">
                <a:solidFill>
                  <a:schemeClr val="bg1"/>
                </a:solidFill>
              </a:rPr>
              <a:t>Tariffs – Volumetric Rates</a:t>
            </a:r>
            <a:endParaRPr lang="en-US" sz="2800" b="1" dirty="0">
              <a:solidFill>
                <a:srgbClr val="FF0000"/>
              </a:solidFill>
              <a:highlight>
                <a:srgbClr val="FFFF00"/>
              </a:highlight>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527537" y="1239717"/>
            <a:ext cx="11166231" cy="4937246"/>
          </a:xfrm>
        </p:spPr>
        <p:txBody>
          <a:bodyPr>
            <a:normAutofit/>
          </a:bodyPr>
          <a:lstStyle/>
          <a:p>
            <a:pPr marL="0" indent="0">
              <a:lnSpc>
                <a:spcPct val="100000"/>
              </a:lnSpc>
              <a:buNone/>
            </a:pPr>
            <a:r>
              <a:rPr lang="en-US" dirty="0">
                <a:solidFill>
                  <a:schemeClr val="bg1">
                    <a:lumMod val="95000"/>
                  </a:schemeClr>
                </a:solidFill>
              </a:rPr>
              <a:t>Commission Orders and Tariffs state rates per gallon *</a:t>
            </a:r>
            <a:br>
              <a:rPr lang="en-US" dirty="0">
                <a:solidFill>
                  <a:schemeClr val="bg1">
                    <a:lumMod val="95000"/>
                  </a:schemeClr>
                </a:solidFill>
              </a:rPr>
            </a:br>
            <a:br>
              <a:rPr lang="en-US" dirty="0">
                <a:solidFill>
                  <a:schemeClr val="bg1">
                    <a:lumMod val="95000"/>
                  </a:schemeClr>
                </a:solidFill>
              </a:rPr>
            </a:br>
            <a:r>
              <a:rPr lang="en-US" dirty="0">
                <a:solidFill>
                  <a:schemeClr val="bg1">
                    <a:lumMod val="95000"/>
                  </a:schemeClr>
                </a:solidFill>
              </a:rPr>
              <a:t>$3.25 per 1,000 gallons is now $0.00325 per gallon</a:t>
            </a:r>
            <a:br>
              <a:rPr lang="en-US" dirty="0">
                <a:solidFill>
                  <a:schemeClr val="bg1">
                    <a:lumMod val="95000"/>
                  </a:schemeClr>
                </a:solidFill>
              </a:rPr>
            </a:br>
            <a:endParaRPr lang="en-US" dirty="0">
              <a:solidFill>
                <a:schemeClr val="bg1">
                  <a:lumMod val="95000"/>
                </a:schemeClr>
              </a:solidFill>
            </a:endParaRPr>
          </a:p>
          <a:p>
            <a:pPr marL="0" indent="0">
              <a:lnSpc>
                <a:spcPct val="100000"/>
              </a:lnSpc>
              <a:buNone/>
            </a:pPr>
            <a:r>
              <a:rPr lang="en-US" dirty="0">
                <a:solidFill>
                  <a:schemeClr val="bg1">
                    <a:lumMod val="95000"/>
                  </a:schemeClr>
                </a:solidFill>
              </a:rPr>
              <a:t>Utility must support exceptions (bulk, coin operated)</a:t>
            </a:r>
          </a:p>
          <a:p>
            <a:pPr marL="0" indent="0">
              <a:lnSpc>
                <a:spcPct val="100000"/>
              </a:lnSpc>
              <a:buNone/>
            </a:pPr>
            <a:endParaRPr lang="en-US" dirty="0">
              <a:solidFill>
                <a:schemeClr val="bg1">
                  <a:lumMod val="95000"/>
                </a:schemeClr>
              </a:solidFill>
            </a:endParaRPr>
          </a:p>
          <a:p>
            <a:pPr marL="0" indent="0">
              <a:buNone/>
            </a:pPr>
            <a:r>
              <a:rPr lang="en-US" dirty="0">
                <a:solidFill>
                  <a:schemeClr val="bg1">
                    <a:lumMod val="95000"/>
                  </a:schemeClr>
                </a:solidFill>
              </a:rPr>
              <a:t>Wholesale rates may either be per gallon or per thousand gallons. </a:t>
            </a:r>
          </a:p>
          <a:p>
            <a:pPr marL="0" indent="0">
              <a:buNone/>
            </a:pPr>
            <a:endParaRPr lang="en-US" dirty="0">
              <a:solidFill>
                <a:schemeClr val="bg1">
                  <a:lumMod val="95000"/>
                </a:schemeClr>
              </a:solidFill>
            </a:endParaRPr>
          </a:p>
          <a:p>
            <a:pPr marL="0" indent="0">
              <a:buNone/>
            </a:pPr>
            <a:r>
              <a:rPr lang="en-US" sz="1600" b="0" i="0" u="none" strike="noStrike" kern="1200" baseline="0" dirty="0">
                <a:solidFill>
                  <a:srgbClr val="F2F2F2"/>
                </a:solidFill>
                <a:latin typeface="Calibri" panose="020F0502020204030204" pitchFamily="34" charset="0"/>
              </a:rPr>
              <a:t> * Rates will be established as per 100 cubic feet (cf) if applicable</a:t>
            </a:r>
            <a:endParaRPr lang="en-US" sz="1500" dirty="0">
              <a:solidFill>
                <a:schemeClr val="bg1"/>
              </a:solidFill>
              <a:highlight>
                <a:srgbClr val="000080"/>
              </a:highlight>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412459" y="1042413"/>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E3C821CF-5995-C6B8-2BC9-56C03C6C4D01}"/>
              </a:ext>
            </a:extLst>
          </p:cNvPr>
          <p:cNvSpPr>
            <a:spLocks noGrp="1"/>
          </p:cNvSpPr>
          <p:nvPr>
            <p:ph type="sldNum" sz="quarter" idx="12"/>
          </p:nvPr>
        </p:nvSpPr>
        <p:spPr/>
        <p:txBody>
          <a:bodyPr/>
          <a:lstStyle/>
          <a:p>
            <a:fld id="{85C42EE7-FE79-4F97-B36E-8DE404E350A4}" type="slidenum">
              <a:rPr lang="en-US" smtClean="0"/>
              <a:t>13</a:t>
            </a:fld>
            <a:endParaRPr lang="en-US" dirty="0"/>
          </a:p>
        </p:txBody>
      </p:sp>
    </p:spTree>
    <p:extLst>
      <p:ext uri="{BB962C8B-B14F-4D97-AF65-F5344CB8AC3E}">
        <p14:creationId xmlns:p14="http://schemas.microsoft.com/office/powerpoint/2010/main" val="32025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233241"/>
            <a:ext cx="10515600" cy="681160"/>
          </a:xfrm>
        </p:spPr>
        <p:txBody>
          <a:bodyPr>
            <a:normAutofit/>
          </a:bodyPr>
          <a:lstStyle/>
          <a:p>
            <a:pPr algn="ctr"/>
            <a:r>
              <a:rPr lang="en-US" sz="3400" b="1" dirty="0">
                <a:solidFill>
                  <a:schemeClr val="bg1"/>
                </a:solidFill>
              </a:rPr>
              <a:t>Tariffs - Non-Recurring Charges (NRC)</a:t>
            </a:r>
            <a:endParaRPr lang="en-US" sz="3400" b="1" dirty="0">
              <a:solidFill>
                <a:srgbClr val="FF0000"/>
              </a:solidFill>
              <a:highlight>
                <a:srgbClr val="FFFF00"/>
              </a:highlight>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512884" y="1468316"/>
            <a:ext cx="11166231" cy="4888027"/>
          </a:xfrm>
        </p:spPr>
        <p:txBody>
          <a:bodyPr>
            <a:normAutofit/>
          </a:bodyPr>
          <a:lstStyle/>
          <a:p>
            <a:pPr marR="0" algn="just">
              <a:lnSpc>
                <a:spcPct val="120000"/>
              </a:lnSpc>
              <a:spcAft>
                <a:spcPts val="800"/>
              </a:spcAft>
            </a:pPr>
            <a:r>
              <a:rPr lang="en-US" sz="2400" dirty="0">
                <a:solidFill>
                  <a:schemeClr val="bg1">
                    <a:lumMod val="95000"/>
                  </a:schemeClr>
                </a:solidFill>
              </a:rPr>
              <a:t>807 KAR 5:011 Section 1(4) "Nonrecurring charge" means a charge or fee assessed to a customer to recover the specific cost of an activity, which:</a:t>
            </a:r>
          </a:p>
          <a:p>
            <a:pPr marL="914400" lvl="2" indent="0" algn="just">
              <a:lnSpc>
                <a:spcPct val="120000"/>
              </a:lnSpc>
              <a:spcAft>
                <a:spcPts val="800"/>
              </a:spcAft>
              <a:buNone/>
            </a:pPr>
            <a:r>
              <a:rPr lang="en-US" sz="2400" dirty="0">
                <a:solidFill>
                  <a:schemeClr val="bg1">
                    <a:lumMod val="95000"/>
                  </a:schemeClr>
                </a:solidFill>
              </a:rPr>
              <a:t>(a) Is due to a specific request for a service activity for which, once the activity is completed, additional charges are not incurred; and</a:t>
            </a:r>
          </a:p>
          <a:p>
            <a:pPr marL="914400" lvl="2" indent="0" algn="just">
              <a:lnSpc>
                <a:spcPct val="120000"/>
              </a:lnSpc>
              <a:spcAft>
                <a:spcPts val="800"/>
              </a:spcAft>
              <a:buNone/>
            </a:pPr>
            <a:r>
              <a:rPr lang="en-US" sz="2400" dirty="0">
                <a:solidFill>
                  <a:schemeClr val="bg1">
                    <a:lumMod val="95000"/>
                  </a:schemeClr>
                </a:solidFill>
              </a:rPr>
              <a:t>(b) Is limited to recovery of an amount no greater than the cost of the specific service.</a:t>
            </a:r>
          </a:p>
          <a:p>
            <a:pPr marL="0" marR="0" indent="0" algn="just">
              <a:lnSpc>
                <a:spcPct val="120000"/>
              </a:lnSpc>
              <a:spcAft>
                <a:spcPts val="800"/>
              </a:spcAft>
              <a:buNone/>
            </a:pPr>
            <a:r>
              <a:rPr lang="en-US" sz="2400" b="1" dirty="0">
                <a:solidFill>
                  <a:schemeClr val="bg1">
                    <a:lumMod val="95000"/>
                  </a:schemeClr>
                </a:solidFill>
              </a:rPr>
              <a:t>Cost Justification forms are available on the PSC website</a:t>
            </a:r>
          </a:p>
          <a:p>
            <a:pPr marL="0" indent="0" algn="just">
              <a:lnSpc>
                <a:spcPct val="120000"/>
              </a:lnSpc>
              <a:buNone/>
            </a:pPr>
            <a:endParaRPr lang="en-US" sz="1000" dirty="0">
              <a:solidFill>
                <a:schemeClr val="bg1">
                  <a:lumMod val="95000"/>
                </a:schemeClr>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412459" y="1042413"/>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E3C821CF-5995-C6B8-2BC9-56C03C6C4D01}"/>
              </a:ext>
            </a:extLst>
          </p:cNvPr>
          <p:cNvSpPr>
            <a:spLocks noGrp="1"/>
          </p:cNvSpPr>
          <p:nvPr>
            <p:ph type="sldNum" sz="quarter" idx="12"/>
          </p:nvPr>
        </p:nvSpPr>
        <p:spPr/>
        <p:txBody>
          <a:bodyPr/>
          <a:lstStyle/>
          <a:p>
            <a:fld id="{85C42EE7-FE79-4F97-B36E-8DE404E350A4}" type="slidenum">
              <a:rPr lang="en-US" smtClean="0"/>
              <a:t>14</a:t>
            </a:fld>
            <a:endParaRPr lang="en-US" dirty="0"/>
          </a:p>
        </p:txBody>
      </p:sp>
    </p:spTree>
    <p:extLst>
      <p:ext uri="{BB962C8B-B14F-4D97-AF65-F5344CB8AC3E}">
        <p14:creationId xmlns:p14="http://schemas.microsoft.com/office/powerpoint/2010/main" val="813859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Tariffs - Non-Recurring Charges (NRC)</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92500" lnSpcReduction="10000"/>
          </a:bodyPr>
          <a:lstStyle/>
          <a:p>
            <a:r>
              <a:rPr lang="en-US" altLang="en-US" dirty="0">
                <a:solidFill>
                  <a:schemeClr val="bg1">
                    <a:lumMod val="95000"/>
                  </a:schemeClr>
                </a:solidFill>
                <a:latin typeface="+mn-lt"/>
              </a:rPr>
              <a:t>Revisions - 807 KAR 5:011 Section 10. Non-Recurring Charges. This section discusses revisions to NRCs.</a:t>
            </a:r>
          </a:p>
          <a:p>
            <a:r>
              <a:rPr lang="en-US" altLang="en-US" dirty="0">
                <a:solidFill>
                  <a:schemeClr val="bg1">
                    <a:lumMod val="95000"/>
                  </a:schemeClr>
                </a:solidFill>
              </a:rPr>
              <a:t>Types of Charges - 807 KAR 5:006 Section 9. Item 3.</a:t>
            </a:r>
          </a:p>
          <a:p>
            <a:pPr marL="457200" lvl="1" indent="0">
              <a:buNone/>
            </a:pPr>
            <a:r>
              <a:rPr lang="en-US" altLang="en-US" dirty="0">
                <a:solidFill>
                  <a:schemeClr val="bg1">
                    <a:lumMod val="95000"/>
                  </a:schemeClr>
                </a:solidFill>
              </a:rPr>
              <a:t>a)	Turn-on charge</a:t>
            </a:r>
          </a:p>
          <a:p>
            <a:pPr marL="457200" lvl="1" indent="0">
              <a:buNone/>
            </a:pPr>
            <a:r>
              <a:rPr lang="en-US" altLang="en-US" dirty="0">
                <a:solidFill>
                  <a:schemeClr val="bg1">
                    <a:lumMod val="95000"/>
                  </a:schemeClr>
                </a:solidFill>
              </a:rPr>
              <a:t>b)	Reconnect charge</a:t>
            </a:r>
          </a:p>
          <a:p>
            <a:pPr marL="457200" lvl="1" indent="0">
              <a:buNone/>
            </a:pPr>
            <a:r>
              <a:rPr lang="en-US" altLang="en-US" dirty="0">
                <a:solidFill>
                  <a:schemeClr val="bg1">
                    <a:lumMod val="95000"/>
                  </a:schemeClr>
                </a:solidFill>
              </a:rPr>
              <a:t>c)	Termination or field collection charge</a:t>
            </a:r>
          </a:p>
          <a:p>
            <a:pPr marL="457200" lvl="1" indent="0">
              <a:buNone/>
            </a:pPr>
            <a:r>
              <a:rPr lang="en-US" altLang="en-US" dirty="0">
                <a:solidFill>
                  <a:schemeClr val="bg1">
                    <a:lumMod val="95000"/>
                  </a:schemeClr>
                </a:solidFill>
              </a:rPr>
              <a:t>d)	Special meter reading charge</a:t>
            </a:r>
          </a:p>
          <a:p>
            <a:pPr marL="914400" lvl="1" indent="-457200">
              <a:buAutoNum type="alphaLcParenR" startAt="5"/>
            </a:pPr>
            <a:r>
              <a:rPr lang="en-US" altLang="en-US" dirty="0">
                <a:solidFill>
                  <a:schemeClr val="bg1">
                    <a:lumMod val="95000"/>
                  </a:schemeClr>
                </a:solidFill>
              </a:rPr>
              <a:t>Meter resetting charge</a:t>
            </a:r>
          </a:p>
          <a:p>
            <a:pPr marL="457200" lvl="1" indent="0">
              <a:buNone/>
            </a:pPr>
            <a:r>
              <a:rPr lang="en-US" altLang="en-US" dirty="0">
                <a:solidFill>
                  <a:schemeClr val="bg1">
                    <a:lumMod val="95000"/>
                  </a:schemeClr>
                </a:solidFill>
              </a:rPr>
              <a:t>f)	Meter test charge</a:t>
            </a:r>
          </a:p>
          <a:p>
            <a:pPr marL="457200" lvl="1" indent="0">
              <a:buNone/>
            </a:pPr>
            <a:r>
              <a:rPr lang="en-US" altLang="en-US" dirty="0">
                <a:solidFill>
                  <a:schemeClr val="bg1">
                    <a:lumMod val="95000"/>
                  </a:schemeClr>
                </a:solidFill>
              </a:rPr>
              <a:t>g)	Returned payment charge</a:t>
            </a:r>
          </a:p>
          <a:p>
            <a:pPr marL="914400" lvl="1" indent="-457200">
              <a:buAutoNum type="alphaLcParenR" startAt="8"/>
            </a:pPr>
            <a:r>
              <a:rPr lang="en-US" altLang="en-US" dirty="0">
                <a:solidFill>
                  <a:schemeClr val="bg1">
                    <a:lumMod val="95000"/>
                  </a:schemeClr>
                </a:solidFill>
              </a:rPr>
              <a:t>Late payment charge</a:t>
            </a:r>
          </a:p>
          <a:p>
            <a:pPr marL="914400" lvl="1" indent="-457200">
              <a:buAutoNum type="alphaLcParenR" startAt="8"/>
            </a:pPr>
            <a:r>
              <a:rPr lang="en-US" altLang="en-US" dirty="0">
                <a:solidFill>
                  <a:schemeClr val="bg1">
                    <a:lumMod val="95000"/>
                  </a:schemeClr>
                </a:solidFill>
              </a:rPr>
              <a:t>Tap fees</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53F432C1-8F59-53D9-7AF3-5034392E0432}"/>
              </a:ext>
            </a:extLst>
          </p:cNvPr>
          <p:cNvSpPr>
            <a:spLocks noGrp="1"/>
          </p:cNvSpPr>
          <p:nvPr>
            <p:ph type="sldNum" sz="quarter" idx="12"/>
          </p:nvPr>
        </p:nvSpPr>
        <p:spPr/>
        <p:txBody>
          <a:bodyPr/>
          <a:lstStyle/>
          <a:p>
            <a:fld id="{85C42EE7-FE79-4F97-B36E-8DE404E350A4}" type="slidenum">
              <a:rPr lang="en-US" smtClean="0"/>
              <a:t>15</a:t>
            </a:fld>
            <a:endParaRPr lang="en-US" dirty="0"/>
          </a:p>
        </p:txBody>
      </p:sp>
    </p:spTree>
    <p:extLst>
      <p:ext uri="{BB962C8B-B14F-4D97-AF65-F5344CB8AC3E}">
        <p14:creationId xmlns:p14="http://schemas.microsoft.com/office/powerpoint/2010/main" val="2853944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r>
              <a:rPr lang="en-US" sz="4400" dirty="0">
                <a:solidFill>
                  <a:schemeClr val="bg1">
                    <a:lumMod val="95000"/>
                  </a:schemeClr>
                </a:solidFill>
              </a:rPr>
              <a:t>Recurring Problems With Rate Adjustment Filings </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r>
              <a:rPr lang="en-US" dirty="0">
                <a:solidFill>
                  <a:schemeClr val="bg1">
                    <a:lumMod val="95000"/>
                  </a:schemeClr>
                </a:solidFill>
              </a:rPr>
              <a:t>Authorized debt (KRS 278.300)</a:t>
            </a:r>
          </a:p>
          <a:p>
            <a:r>
              <a:rPr lang="en-US" dirty="0">
                <a:solidFill>
                  <a:schemeClr val="bg1"/>
                </a:solidFill>
              </a:rPr>
              <a:t>Commissioner compensation, training, appointment documentation (KRS 74.020)</a:t>
            </a:r>
          </a:p>
          <a:p>
            <a:r>
              <a:rPr lang="en-US" dirty="0">
                <a:solidFill>
                  <a:schemeClr val="bg1">
                    <a:lumMod val="95000"/>
                  </a:schemeClr>
                </a:solidFill>
              </a:rPr>
              <a:t>Commissioner benefits </a:t>
            </a:r>
            <a:r>
              <a:rPr lang="en-US" sz="1800" dirty="0">
                <a:solidFill>
                  <a:schemeClr val="bg1">
                    <a:lumMod val="95000"/>
                  </a:schemeClr>
                </a:solidFill>
              </a:rPr>
              <a:t>(cites on slide)</a:t>
            </a:r>
            <a:r>
              <a:rPr lang="en-US" dirty="0">
                <a:solidFill>
                  <a:schemeClr val="bg1">
                    <a:lumMod val="95000"/>
                  </a:schemeClr>
                </a:solidFill>
              </a:rPr>
              <a:t>. </a:t>
            </a:r>
          </a:p>
          <a:p>
            <a:r>
              <a:rPr lang="en-US" dirty="0">
                <a:solidFill>
                  <a:schemeClr val="bg1">
                    <a:lumMod val="95000"/>
                  </a:schemeClr>
                </a:solidFill>
              </a:rPr>
              <a:t>Adjustments for pension and OPEB costs in excess of KPPA established contribution rate</a:t>
            </a:r>
          </a:p>
          <a:p>
            <a:r>
              <a:rPr lang="en-US" dirty="0">
                <a:solidFill>
                  <a:schemeClr val="bg1">
                    <a:lumMod val="95000"/>
                  </a:schemeClr>
                </a:solidFill>
              </a:rPr>
              <a:t>Depreciation / NARUC</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1C1788C3-6635-600D-CFCB-6B333EA61788}"/>
              </a:ext>
            </a:extLst>
          </p:cNvPr>
          <p:cNvSpPr>
            <a:spLocks noGrp="1"/>
          </p:cNvSpPr>
          <p:nvPr>
            <p:ph type="sldNum" sz="quarter" idx="12"/>
          </p:nvPr>
        </p:nvSpPr>
        <p:spPr/>
        <p:txBody>
          <a:bodyPr/>
          <a:lstStyle/>
          <a:p>
            <a:fld id="{85C42EE7-FE79-4F97-B36E-8DE404E350A4}" type="slidenum">
              <a:rPr lang="en-US" smtClean="0"/>
              <a:t>16</a:t>
            </a:fld>
            <a:endParaRPr lang="en-US" dirty="0"/>
          </a:p>
        </p:txBody>
      </p:sp>
    </p:spTree>
    <p:extLst>
      <p:ext uri="{BB962C8B-B14F-4D97-AF65-F5344CB8AC3E}">
        <p14:creationId xmlns:p14="http://schemas.microsoft.com/office/powerpoint/2010/main" val="4099855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r>
              <a:rPr lang="en-US" sz="4400" dirty="0">
                <a:solidFill>
                  <a:schemeClr val="bg1">
                    <a:lumMod val="95000"/>
                  </a:schemeClr>
                </a:solidFill>
              </a:rPr>
              <a:t>Recurring Problems With Rate Adjustment Filings - Unauthorized Debt</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62500" lnSpcReduction="20000"/>
          </a:bodyPr>
          <a:lstStyle/>
          <a:p>
            <a:pPr marL="0" indent="0" algn="just">
              <a:buNone/>
            </a:pPr>
            <a:r>
              <a:rPr lang="en-US" dirty="0">
                <a:solidFill>
                  <a:schemeClr val="bg1"/>
                </a:solidFill>
              </a:rPr>
              <a:t>KRS 278.300(1) “No </a:t>
            </a:r>
            <a:r>
              <a:rPr lang="en-US" sz="2800" dirty="0">
                <a:solidFill>
                  <a:schemeClr val="bg1"/>
                </a:solidFill>
              </a:rPr>
              <a:t>utility shall issue any securities or evidences of indebtedness…until it has been authorized so to do by order of the commission.”</a:t>
            </a:r>
          </a:p>
          <a:p>
            <a:pPr marL="0" indent="0" algn="just">
              <a:buNone/>
            </a:pPr>
            <a:endParaRPr lang="en-US" sz="2800" dirty="0">
              <a:solidFill>
                <a:schemeClr val="bg1"/>
              </a:solidFill>
            </a:endParaRPr>
          </a:p>
          <a:p>
            <a:pPr marL="0" indent="0" algn="just">
              <a:buNone/>
            </a:pPr>
            <a:r>
              <a:rPr lang="en-US" sz="2800" dirty="0">
                <a:solidFill>
                  <a:schemeClr val="bg1"/>
                </a:solidFill>
              </a:rPr>
              <a:t>KRS 278.300(8) “This section does not apply to notes issued by a utility, for proper purposes and not in violation of law, that are payable at periods of not more than two years from the date thereof, or to like notes, payable at a period of not more than two years from date thereof, that are issued to pay or refund in whole or in part any such notes, or to renewals of such notes from time to time, not exceeding in the aggregate six years from the date of the issue of the original notes so renewed or refunded.”  </a:t>
            </a:r>
          </a:p>
          <a:p>
            <a:pPr marL="0" indent="0" algn="just">
              <a:buNone/>
            </a:pPr>
            <a:endParaRPr lang="en-US" sz="2800" dirty="0">
              <a:solidFill>
                <a:schemeClr val="bg1"/>
              </a:solidFill>
            </a:endParaRPr>
          </a:p>
          <a:p>
            <a:pPr marL="0" indent="0" algn="just">
              <a:buNone/>
            </a:pPr>
            <a:r>
              <a:rPr lang="en-US" sz="2800" dirty="0">
                <a:solidFill>
                  <a:schemeClr val="bg1"/>
                </a:solidFill>
              </a:rPr>
              <a:t>There may be situations where short term debt makes sense but in general don’t go there. </a:t>
            </a:r>
            <a:endParaRPr lang="en-US" sz="2800" dirty="0">
              <a:solidFill>
                <a:schemeClr val="bg1"/>
              </a:solidFill>
              <a:highlight>
                <a:srgbClr val="FFFF00"/>
              </a:highlight>
            </a:endParaRPr>
          </a:p>
          <a:p>
            <a:pPr marL="0" indent="0" algn="just">
              <a:buNone/>
            </a:pPr>
            <a:endParaRPr lang="en-US" sz="2800" dirty="0">
              <a:solidFill>
                <a:schemeClr val="bg1"/>
              </a:solidFill>
            </a:endParaRPr>
          </a:p>
          <a:p>
            <a:pPr marL="0" indent="0" algn="just">
              <a:buNone/>
            </a:pPr>
            <a:r>
              <a:rPr lang="en-US" sz="2800" dirty="0">
                <a:solidFill>
                  <a:schemeClr val="bg1"/>
                </a:solidFill>
              </a:rPr>
              <a:t>KRS 278.990(1). Any officer, agent, or employee of a utility, as defined in KRS 278.010, and any other person who willfully violates any of the provisions of this chapter or any regulation promulgated pursuant to this chapter, or fails to obey any order of the commission from which all rights of appeal have been exhausted, or who procures, aids, or abets a violation by any utility, shall be subject to either a civil penalty to be assessed by the commission not to exceed two thousand five hundred dollars ($2,500) for each offense or a criminal penalty of imprisonment for not more than six (6) months, or both. </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A03C4E3B-279E-5316-62CF-149FC7B6D4AC}"/>
              </a:ext>
            </a:extLst>
          </p:cNvPr>
          <p:cNvSpPr>
            <a:spLocks noGrp="1"/>
          </p:cNvSpPr>
          <p:nvPr>
            <p:ph type="sldNum" sz="quarter" idx="12"/>
          </p:nvPr>
        </p:nvSpPr>
        <p:spPr/>
        <p:txBody>
          <a:bodyPr/>
          <a:lstStyle/>
          <a:p>
            <a:fld id="{85C42EE7-FE79-4F97-B36E-8DE404E350A4}" type="slidenum">
              <a:rPr lang="en-US" smtClean="0"/>
              <a:t>17</a:t>
            </a:fld>
            <a:endParaRPr lang="en-US" dirty="0"/>
          </a:p>
        </p:txBody>
      </p:sp>
    </p:spTree>
    <p:extLst>
      <p:ext uri="{BB962C8B-B14F-4D97-AF65-F5344CB8AC3E}">
        <p14:creationId xmlns:p14="http://schemas.microsoft.com/office/powerpoint/2010/main" val="3015698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br>
              <a:rPr lang="en-US" sz="3100" dirty="0">
                <a:solidFill>
                  <a:schemeClr val="bg1">
                    <a:lumMod val="95000"/>
                  </a:schemeClr>
                </a:solidFill>
              </a:rPr>
            </a:br>
            <a:r>
              <a:rPr lang="en-US" sz="3100" dirty="0">
                <a:solidFill>
                  <a:schemeClr val="bg1">
                    <a:lumMod val="95000"/>
                  </a:schemeClr>
                </a:solidFill>
              </a:rPr>
              <a:t>Recurring Problems With Rate Adjustment Filings - Commissioner Compensation and Training</a:t>
            </a:r>
            <a:br>
              <a:rPr lang="en-US" dirty="0">
                <a:solidFill>
                  <a:srgbClr val="FF0000"/>
                </a:solidFill>
              </a:rPr>
            </a:br>
            <a:endParaRPr lang="en-US" sz="4400" dirty="0">
              <a:solidFill>
                <a:schemeClr val="bg1">
                  <a:lumMod val="95000"/>
                </a:schemeClr>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marL="0" indent="0" algn="just">
              <a:lnSpc>
                <a:spcPct val="150000"/>
              </a:lnSpc>
              <a:buNone/>
            </a:pPr>
            <a:r>
              <a:rPr lang="en-US" sz="1600" dirty="0">
                <a:solidFill>
                  <a:schemeClr val="bg1"/>
                </a:solidFill>
              </a:rPr>
              <a:t>KRS 74.020(6) “Each commissioner shall receive an annual salary of not more than thirty-six hundred dollars ($3,600), which shall be paid out of the water district fund, except that beginning January 1, 1999, and subject to subsection (9) of this section, each commissioner who completes during an educational year a minimum of six (6) instructional hours of water district management training approved by the Public Service Commission may receive an annual salary of not more than six thousand dollars ($6,000) to be paid out of the water district fund. An educational year shall begin on January 1 and end on the following December 31. In the case of single-county districts, which shall be deemed to include districts described in subsection (1)(c) of this section, the salary shall be fixed by the county judges/executive with the approval of the fiscal court; in multicounty districts, it shall be fixed by the agreement between the county judges/executive with the approval of their fiscal courts. In fixing and approving the salary of the commissioners, the county judge/executive and the fiscal court shall take into consideration the financial condition of the district and its ability to meet its obligations as they mature.”</a:t>
            </a:r>
          </a:p>
          <a:p>
            <a:pPr marL="0" indent="0">
              <a:buNone/>
            </a:pPr>
            <a:endParaRPr lang="en-US" dirty="0">
              <a:solidFill>
                <a:srgbClr val="FF0000"/>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C5F9F88D-3C81-9D2B-0094-D341DD5A4CCE}"/>
              </a:ext>
            </a:extLst>
          </p:cNvPr>
          <p:cNvSpPr>
            <a:spLocks noGrp="1"/>
          </p:cNvSpPr>
          <p:nvPr>
            <p:ph type="sldNum" sz="quarter" idx="12"/>
          </p:nvPr>
        </p:nvSpPr>
        <p:spPr/>
        <p:txBody>
          <a:bodyPr/>
          <a:lstStyle/>
          <a:p>
            <a:fld id="{85C42EE7-FE79-4F97-B36E-8DE404E350A4}" type="slidenum">
              <a:rPr lang="en-US" smtClean="0"/>
              <a:t>18</a:t>
            </a:fld>
            <a:endParaRPr lang="en-US" dirty="0"/>
          </a:p>
        </p:txBody>
      </p:sp>
    </p:spTree>
    <p:extLst>
      <p:ext uri="{BB962C8B-B14F-4D97-AF65-F5344CB8AC3E}">
        <p14:creationId xmlns:p14="http://schemas.microsoft.com/office/powerpoint/2010/main" val="715326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br>
              <a:rPr lang="en-US" sz="3100" dirty="0">
                <a:solidFill>
                  <a:schemeClr val="bg1">
                    <a:lumMod val="95000"/>
                  </a:schemeClr>
                </a:solidFill>
              </a:rPr>
            </a:br>
            <a:r>
              <a:rPr lang="en-US" sz="3100" dirty="0">
                <a:solidFill>
                  <a:schemeClr val="bg1">
                    <a:lumMod val="95000"/>
                  </a:schemeClr>
                </a:solidFill>
              </a:rPr>
              <a:t>Recurring Problems With Rate Adjustment Filings - Commissioner Appointment and Salary Documentation</a:t>
            </a:r>
            <a:br>
              <a:rPr lang="en-US" dirty="0">
                <a:solidFill>
                  <a:srgbClr val="FF0000"/>
                </a:solidFill>
              </a:rPr>
            </a:br>
            <a:endParaRPr lang="en-US" sz="4400" dirty="0">
              <a:solidFill>
                <a:schemeClr val="bg1">
                  <a:lumMod val="95000"/>
                </a:schemeClr>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algn="just"/>
            <a:r>
              <a:rPr lang="en-US" dirty="0">
                <a:solidFill>
                  <a:schemeClr val="bg1">
                    <a:lumMod val="95000"/>
                  </a:schemeClr>
                </a:solidFill>
              </a:rPr>
              <a:t>Appointment Documentation:  Fiscal Court Minutes – work with your fiscal court to get them to document appointment, start and end terms, and annual compensation.</a:t>
            </a:r>
          </a:p>
          <a:p>
            <a:pPr algn="just"/>
            <a:endParaRPr lang="en-US" sz="1000" dirty="0">
              <a:solidFill>
                <a:schemeClr val="bg1">
                  <a:lumMod val="95000"/>
                </a:schemeClr>
              </a:solidFill>
            </a:endParaRPr>
          </a:p>
          <a:p>
            <a:pPr algn="just"/>
            <a:r>
              <a:rPr lang="en-US" dirty="0">
                <a:solidFill>
                  <a:schemeClr val="bg1">
                    <a:lumMod val="95000"/>
                  </a:schemeClr>
                </a:solidFill>
              </a:rPr>
              <a:t>Annual Compensation - if you are paid on a per occurrence basis, there is risk that you will be paid over the permitted amounts. </a:t>
            </a:r>
          </a:p>
          <a:p>
            <a:endParaRPr lang="en-US" dirty="0">
              <a:solidFill>
                <a:schemeClr val="bg1">
                  <a:lumMod val="95000"/>
                </a:schemeClr>
              </a:solidFill>
            </a:endParaRPr>
          </a:p>
          <a:p>
            <a:pPr marL="0" indent="0">
              <a:buNone/>
            </a:pPr>
            <a:endParaRPr lang="en-US" dirty="0">
              <a:solidFill>
                <a:srgbClr val="FF0000"/>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95CDB152-96E1-9215-8A62-9A91C9A53BBB}"/>
              </a:ext>
            </a:extLst>
          </p:cNvPr>
          <p:cNvSpPr>
            <a:spLocks noGrp="1"/>
          </p:cNvSpPr>
          <p:nvPr>
            <p:ph type="sldNum" sz="quarter" idx="12"/>
          </p:nvPr>
        </p:nvSpPr>
        <p:spPr/>
        <p:txBody>
          <a:bodyPr/>
          <a:lstStyle/>
          <a:p>
            <a:fld id="{85C42EE7-FE79-4F97-B36E-8DE404E350A4}" type="slidenum">
              <a:rPr lang="en-US" smtClean="0"/>
              <a:t>19</a:t>
            </a:fld>
            <a:endParaRPr lang="en-US" dirty="0"/>
          </a:p>
        </p:txBody>
      </p:sp>
    </p:spTree>
    <p:extLst>
      <p:ext uri="{BB962C8B-B14F-4D97-AF65-F5344CB8AC3E}">
        <p14:creationId xmlns:p14="http://schemas.microsoft.com/office/powerpoint/2010/main" val="268545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a:bodyPr>
          <a:lstStyle/>
          <a:p>
            <a:pPr algn="ctr"/>
            <a:r>
              <a:rPr lang="en-US" sz="3100" dirty="0">
                <a:solidFill>
                  <a:schemeClr val="bg1">
                    <a:lumMod val="95000"/>
                  </a:schemeClr>
                </a:solidFill>
              </a:rPr>
              <a:t>Recurring Problems With Rate Adjustment Filings - Commissioner Benefits</a:t>
            </a:r>
            <a:endParaRPr lang="en-US" sz="4400" dirty="0">
              <a:solidFill>
                <a:schemeClr val="bg1">
                  <a:lumMod val="95000"/>
                </a:schemeClr>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lnSpcReduction="10000"/>
          </a:bodyPr>
          <a:lstStyle/>
          <a:p>
            <a:pPr marL="0" indent="0" algn="just">
              <a:buNone/>
            </a:pPr>
            <a:r>
              <a:rPr lang="en-US" sz="3200" dirty="0">
                <a:solidFill>
                  <a:schemeClr val="bg1">
                    <a:lumMod val="95000"/>
                  </a:schemeClr>
                </a:solidFill>
              </a:rPr>
              <a:t>Commissioners cannot vote to give themselves benefits.</a:t>
            </a:r>
          </a:p>
          <a:p>
            <a:pPr marL="0" indent="0" algn="just">
              <a:buNone/>
            </a:pPr>
            <a:endParaRPr lang="en-US" sz="1000" dirty="0">
              <a:solidFill>
                <a:schemeClr val="bg1">
                  <a:lumMod val="95000"/>
                </a:schemeClr>
              </a:solidFill>
            </a:endParaRPr>
          </a:p>
          <a:p>
            <a:pPr marL="0" indent="0" algn="just">
              <a:buNone/>
            </a:pPr>
            <a:r>
              <a:rPr lang="en-US" sz="2000" dirty="0">
                <a:solidFill>
                  <a:schemeClr val="bg1">
                    <a:lumMod val="95000"/>
                  </a:schemeClr>
                </a:solidFill>
              </a:rPr>
              <a:t>Case No. 2019-00268, </a:t>
            </a:r>
            <a:r>
              <a:rPr lang="en-US" sz="2000" i="1" dirty="0">
                <a:solidFill>
                  <a:schemeClr val="bg1">
                    <a:lumMod val="95000"/>
                  </a:schemeClr>
                </a:solidFill>
              </a:rPr>
              <a:t>Application of Knott County Water and Sewer District for an Alternative Rate Adjustment</a:t>
            </a:r>
            <a:r>
              <a:rPr lang="en-US" sz="2000" dirty="0">
                <a:solidFill>
                  <a:schemeClr val="bg1">
                    <a:lumMod val="95000"/>
                  </a:schemeClr>
                </a:solidFill>
              </a:rPr>
              <a:t> (Ky. PSC Jan. 31, 2020).</a:t>
            </a:r>
          </a:p>
          <a:p>
            <a:pPr marL="0" indent="0" algn="just">
              <a:buNone/>
            </a:pPr>
            <a:endParaRPr lang="en-US" sz="800" dirty="0">
              <a:solidFill>
                <a:schemeClr val="bg1">
                  <a:lumMod val="95000"/>
                </a:schemeClr>
              </a:solidFill>
            </a:endParaRPr>
          </a:p>
          <a:p>
            <a:pPr marL="0" indent="0" algn="just">
              <a:lnSpc>
                <a:spcPct val="100000"/>
              </a:lnSpc>
              <a:buNone/>
            </a:pPr>
            <a:r>
              <a:rPr lang="en-US" sz="2000" dirty="0">
                <a:solidFill>
                  <a:schemeClr val="bg1">
                    <a:lumMod val="95000"/>
                  </a:schemeClr>
                </a:solidFill>
              </a:rPr>
              <a:t>“</a:t>
            </a:r>
            <a:r>
              <a:rPr lang="en-US" sz="1600" dirty="0">
                <a:solidFill>
                  <a:schemeClr val="bg1">
                    <a:lumMod val="95000"/>
                  </a:schemeClr>
                </a:solidFill>
              </a:rPr>
              <a:t>Since water district commissioners are vested with all relevant powers to manage and oversee water districts,42 except for the power to fix their salary authorized by KRS 74.020(6), which is assigned to the county judge executive and fiscal court,43 a water district would be unable to provide its commissioners health insurance and other similar benefits without an official action by the water district commissioners.44 Thus, by prohibiting water district commissions from participating in official actions that directly benefit themselves financially, the General Assembly effectively prohibited water districts from receiving additional benefits to compensate them for their work on the board, which further indicates the General Assembly’s intent to limit the total compensation of water district commissions to amounts specifically authorized by statute. The Commission finds that the General Assembly intended to limit the water districts’ total compensation to commissioners for their service on a water district’s board to amounts specifically authorized by KRS Chapter 74. Therefore, the Commission finds that Knott District may not offer benefits to the Commissioners on the Knott District Board of Commissioners pursuant to KRS Chapter 74 and should cease doing so immediately.”</a:t>
            </a:r>
          </a:p>
          <a:p>
            <a:endParaRPr lang="en-US" sz="2000" dirty="0">
              <a:solidFill>
                <a:schemeClr val="bg1">
                  <a:lumMod val="95000"/>
                </a:schemeClr>
              </a:solidFill>
            </a:endParaRPr>
          </a:p>
          <a:p>
            <a:pPr marL="0" indent="0">
              <a:buNone/>
            </a:pPr>
            <a:endParaRPr lang="en-US" dirty="0">
              <a:solidFill>
                <a:srgbClr val="FF0000"/>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5F196380-3A3F-5C4A-D270-AB0470798618}"/>
              </a:ext>
            </a:extLst>
          </p:cNvPr>
          <p:cNvSpPr>
            <a:spLocks noGrp="1"/>
          </p:cNvSpPr>
          <p:nvPr>
            <p:ph type="sldNum" sz="quarter" idx="12"/>
          </p:nvPr>
        </p:nvSpPr>
        <p:spPr/>
        <p:txBody>
          <a:bodyPr/>
          <a:lstStyle/>
          <a:p>
            <a:fld id="{85C42EE7-FE79-4F97-B36E-8DE404E350A4}" type="slidenum">
              <a:rPr lang="en-US" smtClean="0"/>
              <a:t>20</a:t>
            </a:fld>
            <a:endParaRPr lang="en-US" dirty="0"/>
          </a:p>
        </p:txBody>
      </p:sp>
    </p:spTree>
    <p:extLst>
      <p:ext uri="{BB962C8B-B14F-4D97-AF65-F5344CB8AC3E}">
        <p14:creationId xmlns:p14="http://schemas.microsoft.com/office/powerpoint/2010/main" val="4159743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a:bodyPr>
          <a:lstStyle/>
          <a:p>
            <a:pPr algn="ctr"/>
            <a:r>
              <a:rPr lang="en-US" sz="3100" dirty="0">
                <a:solidFill>
                  <a:schemeClr val="bg1">
                    <a:lumMod val="95000"/>
                  </a:schemeClr>
                </a:solidFill>
              </a:rPr>
              <a:t>Recurring Problems With Rate Adjustment Filings - Commissioner Benefits (continued)</a:t>
            </a:r>
            <a:endParaRPr lang="en-US" sz="4400" dirty="0">
              <a:solidFill>
                <a:schemeClr val="bg1">
                  <a:lumMod val="95000"/>
                </a:schemeClr>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marL="0" indent="0" algn="just">
              <a:buNone/>
            </a:pPr>
            <a:r>
              <a:rPr lang="en-US" sz="1600" dirty="0">
                <a:solidFill>
                  <a:schemeClr val="bg1">
                    <a:lumMod val="95000"/>
                  </a:schemeClr>
                </a:solidFill>
              </a:rPr>
              <a:t>KRS 74.020(6).</a:t>
            </a:r>
          </a:p>
          <a:p>
            <a:pPr marL="0" indent="0" algn="just">
              <a:buNone/>
            </a:pPr>
            <a:r>
              <a:rPr lang="en-US" sz="1600" dirty="0">
                <a:solidFill>
                  <a:schemeClr val="bg1">
                    <a:lumMod val="95000"/>
                  </a:schemeClr>
                </a:solidFill>
              </a:rPr>
              <a:t>KRS 74.020(1) (“A water district shall be administered by a board of commissioners which shall control and manage the affairs of the district.”); KRS 74.070 (“All corporate powers of the water district shall be exercised by, or under the authority of, its commission.”) See also KRS 65A.080(1) (requiring the governing body of each “special purpose government entity” to adopt a budget and prohibiting any “special purpose government entity” from expending funds in a manner inconsistent with their budget and any amendment thereto.).</a:t>
            </a:r>
          </a:p>
          <a:p>
            <a:pPr marL="0" indent="0" algn="just">
              <a:buNone/>
            </a:pPr>
            <a:endParaRPr lang="en-US" sz="1600" dirty="0">
              <a:solidFill>
                <a:schemeClr val="bg1">
                  <a:lumMod val="95000"/>
                </a:schemeClr>
              </a:solidFill>
            </a:endParaRPr>
          </a:p>
          <a:p>
            <a:pPr marL="0" indent="0" algn="just">
              <a:buNone/>
            </a:pPr>
            <a:r>
              <a:rPr lang="en-US" sz="1600" dirty="0">
                <a:solidFill>
                  <a:schemeClr val="bg1">
                    <a:lumMod val="95000"/>
                  </a:schemeClr>
                </a:solidFill>
              </a:rPr>
              <a:t>KRS 74.020(6) presumably gives the county judge executive and fiscal court the authority to fix the salary of the water district commissioners to avoid just this issue. Further, while KRS 74.050 authorizes the water district board to establish the additional compensation, if any, to be paid to the treasurer of the board, the treasurer could avoid violating the prohibition against taking official actions that benefit him financially by properly recusing himself from such an action. Conversely, there would be no viable way for water district commissioners to provide themselves insurance benefits without involving themselves in the decision to do so.</a:t>
            </a:r>
          </a:p>
          <a:p>
            <a:pPr marL="0" indent="0" algn="just">
              <a:buNone/>
            </a:pPr>
            <a:endParaRPr lang="en-US" sz="1100" dirty="0">
              <a:solidFill>
                <a:schemeClr val="bg1">
                  <a:lumMod val="95000"/>
                </a:schemeClr>
              </a:solidFill>
            </a:endParaRPr>
          </a:p>
          <a:p>
            <a:pPr marL="0" indent="0" algn="just">
              <a:buNone/>
            </a:pPr>
            <a:endParaRPr lang="en-US" sz="1600" dirty="0">
              <a:solidFill>
                <a:schemeClr val="bg1">
                  <a:lumMod val="95000"/>
                </a:schemeClr>
              </a:solidFill>
            </a:endParaRPr>
          </a:p>
          <a:p>
            <a:endParaRPr lang="en-US" sz="2000" dirty="0">
              <a:solidFill>
                <a:schemeClr val="bg1">
                  <a:lumMod val="95000"/>
                </a:schemeClr>
              </a:solidFill>
            </a:endParaRPr>
          </a:p>
          <a:p>
            <a:pPr marL="0" indent="0">
              <a:buNone/>
            </a:pPr>
            <a:endParaRPr lang="en-US" dirty="0">
              <a:solidFill>
                <a:srgbClr val="FF0000"/>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AC410E43-6A6E-05A6-692B-3B5F9C3482BC}"/>
              </a:ext>
            </a:extLst>
          </p:cNvPr>
          <p:cNvSpPr>
            <a:spLocks noGrp="1"/>
          </p:cNvSpPr>
          <p:nvPr>
            <p:ph type="sldNum" sz="quarter" idx="12"/>
          </p:nvPr>
        </p:nvSpPr>
        <p:spPr/>
        <p:txBody>
          <a:bodyPr/>
          <a:lstStyle/>
          <a:p>
            <a:fld id="{85C42EE7-FE79-4F97-B36E-8DE404E350A4}" type="slidenum">
              <a:rPr lang="en-US" smtClean="0"/>
              <a:t>21</a:t>
            </a:fld>
            <a:endParaRPr lang="en-US" dirty="0"/>
          </a:p>
        </p:txBody>
      </p:sp>
    </p:spTree>
    <p:extLst>
      <p:ext uri="{BB962C8B-B14F-4D97-AF65-F5344CB8AC3E}">
        <p14:creationId xmlns:p14="http://schemas.microsoft.com/office/powerpoint/2010/main" val="39750107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185736"/>
            <a:ext cx="10515600" cy="2032438"/>
          </a:xfrm>
        </p:spPr>
        <p:txBody>
          <a:bodyPr>
            <a:noAutofit/>
          </a:bodyPr>
          <a:lstStyle/>
          <a:p>
            <a:pPr algn="ctr"/>
            <a:br>
              <a:rPr lang="en-US" sz="3200" dirty="0">
                <a:solidFill>
                  <a:schemeClr val="bg1">
                    <a:lumMod val="95000"/>
                  </a:schemeClr>
                </a:solidFill>
              </a:rPr>
            </a:br>
            <a:r>
              <a:rPr lang="en-US" sz="3200" dirty="0">
                <a:solidFill>
                  <a:schemeClr val="bg1">
                    <a:lumMod val="95000"/>
                  </a:schemeClr>
                </a:solidFill>
              </a:rPr>
              <a:t>Recurring Problems With Rate Adjustment Filings - Adjustments for Pension and Post Employment Benefits Other Than Pensions (OPEB) Costs in Excess of Kentucky Public Pension Authority (KPPA) Established Contribution Rate</a:t>
            </a:r>
            <a:br>
              <a:rPr lang="en-US" sz="3200" dirty="0">
                <a:solidFill>
                  <a:srgbClr val="FF0000"/>
                </a:solidFill>
              </a:rPr>
            </a:br>
            <a:endParaRPr lang="en-US" sz="3200" dirty="0">
              <a:solidFill>
                <a:schemeClr val="bg1">
                  <a:lumMod val="95000"/>
                </a:schemeClr>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2860645"/>
            <a:ext cx="10515600" cy="3316317"/>
          </a:xfrm>
        </p:spPr>
        <p:txBody>
          <a:bodyPr>
            <a:normAutofit/>
          </a:bodyPr>
          <a:lstStyle/>
          <a:p>
            <a:pPr marL="0" indent="0" algn="just">
              <a:lnSpc>
                <a:spcPct val="110000"/>
              </a:lnSpc>
              <a:buNone/>
            </a:pPr>
            <a:r>
              <a:rPr lang="en-US" sz="2400" dirty="0">
                <a:solidFill>
                  <a:schemeClr val="bg1"/>
                </a:solidFill>
              </a:rPr>
              <a:t>Prior to the implementation of GASB 68 (Accounting and Financial Reporting for Pensions) and GASB 74 (Financial Reporting for Postemployment Benefit Plans Other Than Pension Plans) as Amended Districts were not required to report a liability on its financial statements for their proportionate share of the County Employees’ Retirement Systems (CERS) Net Pension and post-retirement benefits other than pension (OPEB) liabilities. The District’s expense was equal to its contributions. </a:t>
            </a:r>
          </a:p>
          <a:p>
            <a:pPr marL="0" indent="0">
              <a:buNone/>
            </a:pPr>
            <a:endParaRPr lang="en-US" dirty="0">
              <a:solidFill>
                <a:srgbClr val="FF0000"/>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18782" y="2397562"/>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67E3DC83-FCF1-3891-BE5F-512A9F5E4CC5}"/>
              </a:ext>
            </a:extLst>
          </p:cNvPr>
          <p:cNvSpPr>
            <a:spLocks noGrp="1"/>
          </p:cNvSpPr>
          <p:nvPr>
            <p:ph type="sldNum" sz="quarter" idx="12"/>
          </p:nvPr>
        </p:nvSpPr>
        <p:spPr/>
        <p:txBody>
          <a:bodyPr/>
          <a:lstStyle/>
          <a:p>
            <a:fld id="{85C42EE7-FE79-4F97-B36E-8DE404E350A4}" type="slidenum">
              <a:rPr lang="en-US" smtClean="0"/>
              <a:t>22</a:t>
            </a:fld>
            <a:endParaRPr lang="en-US" dirty="0"/>
          </a:p>
        </p:txBody>
      </p:sp>
    </p:spTree>
    <p:extLst>
      <p:ext uri="{BB962C8B-B14F-4D97-AF65-F5344CB8AC3E}">
        <p14:creationId xmlns:p14="http://schemas.microsoft.com/office/powerpoint/2010/main" val="1750200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4"/>
            <a:ext cx="10515600" cy="1763991"/>
          </a:xfrm>
        </p:spPr>
        <p:txBody>
          <a:bodyPr>
            <a:normAutofit fontScale="90000"/>
          </a:bodyPr>
          <a:lstStyle/>
          <a:p>
            <a:pPr algn="ctr"/>
            <a:br>
              <a:rPr lang="en-US" sz="3100" dirty="0">
                <a:solidFill>
                  <a:schemeClr val="bg1">
                    <a:lumMod val="95000"/>
                  </a:schemeClr>
                </a:solidFill>
              </a:rPr>
            </a:br>
            <a:r>
              <a:rPr lang="en-US" sz="3100" dirty="0">
                <a:solidFill>
                  <a:schemeClr val="bg1">
                    <a:lumMod val="95000"/>
                  </a:schemeClr>
                </a:solidFill>
              </a:rPr>
              <a:t>Recurring Problems With Rate Adjustment Filings - Adjustments for Pension and Post Employment Benefits Other Than Pensions (OPEB) Costs in Excess of Kentucky Public Pension Authority (KPPA) Established Contribution Rate (continued) - </a:t>
            </a:r>
            <a:r>
              <a:rPr lang="en-US" dirty="0">
                <a:solidFill>
                  <a:schemeClr val="bg1">
                    <a:lumMod val="95000"/>
                  </a:schemeClr>
                </a:solidFill>
              </a:rPr>
              <a:t>TODAY</a:t>
            </a:r>
            <a:br>
              <a:rPr lang="en-US" dirty="0">
                <a:solidFill>
                  <a:srgbClr val="FF0000"/>
                </a:solidFill>
              </a:rPr>
            </a:br>
            <a:endParaRPr lang="en-US" sz="4400" dirty="0">
              <a:solidFill>
                <a:schemeClr val="bg1">
                  <a:lumMod val="95000"/>
                </a:schemeClr>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2373927"/>
            <a:ext cx="10515600" cy="3803036"/>
          </a:xfrm>
        </p:spPr>
        <p:txBody>
          <a:bodyPr>
            <a:normAutofit/>
          </a:bodyPr>
          <a:lstStyle/>
          <a:p>
            <a:pPr marL="457200" indent="-457200" algn="just">
              <a:buAutoNum type="arabicParenR"/>
            </a:pPr>
            <a:r>
              <a:rPr lang="en-US" sz="2400" dirty="0">
                <a:solidFill>
                  <a:schemeClr val="bg1"/>
                </a:solidFill>
              </a:rPr>
              <a:t>Annual pension expense reflects employer’s contributions plus or minus its change in liability.</a:t>
            </a:r>
          </a:p>
          <a:p>
            <a:pPr marL="457200" indent="-457200" algn="just">
              <a:buAutoNum type="arabicParenR"/>
            </a:pPr>
            <a:r>
              <a:rPr lang="en-US" sz="2400" dirty="0">
                <a:solidFill>
                  <a:schemeClr val="bg1"/>
                </a:solidFill>
              </a:rPr>
              <a:t>Expense that is recorded may exceed or be less than the amount of contributions that were required to be made.</a:t>
            </a:r>
          </a:p>
          <a:p>
            <a:pPr marL="457200" indent="-457200" algn="just">
              <a:buAutoNum type="arabicParenR"/>
            </a:pPr>
            <a:r>
              <a:rPr lang="en-US" sz="2400" dirty="0">
                <a:solidFill>
                  <a:schemeClr val="bg1"/>
                </a:solidFill>
              </a:rPr>
              <a:t>The difference between the required contribution and the recorded expense is excluded for ratemaking purposes. </a:t>
            </a:r>
          </a:p>
          <a:p>
            <a:pPr marL="0" indent="0">
              <a:buNone/>
            </a:pPr>
            <a:endParaRPr lang="en-US" sz="1200" dirty="0">
              <a:solidFill>
                <a:schemeClr val="bg1">
                  <a:lumMod val="95000"/>
                </a:schemeClr>
              </a:solidFill>
            </a:endParaRPr>
          </a:p>
          <a:p>
            <a:pPr marL="0" indent="0" algn="just">
              <a:buNone/>
            </a:pPr>
            <a:r>
              <a:rPr lang="en-US" sz="2400" dirty="0">
                <a:solidFill>
                  <a:schemeClr val="bg1">
                    <a:lumMod val="95000"/>
                  </a:schemeClr>
                </a:solidFill>
              </a:rPr>
              <a:t>Ratepayers should not bear the burden of an accounting expense that does not represent the actual cost of funding pensions and benefits. The contribution rate is established by the Kentucky Public Pensions Authority. </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412459" y="2252208"/>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67E3DC83-FCF1-3891-BE5F-512A9F5E4CC5}"/>
              </a:ext>
            </a:extLst>
          </p:cNvPr>
          <p:cNvSpPr>
            <a:spLocks noGrp="1"/>
          </p:cNvSpPr>
          <p:nvPr>
            <p:ph type="sldNum" sz="quarter" idx="12"/>
          </p:nvPr>
        </p:nvSpPr>
        <p:spPr/>
        <p:txBody>
          <a:bodyPr/>
          <a:lstStyle/>
          <a:p>
            <a:fld id="{85C42EE7-FE79-4F97-B36E-8DE404E350A4}" type="slidenum">
              <a:rPr lang="en-US" smtClean="0"/>
              <a:t>23</a:t>
            </a:fld>
            <a:endParaRPr lang="en-US" dirty="0"/>
          </a:p>
        </p:txBody>
      </p:sp>
    </p:spTree>
    <p:extLst>
      <p:ext uri="{BB962C8B-B14F-4D97-AF65-F5344CB8AC3E}">
        <p14:creationId xmlns:p14="http://schemas.microsoft.com/office/powerpoint/2010/main" val="831402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4"/>
            <a:ext cx="10515600" cy="1763991"/>
          </a:xfrm>
        </p:spPr>
        <p:txBody>
          <a:bodyPr>
            <a:normAutofit fontScale="90000"/>
          </a:bodyPr>
          <a:lstStyle/>
          <a:p>
            <a:pPr algn="ctr"/>
            <a:br>
              <a:rPr lang="en-US" sz="3100" dirty="0">
                <a:solidFill>
                  <a:schemeClr val="bg1">
                    <a:lumMod val="95000"/>
                  </a:schemeClr>
                </a:solidFill>
              </a:rPr>
            </a:br>
            <a:r>
              <a:rPr lang="en-US" sz="3100" dirty="0">
                <a:solidFill>
                  <a:schemeClr val="bg1">
                    <a:lumMod val="95000"/>
                  </a:schemeClr>
                </a:solidFill>
              </a:rPr>
              <a:t>Recurring Problems With Rate Adjustment Filings - Adjustments for Pension and Post Employment Benefits Other Than Pensions (OPEB) Costs in Excess of Kentucky Public Pension Authority (KPPA) Established Contribution Rate (continued)</a:t>
            </a:r>
            <a:br>
              <a:rPr lang="en-US" dirty="0">
                <a:solidFill>
                  <a:srgbClr val="FF0000"/>
                </a:solidFill>
              </a:rPr>
            </a:br>
            <a:endParaRPr lang="en-US" sz="4400" dirty="0">
              <a:solidFill>
                <a:schemeClr val="bg1">
                  <a:lumMod val="95000"/>
                </a:schemeClr>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2373927"/>
            <a:ext cx="10515600" cy="3803036"/>
          </a:xfrm>
        </p:spPr>
        <p:txBody>
          <a:bodyPr>
            <a:normAutofit lnSpcReduction="10000"/>
          </a:bodyPr>
          <a:lstStyle/>
          <a:p>
            <a:pPr marL="0" indent="0" algn="just">
              <a:buNone/>
            </a:pPr>
            <a:r>
              <a:rPr lang="en-US" sz="2400" dirty="0">
                <a:solidFill>
                  <a:schemeClr val="bg1"/>
                </a:solidFill>
              </a:rPr>
              <a:t>Example 1: You recorded $125,000 in expense but your contributions were $100,000 and the net pension liability increased by $25,000. The additional $25,000 is excluded from expenses for ratemaking purposes. </a:t>
            </a:r>
          </a:p>
          <a:p>
            <a:pPr marL="0" indent="0" algn="just">
              <a:buNone/>
            </a:pPr>
            <a:endParaRPr lang="en-US" sz="1200" dirty="0">
              <a:solidFill>
                <a:schemeClr val="bg1"/>
              </a:solidFill>
            </a:endParaRPr>
          </a:p>
          <a:p>
            <a:pPr marL="0" indent="0" algn="just">
              <a:buNone/>
            </a:pPr>
            <a:r>
              <a:rPr lang="en-US" sz="2400" dirty="0">
                <a:solidFill>
                  <a:schemeClr val="bg1"/>
                </a:solidFill>
              </a:rPr>
              <a:t>Example 2: You recorded $75,000 in expense but your contributions were $100,000 and the net pension liability decreased by $25,000. The $25,000 decrease in </a:t>
            </a:r>
            <a:r>
              <a:rPr lang="en-US" sz="2400" dirty="0">
                <a:solidFill>
                  <a:schemeClr val="bg1">
                    <a:lumMod val="95000"/>
                  </a:schemeClr>
                </a:solidFill>
              </a:rPr>
              <a:t>liability is added back to expenses for ratemaking purposes. </a:t>
            </a:r>
          </a:p>
          <a:p>
            <a:pPr marL="0" indent="0" algn="just">
              <a:buNone/>
            </a:pPr>
            <a:endParaRPr lang="en-US" sz="1200" dirty="0">
              <a:solidFill>
                <a:schemeClr val="bg1">
                  <a:lumMod val="95000"/>
                </a:schemeClr>
              </a:solidFill>
            </a:endParaRPr>
          </a:p>
          <a:p>
            <a:pPr marL="0" indent="0">
              <a:buNone/>
            </a:pPr>
            <a:r>
              <a:rPr lang="en-US" sz="2400" dirty="0">
                <a:solidFill>
                  <a:schemeClr val="bg1">
                    <a:lumMod val="95000"/>
                  </a:schemeClr>
                </a:solidFill>
              </a:rPr>
              <a:t>We have mostly seen increases in net pension and OPEB liabilities since implementation meaning amounts are reduced from expenses for ratemaking purposes. </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59" y="2129115"/>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67E3DC83-FCF1-3891-BE5F-512A9F5E4CC5}"/>
              </a:ext>
            </a:extLst>
          </p:cNvPr>
          <p:cNvSpPr>
            <a:spLocks noGrp="1"/>
          </p:cNvSpPr>
          <p:nvPr>
            <p:ph type="sldNum" sz="quarter" idx="12"/>
          </p:nvPr>
        </p:nvSpPr>
        <p:spPr/>
        <p:txBody>
          <a:bodyPr/>
          <a:lstStyle/>
          <a:p>
            <a:fld id="{85C42EE7-FE79-4F97-B36E-8DE404E350A4}" type="slidenum">
              <a:rPr lang="en-US" smtClean="0"/>
              <a:t>24</a:t>
            </a:fld>
            <a:endParaRPr lang="en-US" dirty="0"/>
          </a:p>
        </p:txBody>
      </p:sp>
    </p:spTree>
    <p:extLst>
      <p:ext uri="{BB962C8B-B14F-4D97-AF65-F5344CB8AC3E}">
        <p14:creationId xmlns:p14="http://schemas.microsoft.com/office/powerpoint/2010/main" val="4272523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1052614"/>
          </a:xfrm>
        </p:spPr>
        <p:txBody>
          <a:bodyPr>
            <a:normAutofit fontScale="90000"/>
          </a:bodyPr>
          <a:lstStyle/>
          <a:p>
            <a:pPr algn="ctr"/>
            <a:br>
              <a:rPr lang="en-US" sz="3100" dirty="0">
                <a:solidFill>
                  <a:schemeClr val="bg1">
                    <a:lumMod val="95000"/>
                  </a:schemeClr>
                </a:solidFill>
              </a:rPr>
            </a:br>
            <a:r>
              <a:rPr lang="en-US" sz="4000" dirty="0">
                <a:solidFill>
                  <a:schemeClr val="bg1">
                    <a:lumMod val="95000"/>
                  </a:schemeClr>
                </a:solidFill>
              </a:rPr>
              <a:t>Recurring Problems With Rate Adjustment Filings - Depreciation / NARUC</a:t>
            </a:r>
            <a:br>
              <a:rPr lang="en-US" dirty="0">
                <a:solidFill>
                  <a:srgbClr val="FF0000"/>
                </a:solidFill>
              </a:rPr>
            </a:br>
            <a:endParaRPr lang="en-US" sz="4400" dirty="0">
              <a:solidFill>
                <a:schemeClr val="bg1">
                  <a:lumMod val="95000"/>
                </a:schemeClr>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algn="just"/>
            <a:r>
              <a:rPr lang="en-US" sz="2800" dirty="0">
                <a:solidFill>
                  <a:schemeClr val="bg1"/>
                </a:solidFill>
              </a:rPr>
              <a:t>Depreciation is the </a:t>
            </a:r>
            <a:r>
              <a:rPr lang="en-US" sz="2800" u="sng" dirty="0">
                <a:solidFill>
                  <a:schemeClr val="bg1"/>
                </a:solidFill>
              </a:rPr>
              <a:t>periodic allocation</a:t>
            </a:r>
            <a:r>
              <a:rPr lang="en-US" sz="2800" dirty="0">
                <a:solidFill>
                  <a:schemeClr val="bg1"/>
                </a:solidFill>
              </a:rPr>
              <a:t> of the cost of a tangible long-lived asset over its </a:t>
            </a:r>
            <a:r>
              <a:rPr lang="en-US" sz="2800" u="sng" dirty="0">
                <a:solidFill>
                  <a:schemeClr val="bg1"/>
                </a:solidFill>
              </a:rPr>
              <a:t>estimated useful life</a:t>
            </a:r>
            <a:r>
              <a:rPr lang="en-US" sz="2800" dirty="0">
                <a:solidFill>
                  <a:schemeClr val="bg1"/>
                </a:solidFill>
              </a:rPr>
              <a:t>.</a:t>
            </a:r>
          </a:p>
          <a:p>
            <a:pPr marL="0" indent="0" algn="just">
              <a:buNone/>
            </a:pPr>
            <a:endParaRPr lang="en-US" sz="1050" dirty="0">
              <a:solidFill>
                <a:schemeClr val="bg1"/>
              </a:solidFill>
            </a:endParaRPr>
          </a:p>
          <a:p>
            <a:pPr algn="just"/>
            <a:r>
              <a:rPr lang="en-US" sz="2800" dirty="0">
                <a:solidFill>
                  <a:schemeClr val="bg1"/>
                </a:solidFill>
              </a:rPr>
              <a:t>Periodic Allocation:  Accounting Instruction 33 of the Uniform Systems of Accounts (USoA) for Water Districts and Water Associations requires the use of straight-line depreciation.</a:t>
            </a:r>
          </a:p>
          <a:p>
            <a:pPr marL="0" indent="0" algn="just">
              <a:buNone/>
            </a:pPr>
            <a:endParaRPr lang="en-US" sz="1050" dirty="0">
              <a:solidFill>
                <a:schemeClr val="bg1"/>
              </a:solidFill>
            </a:endParaRPr>
          </a:p>
          <a:p>
            <a:pPr algn="just"/>
            <a:r>
              <a:rPr lang="en-US" sz="2800" dirty="0">
                <a:solidFill>
                  <a:schemeClr val="bg1"/>
                </a:solidFill>
              </a:rPr>
              <a:t>Estimated Useful Life: Commission follows 197</a:t>
            </a:r>
            <a:r>
              <a:rPr lang="en-US" sz="2800" dirty="0">
                <a:solidFill>
                  <a:schemeClr val="bg1">
                    <a:lumMod val="95000"/>
                  </a:schemeClr>
                </a:solidFill>
              </a:rPr>
              <a:t>9 </a:t>
            </a:r>
            <a:r>
              <a:rPr lang="en-US" dirty="0">
                <a:solidFill>
                  <a:schemeClr val="bg1">
                    <a:lumMod val="95000"/>
                  </a:schemeClr>
                </a:solidFill>
              </a:rPr>
              <a:t>National Association of Regulatory Utility Commissioners (NARUC) titled Depreciation Practices for Small Water Utilities (NARUC Study).</a:t>
            </a:r>
            <a:endParaRPr lang="en-US" sz="2800" dirty="0">
              <a:solidFill>
                <a:schemeClr val="bg1">
                  <a:lumMod val="95000"/>
                </a:schemeClr>
              </a:solidFill>
              <a:highlight>
                <a:srgbClr val="FFFF00"/>
              </a:highlight>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C497959E-C5B8-F139-8F05-525C05E99C43}"/>
              </a:ext>
            </a:extLst>
          </p:cNvPr>
          <p:cNvSpPr>
            <a:spLocks noGrp="1"/>
          </p:cNvSpPr>
          <p:nvPr>
            <p:ph type="sldNum" sz="quarter" idx="12"/>
          </p:nvPr>
        </p:nvSpPr>
        <p:spPr/>
        <p:txBody>
          <a:bodyPr/>
          <a:lstStyle/>
          <a:p>
            <a:fld id="{85C42EE7-FE79-4F97-B36E-8DE404E350A4}" type="slidenum">
              <a:rPr lang="en-US" smtClean="0"/>
              <a:t>25</a:t>
            </a:fld>
            <a:endParaRPr lang="en-US" dirty="0"/>
          </a:p>
        </p:txBody>
      </p:sp>
    </p:spTree>
    <p:extLst>
      <p:ext uri="{BB962C8B-B14F-4D97-AF65-F5344CB8AC3E}">
        <p14:creationId xmlns:p14="http://schemas.microsoft.com/office/powerpoint/2010/main" val="234047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896397"/>
          </a:xfrm>
        </p:spPr>
        <p:txBody>
          <a:bodyPr>
            <a:normAutofit fontScale="90000"/>
          </a:bodyPr>
          <a:lstStyle/>
          <a:p>
            <a:pPr algn="ctr"/>
            <a:br>
              <a:rPr lang="en-US" sz="3100" dirty="0">
                <a:solidFill>
                  <a:schemeClr val="bg1">
                    <a:lumMod val="95000"/>
                  </a:schemeClr>
                </a:solidFill>
              </a:rPr>
            </a:br>
            <a:r>
              <a:rPr lang="en-US" sz="3100" dirty="0">
                <a:solidFill>
                  <a:schemeClr val="bg1">
                    <a:lumMod val="95000"/>
                  </a:schemeClr>
                </a:solidFill>
              </a:rPr>
              <a:t>Recurring Problems With Rate Adjustment Filings - </a:t>
            </a:r>
            <a:r>
              <a:rPr lang="en-US" sz="3200" dirty="0">
                <a:solidFill>
                  <a:schemeClr val="bg1"/>
                </a:solidFill>
              </a:rPr>
              <a:t>Court Precedent for Recovery of Depreciation</a:t>
            </a:r>
            <a:br>
              <a:rPr lang="en-US" dirty="0">
                <a:solidFill>
                  <a:srgbClr val="FF0000"/>
                </a:solidFill>
              </a:rPr>
            </a:br>
            <a:endParaRPr lang="en-US" sz="4400" dirty="0">
              <a:solidFill>
                <a:schemeClr val="bg1">
                  <a:lumMod val="95000"/>
                </a:schemeClr>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570451" y="1417739"/>
            <a:ext cx="10897299" cy="4921825"/>
          </a:xfrm>
        </p:spPr>
        <p:txBody>
          <a:bodyPr>
            <a:normAutofit/>
          </a:bodyPr>
          <a:lstStyle/>
          <a:p>
            <a:pPr marL="0" indent="0" algn="just">
              <a:lnSpc>
                <a:spcPct val="150000"/>
              </a:lnSpc>
              <a:buNone/>
            </a:pPr>
            <a:r>
              <a:rPr lang="en-US" sz="2200" dirty="0">
                <a:solidFill>
                  <a:schemeClr val="bg1"/>
                </a:solidFill>
              </a:rPr>
              <a:t>The Kentucky Supreme Court has held that the Commission must permit a water district to recover its depreciation expense through its rates for service to provide internal funds for renewing and replacing assets. See Public Serv. Comm’n of Kentucky v. Dewitt Water Dist., 720 S.W.2d 725, 728 (Ky. 1986). Although a water district’s lenders require that a small portion of the depreciation funds be deposited annually into a debt reserve/depreciation fund until the account’s balance accumulates to a required threshold, neither the Commission nor the Court requires that revenues collected for depreciation be accounted for separately from the water district’s general funds or that depreciation funds be used only for asset renewal and replacement. </a:t>
            </a:r>
            <a:endParaRPr lang="en-US" dirty="0">
              <a:solidFill>
                <a:schemeClr val="bg1">
                  <a:lumMod val="95000"/>
                </a:schemeClr>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278300"/>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C497959E-C5B8-F139-8F05-525C05E99C43}"/>
              </a:ext>
            </a:extLst>
          </p:cNvPr>
          <p:cNvSpPr>
            <a:spLocks noGrp="1"/>
          </p:cNvSpPr>
          <p:nvPr>
            <p:ph type="sldNum" sz="quarter" idx="12"/>
          </p:nvPr>
        </p:nvSpPr>
        <p:spPr/>
        <p:txBody>
          <a:bodyPr/>
          <a:lstStyle/>
          <a:p>
            <a:fld id="{85C42EE7-FE79-4F97-B36E-8DE404E350A4}" type="slidenum">
              <a:rPr lang="en-US" smtClean="0"/>
              <a:t>26</a:t>
            </a:fld>
            <a:endParaRPr lang="en-US" dirty="0"/>
          </a:p>
        </p:txBody>
      </p:sp>
    </p:spTree>
    <p:extLst>
      <p:ext uri="{BB962C8B-B14F-4D97-AF65-F5344CB8AC3E}">
        <p14:creationId xmlns:p14="http://schemas.microsoft.com/office/powerpoint/2010/main" val="8502555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059099" cy="968725"/>
          </a:xfrm>
        </p:spPr>
        <p:txBody>
          <a:bodyPr>
            <a:normAutofit/>
          </a:bodyPr>
          <a:lstStyle/>
          <a:p>
            <a:pPr algn="ctr"/>
            <a:r>
              <a:rPr lang="en-US" sz="3100" dirty="0">
                <a:solidFill>
                  <a:schemeClr val="bg1">
                    <a:lumMod val="95000"/>
                  </a:schemeClr>
                </a:solidFill>
              </a:rPr>
              <a:t>Recurring Problems With Rate Adjustment Filings - Depreciation / NARUC</a:t>
            </a:r>
            <a:endParaRPr lang="en-US" sz="4400" dirty="0">
              <a:solidFill>
                <a:schemeClr val="bg1">
                  <a:lumMod val="95000"/>
                </a:schemeClr>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2052128"/>
            <a:ext cx="10515600" cy="3492995"/>
          </a:xfrm>
        </p:spPr>
        <p:txBody>
          <a:bodyPr>
            <a:normAutofit/>
          </a:bodyPr>
          <a:lstStyle/>
          <a:p>
            <a:pPr marL="0" indent="0" algn="just">
              <a:buNone/>
            </a:pPr>
            <a:r>
              <a:rPr lang="en-US" sz="2200" dirty="0">
                <a:solidFill>
                  <a:schemeClr val="bg1"/>
                </a:solidFill>
              </a:rPr>
              <a:t>Depreciation estimated useful lives should be consistent from utility to utility and rate payers should not be required to pay to recover the utility’s investment in capital faster (or slower) than the standard rate range. </a:t>
            </a:r>
          </a:p>
          <a:p>
            <a:pPr marL="0" indent="0" algn="just">
              <a:buNone/>
            </a:pPr>
            <a:endParaRPr lang="en-US" sz="1000" dirty="0">
              <a:solidFill>
                <a:schemeClr val="bg1"/>
              </a:solidFill>
            </a:endParaRPr>
          </a:p>
          <a:p>
            <a:pPr marL="0" indent="0" algn="just">
              <a:buNone/>
            </a:pPr>
            <a:r>
              <a:rPr lang="en-US" sz="2200" dirty="0">
                <a:solidFill>
                  <a:schemeClr val="bg1"/>
                </a:solidFill>
              </a:rPr>
              <a:t>The Commission relies on the </a:t>
            </a:r>
            <a:r>
              <a:rPr lang="en-US" sz="2200" dirty="0">
                <a:solidFill>
                  <a:schemeClr val="bg1"/>
                </a:solidFill>
                <a:effectLst/>
                <a:ea typeface="Calibri" panose="020F0502020204030204" pitchFamily="34" charset="0"/>
                <a:cs typeface="Times New Roman" panose="02020603050405020304" pitchFamily="18" charset="0"/>
              </a:rPr>
              <a:t>National Association of Regulatory Utility Commissioners’ (NARUC) 1979 publication entitled Depreciation Practices for Small Water Utilities (NARUC Study). To evaluate the reasonableness of the depreciation practices of small water utilities, the Commission has historically relied upon NARUC Study. When no evidence exists to support a specific life that is outside the NARUC ranges, the Commission has historically used the midpoint of the NARUC ranges to depreciate the utility plant.</a:t>
            </a:r>
          </a:p>
          <a:p>
            <a:pPr marL="0" indent="0">
              <a:buNone/>
            </a:pPr>
            <a:endParaRPr lang="en-US" sz="1000" dirty="0">
              <a:solidFill>
                <a:schemeClr val="bg1">
                  <a:lumMod val="95000"/>
                </a:schemeClr>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C497959E-C5B8-F139-8F05-525C05E99C43}"/>
              </a:ext>
            </a:extLst>
          </p:cNvPr>
          <p:cNvSpPr>
            <a:spLocks noGrp="1"/>
          </p:cNvSpPr>
          <p:nvPr>
            <p:ph type="sldNum" sz="quarter" idx="12"/>
          </p:nvPr>
        </p:nvSpPr>
        <p:spPr/>
        <p:txBody>
          <a:bodyPr/>
          <a:lstStyle/>
          <a:p>
            <a:fld id="{85C42EE7-FE79-4F97-B36E-8DE404E350A4}" type="slidenum">
              <a:rPr lang="en-US" smtClean="0"/>
              <a:t>27</a:t>
            </a:fld>
            <a:endParaRPr lang="en-US" dirty="0"/>
          </a:p>
        </p:txBody>
      </p:sp>
    </p:spTree>
    <p:extLst>
      <p:ext uri="{BB962C8B-B14F-4D97-AF65-F5344CB8AC3E}">
        <p14:creationId xmlns:p14="http://schemas.microsoft.com/office/powerpoint/2010/main" val="22019748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a:bodyPr>
          <a:lstStyle/>
          <a:p>
            <a:pPr marL="285750" indent="-285750"/>
            <a:r>
              <a:rPr lang="en-US" sz="3600" dirty="0">
                <a:solidFill>
                  <a:schemeClr val="bg1">
                    <a:lumMod val="95000"/>
                  </a:schemeClr>
                </a:solidFill>
              </a:rPr>
              <a:t>Ratemaking Consequences of Excessive Water Loss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algn="just">
              <a:lnSpc>
                <a:spcPct val="100000"/>
              </a:lnSpc>
            </a:pPr>
            <a:r>
              <a:rPr lang="en-US" dirty="0">
                <a:solidFill>
                  <a:schemeClr val="bg1"/>
                </a:solidFill>
              </a:rPr>
              <a:t>There is a separate presentation on water loss reporting. The next slides are limited to the law and calculations for ratemaking purposes. </a:t>
            </a:r>
          </a:p>
          <a:p>
            <a:pPr>
              <a:lnSpc>
                <a:spcPct val="150000"/>
              </a:lnSpc>
            </a:pPr>
            <a:r>
              <a:rPr lang="en-US" dirty="0">
                <a:solidFill>
                  <a:schemeClr val="bg1"/>
                </a:solidFill>
              </a:rPr>
              <a:t>Unaccounted for Water Loss </a:t>
            </a:r>
            <a:r>
              <a:rPr lang="fr-FR" sz="2800" dirty="0">
                <a:solidFill>
                  <a:schemeClr val="bg1"/>
                </a:solidFill>
              </a:rPr>
              <a:t>807 KAR 5:066 Section 6 (3)</a:t>
            </a:r>
          </a:p>
          <a:p>
            <a:pPr>
              <a:lnSpc>
                <a:spcPct val="150000"/>
              </a:lnSpc>
            </a:pPr>
            <a:r>
              <a:rPr lang="en-US" dirty="0">
                <a:solidFill>
                  <a:schemeClr val="bg1"/>
                </a:solidFill>
              </a:rPr>
              <a:t>The Math – Cost of Excess Water Loss</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F34214F6-5A2C-A9A6-D21B-6CDC519A8213}"/>
              </a:ext>
            </a:extLst>
          </p:cNvPr>
          <p:cNvSpPr>
            <a:spLocks noGrp="1"/>
          </p:cNvSpPr>
          <p:nvPr>
            <p:ph type="sldNum" sz="quarter" idx="12"/>
          </p:nvPr>
        </p:nvSpPr>
        <p:spPr/>
        <p:txBody>
          <a:bodyPr/>
          <a:lstStyle/>
          <a:p>
            <a:fld id="{85C42EE7-FE79-4F97-B36E-8DE404E350A4}" type="slidenum">
              <a:rPr lang="en-US" smtClean="0"/>
              <a:t>28</a:t>
            </a:fld>
            <a:endParaRPr lang="en-US" dirty="0"/>
          </a:p>
        </p:txBody>
      </p:sp>
    </p:spTree>
    <p:extLst>
      <p:ext uri="{BB962C8B-B14F-4D97-AF65-F5344CB8AC3E}">
        <p14:creationId xmlns:p14="http://schemas.microsoft.com/office/powerpoint/2010/main" val="26857812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marL="285750" indent="-285750" algn="ctr"/>
            <a:r>
              <a:rPr lang="en-US" sz="3600" dirty="0">
                <a:solidFill>
                  <a:schemeClr val="bg1">
                    <a:lumMod val="95000"/>
                  </a:schemeClr>
                </a:solidFill>
              </a:rPr>
              <a:t>Ratemaking Consequences of Excessive Water Loss </a:t>
            </a:r>
            <a:br>
              <a:rPr lang="en-US" sz="3600" dirty="0">
                <a:solidFill>
                  <a:schemeClr val="bg1">
                    <a:lumMod val="95000"/>
                  </a:schemeClr>
                </a:solidFill>
              </a:rPr>
            </a:br>
            <a:r>
              <a:rPr lang="fr-FR" sz="3100" dirty="0">
                <a:solidFill>
                  <a:schemeClr val="bg1">
                    <a:lumMod val="95000"/>
                  </a:schemeClr>
                </a:solidFill>
              </a:rPr>
              <a:t>807 KAR 5:066 Section 6 (3) </a:t>
            </a:r>
            <a:r>
              <a:rPr lang="fr-FR" sz="2700" dirty="0">
                <a:solidFill>
                  <a:schemeClr val="bg1">
                    <a:lumMod val="95000"/>
                  </a:schemeClr>
                </a:solidFill>
              </a:rPr>
              <a:t>(continued)</a:t>
            </a:r>
            <a:endParaRPr lang="en-US" sz="2700" dirty="0">
              <a:solidFill>
                <a:schemeClr val="bg1">
                  <a:lumMod val="95000"/>
                </a:schemeClr>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lnSpcReduction="10000"/>
          </a:bodyPr>
          <a:lstStyle/>
          <a:p>
            <a:pPr algn="just"/>
            <a:r>
              <a:rPr lang="en-US" sz="2600" dirty="0">
                <a:solidFill>
                  <a:schemeClr val="bg1">
                    <a:lumMod val="95000"/>
                  </a:schemeClr>
                </a:solidFill>
              </a:rPr>
              <a:t>Unaccounted for water loss. Except for purchased water rate adjustments for water districts and water associations, and rate adjustments pursuant to KRS 278.023(4), for rate making purposes a utility's water loss shall not exceed fifteen (15) percent of total water produced and purchased, excluding water used by a utility in its own operations.</a:t>
            </a:r>
          </a:p>
          <a:p>
            <a:pPr algn="just"/>
            <a:endParaRPr lang="en-US" sz="1000" dirty="0">
              <a:solidFill>
                <a:schemeClr val="bg1">
                  <a:lumMod val="95000"/>
                </a:schemeClr>
              </a:solidFill>
            </a:endParaRPr>
          </a:p>
          <a:p>
            <a:pPr algn="just"/>
            <a:r>
              <a:rPr lang="en-US" sz="2600" dirty="0">
                <a:solidFill>
                  <a:schemeClr val="bg1">
                    <a:lumMod val="95000"/>
                  </a:schemeClr>
                </a:solidFill>
              </a:rPr>
              <a:t>Upon application by a utility in a rate case filing or by separate filing, or upon motion by the commission, an alternative level of reasonable water loss may be established by the commission. A utility proposing an alternative level shall have the burden of demonstrating that the alternative level is more reasonable than the level prescribed in this section.</a:t>
            </a:r>
          </a:p>
          <a:p>
            <a:endParaRPr lang="en-US" dirty="0">
              <a:solidFill>
                <a:schemeClr val="bg1">
                  <a:lumMod val="95000"/>
                </a:schemeClr>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5604A363-3781-BEDE-7BAA-3483935F578E}"/>
              </a:ext>
            </a:extLst>
          </p:cNvPr>
          <p:cNvSpPr>
            <a:spLocks noGrp="1"/>
          </p:cNvSpPr>
          <p:nvPr>
            <p:ph type="sldNum" sz="quarter" idx="12"/>
          </p:nvPr>
        </p:nvSpPr>
        <p:spPr/>
        <p:txBody>
          <a:bodyPr/>
          <a:lstStyle/>
          <a:p>
            <a:fld id="{85C42EE7-FE79-4F97-B36E-8DE404E350A4}" type="slidenum">
              <a:rPr lang="en-US" smtClean="0"/>
              <a:t>29</a:t>
            </a:fld>
            <a:endParaRPr lang="en-US" dirty="0"/>
          </a:p>
        </p:txBody>
      </p:sp>
    </p:spTree>
    <p:extLst>
      <p:ext uri="{BB962C8B-B14F-4D97-AF65-F5344CB8AC3E}">
        <p14:creationId xmlns:p14="http://schemas.microsoft.com/office/powerpoint/2010/main" val="15969789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marL="285750" indent="-285750"/>
            <a:r>
              <a:rPr lang="en-US" sz="3600" dirty="0">
                <a:solidFill>
                  <a:schemeClr val="bg1">
                    <a:lumMod val="95000"/>
                  </a:schemeClr>
                </a:solidFill>
              </a:rPr>
              <a:t>Ratemaking Consequences of Excessive Water Loss – The Math</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412459" y="1333850"/>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71DA2EA5-B9F4-936B-F3EE-3B07BF5A894E}"/>
              </a:ext>
            </a:extLst>
          </p:cNvPr>
          <p:cNvSpPr>
            <a:spLocks noGrp="1"/>
          </p:cNvSpPr>
          <p:nvPr>
            <p:ph type="sldNum" sz="quarter" idx="12"/>
          </p:nvPr>
        </p:nvSpPr>
        <p:spPr/>
        <p:txBody>
          <a:bodyPr/>
          <a:lstStyle/>
          <a:p>
            <a:fld id="{85C42EE7-FE79-4F97-B36E-8DE404E350A4}" type="slidenum">
              <a:rPr lang="en-US" smtClean="0"/>
              <a:t>30</a:t>
            </a:fld>
            <a:endParaRPr lang="en-US" dirty="0"/>
          </a:p>
        </p:txBody>
      </p:sp>
      <p:graphicFrame>
        <p:nvGraphicFramePr>
          <p:cNvPr id="3" name="Object 2">
            <a:extLst>
              <a:ext uri="{FF2B5EF4-FFF2-40B4-BE49-F238E27FC236}">
                <a16:creationId xmlns:a16="http://schemas.microsoft.com/office/drawing/2014/main" id="{F1A97CE7-B717-F9EF-7613-29BB91AA25C2}"/>
              </a:ext>
            </a:extLst>
          </p:cNvPr>
          <p:cNvGraphicFramePr>
            <a:graphicFrameLocks noChangeAspect="1"/>
          </p:cNvGraphicFramePr>
          <p:nvPr>
            <p:extLst>
              <p:ext uri="{D42A27DB-BD31-4B8C-83A1-F6EECF244321}">
                <p14:modId xmlns:p14="http://schemas.microsoft.com/office/powerpoint/2010/main" val="2171149301"/>
              </p:ext>
            </p:extLst>
          </p:nvPr>
        </p:nvGraphicFramePr>
        <p:xfrm>
          <a:off x="1933182" y="1637646"/>
          <a:ext cx="8579896" cy="3245439"/>
        </p:xfrm>
        <a:graphic>
          <a:graphicData uri="http://schemas.openxmlformats.org/presentationml/2006/ole">
            <mc:AlternateContent xmlns:mc="http://schemas.openxmlformats.org/markup-compatibility/2006">
              <mc:Choice xmlns:v="urn:schemas-microsoft-com:vml" Requires="v">
                <p:oleObj name="Worksheet" r:id="rId3" imgW="6572228" imgH="2485909" progId="Excel.Sheet.12">
                  <p:embed/>
                </p:oleObj>
              </mc:Choice>
              <mc:Fallback>
                <p:oleObj name="Worksheet" r:id="rId3" imgW="6572228" imgH="2485909" progId="Excel.Sheet.12">
                  <p:embed/>
                  <p:pic>
                    <p:nvPicPr>
                      <p:cNvPr id="3" name="Object 2">
                        <a:extLst>
                          <a:ext uri="{FF2B5EF4-FFF2-40B4-BE49-F238E27FC236}">
                            <a16:creationId xmlns:a16="http://schemas.microsoft.com/office/drawing/2014/main" id="{F1A97CE7-B717-F9EF-7613-29BB91AA25C2}"/>
                          </a:ext>
                        </a:extLst>
                      </p:cNvPr>
                      <p:cNvPicPr/>
                      <p:nvPr/>
                    </p:nvPicPr>
                    <p:blipFill>
                      <a:blip r:embed="rId4"/>
                      <a:stretch>
                        <a:fillRect/>
                      </a:stretch>
                    </p:blipFill>
                    <p:spPr>
                      <a:xfrm>
                        <a:off x="1933182" y="1637646"/>
                        <a:ext cx="8579896" cy="3245439"/>
                      </a:xfrm>
                      <a:prstGeom prst="rect">
                        <a:avLst/>
                      </a:prstGeom>
                    </p:spPr>
                  </p:pic>
                </p:oleObj>
              </mc:Fallback>
            </mc:AlternateContent>
          </a:graphicData>
        </a:graphic>
      </p:graphicFrame>
    </p:spTree>
    <p:extLst>
      <p:ext uri="{BB962C8B-B14F-4D97-AF65-F5344CB8AC3E}">
        <p14:creationId xmlns:p14="http://schemas.microsoft.com/office/powerpoint/2010/main" val="17189500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a:bodyPr>
          <a:lstStyle/>
          <a:p>
            <a:pPr algn="ctr"/>
            <a:r>
              <a:rPr lang="en-US" sz="3200" dirty="0">
                <a:solidFill>
                  <a:schemeClr val="bg1">
                    <a:lumMod val="95000"/>
                  </a:schemeClr>
                </a:solidFill>
              </a:rPr>
              <a:t>Purchased Water Adjustment (PWA) Applications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25624"/>
            <a:ext cx="10515600" cy="4733437"/>
          </a:xfrm>
        </p:spPr>
        <p:txBody>
          <a:bodyPr>
            <a:normAutofit/>
          </a:bodyPr>
          <a:lstStyle/>
          <a:p>
            <a:pPr marL="0" algn="just">
              <a:spcBef>
                <a:spcPts val="1200"/>
              </a:spcBef>
              <a:tabLst>
                <a:tab pos="182880" algn="l"/>
              </a:tabLst>
            </a:pPr>
            <a:r>
              <a:rPr lang="en-US" sz="2400" kern="100" dirty="0">
                <a:solidFill>
                  <a:schemeClr val="bg1">
                    <a:lumMod val="95000"/>
                  </a:schemeClr>
                </a:solidFill>
                <a:ea typeface="Times New Roman" panose="02020603050405020304" pitchFamily="18" charset="0"/>
                <a:cs typeface="Times New Roman" panose="02020603050405020304" pitchFamily="18" charset="0"/>
              </a:rPr>
              <a:t>Section807 KAR 5:068. Purchased water adjustment for water districts and water associations.</a:t>
            </a:r>
          </a:p>
          <a:p>
            <a:pPr marL="0" marR="0" algn="just">
              <a:spcBef>
                <a:spcPts val="1200"/>
              </a:spcBef>
              <a:spcAft>
                <a:spcPts val="0"/>
              </a:spcAft>
              <a:tabLst>
                <a:tab pos="182880" algn="l"/>
              </a:tabLst>
            </a:pPr>
            <a:r>
              <a:rPr lang="en-US" sz="2400" kern="100" dirty="0">
                <a:solidFill>
                  <a:schemeClr val="bg1">
                    <a:lumMod val="95000"/>
                  </a:schemeClr>
                </a:solidFill>
                <a:effectLst/>
                <a:ea typeface="Times New Roman" panose="02020603050405020304" pitchFamily="18" charset="0"/>
                <a:cs typeface="Times New Roman" panose="02020603050405020304" pitchFamily="18" charset="0"/>
              </a:rPr>
              <a:t> 3. Purchased Water Adjustment Factor.</a:t>
            </a:r>
          </a:p>
          <a:p>
            <a:pPr marL="0" marR="0" indent="0" algn="just">
              <a:spcBef>
                <a:spcPts val="1200"/>
              </a:spcBef>
              <a:spcAft>
                <a:spcPts val="0"/>
              </a:spcAft>
              <a:buNone/>
              <a:tabLst>
                <a:tab pos="182880" algn="l"/>
              </a:tabLst>
            </a:pPr>
            <a:r>
              <a:rPr lang="en-US" sz="2400" kern="100" dirty="0">
                <a:solidFill>
                  <a:srgbClr val="000000"/>
                </a:solidFill>
                <a:ea typeface="Times New Roman" panose="02020603050405020304" pitchFamily="18" charset="0"/>
                <a:cs typeface="Times New Roman" panose="02020603050405020304" pitchFamily="18" charset="0"/>
              </a:rPr>
              <a:t>		</a:t>
            </a:r>
          </a:p>
          <a:p>
            <a:pPr marL="0" marR="0" algn="just">
              <a:spcBef>
                <a:spcPts val="1200"/>
              </a:spcBef>
              <a:spcAft>
                <a:spcPts val="0"/>
              </a:spcAft>
              <a:tabLst>
                <a:tab pos="182880" algn="l"/>
              </a:tabLst>
            </a:pPr>
            <a:endParaRPr lang="en-US" sz="2400" kern="100" dirty="0">
              <a:solidFill>
                <a:srgbClr val="000000"/>
              </a:solidFill>
              <a:effectLst/>
              <a:ea typeface="Times New Roman" panose="02020603050405020304" pitchFamily="18" charset="0"/>
              <a:cs typeface="Times New Roman" panose="02020603050405020304" pitchFamily="18" charset="0"/>
            </a:endParaRPr>
          </a:p>
          <a:p>
            <a:endParaRPr lang="en-US" sz="2400" dirty="0">
              <a:solidFill>
                <a:srgbClr val="FF0000"/>
              </a:solidFill>
            </a:endParaRPr>
          </a:p>
          <a:p>
            <a:endParaRPr lang="en-US" sz="2400" dirty="0">
              <a:solidFill>
                <a:srgbClr val="FF0000"/>
              </a:solidFill>
            </a:endParaRPr>
          </a:p>
          <a:p>
            <a:endParaRPr lang="en-US" sz="2400" dirty="0">
              <a:solidFill>
                <a:schemeClr val="bg1">
                  <a:lumMod val="95000"/>
                </a:schemeClr>
              </a:solidFill>
            </a:endParaRPr>
          </a:p>
          <a:p>
            <a:endParaRPr lang="en-US" sz="2400" dirty="0">
              <a:solidFill>
                <a:schemeClr val="bg1">
                  <a:lumMod val="95000"/>
                </a:schemeClr>
              </a:solidFill>
            </a:endParaRPr>
          </a:p>
          <a:p>
            <a:r>
              <a:rPr lang="en-US" sz="2400" dirty="0">
                <a:solidFill>
                  <a:schemeClr val="bg1">
                    <a:lumMod val="95000"/>
                  </a:schemeClr>
                </a:solidFill>
              </a:rPr>
              <a:t>New tariff to reflect adjustment.</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2C4E6D76-A02F-A5CF-ECE8-5D68B4759D38}"/>
              </a:ext>
            </a:extLst>
          </p:cNvPr>
          <p:cNvSpPr>
            <a:spLocks noGrp="1"/>
          </p:cNvSpPr>
          <p:nvPr>
            <p:ph type="sldNum" sz="quarter" idx="12"/>
          </p:nvPr>
        </p:nvSpPr>
        <p:spPr/>
        <p:txBody>
          <a:bodyPr/>
          <a:lstStyle/>
          <a:p>
            <a:fld id="{85C42EE7-FE79-4F97-B36E-8DE404E350A4}" type="slidenum">
              <a:rPr lang="en-US" smtClean="0"/>
              <a:t>31</a:t>
            </a:fld>
            <a:endParaRPr lang="en-US" dirty="0"/>
          </a:p>
        </p:txBody>
      </p:sp>
      <p:graphicFrame>
        <p:nvGraphicFramePr>
          <p:cNvPr id="4" name="Object 3">
            <a:extLst>
              <a:ext uri="{FF2B5EF4-FFF2-40B4-BE49-F238E27FC236}">
                <a16:creationId xmlns:a16="http://schemas.microsoft.com/office/drawing/2014/main" id="{3B256A84-24AE-A932-B036-2EF8AF04AA22}"/>
              </a:ext>
            </a:extLst>
          </p:cNvPr>
          <p:cNvGraphicFramePr>
            <a:graphicFrameLocks noChangeAspect="1"/>
          </p:cNvGraphicFramePr>
          <p:nvPr>
            <p:extLst>
              <p:ext uri="{D42A27DB-BD31-4B8C-83A1-F6EECF244321}">
                <p14:modId xmlns:p14="http://schemas.microsoft.com/office/powerpoint/2010/main" val="1356659658"/>
              </p:ext>
            </p:extLst>
          </p:nvPr>
        </p:nvGraphicFramePr>
        <p:xfrm>
          <a:off x="1928725" y="3231539"/>
          <a:ext cx="7450167" cy="2307574"/>
        </p:xfrm>
        <a:graphic>
          <a:graphicData uri="http://schemas.openxmlformats.org/presentationml/2006/ole">
            <mc:AlternateContent xmlns:mc="http://schemas.openxmlformats.org/markup-compatibility/2006">
              <mc:Choice xmlns:v="urn:schemas-microsoft-com:vml" Requires="v">
                <p:oleObj name="Worksheet" r:id="rId3" imgW="5381600" imgH="1666772" progId="Excel.Sheet.12">
                  <p:embed/>
                </p:oleObj>
              </mc:Choice>
              <mc:Fallback>
                <p:oleObj name="Worksheet" r:id="rId3" imgW="5381600" imgH="1666772" progId="Excel.Sheet.12">
                  <p:embed/>
                  <p:pic>
                    <p:nvPicPr>
                      <p:cNvPr id="4" name="Object 3">
                        <a:extLst>
                          <a:ext uri="{FF2B5EF4-FFF2-40B4-BE49-F238E27FC236}">
                            <a16:creationId xmlns:a16="http://schemas.microsoft.com/office/drawing/2014/main" id="{3B256A84-24AE-A932-B036-2EF8AF04AA22}"/>
                          </a:ext>
                        </a:extLst>
                      </p:cNvPr>
                      <p:cNvPicPr/>
                      <p:nvPr/>
                    </p:nvPicPr>
                    <p:blipFill>
                      <a:blip r:embed="rId4"/>
                      <a:stretch>
                        <a:fillRect/>
                      </a:stretch>
                    </p:blipFill>
                    <p:spPr>
                      <a:xfrm>
                        <a:off x="1928725" y="3231539"/>
                        <a:ext cx="7450167" cy="2307574"/>
                      </a:xfrm>
                      <a:prstGeom prst="rect">
                        <a:avLst/>
                      </a:prstGeom>
                    </p:spPr>
                  </p:pic>
                </p:oleObj>
              </mc:Fallback>
            </mc:AlternateContent>
          </a:graphicData>
        </a:graphic>
      </p:graphicFrame>
    </p:spTree>
    <p:extLst>
      <p:ext uri="{BB962C8B-B14F-4D97-AF65-F5344CB8AC3E}">
        <p14:creationId xmlns:p14="http://schemas.microsoft.com/office/powerpoint/2010/main" val="42567804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Forms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lnSpcReduction="10000"/>
          </a:bodyPr>
          <a:lstStyle/>
          <a:p>
            <a:r>
              <a:rPr lang="en-US" altLang="en-US" sz="3200" dirty="0">
                <a:solidFill>
                  <a:schemeClr val="bg1">
                    <a:lumMod val="95000"/>
                  </a:schemeClr>
                </a:solidFill>
                <a:hlinkClick r:id="rId3">
                  <a:extLst>
                    <a:ext uri="{A12FA001-AC4F-418D-AE19-62706E023703}">
                      <ahyp:hlinkClr xmlns:ahyp="http://schemas.microsoft.com/office/drawing/2018/hyperlinkcolor" val="tx"/>
                    </a:ext>
                  </a:extLst>
                </a:hlinkClick>
              </a:rPr>
              <a:t>http://www.psc.ky.gov/</a:t>
            </a:r>
            <a:endParaRPr lang="en-US" altLang="en-US" sz="3200" dirty="0">
              <a:solidFill>
                <a:schemeClr val="bg1">
                  <a:lumMod val="95000"/>
                </a:schemeClr>
              </a:solidFill>
            </a:endParaRPr>
          </a:p>
          <a:p>
            <a:r>
              <a:rPr lang="en-US" altLang="en-US" sz="3200" b="1" dirty="0">
                <a:solidFill>
                  <a:schemeClr val="bg1">
                    <a:lumMod val="95000"/>
                  </a:schemeClr>
                </a:solidFill>
              </a:rPr>
              <a:t>Utility Information</a:t>
            </a:r>
          </a:p>
          <a:p>
            <a:pPr lvl="1"/>
            <a:r>
              <a:rPr lang="en-US" altLang="en-US" sz="3200" dirty="0">
                <a:solidFill>
                  <a:schemeClr val="bg1">
                    <a:lumMod val="95000"/>
                  </a:schemeClr>
                </a:solidFill>
              </a:rPr>
              <a:t>Utility Forms</a:t>
            </a:r>
          </a:p>
          <a:p>
            <a:pPr lvl="2"/>
            <a:r>
              <a:rPr lang="en-US" altLang="en-US" sz="3000" dirty="0">
                <a:solidFill>
                  <a:schemeClr val="bg1">
                    <a:lumMod val="95000"/>
                  </a:schemeClr>
                </a:solidFill>
              </a:rPr>
              <a:t>NRC Cost Justification </a:t>
            </a:r>
          </a:p>
          <a:p>
            <a:pPr lvl="2"/>
            <a:r>
              <a:rPr lang="en-US" altLang="en-US" sz="3000" dirty="0">
                <a:solidFill>
                  <a:schemeClr val="bg1">
                    <a:lumMod val="95000"/>
                  </a:schemeClr>
                </a:solidFill>
              </a:rPr>
              <a:t>Water specific Forms</a:t>
            </a:r>
          </a:p>
          <a:p>
            <a:pPr lvl="2"/>
            <a:r>
              <a:rPr lang="en-US" altLang="en-US" sz="3000" dirty="0">
                <a:solidFill>
                  <a:schemeClr val="bg1">
                    <a:lumMod val="95000"/>
                  </a:schemeClr>
                </a:solidFill>
              </a:rPr>
              <a:t>Average meter connection Cost Justification</a:t>
            </a:r>
          </a:p>
          <a:p>
            <a:pPr lvl="2"/>
            <a:r>
              <a:rPr lang="en-US" altLang="en-US" sz="3000" dirty="0">
                <a:solidFill>
                  <a:schemeClr val="bg1">
                    <a:lumMod val="95000"/>
                  </a:schemeClr>
                </a:solidFill>
              </a:rPr>
              <a:t>PWA Forms</a:t>
            </a:r>
          </a:p>
          <a:p>
            <a:pPr lvl="2"/>
            <a:r>
              <a:rPr lang="en-US" altLang="en-US" sz="3000" dirty="0">
                <a:solidFill>
                  <a:schemeClr val="bg1">
                    <a:lumMod val="95000"/>
                  </a:schemeClr>
                </a:solidFill>
              </a:rPr>
              <a:t>ARF Forms</a:t>
            </a:r>
          </a:p>
          <a:p>
            <a:pPr lvl="2"/>
            <a:r>
              <a:rPr lang="en-US" altLang="en-US" sz="3000" dirty="0">
                <a:solidFill>
                  <a:schemeClr val="bg1">
                    <a:lumMod val="95000"/>
                  </a:schemeClr>
                </a:solidFill>
              </a:rPr>
              <a:t>Filing requirements check list</a:t>
            </a:r>
          </a:p>
          <a:p>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F2793416-B6AC-1FAF-8122-D592B093A231}"/>
              </a:ext>
            </a:extLst>
          </p:cNvPr>
          <p:cNvSpPr>
            <a:spLocks noGrp="1"/>
          </p:cNvSpPr>
          <p:nvPr>
            <p:ph type="sldNum" sz="quarter" idx="12"/>
          </p:nvPr>
        </p:nvSpPr>
        <p:spPr/>
        <p:txBody>
          <a:bodyPr/>
          <a:lstStyle/>
          <a:p>
            <a:fld id="{85C42EE7-FE79-4F97-B36E-8DE404E350A4}" type="slidenum">
              <a:rPr lang="en-US" smtClean="0"/>
              <a:t>32</a:t>
            </a:fld>
            <a:endParaRPr lang="en-US" dirty="0"/>
          </a:p>
        </p:txBody>
      </p:sp>
    </p:spTree>
    <p:extLst>
      <p:ext uri="{BB962C8B-B14F-4D97-AF65-F5344CB8AC3E}">
        <p14:creationId xmlns:p14="http://schemas.microsoft.com/office/powerpoint/2010/main" val="19748043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978877" y="1253331"/>
            <a:ext cx="10515600" cy="4351338"/>
          </a:xfrm>
        </p:spPr>
        <p:txBody>
          <a:bodyPr/>
          <a:lstStyle/>
          <a:p>
            <a:pPr marL="0" indent="0" algn="ctr">
              <a:buNone/>
            </a:pPr>
            <a:endParaRPr lang="en-US" dirty="0">
              <a:solidFill>
                <a:srgbClr val="FF0000"/>
              </a:solidFill>
            </a:endParaRPr>
          </a:p>
          <a:p>
            <a:pPr marL="0" indent="0" algn="ctr">
              <a:buNone/>
            </a:pPr>
            <a:endParaRPr lang="en-US" dirty="0">
              <a:solidFill>
                <a:srgbClr val="FF0000"/>
              </a:solidFill>
            </a:endParaRPr>
          </a:p>
          <a:p>
            <a:pPr marL="0" indent="0" algn="ctr">
              <a:buNone/>
            </a:pPr>
            <a:endParaRPr lang="en-US" dirty="0">
              <a:solidFill>
                <a:srgbClr val="FF0000"/>
              </a:solidFill>
            </a:endParaRPr>
          </a:p>
          <a:p>
            <a:pPr marL="0" indent="0" algn="ctr">
              <a:buNone/>
            </a:pPr>
            <a:r>
              <a:rPr lang="en-US" sz="5400" dirty="0">
                <a:solidFill>
                  <a:srgbClr val="FF0000"/>
                </a:solidFill>
              </a:rPr>
              <a:t>QUESTIONS?</a:t>
            </a:r>
          </a:p>
        </p:txBody>
      </p:sp>
      <p:sp>
        <p:nvSpPr>
          <p:cNvPr id="5" name="Slide Number Placeholder 4">
            <a:extLst>
              <a:ext uri="{FF2B5EF4-FFF2-40B4-BE49-F238E27FC236}">
                <a16:creationId xmlns:a16="http://schemas.microsoft.com/office/drawing/2014/main" id="{05598D27-7FA2-818E-D960-93F7A96BD6A1}"/>
              </a:ext>
            </a:extLst>
          </p:cNvPr>
          <p:cNvSpPr>
            <a:spLocks noGrp="1"/>
          </p:cNvSpPr>
          <p:nvPr>
            <p:ph type="sldNum" sz="quarter" idx="12"/>
          </p:nvPr>
        </p:nvSpPr>
        <p:spPr/>
        <p:txBody>
          <a:bodyPr/>
          <a:lstStyle/>
          <a:p>
            <a:fld id="{85C42EE7-FE79-4F97-B36E-8DE404E350A4}" type="slidenum">
              <a:rPr lang="en-US" smtClean="0"/>
              <a:t>33</a:t>
            </a:fld>
            <a:endParaRPr lang="en-US" dirty="0"/>
          </a:p>
        </p:txBody>
      </p:sp>
    </p:spTree>
    <p:extLst>
      <p:ext uri="{BB962C8B-B14F-4D97-AF65-F5344CB8AC3E}">
        <p14:creationId xmlns:p14="http://schemas.microsoft.com/office/powerpoint/2010/main" val="28753220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978877" y="1253331"/>
            <a:ext cx="10515600" cy="4351338"/>
          </a:xfrm>
        </p:spPr>
        <p:txBody>
          <a:bodyPr/>
          <a:lstStyle/>
          <a:p>
            <a:pPr marL="0" indent="0" algn="ctr">
              <a:buNone/>
            </a:pPr>
            <a:endParaRPr lang="en-US" dirty="0">
              <a:solidFill>
                <a:srgbClr val="FF0000"/>
              </a:solidFill>
            </a:endParaRPr>
          </a:p>
          <a:p>
            <a:pPr marL="0" indent="0" algn="ctr">
              <a:buNone/>
            </a:pPr>
            <a:endParaRPr lang="en-US" dirty="0">
              <a:solidFill>
                <a:srgbClr val="FF0000"/>
              </a:solidFill>
            </a:endParaRPr>
          </a:p>
          <a:p>
            <a:pPr marL="0" indent="0" algn="ctr">
              <a:buNone/>
            </a:pPr>
            <a:endParaRPr lang="en-US" dirty="0">
              <a:solidFill>
                <a:srgbClr val="FF0000"/>
              </a:solidFill>
            </a:endParaRPr>
          </a:p>
          <a:p>
            <a:pPr marL="0" indent="0" algn="ctr">
              <a:buNone/>
            </a:pPr>
            <a:r>
              <a:rPr lang="en-US" sz="7200" dirty="0">
                <a:solidFill>
                  <a:schemeClr val="bg1"/>
                </a:solidFill>
              </a:rPr>
              <a:t>Thank You!</a:t>
            </a:r>
          </a:p>
        </p:txBody>
      </p:sp>
      <p:sp>
        <p:nvSpPr>
          <p:cNvPr id="5" name="Slide Number Placeholder 4">
            <a:extLst>
              <a:ext uri="{FF2B5EF4-FFF2-40B4-BE49-F238E27FC236}">
                <a16:creationId xmlns:a16="http://schemas.microsoft.com/office/drawing/2014/main" id="{05598D27-7FA2-818E-D960-93F7A96BD6A1}"/>
              </a:ext>
            </a:extLst>
          </p:cNvPr>
          <p:cNvSpPr>
            <a:spLocks noGrp="1"/>
          </p:cNvSpPr>
          <p:nvPr>
            <p:ph type="sldNum" sz="quarter" idx="12"/>
          </p:nvPr>
        </p:nvSpPr>
        <p:spPr/>
        <p:txBody>
          <a:bodyPr/>
          <a:lstStyle/>
          <a:p>
            <a:fld id="{85C42EE7-FE79-4F97-B36E-8DE404E350A4}" type="slidenum">
              <a:rPr lang="en-US" smtClean="0"/>
              <a:t>34</a:t>
            </a:fld>
            <a:endParaRPr lang="en-US" dirty="0"/>
          </a:p>
        </p:txBody>
      </p:sp>
    </p:spTree>
    <p:extLst>
      <p:ext uri="{BB962C8B-B14F-4D97-AF65-F5344CB8AC3E}">
        <p14:creationId xmlns:p14="http://schemas.microsoft.com/office/powerpoint/2010/main" val="42626374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2730</TotalTime>
  <Words>3112</Words>
  <Application>Microsoft Office PowerPoint</Application>
  <PresentationFormat>Widescreen</PresentationFormat>
  <Paragraphs>274</Paragraphs>
  <Slides>34</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0" baseType="lpstr">
      <vt:lpstr>Arial</vt:lpstr>
      <vt:lpstr>Calibri</vt:lpstr>
      <vt:lpstr>Calibri Light</vt:lpstr>
      <vt:lpstr>Times New Roman</vt:lpstr>
      <vt:lpstr>Office Theme</vt:lpstr>
      <vt:lpstr>Worksheet</vt:lpstr>
      <vt:lpstr>PowerPoint Presentation</vt:lpstr>
      <vt:lpstr>Today’s Agenda</vt:lpstr>
      <vt:lpstr>Alternative Rate Filing (ARF) 807 KAR 5:076 </vt:lpstr>
      <vt:lpstr>Alternative Rate Filing (ARF) – Process Overview</vt:lpstr>
      <vt:lpstr>Alternative Rate Filing (ARF) – Smoother Sailing</vt:lpstr>
      <vt:lpstr>Alternative Rate Filing (ARF) – Billing Analysis</vt:lpstr>
      <vt:lpstr>Alternative Rate Filing (ARF) – Overview of the Math</vt:lpstr>
      <vt:lpstr>Methods for Establishing a Utility’s Revenue Requirement</vt:lpstr>
      <vt:lpstr>Debt Service Coverage</vt:lpstr>
      <vt:lpstr>Debt Service Coverage (DSC) (continued)</vt:lpstr>
      <vt:lpstr>Operating Ratio (OR) (continued)</vt:lpstr>
      <vt:lpstr>Tariffs</vt:lpstr>
      <vt:lpstr>Tariffs – Volumetric Rates</vt:lpstr>
      <vt:lpstr>Tariffs - Non-Recurring Charges (NRC)</vt:lpstr>
      <vt:lpstr>Tariffs - Non-Recurring Charges (NRC)</vt:lpstr>
      <vt:lpstr>Recurring Problems With Rate Adjustment Filings </vt:lpstr>
      <vt:lpstr>Recurring Problems With Rate Adjustment Filings - Unauthorized Debt</vt:lpstr>
      <vt:lpstr> Recurring Problems With Rate Adjustment Filings - Commissioner Compensation and Training </vt:lpstr>
      <vt:lpstr> Recurring Problems With Rate Adjustment Filings - Commissioner Appointment and Salary Documentation </vt:lpstr>
      <vt:lpstr>Recurring Problems With Rate Adjustment Filings - Commissioner Benefits</vt:lpstr>
      <vt:lpstr>Recurring Problems With Rate Adjustment Filings - Commissioner Benefits (continued)</vt:lpstr>
      <vt:lpstr> Recurring Problems With Rate Adjustment Filings - Adjustments for Pension and Post Employment Benefits Other Than Pensions (OPEB) Costs in Excess of Kentucky Public Pension Authority (KPPA) Established Contribution Rate </vt:lpstr>
      <vt:lpstr> Recurring Problems With Rate Adjustment Filings - Adjustments for Pension and Post Employment Benefits Other Than Pensions (OPEB) Costs in Excess of Kentucky Public Pension Authority (KPPA) Established Contribution Rate (continued) - TODAY </vt:lpstr>
      <vt:lpstr> Recurring Problems With Rate Adjustment Filings - Adjustments for Pension and Post Employment Benefits Other Than Pensions (OPEB) Costs in Excess of Kentucky Public Pension Authority (KPPA) Established Contribution Rate (continued) </vt:lpstr>
      <vt:lpstr> Recurring Problems With Rate Adjustment Filings - Depreciation / NARUC </vt:lpstr>
      <vt:lpstr> Recurring Problems With Rate Adjustment Filings - Court Precedent for Recovery of Depreciation </vt:lpstr>
      <vt:lpstr>Recurring Problems With Rate Adjustment Filings - Depreciation / NARUC</vt:lpstr>
      <vt:lpstr>Ratemaking Consequences of Excessive Water Loss</vt:lpstr>
      <vt:lpstr>Ratemaking Consequences of Excessive Water Loss  807 KAR 5:066 Section 6 (3) (continued)</vt:lpstr>
      <vt:lpstr>Ratemaking Consequences of Excessive Water Loss – The Math</vt:lpstr>
      <vt:lpstr>Purchased Water Adjustment (PWA) Applications</vt:lpstr>
      <vt:lpstr>Forms</vt:lpstr>
      <vt:lpstr>PowerPoint Presentation</vt:lpstr>
      <vt:lpstr>PowerPoint Presentation</vt:lpstr>
    </vt:vector>
  </TitlesOfParts>
  <Company>Commonwealth Of Kentucky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Warrington, Thomas (PSC)</dc:creator>
  <cp:lastModifiedBy>Pragallapati, Mounica (PSC)</cp:lastModifiedBy>
  <cp:revision>112</cp:revision>
  <dcterms:created xsi:type="dcterms:W3CDTF">2023-03-23T13:49:26Z</dcterms:created>
  <dcterms:modified xsi:type="dcterms:W3CDTF">2026-09-17T13:39:10Z</dcterms:modified>
</cp:coreProperties>
</file>