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72" r:id="rId5"/>
    <p:sldId id="259" r:id="rId6"/>
    <p:sldId id="262" r:id="rId7"/>
    <p:sldId id="263" r:id="rId8"/>
    <p:sldId id="264" r:id="rId9"/>
    <p:sldId id="265" r:id="rId10"/>
    <p:sldId id="266" r:id="rId11"/>
    <p:sldId id="267" r:id="rId12"/>
    <p:sldId id="268" r:id="rId13"/>
    <p:sldId id="269" r:id="rId14"/>
    <p:sldId id="270" r:id="rId15"/>
    <p:sldId id="271" r:id="rId16"/>
    <p:sldId id="274" r:id="rId17"/>
    <p:sldId id="290" r:id="rId18"/>
    <p:sldId id="275" r:id="rId19"/>
    <p:sldId id="277" r:id="rId20"/>
    <p:sldId id="278" r:id="rId21"/>
    <p:sldId id="276" r:id="rId22"/>
    <p:sldId id="279" r:id="rId23"/>
    <p:sldId id="280" r:id="rId24"/>
    <p:sldId id="284" r:id="rId25"/>
    <p:sldId id="285" r:id="rId26"/>
    <p:sldId id="288" r:id="rId27"/>
    <p:sldId id="287" r:id="rId28"/>
    <p:sldId id="286" r:id="rId29"/>
    <p:sldId id="28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5ENUWAAC6H/ujd42WZA0g==" hashData="r/G1mAZm8JLwPyKno0yhqdJRmVyGfWs5/90nWlF3H2lAh1KQIFMhFRTD0zT53ICyg4tUJC2yd3T5xcPTKTuAs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50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638213-A791-4AD4-A2ED-5B9BFD89F8A0}" type="datetimeFigureOut">
              <a:rPr lang="en-US" smtClean="0"/>
              <a:t>9/17/2026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9B292-9B35-485C-9A4B-00642E43C3FA}" type="slidenum">
              <a:rPr lang="en-US" smtClean="0"/>
              <a:t>‹#›</a:t>
            </a:fld>
            <a:endParaRPr lang="en-US" dirty="0"/>
          </a:p>
        </p:txBody>
      </p:sp>
    </p:spTree>
    <p:extLst>
      <p:ext uri="{BB962C8B-B14F-4D97-AF65-F5344CB8AC3E}">
        <p14:creationId xmlns:p14="http://schemas.microsoft.com/office/powerpoint/2010/main" val="3838593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27E69-C8B3-F19D-229C-6D42DF173B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55F954-CBCA-4A8C-2455-BF6688F5B5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42AC86-ECDD-41D9-53D1-0DF829A3390A}"/>
              </a:ext>
            </a:extLst>
          </p:cNvPr>
          <p:cNvSpPr>
            <a:spLocks noGrp="1"/>
          </p:cNvSpPr>
          <p:nvPr>
            <p:ph type="dt" sz="half" idx="10"/>
          </p:nvPr>
        </p:nvSpPr>
        <p:spPr/>
        <p:txBody>
          <a:bodyPr/>
          <a:lstStyle/>
          <a:p>
            <a:fld id="{2FF2BC61-529B-4C6C-AE73-952DABEEB3F0}" type="datetime1">
              <a:rPr lang="en-US" smtClean="0"/>
              <a:t>9/17/2026</a:t>
            </a:fld>
            <a:endParaRPr lang="en-US" dirty="0"/>
          </a:p>
        </p:txBody>
      </p:sp>
      <p:sp>
        <p:nvSpPr>
          <p:cNvPr id="5" name="Footer Placeholder 4">
            <a:extLst>
              <a:ext uri="{FF2B5EF4-FFF2-40B4-BE49-F238E27FC236}">
                <a16:creationId xmlns:a16="http://schemas.microsoft.com/office/drawing/2014/main" id="{00AF5688-2DA3-3B58-A613-4B0D8EE0659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9CBE3D-6393-02A0-E54A-22F6B30B8E0C}"/>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304022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B6A9-2A30-39C7-6D1D-9B74B9DE67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FF653C-BDC6-A93B-A2B2-81FF4074C5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5EFF6-7840-7122-4779-AAC8D9952312}"/>
              </a:ext>
            </a:extLst>
          </p:cNvPr>
          <p:cNvSpPr>
            <a:spLocks noGrp="1"/>
          </p:cNvSpPr>
          <p:nvPr>
            <p:ph type="dt" sz="half" idx="10"/>
          </p:nvPr>
        </p:nvSpPr>
        <p:spPr/>
        <p:txBody>
          <a:bodyPr/>
          <a:lstStyle/>
          <a:p>
            <a:fld id="{491C5586-062C-4B70-82B2-A1EE40E0A269}" type="datetime1">
              <a:rPr lang="en-US" smtClean="0"/>
              <a:t>9/17/2026</a:t>
            </a:fld>
            <a:endParaRPr lang="en-US" dirty="0"/>
          </a:p>
        </p:txBody>
      </p:sp>
      <p:sp>
        <p:nvSpPr>
          <p:cNvPr id="5" name="Footer Placeholder 4">
            <a:extLst>
              <a:ext uri="{FF2B5EF4-FFF2-40B4-BE49-F238E27FC236}">
                <a16:creationId xmlns:a16="http://schemas.microsoft.com/office/drawing/2014/main" id="{DF6B4658-C9EE-4BC7-DD21-518CBB86E7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F32C6B-5021-043F-E351-F478F0EC927F}"/>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1411174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4A7E-A63F-184E-A5AC-2D1AD6F687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56AC12-4509-64D7-1567-1023491813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35EC7F-19AB-6704-792B-FEF39FF1F249}"/>
              </a:ext>
            </a:extLst>
          </p:cNvPr>
          <p:cNvSpPr>
            <a:spLocks noGrp="1"/>
          </p:cNvSpPr>
          <p:nvPr>
            <p:ph type="dt" sz="half" idx="10"/>
          </p:nvPr>
        </p:nvSpPr>
        <p:spPr/>
        <p:txBody>
          <a:bodyPr/>
          <a:lstStyle/>
          <a:p>
            <a:fld id="{5EF69575-CA44-4CAC-872C-C0328F92EA08}" type="datetime1">
              <a:rPr lang="en-US" smtClean="0"/>
              <a:t>9/17/2026</a:t>
            </a:fld>
            <a:endParaRPr lang="en-US" dirty="0"/>
          </a:p>
        </p:txBody>
      </p:sp>
      <p:sp>
        <p:nvSpPr>
          <p:cNvPr id="5" name="Footer Placeholder 4">
            <a:extLst>
              <a:ext uri="{FF2B5EF4-FFF2-40B4-BE49-F238E27FC236}">
                <a16:creationId xmlns:a16="http://schemas.microsoft.com/office/drawing/2014/main" id="{F5C6E665-026C-E6DF-A6AE-69A779A419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B18884F-38C8-17ED-7B1C-ECB5AE0CCEEA}"/>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91463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F35A-7564-40C6-5C3C-9A3381065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761ABE-86A5-131A-FCD5-AAD7B5F1E5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552D8A-12A5-9FDD-C82B-87C41667E4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739B49-8CCF-9222-F239-8987955F62FA}"/>
              </a:ext>
            </a:extLst>
          </p:cNvPr>
          <p:cNvSpPr>
            <a:spLocks noGrp="1"/>
          </p:cNvSpPr>
          <p:nvPr>
            <p:ph type="dt" sz="half" idx="10"/>
          </p:nvPr>
        </p:nvSpPr>
        <p:spPr/>
        <p:txBody>
          <a:bodyPr/>
          <a:lstStyle/>
          <a:p>
            <a:fld id="{43F6475B-4302-4CF1-96B3-71873EDC77FE}" type="datetime1">
              <a:rPr lang="en-US" smtClean="0"/>
              <a:t>9/17/2026</a:t>
            </a:fld>
            <a:endParaRPr lang="en-US" dirty="0"/>
          </a:p>
        </p:txBody>
      </p:sp>
      <p:sp>
        <p:nvSpPr>
          <p:cNvPr id="6" name="Footer Placeholder 5">
            <a:extLst>
              <a:ext uri="{FF2B5EF4-FFF2-40B4-BE49-F238E27FC236}">
                <a16:creationId xmlns:a16="http://schemas.microsoft.com/office/drawing/2014/main" id="{2F2C0ED9-5CE1-1D97-439C-8DF40C1CB75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3C981CA-87A7-F0A6-8FB6-D18803E8B229}"/>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4112296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0D3F-2213-A4CF-1B4A-E9D0298DD6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882A4-0049-68A8-BDED-89C1E2416C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10CB96-A7E1-BC48-0D1C-215D319574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A955CE-E070-2C08-89C6-70E9E865EE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3D2FD9-1C3F-53B3-60DA-57D793058B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CAE9A-4DA9-1B4D-9D0B-D682F8FA3F03}"/>
              </a:ext>
            </a:extLst>
          </p:cNvPr>
          <p:cNvSpPr>
            <a:spLocks noGrp="1"/>
          </p:cNvSpPr>
          <p:nvPr>
            <p:ph type="dt" sz="half" idx="10"/>
          </p:nvPr>
        </p:nvSpPr>
        <p:spPr/>
        <p:txBody>
          <a:bodyPr/>
          <a:lstStyle/>
          <a:p>
            <a:fld id="{EB293322-3036-4D2B-9D2F-7BD56289AD2E}" type="datetime1">
              <a:rPr lang="en-US" smtClean="0"/>
              <a:t>9/17/2026</a:t>
            </a:fld>
            <a:endParaRPr lang="en-US" dirty="0"/>
          </a:p>
        </p:txBody>
      </p:sp>
      <p:sp>
        <p:nvSpPr>
          <p:cNvPr id="8" name="Footer Placeholder 7">
            <a:extLst>
              <a:ext uri="{FF2B5EF4-FFF2-40B4-BE49-F238E27FC236}">
                <a16:creationId xmlns:a16="http://schemas.microsoft.com/office/drawing/2014/main" id="{C362074B-32CF-A037-A01E-0659A8A5FDF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1BB80B4-A28E-C4BC-6ADE-653D1BA743BA}"/>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970378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2546-4257-BDC9-9EE9-1835A200D3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49C9EE-02DC-912F-0475-9FB896F1DC8B}"/>
              </a:ext>
            </a:extLst>
          </p:cNvPr>
          <p:cNvSpPr>
            <a:spLocks noGrp="1"/>
          </p:cNvSpPr>
          <p:nvPr>
            <p:ph type="dt" sz="half" idx="10"/>
          </p:nvPr>
        </p:nvSpPr>
        <p:spPr/>
        <p:txBody>
          <a:bodyPr/>
          <a:lstStyle/>
          <a:p>
            <a:fld id="{CACC65F1-F5DF-44AE-ABCD-CB570D2F9221}" type="datetime1">
              <a:rPr lang="en-US" smtClean="0"/>
              <a:t>9/17/2026</a:t>
            </a:fld>
            <a:endParaRPr lang="en-US" dirty="0"/>
          </a:p>
        </p:txBody>
      </p:sp>
      <p:sp>
        <p:nvSpPr>
          <p:cNvPr id="4" name="Footer Placeholder 3">
            <a:extLst>
              <a:ext uri="{FF2B5EF4-FFF2-40B4-BE49-F238E27FC236}">
                <a16:creationId xmlns:a16="http://schemas.microsoft.com/office/drawing/2014/main" id="{6D33D75C-F1C5-4E98-4923-686337C2E46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9D93732-7623-0128-38F5-E96DEEDDF594}"/>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649084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ABA7E2-5E99-8AB5-6996-D43CD2426C22}"/>
              </a:ext>
            </a:extLst>
          </p:cNvPr>
          <p:cNvSpPr>
            <a:spLocks noGrp="1"/>
          </p:cNvSpPr>
          <p:nvPr>
            <p:ph type="dt" sz="half" idx="10"/>
          </p:nvPr>
        </p:nvSpPr>
        <p:spPr/>
        <p:txBody>
          <a:bodyPr/>
          <a:lstStyle/>
          <a:p>
            <a:fld id="{FFD02DCE-9453-4CC8-AA6F-6FF6A0D2A1FB}" type="datetime1">
              <a:rPr lang="en-US" smtClean="0"/>
              <a:t>9/17/2026</a:t>
            </a:fld>
            <a:endParaRPr lang="en-US" dirty="0"/>
          </a:p>
        </p:txBody>
      </p:sp>
      <p:sp>
        <p:nvSpPr>
          <p:cNvPr id="3" name="Footer Placeholder 2">
            <a:extLst>
              <a:ext uri="{FF2B5EF4-FFF2-40B4-BE49-F238E27FC236}">
                <a16:creationId xmlns:a16="http://schemas.microsoft.com/office/drawing/2014/main" id="{10421FFE-56C1-0F26-424B-8CA439DABDD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0F74BE0-13B7-2DE2-96EF-771CBD210ADF}"/>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34265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2489-EDDC-F822-A1B5-0EAD51EB8A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542E96-35CD-95FA-F6EB-E7206C39C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6EA7E4-0ED4-5E23-ECB8-DDE84B91C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F58134-0A2E-842A-34DD-A29BAC8BE228}"/>
              </a:ext>
            </a:extLst>
          </p:cNvPr>
          <p:cNvSpPr>
            <a:spLocks noGrp="1"/>
          </p:cNvSpPr>
          <p:nvPr>
            <p:ph type="dt" sz="half" idx="10"/>
          </p:nvPr>
        </p:nvSpPr>
        <p:spPr/>
        <p:txBody>
          <a:bodyPr/>
          <a:lstStyle/>
          <a:p>
            <a:fld id="{3B00BC80-2D1A-4300-96AC-AABA7799DBA1}" type="datetime1">
              <a:rPr lang="en-US" smtClean="0"/>
              <a:t>9/17/2026</a:t>
            </a:fld>
            <a:endParaRPr lang="en-US" dirty="0"/>
          </a:p>
        </p:txBody>
      </p:sp>
      <p:sp>
        <p:nvSpPr>
          <p:cNvPr id="6" name="Footer Placeholder 5">
            <a:extLst>
              <a:ext uri="{FF2B5EF4-FFF2-40B4-BE49-F238E27FC236}">
                <a16:creationId xmlns:a16="http://schemas.microsoft.com/office/drawing/2014/main" id="{52133882-18D3-12F8-888D-7ED7657AEDE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2D74A89-D932-620A-5C62-A2FE83132478}"/>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1650494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8706-00BA-ACE8-04CB-90DBCAB93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28C43-821D-51E9-E437-AC19F23E3A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FCB69F-EE91-FA85-75FA-5C3FA0FF6C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785F3-7BE3-2ED7-6391-09D1F96302CE}"/>
              </a:ext>
            </a:extLst>
          </p:cNvPr>
          <p:cNvSpPr>
            <a:spLocks noGrp="1"/>
          </p:cNvSpPr>
          <p:nvPr>
            <p:ph type="dt" sz="half" idx="10"/>
          </p:nvPr>
        </p:nvSpPr>
        <p:spPr/>
        <p:txBody>
          <a:bodyPr/>
          <a:lstStyle/>
          <a:p>
            <a:fld id="{3FC34E02-1E2D-469F-94A4-DAF3710FC96A}" type="datetime1">
              <a:rPr lang="en-US" smtClean="0"/>
              <a:t>9/17/2026</a:t>
            </a:fld>
            <a:endParaRPr lang="en-US" dirty="0"/>
          </a:p>
        </p:txBody>
      </p:sp>
      <p:sp>
        <p:nvSpPr>
          <p:cNvPr id="6" name="Footer Placeholder 5">
            <a:extLst>
              <a:ext uri="{FF2B5EF4-FFF2-40B4-BE49-F238E27FC236}">
                <a16:creationId xmlns:a16="http://schemas.microsoft.com/office/drawing/2014/main" id="{B7F2A23F-C372-8274-B18B-7298A747084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AC5C404-B934-D825-A4EE-787297B49D4F}"/>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4203723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80CD-0B4D-A122-F8E6-99556B19D3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765F8A-3215-4786-733E-FE0286072B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E4738-0E18-5C6F-F700-5E737E114195}"/>
              </a:ext>
            </a:extLst>
          </p:cNvPr>
          <p:cNvSpPr>
            <a:spLocks noGrp="1"/>
          </p:cNvSpPr>
          <p:nvPr>
            <p:ph type="dt" sz="half" idx="10"/>
          </p:nvPr>
        </p:nvSpPr>
        <p:spPr/>
        <p:txBody>
          <a:bodyPr/>
          <a:lstStyle/>
          <a:p>
            <a:fld id="{75ED7FFC-D38C-4075-A455-677DE7DDCEED}" type="datetime1">
              <a:rPr lang="en-US" smtClean="0"/>
              <a:t>9/17/2026</a:t>
            </a:fld>
            <a:endParaRPr lang="en-US" dirty="0"/>
          </a:p>
        </p:txBody>
      </p:sp>
      <p:sp>
        <p:nvSpPr>
          <p:cNvPr id="5" name="Footer Placeholder 4">
            <a:extLst>
              <a:ext uri="{FF2B5EF4-FFF2-40B4-BE49-F238E27FC236}">
                <a16:creationId xmlns:a16="http://schemas.microsoft.com/office/drawing/2014/main" id="{3027348B-E698-FC75-C518-149BDB85574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DF68E55-455B-18B5-AE37-E49276C7DE18}"/>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178990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1D9B-DA24-C44C-061D-06D4EC62EA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32F799-2059-03B7-1F1A-FAB2080291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25BA0-986A-C225-70D6-23D38E0E5FFF}"/>
              </a:ext>
            </a:extLst>
          </p:cNvPr>
          <p:cNvSpPr>
            <a:spLocks noGrp="1"/>
          </p:cNvSpPr>
          <p:nvPr>
            <p:ph type="dt" sz="half" idx="10"/>
          </p:nvPr>
        </p:nvSpPr>
        <p:spPr/>
        <p:txBody>
          <a:bodyPr/>
          <a:lstStyle/>
          <a:p>
            <a:fld id="{BAB25BBD-3F00-451A-8D10-A6F73617D103}" type="datetime1">
              <a:rPr lang="en-US" smtClean="0"/>
              <a:t>9/17/2026</a:t>
            </a:fld>
            <a:endParaRPr lang="en-US" dirty="0"/>
          </a:p>
        </p:txBody>
      </p:sp>
      <p:sp>
        <p:nvSpPr>
          <p:cNvPr id="5" name="Footer Placeholder 4">
            <a:extLst>
              <a:ext uri="{FF2B5EF4-FFF2-40B4-BE49-F238E27FC236}">
                <a16:creationId xmlns:a16="http://schemas.microsoft.com/office/drawing/2014/main" id="{18975F0B-3507-2052-0700-9BF3538FA3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52EC3F-8F88-8E7B-7EA4-35FA2BB5981C}"/>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85337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D3B3F-60CD-A9C3-C55E-9C7398E70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345738-A682-49D7-DDBB-FC7F20BAF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AD056-8330-E6D0-0116-569863EECD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058D40-1D7C-4C6C-9E24-1DB39180673F}" type="datetime1">
              <a:rPr lang="en-US" smtClean="0"/>
              <a:t>9/17/2026</a:t>
            </a:fld>
            <a:endParaRPr lang="en-US" dirty="0"/>
          </a:p>
        </p:txBody>
      </p:sp>
      <p:sp>
        <p:nvSpPr>
          <p:cNvPr id="5" name="Footer Placeholder 4">
            <a:extLst>
              <a:ext uri="{FF2B5EF4-FFF2-40B4-BE49-F238E27FC236}">
                <a16:creationId xmlns:a16="http://schemas.microsoft.com/office/drawing/2014/main" id="{2D5341EC-B8C1-FE3A-2369-5CB4D46DC1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6BE348C-E740-0158-A484-DFF05A8E00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42EE7-FE79-4F97-B36E-8DE404E350A4}" type="slidenum">
              <a:rPr lang="en-US" smtClean="0"/>
              <a:t>‹#›</a:t>
            </a:fld>
            <a:endParaRPr lang="en-US" dirty="0"/>
          </a:p>
        </p:txBody>
      </p:sp>
    </p:spTree>
    <p:extLst>
      <p:ext uri="{BB962C8B-B14F-4D97-AF65-F5344CB8AC3E}">
        <p14:creationId xmlns:p14="http://schemas.microsoft.com/office/powerpoint/2010/main" val="4216370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AEAB717-8F5D-D706-1703-863D115FEF91}"/>
              </a:ext>
            </a:extLst>
          </p:cNvPr>
          <p:cNvSpPr txBox="1"/>
          <p:nvPr/>
        </p:nvSpPr>
        <p:spPr>
          <a:xfrm>
            <a:off x="2172749" y="1384183"/>
            <a:ext cx="7843706" cy="2985433"/>
          </a:xfrm>
          <a:prstGeom prst="rect">
            <a:avLst/>
          </a:prstGeom>
          <a:noFill/>
        </p:spPr>
        <p:txBody>
          <a:bodyPr wrap="square" rtlCol="0">
            <a:spAutoFit/>
          </a:bodyPr>
          <a:lstStyle/>
          <a:p>
            <a:pPr algn="ctr"/>
            <a:r>
              <a:rPr lang="en-US" sz="6000" b="1" dirty="0">
                <a:solidFill>
                  <a:schemeClr val="bg1"/>
                </a:solidFill>
              </a:rPr>
              <a:t>ETHICS</a:t>
            </a:r>
          </a:p>
          <a:p>
            <a:pPr algn="ctr"/>
            <a:r>
              <a:rPr lang="en-US" sz="2400" dirty="0">
                <a:solidFill>
                  <a:schemeClr val="bg1"/>
                </a:solidFill>
              </a:rPr>
              <a:t>A discussion of ethics laws and statutory standards of conduct for water district commissioners and employees, including current issues involving water district investigations</a:t>
            </a:r>
            <a:r>
              <a:rPr lang="en-US" sz="2800" dirty="0"/>
              <a:t>.</a:t>
            </a:r>
          </a:p>
          <a:p>
            <a:pPr algn="ctr"/>
            <a:endParaRPr lang="en-US" sz="2800" dirty="0"/>
          </a:p>
          <a:p>
            <a:pPr algn="ctr"/>
            <a:r>
              <a:rPr lang="en-US" sz="2400" dirty="0">
                <a:solidFill>
                  <a:schemeClr val="bg1"/>
                </a:solidFill>
              </a:rPr>
              <a:t> </a:t>
            </a:r>
          </a:p>
        </p:txBody>
      </p:sp>
      <p:sp>
        <p:nvSpPr>
          <p:cNvPr id="12" name="TextBox 11">
            <a:extLst>
              <a:ext uri="{FF2B5EF4-FFF2-40B4-BE49-F238E27FC236}">
                <a16:creationId xmlns:a16="http://schemas.microsoft.com/office/drawing/2014/main" id="{42199B8A-3C6F-7D79-529E-81B1E9F4B087}"/>
              </a:ext>
            </a:extLst>
          </p:cNvPr>
          <p:cNvSpPr txBox="1"/>
          <p:nvPr/>
        </p:nvSpPr>
        <p:spPr>
          <a:xfrm>
            <a:off x="251670" y="6479187"/>
            <a:ext cx="11685864" cy="307777"/>
          </a:xfrm>
          <a:prstGeom prst="rect">
            <a:avLst/>
          </a:prstGeom>
          <a:noFill/>
        </p:spPr>
        <p:txBody>
          <a:bodyPr wrap="square" rtlCol="0">
            <a:spAutoFit/>
          </a:bodyPr>
          <a:lstStyle/>
          <a:p>
            <a:pPr algn="ctr"/>
            <a:r>
              <a:rPr lang="en-US" sz="1400" dirty="0">
                <a:solidFill>
                  <a:schemeClr val="bg1"/>
                </a:solidFill>
              </a:rPr>
              <a:t>Any views expressed in this presentation are those of the presenter and do not reflect official positions of the PSC</a:t>
            </a:r>
          </a:p>
        </p:txBody>
      </p:sp>
      <p:pic>
        <p:nvPicPr>
          <p:cNvPr id="14" name="Picture 13">
            <a:extLst>
              <a:ext uri="{FF2B5EF4-FFF2-40B4-BE49-F238E27FC236}">
                <a16:creationId xmlns:a16="http://schemas.microsoft.com/office/drawing/2014/main" id="{86C454AC-F430-2170-C3D5-9C02630E1729}"/>
              </a:ext>
            </a:extLst>
          </p:cNvPr>
          <p:cNvPicPr>
            <a:picLocks noChangeAspect="1"/>
          </p:cNvPicPr>
          <p:nvPr/>
        </p:nvPicPr>
        <p:blipFill>
          <a:blip r:embed="rId3"/>
          <a:stretch>
            <a:fillRect/>
          </a:stretch>
        </p:blipFill>
        <p:spPr>
          <a:xfrm>
            <a:off x="2638149" y="3982807"/>
            <a:ext cx="1749642" cy="1780966"/>
          </a:xfrm>
          <a:prstGeom prst="rect">
            <a:avLst/>
          </a:prstGeom>
        </p:spPr>
      </p:pic>
      <p:pic>
        <p:nvPicPr>
          <p:cNvPr id="15" name="Picture 14">
            <a:extLst>
              <a:ext uri="{FF2B5EF4-FFF2-40B4-BE49-F238E27FC236}">
                <a16:creationId xmlns:a16="http://schemas.microsoft.com/office/drawing/2014/main" id="{B4B2400E-6C86-3F70-C4C9-D0557F348E7D}"/>
              </a:ext>
            </a:extLst>
          </p:cNvPr>
          <p:cNvPicPr>
            <a:picLocks noChangeAspect="1"/>
          </p:cNvPicPr>
          <p:nvPr/>
        </p:nvPicPr>
        <p:blipFill>
          <a:blip r:embed="rId4"/>
          <a:stretch>
            <a:fillRect/>
          </a:stretch>
        </p:blipFill>
        <p:spPr>
          <a:xfrm>
            <a:off x="5296692" y="4284811"/>
            <a:ext cx="4174480" cy="1168854"/>
          </a:xfrm>
          <a:prstGeom prst="rect">
            <a:avLst/>
          </a:prstGeom>
        </p:spPr>
      </p:pic>
    </p:spTree>
    <p:extLst>
      <p:ext uri="{BB962C8B-B14F-4D97-AF65-F5344CB8AC3E}">
        <p14:creationId xmlns:p14="http://schemas.microsoft.com/office/powerpoint/2010/main" val="1845742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r>
              <a:rPr lang="en-US" sz="4400" b="1" dirty="0">
                <a:solidFill>
                  <a:schemeClr val="bg1"/>
                </a:solidFill>
              </a:rPr>
              <a:t>Overview</a:t>
            </a:r>
            <a:br>
              <a:rPr lang="en-US" sz="4400" dirty="0">
                <a:solidFill>
                  <a:schemeClr val="bg1"/>
                </a:solidFill>
              </a:rPr>
            </a:b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914400" lvl="1" indent="-457200">
              <a:buFont typeface="Arial" panose="020B0604020202020204" pitchFamily="34" charset="0"/>
              <a:buChar char="•"/>
            </a:pPr>
            <a:r>
              <a:rPr lang="en-US" sz="2800" dirty="0">
                <a:solidFill>
                  <a:schemeClr val="bg1"/>
                </a:solidFill>
              </a:rPr>
              <a:t>ETHICS REQUIREMENTS</a:t>
            </a:r>
          </a:p>
          <a:p>
            <a:pPr marL="914400" lvl="1" indent="-457200">
              <a:lnSpc>
                <a:spcPct val="150000"/>
              </a:lnSpc>
              <a:buFont typeface="Arial" panose="020B0604020202020204" pitchFamily="34" charset="0"/>
              <a:buChar char="•"/>
            </a:pPr>
            <a:r>
              <a:rPr lang="en-US" sz="2800" dirty="0">
                <a:solidFill>
                  <a:schemeClr val="bg1"/>
                </a:solidFill>
              </a:rPr>
              <a:t>FIDUCIARY DUTY</a:t>
            </a:r>
          </a:p>
          <a:p>
            <a:pPr marL="914400" lvl="1" indent="-457200">
              <a:lnSpc>
                <a:spcPct val="150000"/>
              </a:lnSpc>
              <a:buFont typeface="Arial" panose="020B0604020202020204" pitchFamily="34" charset="0"/>
              <a:buChar char="•"/>
            </a:pPr>
            <a:r>
              <a:rPr lang="en-US" sz="2800" dirty="0">
                <a:solidFill>
                  <a:schemeClr val="bg1"/>
                </a:solidFill>
              </a:rPr>
              <a:t>FINANCING OR ISSUING DEBT</a:t>
            </a:r>
          </a:p>
          <a:p>
            <a:pPr marL="914400" lvl="1" indent="-457200">
              <a:lnSpc>
                <a:spcPct val="150000"/>
              </a:lnSpc>
              <a:buFont typeface="Arial" panose="020B0604020202020204" pitchFamily="34" charset="0"/>
              <a:buChar char="•"/>
            </a:pPr>
            <a:r>
              <a:rPr lang="en-US" sz="2800" dirty="0">
                <a:solidFill>
                  <a:schemeClr val="bg1"/>
                </a:solidFill>
              </a:rPr>
              <a:t>INVESTIGATIONS</a:t>
            </a:r>
          </a:p>
          <a:p>
            <a:pPr marL="914400" lvl="1" indent="-457200">
              <a:lnSpc>
                <a:spcPct val="150000"/>
              </a:lnSpc>
              <a:buFont typeface="Arial" panose="020B0604020202020204" pitchFamily="34" charset="0"/>
              <a:buChar char="•"/>
            </a:pPr>
            <a:r>
              <a:rPr lang="en-US" sz="2800" dirty="0">
                <a:solidFill>
                  <a:schemeClr val="bg1"/>
                </a:solidFill>
              </a:rPr>
              <a:t>BOARD MEMBER COMPENSATION</a:t>
            </a:r>
          </a:p>
          <a:p>
            <a:pPr marL="914400" lvl="1" indent="-457200">
              <a:lnSpc>
                <a:spcPct val="150000"/>
              </a:lnSpc>
              <a:buFont typeface="Arial" panose="020B0604020202020204" pitchFamily="34" charset="0"/>
              <a:buChar char="•"/>
            </a:pPr>
            <a:r>
              <a:rPr lang="en-US" sz="2800" dirty="0">
                <a:solidFill>
                  <a:schemeClr val="bg1"/>
                </a:solidFill>
              </a:rPr>
              <a:t>RATE CASES</a:t>
            </a:r>
          </a:p>
          <a:p>
            <a:pPr marL="0" indent="0">
              <a:buNone/>
            </a:pPr>
            <a:endParaRPr lang="en-US"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a:t>
            </a:fld>
            <a:endParaRPr lang="en-US" dirty="0"/>
          </a:p>
        </p:txBody>
      </p:sp>
    </p:spTree>
    <p:extLst>
      <p:ext uri="{BB962C8B-B14F-4D97-AF65-F5344CB8AC3E}">
        <p14:creationId xmlns:p14="http://schemas.microsoft.com/office/powerpoint/2010/main" val="1470084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r>
              <a:rPr lang="en-US" sz="4400" b="1" dirty="0">
                <a:solidFill>
                  <a:schemeClr val="bg1"/>
                </a:solidFill>
              </a:rPr>
              <a:t>What is “Ethics”</a:t>
            </a:r>
            <a:br>
              <a:rPr lang="en-US" sz="4400" b="1" dirty="0">
                <a:solidFill>
                  <a:schemeClr val="bg1"/>
                </a:solidFill>
              </a:rPr>
            </a:b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25624"/>
            <a:ext cx="10515600" cy="4667247"/>
          </a:xfrm>
        </p:spPr>
        <p:txBody>
          <a:bodyPr>
            <a:normAutofit/>
          </a:bodyPr>
          <a:lstStyle/>
          <a:p>
            <a:pPr marL="0" indent="0" algn="just">
              <a:buNone/>
            </a:pPr>
            <a:endParaRPr lang="en-US" sz="2400" dirty="0">
              <a:solidFill>
                <a:schemeClr val="bg1"/>
              </a:solidFill>
            </a:endParaRPr>
          </a:p>
          <a:p>
            <a:pPr marL="0" indent="0" algn="just">
              <a:buNone/>
            </a:pPr>
            <a:endParaRPr lang="en-US" sz="2400" dirty="0">
              <a:solidFill>
                <a:schemeClr val="bg1"/>
              </a:solidFill>
            </a:endParaRPr>
          </a:p>
          <a:p>
            <a:pPr marL="0" indent="0" algn="just">
              <a:buNone/>
            </a:pPr>
            <a:r>
              <a:rPr lang="en-US" sz="2400" dirty="0">
                <a:solidFill>
                  <a:schemeClr val="bg1"/>
                </a:solidFill>
              </a:rPr>
              <a:t>A set of moral principles; a theory or system of moral values; the principles of conduct governing an individual or group; </a:t>
            </a:r>
            <a:r>
              <a:rPr lang="en-US" sz="2400" b="1" dirty="0">
                <a:solidFill>
                  <a:schemeClr val="bg1"/>
                </a:solidFill>
              </a:rPr>
              <a:t>a consciousness of moral importance</a:t>
            </a:r>
            <a:r>
              <a:rPr lang="en-US" sz="2400" dirty="0">
                <a:solidFill>
                  <a:schemeClr val="bg1"/>
                </a:solidFill>
              </a:rPr>
              <a:t>; a guiding philosophy.</a:t>
            </a:r>
          </a:p>
          <a:p>
            <a:pPr marL="0" indent="0" algn="just">
              <a:buNone/>
            </a:pPr>
            <a:r>
              <a:rPr lang="en-US" sz="2400" dirty="0">
                <a:solidFill>
                  <a:schemeClr val="bg1"/>
                </a:solidFill>
              </a:rPr>
              <a:t>			               </a:t>
            </a:r>
            <a:r>
              <a:rPr lang="en-US" sz="2400" i="1" dirty="0">
                <a:solidFill>
                  <a:schemeClr val="bg1"/>
                </a:solidFill>
              </a:rPr>
              <a:t>Merriam-Webster Dictionary</a:t>
            </a:r>
          </a:p>
          <a:p>
            <a:endParaRPr lang="en-US" sz="2400"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9804656-8267-4508-3F81-101F510FF9AB}"/>
              </a:ext>
            </a:extLst>
          </p:cNvPr>
          <p:cNvSpPr>
            <a:spLocks noGrp="1"/>
          </p:cNvSpPr>
          <p:nvPr>
            <p:ph type="sldNum" sz="quarter" idx="12"/>
          </p:nvPr>
        </p:nvSpPr>
        <p:spPr/>
        <p:txBody>
          <a:bodyPr/>
          <a:lstStyle/>
          <a:p>
            <a:fld id="{85C42EE7-FE79-4F97-B36E-8DE404E350A4}" type="slidenum">
              <a:rPr lang="en-US" smtClean="0"/>
              <a:t>3</a:t>
            </a:fld>
            <a:endParaRPr lang="en-US" dirty="0"/>
          </a:p>
        </p:txBody>
      </p:sp>
    </p:spTree>
    <p:extLst>
      <p:ext uri="{BB962C8B-B14F-4D97-AF65-F5344CB8AC3E}">
        <p14:creationId xmlns:p14="http://schemas.microsoft.com/office/powerpoint/2010/main" val="3245911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Autofit/>
          </a:bodyPr>
          <a:lstStyle/>
          <a:p>
            <a:r>
              <a:rPr lang="en-US" sz="4000" b="1" dirty="0">
                <a:solidFill>
                  <a:schemeClr val="bg1"/>
                </a:solidFill>
              </a:rPr>
              <a:t>What</a:t>
            </a:r>
            <a:r>
              <a:rPr lang="en-US" sz="4000" b="1" i="1" dirty="0">
                <a:solidFill>
                  <a:schemeClr val="bg1"/>
                </a:solidFill>
              </a:rPr>
              <a:t>  </a:t>
            </a:r>
            <a:r>
              <a:rPr lang="en-US" sz="4000" b="1" dirty="0">
                <a:solidFill>
                  <a:schemeClr val="bg1"/>
                </a:solidFill>
              </a:rPr>
              <a:t>is a “Fiduciary duty”</a:t>
            </a:r>
            <a:br>
              <a:rPr lang="en-US" sz="4000" b="1" dirty="0"/>
            </a:br>
            <a:endParaRPr lang="en-US" sz="4000"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571500" indent="-571500">
              <a:buFont typeface="Arial" panose="020B0604020202020204" pitchFamily="34" charset="0"/>
              <a:buChar char="•"/>
            </a:pPr>
            <a:r>
              <a:rPr lang="en-US" sz="2800" dirty="0">
                <a:solidFill>
                  <a:schemeClr val="bg1"/>
                </a:solidFill>
              </a:rPr>
              <a:t>“Fiduciary” relates to the responsibilities of a person or organization that manages property or money belonging to another person or organization – </a:t>
            </a:r>
            <a:r>
              <a:rPr lang="en-US" sz="2800" i="1" dirty="0">
                <a:solidFill>
                  <a:schemeClr val="bg1"/>
                </a:solidFill>
              </a:rPr>
              <a:t>Cambridge Dictionary</a:t>
            </a:r>
          </a:p>
          <a:p>
            <a:pPr marL="571500" indent="-571500">
              <a:buFont typeface="Arial" panose="020B0604020202020204" pitchFamily="34" charset="0"/>
              <a:buChar char="•"/>
            </a:pPr>
            <a:endParaRPr lang="en-US" sz="2800" i="1" dirty="0">
              <a:solidFill>
                <a:schemeClr val="bg1"/>
              </a:solidFill>
            </a:endParaRPr>
          </a:p>
          <a:p>
            <a:pPr marL="571500" indent="-571500">
              <a:buFont typeface="Arial" panose="020B0604020202020204" pitchFamily="34" charset="0"/>
              <a:buChar char="•"/>
            </a:pPr>
            <a:r>
              <a:rPr lang="en-US" sz="2800" dirty="0">
                <a:solidFill>
                  <a:schemeClr val="bg1"/>
                </a:solidFill>
              </a:rPr>
              <a:t>Acting in the best interests of another, even when contrary to self –interest</a:t>
            </a:r>
          </a:p>
          <a:p>
            <a:pPr marL="0" indent="0">
              <a:buNone/>
            </a:pPr>
            <a:endParaRPr lang="en-US" sz="2800" dirty="0">
              <a:solidFill>
                <a:schemeClr val="bg1"/>
              </a:solidFill>
            </a:endParaRPr>
          </a:p>
          <a:p>
            <a:pPr marL="571500" indent="-571500">
              <a:buFont typeface="Arial" panose="020B0604020202020204" pitchFamily="34" charset="0"/>
              <a:buChar char="•"/>
            </a:pPr>
            <a:r>
              <a:rPr lang="en-US" sz="2800" dirty="0">
                <a:solidFill>
                  <a:schemeClr val="bg1"/>
                </a:solidFill>
              </a:rPr>
              <a:t>Comprised of two parts: (1) a duty of loyalty; and (2) a duty of care</a:t>
            </a:r>
            <a:endParaRPr lang="en-US" sz="3600"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1FDB943-D731-1511-3EF8-67F0FFD27257}"/>
              </a:ext>
            </a:extLst>
          </p:cNvPr>
          <p:cNvSpPr>
            <a:spLocks noGrp="1"/>
          </p:cNvSpPr>
          <p:nvPr>
            <p:ph type="sldNum" sz="quarter" idx="12"/>
          </p:nvPr>
        </p:nvSpPr>
        <p:spPr/>
        <p:txBody>
          <a:bodyPr/>
          <a:lstStyle/>
          <a:p>
            <a:fld id="{85C42EE7-FE79-4F97-B36E-8DE404E350A4}" type="slidenum">
              <a:rPr lang="en-US" smtClean="0"/>
              <a:t>4</a:t>
            </a:fld>
            <a:endParaRPr lang="en-US" dirty="0"/>
          </a:p>
        </p:txBody>
      </p:sp>
    </p:spTree>
    <p:extLst>
      <p:ext uri="{BB962C8B-B14F-4D97-AF65-F5344CB8AC3E}">
        <p14:creationId xmlns:p14="http://schemas.microsoft.com/office/powerpoint/2010/main" val="1742416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r>
              <a:rPr lang="en-US" sz="4400" dirty="0">
                <a:solidFill>
                  <a:schemeClr val="bg1"/>
                </a:solidFill>
              </a:rPr>
              <a:t>“Ethics” is mandatory not optional</a:t>
            </a:r>
            <a:br>
              <a:rPr lang="en-US" sz="4400" b="1" dirty="0">
                <a:solidFill>
                  <a:schemeClr val="bg1"/>
                </a:solidFill>
              </a:rPr>
            </a:b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457200" indent="-457200">
              <a:buFont typeface="Arial" panose="020B0604020202020204" pitchFamily="34" charset="0"/>
              <a:buChar char="•"/>
            </a:pPr>
            <a:r>
              <a:rPr lang="en-US" sz="2800" b="1" u="sng" dirty="0">
                <a:solidFill>
                  <a:schemeClr val="bg1"/>
                </a:solidFill>
              </a:rPr>
              <a:t>KRS 65.003 </a:t>
            </a:r>
            <a:r>
              <a:rPr lang="en-US" sz="2800" cap="none" dirty="0">
                <a:solidFill>
                  <a:schemeClr val="bg1"/>
                </a:solidFill>
              </a:rPr>
              <a:t>requires the governing body of each county to adopt, by ordinance, a code of ethics that applies to all elected officials.  The boards, officers, and employees of special purpose governmental entities “shall” be subject to a code of ethics.</a:t>
            </a:r>
            <a:br>
              <a:rPr lang="en-US" sz="2800" cap="none" dirty="0">
                <a:solidFill>
                  <a:schemeClr val="bg1"/>
                </a:solidFill>
              </a:rPr>
            </a:br>
            <a:endParaRPr lang="en-US" sz="2800" cap="none" dirty="0">
              <a:solidFill>
                <a:schemeClr val="bg1"/>
              </a:solidFill>
            </a:endParaRPr>
          </a:p>
          <a:p>
            <a:pPr marL="457200" indent="-457200">
              <a:buFont typeface="Arial" panose="020B0604020202020204" pitchFamily="34" charset="0"/>
              <a:buChar char="•"/>
            </a:pPr>
            <a:r>
              <a:rPr lang="en-US" sz="2800" b="1" u="sng" cap="none" dirty="0">
                <a:solidFill>
                  <a:schemeClr val="bg1"/>
                </a:solidFill>
              </a:rPr>
              <a:t>KRS 65A</a:t>
            </a:r>
            <a:r>
              <a:rPr lang="en-US" sz="2800" b="1" u="sng" dirty="0">
                <a:solidFill>
                  <a:schemeClr val="bg1"/>
                </a:solidFill>
              </a:rPr>
              <a:t>.070(2)</a:t>
            </a:r>
            <a:r>
              <a:rPr lang="en-US" sz="2800" dirty="0">
                <a:solidFill>
                  <a:schemeClr val="bg1"/>
                </a:solidFill>
              </a:rPr>
              <a:t> </a:t>
            </a:r>
            <a:r>
              <a:rPr lang="en-US" sz="2800" cap="none" dirty="0">
                <a:solidFill>
                  <a:schemeClr val="bg1"/>
                </a:solidFill>
              </a:rPr>
              <a:t>permits the governing body of a special purpose governmental entity to adopt ethics provisions that are more stringent than adopted by the establishing entity (the code of ethics of the county in which the principal business office is located).</a:t>
            </a:r>
            <a:endParaRPr lang="en-US" sz="2800" dirty="0">
              <a:solidFill>
                <a:schemeClr val="bg1"/>
              </a:solidFill>
            </a:endParaRPr>
          </a:p>
          <a:p>
            <a:pPr lvl="3"/>
            <a:endParaRPr lang="en-US" sz="2600"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8441034-94EE-CA2A-E812-8891EC563196}"/>
              </a:ext>
            </a:extLst>
          </p:cNvPr>
          <p:cNvSpPr>
            <a:spLocks noGrp="1"/>
          </p:cNvSpPr>
          <p:nvPr>
            <p:ph type="sldNum" sz="quarter" idx="12"/>
          </p:nvPr>
        </p:nvSpPr>
        <p:spPr/>
        <p:txBody>
          <a:bodyPr/>
          <a:lstStyle/>
          <a:p>
            <a:fld id="{85C42EE7-FE79-4F97-B36E-8DE404E350A4}" type="slidenum">
              <a:rPr lang="en-US" smtClean="0"/>
              <a:t>5</a:t>
            </a:fld>
            <a:endParaRPr lang="en-US" dirty="0"/>
          </a:p>
        </p:txBody>
      </p:sp>
    </p:spTree>
    <p:extLst>
      <p:ext uri="{BB962C8B-B14F-4D97-AF65-F5344CB8AC3E}">
        <p14:creationId xmlns:p14="http://schemas.microsoft.com/office/powerpoint/2010/main" val="1729143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lnSpc>
                <a:spcPct val="150000"/>
              </a:lnSpc>
            </a:pPr>
            <a:r>
              <a:rPr lang="en-US" sz="4400" b="1" u="sng" dirty="0">
                <a:solidFill>
                  <a:schemeClr val="bg1"/>
                </a:solidFill>
              </a:rPr>
              <a:t>Questions to Ask Yourself</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457200" indent="-457200">
              <a:lnSpc>
                <a:spcPct val="150000"/>
              </a:lnSpc>
              <a:buFont typeface="Arial" panose="020B0604020202020204" pitchFamily="34" charset="0"/>
              <a:buChar char="•"/>
            </a:pPr>
            <a:r>
              <a:rPr lang="en-US" sz="2800" cap="none" dirty="0">
                <a:solidFill>
                  <a:schemeClr val="bg1"/>
                </a:solidFill>
              </a:rPr>
              <a:t>Have you read the applicable code of ethics for the water district?</a:t>
            </a:r>
          </a:p>
          <a:p>
            <a:pPr marL="0" indent="0">
              <a:buNone/>
            </a:pPr>
            <a:endParaRPr lang="en-US" sz="2800" cap="none" dirty="0">
              <a:solidFill>
                <a:schemeClr val="bg1"/>
              </a:solidFill>
            </a:endParaRPr>
          </a:p>
          <a:p>
            <a:pPr marL="457200" indent="-457200">
              <a:buFont typeface="Arial" panose="020B0604020202020204" pitchFamily="34" charset="0"/>
              <a:buChar char="•"/>
            </a:pPr>
            <a:r>
              <a:rPr lang="en-US" sz="2800" cap="none" dirty="0">
                <a:solidFill>
                  <a:schemeClr val="bg1"/>
                </a:solidFill>
              </a:rPr>
              <a:t>How many officers of the water district have read the applicable code of ethics for the water district?</a:t>
            </a:r>
          </a:p>
          <a:p>
            <a:pPr marL="457200" indent="-457200">
              <a:buFont typeface="Arial" panose="020B0604020202020204" pitchFamily="34" charset="0"/>
              <a:buChar char="•"/>
            </a:pPr>
            <a:endParaRPr lang="en-US" sz="2800" cap="none" dirty="0">
              <a:solidFill>
                <a:schemeClr val="bg1"/>
              </a:solidFill>
            </a:endParaRPr>
          </a:p>
          <a:p>
            <a:pPr marL="457200" indent="-457200">
              <a:buFont typeface="Arial" panose="020B0604020202020204" pitchFamily="34" charset="0"/>
              <a:buChar char="•"/>
            </a:pPr>
            <a:r>
              <a:rPr lang="en-US" sz="2800" cap="none" dirty="0">
                <a:solidFill>
                  <a:schemeClr val="bg1"/>
                </a:solidFill>
              </a:rPr>
              <a:t>Does the water district have a process in place for its employees to receive training in the applicable code of ethics?</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E267EE09-F41D-4E1F-3341-0BE42162B32D}"/>
              </a:ext>
            </a:extLst>
          </p:cNvPr>
          <p:cNvSpPr>
            <a:spLocks noGrp="1"/>
          </p:cNvSpPr>
          <p:nvPr>
            <p:ph type="sldNum" sz="quarter" idx="12"/>
          </p:nvPr>
        </p:nvSpPr>
        <p:spPr/>
        <p:txBody>
          <a:bodyPr/>
          <a:lstStyle/>
          <a:p>
            <a:fld id="{85C42EE7-FE79-4F97-B36E-8DE404E350A4}" type="slidenum">
              <a:rPr lang="en-US" smtClean="0"/>
              <a:t>6</a:t>
            </a:fld>
            <a:endParaRPr lang="en-US" dirty="0"/>
          </a:p>
        </p:txBody>
      </p:sp>
    </p:spTree>
    <p:extLst>
      <p:ext uri="{BB962C8B-B14F-4D97-AF65-F5344CB8AC3E}">
        <p14:creationId xmlns:p14="http://schemas.microsoft.com/office/powerpoint/2010/main" val="1348822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u="sng" dirty="0">
                <a:solidFill>
                  <a:schemeClr val="bg1"/>
                </a:solidFill>
              </a:rPr>
              <a:t>Statutory Standards</a:t>
            </a:r>
          </a:p>
        </p:txBody>
      </p:sp>
      <p:graphicFrame>
        <p:nvGraphicFramePr>
          <p:cNvPr id="7" name="Table 7">
            <a:extLst>
              <a:ext uri="{FF2B5EF4-FFF2-40B4-BE49-F238E27FC236}">
                <a16:creationId xmlns:a16="http://schemas.microsoft.com/office/drawing/2014/main" id="{D3E64A72-1606-F37D-3489-ADB13C1CEA4B}"/>
              </a:ext>
            </a:extLst>
          </p:cNvPr>
          <p:cNvGraphicFramePr>
            <a:graphicFrameLocks noGrp="1"/>
          </p:cNvGraphicFramePr>
          <p:nvPr>
            <p:ph idx="1"/>
            <p:extLst>
              <p:ext uri="{D42A27DB-BD31-4B8C-83A1-F6EECF244321}">
                <p14:modId xmlns:p14="http://schemas.microsoft.com/office/powerpoint/2010/main" val="689910348"/>
              </p:ext>
            </p:extLst>
          </p:nvPr>
        </p:nvGraphicFramePr>
        <p:xfrm>
          <a:off x="838200" y="1825625"/>
          <a:ext cx="10515600" cy="353568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466754629"/>
                    </a:ext>
                  </a:extLst>
                </a:gridCol>
                <a:gridCol w="5257800">
                  <a:extLst>
                    <a:ext uri="{9D8B030D-6E8A-4147-A177-3AD203B41FA5}">
                      <a16:colId xmlns:a16="http://schemas.microsoft.com/office/drawing/2014/main" val="1186715415"/>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KRS 11A.005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i="1" dirty="0"/>
                        <a:t>Applies</a:t>
                      </a:r>
                      <a:r>
                        <a:rPr lang="en-US" sz="2000" i="1" baseline="0" dirty="0"/>
                        <a:t> to the Executive Branch of state government</a:t>
                      </a:r>
                      <a:endParaRPr lang="en-US" sz="200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KRS 65.003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i="1" dirty="0"/>
                        <a:t>Applies</a:t>
                      </a:r>
                      <a:r>
                        <a:rPr lang="en-US" sz="2000" i="1" baseline="0" dirty="0"/>
                        <a:t> to  local governments and special purpose government entities. </a:t>
                      </a:r>
                      <a:r>
                        <a:rPr lang="en-US" sz="2000" i="1" u="sng" baseline="0" dirty="0"/>
                        <a:t>KRS 65A.070 </a:t>
                      </a:r>
                      <a:r>
                        <a:rPr lang="en-US" sz="2000" i="1" baseline="0" dirty="0"/>
                        <a:t>permits special government entities to adopt  more stringent ethical  requirements than local governments</a:t>
                      </a:r>
                      <a:endParaRPr lang="en-US" sz="2000" i="1" dirty="0"/>
                    </a:p>
                  </a:txBody>
                  <a:tcPr/>
                </a:tc>
                <a:extLst>
                  <a:ext uri="{0D108BD9-81ED-4DB2-BD59-A6C34878D82A}">
                    <a16:rowId xmlns:a16="http://schemas.microsoft.com/office/drawing/2014/main" val="856039677"/>
                  </a:ext>
                </a:extLst>
              </a:tr>
              <a:tr h="370840">
                <a:tc>
                  <a:txBody>
                    <a:bodyPr/>
                    <a:lstStyle/>
                    <a:p>
                      <a:pPr marL="285750" indent="-285750">
                        <a:buFont typeface="Arial" panose="020B0604020202020204" pitchFamily="34" charset="0"/>
                        <a:buChar char="•"/>
                      </a:pPr>
                      <a:r>
                        <a:rPr lang="en-US" sz="2000" cap="none" dirty="0">
                          <a:solidFill>
                            <a:schemeClr val="tx1"/>
                          </a:solidFill>
                        </a:rPr>
                        <a:t>Independent and impartial actions</a:t>
                      </a:r>
                    </a:p>
                    <a:p>
                      <a:pPr marL="285750" indent="-285750">
                        <a:buFont typeface="Arial" panose="020B0604020202020204" pitchFamily="34" charset="0"/>
                        <a:buChar char="•"/>
                      </a:pPr>
                      <a:r>
                        <a:rPr lang="en-US" sz="2000" cap="none" dirty="0">
                          <a:solidFill>
                            <a:schemeClr val="tx1"/>
                          </a:solidFill>
                        </a:rPr>
                        <a:t>Policy and decision through established processes</a:t>
                      </a:r>
                    </a:p>
                    <a:p>
                      <a:pPr marL="285750" indent="-285750">
                        <a:buFont typeface="Arial" panose="020B0604020202020204" pitchFamily="34" charset="0"/>
                        <a:buChar char="•"/>
                      </a:pPr>
                      <a:r>
                        <a:rPr lang="en-US" sz="2000" cap="none" dirty="0">
                          <a:solidFill>
                            <a:schemeClr val="tx1"/>
                          </a:solidFill>
                        </a:rPr>
                        <a:t>No use of position for private benefits</a:t>
                      </a:r>
                    </a:p>
                    <a:p>
                      <a:pPr marL="285750" indent="-285750">
                        <a:buFont typeface="Arial" panose="020B0604020202020204" pitchFamily="34" charset="0"/>
                        <a:buChar char="•"/>
                      </a:pPr>
                      <a:r>
                        <a:rPr lang="en-US" sz="2000" cap="none" dirty="0">
                          <a:solidFill>
                            <a:schemeClr val="tx1"/>
                          </a:solidFill>
                        </a:rPr>
                        <a:t>Enforcement (KRS 11A.080)</a:t>
                      </a:r>
                    </a:p>
                  </a:txBody>
                  <a:tcPr/>
                </a:tc>
                <a:tc>
                  <a:txBody>
                    <a:bodyPr/>
                    <a:lstStyle/>
                    <a:p>
                      <a:pPr marL="285750" indent="-285750">
                        <a:buFont typeface="Arial" panose="020B0604020202020204" pitchFamily="34" charset="0"/>
                        <a:buChar char="•"/>
                      </a:pPr>
                      <a:r>
                        <a:rPr lang="en-US" sz="2000" cap="none" dirty="0"/>
                        <a:t>Disclosure of financial interests</a:t>
                      </a:r>
                    </a:p>
                    <a:p>
                      <a:pPr marL="285750" indent="-285750">
                        <a:buFont typeface="Arial" panose="020B0604020202020204" pitchFamily="34" charset="0"/>
                        <a:buChar char="•"/>
                      </a:pPr>
                      <a:r>
                        <a:rPr lang="en-US" sz="2000" cap="none" dirty="0"/>
                        <a:t>Operate with clear standards of conduct</a:t>
                      </a:r>
                    </a:p>
                    <a:p>
                      <a:pPr marL="285750" indent="-285750">
                        <a:buFont typeface="Arial" panose="020B0604020202020204" pitchFamily="34" charset="0"/>
                        <a:buChar char="•"/>
                      </a:pPr>
                      <a:r>
                        <a:rPr lang="en-US" sz="2000" cap="none" dirty="0"/>
                        <a:t>Have policy on employment of family members</a:t>
                      </a:r>
                    </a:p>
                  </a:txBody>
                  <a:tcPr/>
                </a:tc>
                <a:extLst>
                  <a:ext uri="{0D108BD9-81ED-4DB2-BD59-A6C34878D82A}">
                    <a16:rowId xmlns:a16="http://schemas.microsoft.com/office/drawing/2014/main" val="280015034"/>
                  </a:ext>
                </a:extLst>
              </a:tr>
            </a:tbl>
          </a:graphicData>
        </a:graphic>
      </p:graphicFrame>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3B7A6220-0779-23EF-E8DC-7047452D96C1}"/>
              </a:ext>
            </a:extLst>
          </p:cNvPr>
          <p:cNvSpPr>
            <a:spLocks noGrp="1"/>
          </p:cNvSpPr>
          <p:nvPr>
            <p:ph type="sldNum" sz="quarter" idx="12"/>
          </p:nvPr>
        </p:nvSpPr>
        <p:spPr/>
        <p:txBody>
          <a:bodyPr/>
          <a:lstStyle/>
          <a:p>
            <a:fld id="{85C42EE7-FE79-4F97-B36E-8DE404E350A4}" type="slidenum">
              <a:rPr lang="en-US" smtClean="0"/>
              <a:t>7</a:t>
            </a:fld>
            <a:endParaRPr lang="en-US" dirty="0"/>
          </a:p>
        </p:txBody>
      </p:sp>
    </p:spTree>
    <p:extLst>
      <p:ext uri="{BB962C8B-B14F-4D97-AF65-F5344CB8AC3E}">
        <p14:creationId xmlns:p14="http://schemas.microsoft.com/office/powerpoint/2010/main" val="208327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sz="4400" b="1" u="sng" cap="none" dirty="0">
                <a:solidFill>
                  <a:schemeClr val="bg1"/>
                </a:solidFill>
              </a:rPr>
              <a:t>Code of Ethics Content</a:t>
            </a:r>
            <a:br>
              <a:rPr lang="en-US" sz="4400" b="1" u="sng" cap="none" dirty="0"/>
            </a:b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lnSpcReduction="10000"/>
          </a:bodyPr>
          <a:lstStyle/>
          <a:p>
            <a:pPr marL="457200" indent="-457200">
              <a:buFont typeface="Arial" panose="020B0604020202020204" pitchFamily="34" charset="0"/>
              <a:buChar char="•"/>
            </a:pPr>
            <a:r>
              <a:rPr lang="en-US" sz="2800" cap="none" dirty="0">
                <a:solidFill>
                  <a:schemeClr val="bg1"/>
                </a:solidFill>
              </a:rPr>
              <a:t>Prohibits use of influence in any matter which involves a substantial conflict of interest between private interests and public duties</a:t>
            </a:r>
          </a:p>
          <a:p>
            <a:pPr marL="457200" indent="-457200">
              <a:buFont typeface="Arial" panose="020B0604020202020204" pitchFamily="34" charset="0"/>
              <a:buChar char="•"/>
            </a:pPr>
            <a:endParaRPr lang="en-US" sz="2800" cap="none" dirty="0">
              <a:solidFill>
                <a:schemeClr val="bg1"/>
              </a:solidFill>
            </a:endParaRPr>
          </a:p>
          <a:p>
            <a:pPr marL="457200" indent="-457200">
              <a:buFont typeface="Arial" panose="020B0604020202020204" pitchFamily="34" charset="0"/>
              <a:buChar char="•"/>
            </a:pPr>
            <a:r>
              <a:rPr lang="en-US" sz="2800" cap="none" dirty="0">
                <a:solidFill>
                  <a:schemeClr val="bg1"/>
                </a:solidFill>
              </a:rPr>
              <a:t>Prohibits use of position to obtain financial gain or creation of advantage or treatment in derogation of public duty</a:t>
            </a:r>
          </a:p>
          <a:p>
            <a:pPr marL="457200" indent="-457200">
              <a:buFont typeface="Arial" panose="020B0604020202020204" pitchFamily="34" charset="0"/>
              <a:buChar char="•"/>
            </a:pPr>
            <a:endParaRPr lang="en-US" sz="2800" cap="none" dirty="0">
              <a:solidFill>
                <a:schemeClr val="bg1"/>
              </a:solidFill>
            </a:endParaRPr>
          </a:p>
          <a:p>
            <a:pPr marL="457200" indent="-457200">
              <a:buFont typeface="Arial" panose="020B0604020202020204" pitchFamily="34" charset="0"/>
              <a:buChar char="•"/>
            </a:pPr>
            <a:r>
              <a:rPr lang="en-US" sz="2800" cap="none" dirty="0">
                <a:solidFill>
                  <a:schemeClr val="bg1"/>
                </a:solidFill>
              </a:rPr>
              <a:t>Generally prohibits acceptance of extra compensation for performance of official duties (and requires the establishment of policies and procedures for certain public servants falling under an exception). </a:t>
            </a:r>
          </a:p>
          <a:p>
            <a:pPr marL="457200" indent="-457200">
              <a:buFont typeface="Arial" panose="020B0604020202020204" pitchFamily="34" charset="0"/>
              <a:buChar char="•"/>
            </a:pPr>
            <a:endParaRPr lang="en-US" sz="2800" cap="none" dirty="0">
              <a:solidFill>
                <a:schemeClr val="bg1"/>
              </a:solidFill>
            </a:endParaRPr>
          </a:p>
          <a:p>
            <a:pPr marL="457200" indent="-457200">
              <a:buFont typeface="Arial" panose="020B0604020202020204" pitchFamily="34" charset="0"/>
              <a:buChar char="•"/>
            </a:pPr>
            <a:r>
              <a:rPr lang="en-US" sz="2800" cap="none" dirty="0">
                <a:solidFill>
                  <a:schemeClr val="bg1"/>
                </a:solidFill>
              </a:rPr>
              <a:t>Requires some individuals to file a financial disclosure statement</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2692F1D-98A4-067C-7C2A-71A4BE0A13C6}"/>
              </a:ext>
            </a:extLst>
          </p:cNvPr>
          <p:cNvSpPr>
            <a:spLocks noGrp="1"/>
          </p:cNvSpPr>
          <p:nvPr>
            <p:ph type="sldNum" sz="quarter" idx="12"/>
          </p:nvPr>
        </p:nvSpPr>
        <p:spPr/>
        <p:txBody>
          <a:bodyPr/>
          <a:lstStyle/>
          <a:p>
            <a:fld id="{85C42EE7-FE79-4F97-B36E-8DE404E350A4}" type="slidenum">
              <a:rPr lang="en-US" smtClean="0"/>
              <a:t>8</a:t>
            </a:fld>
            <a:endParaRPr lang="en-US" dirty="0"/>
          </a:p>
        </p:txBody>
      </p:sp>
    </p:spTree>
    <p:extLst>
      <p:ext uri="{BB962C8B-B14F-4D97-AF65-F5344CB8AC3E}">
        <p14:creationId xmlns:p14="http://schemas.microsoft.com/office/powerpoint/2010/main" val="2853944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pPr algn="ctr"/>
            <a:r>
              <a:rPr lang="en-US" sz="4400" b="1" u="sng" cap="none" dirty="0">
                <a:solidFill>
                  <a:schemeClr val="bg1"/>
                </a:solidFill>
              </a:rPr>
              <a:t>Code of Ethics Addresses:</a:t>
            </a:r>
            <a:endParaRPr lang="en-US" sz="4400" b="1" u="sng" dirty="0">
              <a:solidFill>
                <a:schemeClr val="bg1"/>
              </a:solidFill>
            </a:endParaRPr>
          </a:p>
        </p:txBody>
      </p:sp>
      <p:graphicFrame>
        <p:nvGraphicFramePr>
          <p:cNvPr id="7" name="Table 7">
            <a:extLst>
              <a:ext uri="{FF2B5EF4-FFF2-40B4-BE49-F238E27FC236}">
                <a16:creationId xmlns:a16="http://schemas.microsoft.com/office/drawing/2014/main" id="{66706288-F713-626E-A8F8-CCA0CE201DC0}"/>
              </a:ext>
            </a:extLst>
          </p:cNvPr>
          <p:cNvGraphicFramePr>
            <a:graphicFrameLocks noGrp="1"/>
          </p:cNvGraphicFramePr>
          <p:nvPr>
            <p:ph idx="1"/>
            <p:extLst>
              <p:ext uri="{D42A27DB-BD31-4B8C-83A1-F6EECF244321}">
                <p14:modId xmlns:p14="http://schemas.microsoft.com/office/powerpoint/2010/main" val="1061523928"/>
              </p:ext>
            </p:extLst>
          </p:nvPr>
        </p:nvGraphicFramePr>
        <p:xfrm>
          <a:off x="838200" y="1825625"/>
          <a:ext cx="10515600" cy="435864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77456041"/>
                    </a:ext>
                  </a:extLst>
                </a:gridCol>
                <a:gridCol w="5257800">
                  <a:extLst>
                    <a:ext uri="{9D8B030D-6E8A-4147-A177-3AD203B41FA5}">
                      <a16:colId xmlns:a16="http://schemas.microsoft.com/office/drawing/2014/main" val="772475477"/>
                    </a:ext>
                  </a:extLst>
                </a:gridCol>
              </a:tblGrid>
              <a:tr h="370840">
                <a:tc>
                  <a:txBody>
                    <a:bodyPr/>
                    <a:lstStyle/>
                    <a:p>
                      <a:pPr marL="342900" indent="-342900" algn="l">
                        <a:buFont typeface="Arial" panose="020B0604020202020204" pitchFamily="34" charset="0"/>
                        <a:buChar char="•"/>
                      </a:pPr>
                      <a:r>
                        <a:rPr lang="en-US" sz="2000" cap="none" dirty="0"/>
                        <a:t>Gifts (including travel and travel-related expenses)</a:t>
                      </a:r>
                      <a:br>
                        <a:rPr lang="en-US" sz="2000" cap="none" dirty="0"/>
                      </a:br>
                      <a:endParaRPr lang="en-US" sz="2000" cap="none" dirty="0"/>
                    </a:p>
                    <a:p>
                      <a:pPr marL="342900" indent="-342900" algn="l">
                        <a:buFont typeface="Arial" panose="020B0604020202020204" pitchFamily="34" charset="0"/>
                        <a:buChar char="•"/>
                      </a:pPr>
                      <a:r>
                        <a:rPr lang="en-US" sz="2000" cap="none" dirty="0"/>
                        <a:t>Use of public property, equipment, and personnel</a:t>
                      </a:r>
                      <a:br>
                        <a:rPr lang="en-US" sz="2000" cap="none" dirty="0"/>
                      </a:br>
                      <a:endParaRPr lang="en-US" sz="2000" cap="none" dirty="0"/>
                    </a:p>
                    <a:p>
                      <a:pPr marL="342900" indent="-342900" algn="l">
                        <a:buFont typeface="Arial" panose="020B0604020202020204" pitchFamily="34" charset="0"/>
                        <a:buChar char="•"/>
                      </a:pPr>
                      <a:r>
                        <a:rPr lang="en-US" sz="2000" cap="none" dirty="0"/>
                        <a:t>Misuse of confidential information</a:t>
                      </a:r>
                      <a:br>
                        <a:rPr lang="en-US" sz="2000" cap="none" dirty="0"/>
                      </a:br>
                      <a:endParaRPr lang="en-US" sz="2000" cap="none" dirty="0"/>
                    </a:p>
                    <a:p>
                      <a:pPr marL="342900" indent="-342900" algn="l">
                        <a:buFont typeface="Arial" panose="020B0604020202020204" pitchFamily="34" charset="0"/>
                        <a:buChar char="•"/>
                      </a:pPr>
                      <a:r>
                        <a:rPr lang="en-US" sz="2000" cap="none" dirty="0"/>
                        <a:t>Honoraria (extra compensation)</a:t>
                      </a:r>
                    </a:p>
                    <a:p>
                      <a:endParaRPr lang="en-US" sz="2000" dirty="0"/>
                    </a:p>
                  </a:txBody>
                  <a:tcPr/>
                </a:tc>
                <a:tc>
                  <a:txBody>
                    <a:bodyPr/>
                    <a:lstStyle/>
                    <a:p>
                      <a:pPr marL="342900" indent="-342900">
                        <a:buFont typeface="Arial" panose="020B0604020202020204" pitchFamily="34" charset="0"/>
                        <a:buChar char="•"/>
                      </a:pPr>
                      <a:r>
                        <a:rPr lang="en-US" sz="2000" cap="none" dirty="0"/>
                        <a:t>Conflict of interest generally with emphasis on maintaining the proper discharge of public duties</a:t>
                      </a:r>
                      <a:br>
                        <a:rPr lang="en-US" sz="2000" cap="none" dirty="0"/>
                      </a:br>
                      <a:endParaRPr lang="en-US" sz="2000" cap="none" dirty="0"/>
                    </a:p>
                    <a:p>
                      <a:pPr marL="342900" indent="-342900">
                        <a:buFont typeface="Arial" panose="020B0604020202020204" pitchFamily="34" charset="0"/>
                        <a:buChar char="•"/>
                      </a:pPr>
                      <a:r>
                        <a:rPr lang="en-US" sz="2000" cap="none" dirty="0"/>
                        <a:t>Conflicts of interest, specifically, in contracts</a:t>
                      </a:r>
                      <a:br>
                        <a:rPr lang="en-US" sz="2000" cap="none" dirty="0"/>
                      </a:br>
                      <a:endParaRPr lang="en-US" sz="2000" cap="none" dirty="0"/>
                    </a:p>
                    <a:p>
                      <a:pPr marL="342900" indent="-342900">
                        <a:buFont typeface="Arial" panose="020B0604020202020204" pitchFamily="34" charset="0"/>
                        <a:buChar char="•"/>
                      </a:pPr>
                      <a:r>
                        <a:rPr lang="en-US" sz="2000" cap="none" dirty="0"/>
                        <a:t>Representation of interests before governmental</a:t>
                      </a:r>
                      <a:br>
                        <a:rPr lang="en-US" sz="2000" cap="none" dirty="0"/>
                      </a:br>
                      <a:r>
                        <a:rPr lang="en-US" sz="2000" cap="none" dirty="0"/>
                        <a:t>unit</a:t>
                      </a:r>
                      <a:br>
                        <a:rPr lang="en-US" sz="2000" cap="none" dirty="0"/>
                      </a:br>
                      <a:endParaRPr lang="en-US" sz="2000" cap="none" dirty="0"/>
                    </a:p>
                    <a:p>
                      <a:pPr marL="342900" indent="-342900">
                        <a:buFont typeface="Arial" panose="020B0604020202020204" pitchFamily="34" charset="0"/>
                        <a:buChar char="•"/>
                      </a:pPr>
                      <a:r>
                        <a:rPr lang="en-US" sz="2000" cap="none" dirty="0"/>
                        <a:t>Post-employment restrictions</a:t>
                      </a:r>
                      <a:br>
                        <a:rPr lang="en-US" sz="2000" cap="none" dirty="0"/>
                      </a:br>
                      <a:endParaRPr lang="en-US" sz="2000" cap="none" dirty="0"/>
                    </a:p>
                    <a:p>
                      <a:pPr marL="342900" indent="-342900">
                        <a:buFont typeface="Arial" panose="020B0604020202020204" pitchFamily="34" charset="0"/>
                        <a:buChar char="•"/>
                      </a:pPr>
                      <a:r>
                        <a:rPr lang="en-US" sz="2000" cap="none" dirty="0"/>
                        <a:t>Nepotism</a:t>
                      </a:r>
                    </a:p>
                    <a:p>
                      <a:endParaRPr lang="en-US" sz="2000" dirty="0"/>
                    </a:p>
                  </a:txBody>
                  <a:tcPr/>
                </a:tc>
                <a:extLst>
                  <a:ext uri="{0D108BD9-81ED-4DB2-BD59-A6C34878D82A}">
                    <a16:rowId xmlns:a16="http://schemas.microsoft.com/office/drawing/2014/main" val="1216935478"/>
                  </a:ext>
                </a:extLst>
              </a:tr>
            </a:tbl>
          </a:graphicData>
        </a:graphic>
      </p:graphicFrame>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CE35988-FCA7-6A92-E03E-69C1B70B4E90}"/>
              </a:ext>
            </a:extLst>
          </p:cNvPr>
          <p:cNvSpPr>
            <a:spLocks noGrp="1"/>
          </p:cNvSpPr>
          <p:nvPr>
            <p:ph type="sldNum" sz="quarter" idx="12"/>
          </p:nvPr>
        </p:nvSpPr>
        <p:spPr/>
        <p:txBody>
          <a:bodyPr/>
          <a:lstStyle/>
          <a:p>
            <a:fld id="{85C42EE7-FE79-4F97-B36E-8DE404E350A4}" type="slidenum">
              <a:rPr lang="en-US" smtClean="0"/>
              <a:t>9</a:t>
            </a:fld>
            <a:endParaRPr lang="en-US" dirty="0"/>
          </a:p>
        </p:txBody>
      </p:sp>
    </p:spTree>
    <p:extLst>
      <p:ext uri="{BB962C8B-B14F-4D97-AF65-F5344CB8AC3E}">
        <p14:creationId xmlns:p14="http://schemas.microsoft.com/office/powerpoint/2010/main" val="4099855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sz="4400" b="1" cap="none" dirty="0">
                <a:solidFill>
                  <a:schemeClr val="bg1"/>
                </a:solidFill>
              </a:rPr>
              <a:t>KRS 65A.070(2)</a:t>
            </a:r>
            <a:endParaRPr lang="en-US" sz="2400" b="1" u="sng"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0" indent="0">
              <a:buNone/>
            </a:pPr>
            <a:r>
              <a:rPr lang="en-US" sz="3200" cap="none" dirty="0">
                <a:solidFill>
                  <a:schemeClr val="bg1"/>
                </a:solidFill>
              </a:rPr>
              <a:t>Additional policies of water districts may include prohibitions against:</a:t>
            </a:r>
            <a:br>
              <a:rPr lang="en-US" sz="3200" cap="none" dirty="0">
                <a:solidFill>
                  <a:schemeClr val="bg1"/>
                </a:solidFill>
              </a:rPr>
            </a:br>
            <a:endParaRPr lang="en-US" sz="3200" cap="none" dirty="0">
              <a:solidFill>
                <a:schemeClr val="bg1"/>
              </a:solidFill>
            </a:endParaRPr>
          </a:p>
          <a:p>
            <a:pPr marL="914400" lvl="1" indent="-457200">
              <a:lnSpc>
                <a:spcPct val="150000"/>
              </a:lnSpc>
              <a:buFont typeface="Arial" panose="020B0604020202020204" pitchFamily="34" charset="0"/>
              <a:buChar char="•"/>
            </a:pPr>
            <a:r>
              <a:rPr lang="en-US" sz="3200" cap="none" dirty="0">
                <a:solidFill>
                  <a:schemeClr val="bg1"/>
                </a:solidFill>
              </a:rPr>
              <a:t>Gambling or money lending on site</a:t>
            </a:r>
          </a:p>
          <a:p>
            <a:pPr marL="914400" lvl="1" indent="-457200">
              <a:lnSpc>
                <a:spcPct val="150000"/>
              </a:lnSpc>
              <a:buFont typeface="Arial" panose="020B0604020202020204" pitchFamily="34" charset="0"/>
              <a:buChar char="•"/>
            </a:pPr>
            <a:r>
              <a:rPr lang="en-US" sz="3200" cap="none" dirty="0">
                <a:solidFill>
                  <a:schemeClr val="bg1"/>
                </a:solidFill>
              </a:rPr>
              <a:t>Intoxication from alcohol or drugs</a:t>
            </a:r>
          </a:p>
          <a:p>
            <a:pPr lvl="1">
              <a:lnSpc>
                <a:spcPct val="150000"/>
              </a:lnSpc>
            </a:pPr>
            <a:endParaRPr lang="en-US" sz="3200" cap="none" dirty="0"/>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AF1EE8D-9AD8-1D92-CEA8-CD97AD559F1A}"/>
              </a:ext>
            </a:extLst>
          </p:cNvPr>
          <p:cNvSpPr>
            <a:spLocks noGrp="1"/>
          </p:cNvSpPr>
          <p:nvPr>
            <p:ph type="sldNum" sz="quarter" idx="12"/>
          </p:nvPr>
        </p:nvSpPr>
        <p:spPr/>
        <p:txBody>
          <a:bodyPr/>
          <a:lstStyle/>
          <a:p>
            <a:fld id="{85C42EE7-FE79-4F97-B36E-8DE404E350A4}" type="slidenum">
              <a:rPr lang="en-US" smtClean="0"/>
              <a:t>10</a:t>
            </a:fld>
            <a:endParaRPr lang="en-US" dirty="0"/>
          </a:p>
        </p:txBody>
      </p:sp>
    </p:spTree>
    <p:extLst>
      <p:ext uri="{BB962C8B-B14F-4D97-AF65-F5344CB8AC3E}">
        <p14:creationId xmlns:p14="http://schemas.microsoft.com/office/powerpoint/2010/main" val="2685781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sz="4400" b="1" u="sng" dirty="0">
                <a:solidFill>
                  <a:schemeClr val="bg1"/>
                </a:solidFill>
              </a:rPr>
              <a:t>Board Members</a:t>
            </a:r>
          </a:p>
        </p:txBody>
      </p:sp>
      <p:graphicFrame>
        <p:nvGraphicFramePr>
          <p:cNvPr id="6" name="Table 6">
            <a:extLst>
              <a:ext uri="{FF2B5EF4-FFF2-40B4-BE49-F238E27FC236}">
                <a16:creationId xmlns:a16="http://schemas.microsoft.com/office/drawing/2014/main" id="{51982E4C-6B3A-3FEC-F4C2-50DDC7445D3A}"/>
              </a:ext>
            </a:extLst>
          </p:cNvPr>
          <p:cNvGraphicFramePr>
            <a:graphicFrameLocks noGrp="1"/>
          </p:cNvGraphicFramePr>
          <p:nvPr>
            <p:ph idx="1"/>
            <p:extLst>
              <p:ext uri="{D42A27DB-BD31-4B8C-83A1-F6EECF244321}">
                <p14:modId xmlns:p14="http://schemas.microsoft.com/office/powerpoint/2010/main" val="4206591881"/>
              </p:ext>
            </p:extLst>
          </p:nvPr>
        </p:nvGraphicFramePr>
        <p:xfrm>
          <a:off x="922789" y="1825625"/>
          <a:ext cx="10431011" cy="3901440"/>
        </p:xfrm>
        <a:graphic>
          <a:graphicData uri="http://schemas.openxmlformats.org/drawingml/2006/table">
            <a:tbl>
              <a:tblPr firstRow="1" bandRow="1">
                <a:tableStyleId>{5C22544A-7EE6-4342-B048-85BDC9FD1C3A}</a:tableStyleId>
              </a:tblPr>
              <a:tblGrid>
                <a:gridCol w="5173211">
                  <a:extLst>
                    <a:ext uri="{9D8B030D-6E8A-4147-A177-3AD203B41FA5}">
                      <a16:colId xmlns:a16="http://schemas.microsoft.com/office/drawing/2014/main" val="977270675"/>
                    </a:ext>
                  </a:extLst>
                </a:gridCol>
                <a:gridCol w="5257800">
                  <a:extLst>
                    <a:ext uri="{9D8B030D-6E8A-4147-A177-3AD203B41FA5}">
                      <a16:colId xmlns:a16="http://schemas.microsoft.com/office/drawing/2014/main" val="218488449"/>
                    </a:ext>
                  </a:extLst>
                </a:gridCol>
              </a:tblGrid>
              <a:tr h="370840">
                <a:tc>
                  <a:txBody>
                    <a:bodyPr/>
                    <a:lstStyle/>
                    <a:p>
                      <a:r>
                        <a:rPr lang="en-US" sz="3200" cap="none" dirty="0"/>
                        <a:t>Water Districts (government)</a:t>
                      </a:r>
                    </a:p>
                  </a:txBody>
                  <a:tcPr/>
                </a:tc>
                <a:tc>
                  <a:txBody>
                    <a:bodyPr/>
                    <a:lstStyle/>
                    <a:p>
                      <a:pPr algn="ctr"/>
                      <a:r>
                        <a:rPr lang="en-US" sz="3200" cap="none" dirty="0"/>
                        <a:t>Water Associations </a:t>
                      </a:r>
                    </a:p>
                    <a:p>
                      <a:pPr algn="ctr"/>
                      <a:r>
                        <a:rPr lang="en-US" sz="3200" cap="none" dirty="0"/>
                        <a:t>(not government)</a:t>
                      </a:r>
                    </a:p>
                  </a:txBody>
                  <a:tcPr/>
                </a:tc>
                <a:extLst>
                  <a:ext uri="{0D108BD9-81ED-4DB2-BD59-A6C34878D82A}">
                    <a16:rowId xmlns:a16="http://schemas.microsoft.com/office/drawing/2014/main" val="4123652648"/>
                  </a:ext>
                </a:extLst>
              </a:tr>
              <a:tr h="370840">
                <a:tc>
                  <a:txBody>
                    <a:bodyPr/>
                    <a:lstStyle/>
                    <a:p>
                      <a:r>
                        <a:rPr lang="en-US" sz="2000" cap="none" dirty="0"/>
                        <a:t>KRS Chapter 74 –</a:t>
                      </a:r>
                      <a:br>
                        <a:rPr lang="en-US" sz="2000" cap="none" dirty="0"/>
                      </a:br>
                      <a:endParaRPr lang="en-US" sz="2000" cap="none" dirty="0"/>
                    </a:p>
                    <a:p>
                      <a:pPr marL="342900" indent="-342900">
                        <a:buFont typeface="Arial" panose="020B0604020202020204" pitchFamily="34" charset="0"/>
                        <a:buChar char="•"/>
                      </a:pPr>
                      <a:r>
                        <a:rPr lang="en-US" sz="2000" cap="none" dirty="0"/>
                        <a:t>KRS 74.020 specifies that the board will manage and control the affairs of the district.</a:t>
                      </a:r>
                      <a:br>
                        <a:rPr lang="en-US" sz="2000" cap="none" dirty="0"/>
                      </a:br>
                      <a:endParaRPr lang="en-US" sz="2000" cap="none" dirty="0"/>
                    </a:p>
                    <a:p>
                      <a:pPr marL="342900" indent="-342900">
                        <a:buFont typeface="Arial" panose="020B0604020202020204" pitchFamily="34" charset="0"/>
                        <a:buChar char="•"/>
                      </a:pPr>
                      <a:r>
                        <a:rPr lang="en-US" sz="2000" cap="none" dirty="0"/>
                        <a:t>KRS 74.020 notes that inefficiency, neglect of duty, malfeasance, or conflict of interest are reasons for removal.</a:t>
                      </a:r>
                    </a:p>
                  </a:txBody>
                  <a:tcPr/>
                </a:tc>
                <a:tc>
                  <a:txBody>
                    <a:bodyPr/>
                    <a:lstStyle/>
                    <a:p>
                      <a:r>
                        <a:rPr lang="en-US" sz="2000" cap="none" dirty="0"/>
                        <a:t>KRS Chapter 273 –</a:t>
                      </a:r>
                      <a:br>
                        <a:rPr lang="en-US" sz="2000" cap="none" dirty="0"/>
                      </a:br>
                      <a:endParaRPr lang="en-US" sz="2000" cap="none" dirty="0"/>
                    </a:p>
                    <a:p>
                      <a:pPr marL="342900" indent="-342900">
                        <a:buFont typeface="Arial" panose="020B0604020202020204" pitchFamily="34" charset="0"/>
                        <a:buChar char="•"/>
                      </a:pPr>
                      <a:r>
                        <a:rPr lang="en-US" sz="2000" cap="none" dirty="0"/>
                        <a:t>KRS 273.215 contains standards for directors:  good faith; informed basis; best interest of corporation.</a:t>
                      </a:r>
                      <a:br>
                        <a:rPr lang="en-US" sz="2000" cap="none" dirty="0"/>
                      </a:br>
                      <a:endParaRPr lang="en-US" sz="2000" cap="none" dirty="0"/>
                    </a:p>
                    <a:p>
                      <a:pPr marL="342900" indent="-342900">
                        <a:buFont typeface="Arial" panose="020B0604020202020204" pitchFamily="34" charset="0"/>
                        <a:buChar char="•"/>
                      </a:pPr>
                      <a:r>
                        <a:rPr lang="en-US" sz="2000" cap="none" dirty="0"/>
                        <a:t>KRS 273.219 is the conflict of interest provision with focus on disclosure and fairness.</a:t>
                      </a:r>
                    </a:p>
                  </a:txBody>
                  <a:tcPr/>
                </a:tc>
                <a:extLst>
                  <a:ext uri="{0D108BD9-81ED-4DB2-BD59-A6C34878D82A}">
                    <a16:rowId xmlns:a16="http://schemas.microsoft.com/office/drawing/2014/main" val="2594286532"/>
                  </a:ext>
                </a:extLst>
              </a:tr>
            </a:tbl>
          </a:graphicData>
        </a:graphic>
      </p:graphicFrame>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4B11E9A1-896C-CC82-A318-8893C4EE93D1}"/>
              </a:ext>
            </a:extLst>
          </p:cNvPr>
          <p:cNvSpPr>
            <a:spLocks noGrp="1"/>
          </p:cNvSpPr>
          <p:nvPr>
            <p:ph type="sldNum" sz="quarter" idx="12"/>
          </p:nvPr>
        </p:nvSpPr>
        <p:spPr/>
        <p:txBody>
          <a:bodyPr/>
          <a:lstStyle/>
          <a:p>
            <a:fld id="{85C42EE7-FE79-4F97-B36E-8DE404E350A4}" type="slidenum">
              <a:rPr lang="en-US" smtClean="0"/>
              <a:t>11</a:t>
            </a:fld>
            <a:endParaRPr lang="en-US" dirty="0"/>
          </a:p>
        </p:txBody>
      </p:sp>
    </p:spTree>
    <p:extLst>
      <p:ext uri="{BB962C8B-B14F-4D97-AF65-F5344CB8AC3E}">
        <p14:creationId xmlns:p14="http://schemas.microsoft.com/office/powerpoint/2010/main" val="4256780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sz="4900" b="1" u="sng" dirty="0">
                <a:solidFill>
                  <a:schemeClr val="bg1"/>
                </a:solidFill>
              </a:rPr>
              <a:t>Board Member Reminders</a:t>
            </a:r>
            <a:br>
              <a:rPr lang="en-US" sz="4400" b="1" u="sng" dirty="0">
                <a:solidFill>
                  <a:schemeClr val="bg1"/>
                </a:solidFill>
              </a:rPr>
            </a:br>
            <a:endParaRPr lang="en-US" b="1" dirty="0">
              <a:solidFill>
                <a:schemeClr val="bg1"/>
              </a:solidFill>
            </a:endParaRPr>
          </a:p>
        </p:txBody>
      </p:sp>
      <p:graphicFrame>
        <p:nvGraphicFramePr>
          <p:cNvPr id="6" name="Table 6">
            <a:extLst>
              <a:ext uri="{FF2B5EF4-FFF2-40B4-BE49-F238E27FC236}">
                <a16:creationId xmlns:a16="http://schemas.microsoft.com/office/drawing/2014/main" id="{F7E362BC-CEA6-11B0-0D78-056DABE9CF14}"/>
              </a:ext>
            </a:extLst>
          </p:cNvPr>
          <p:cNvGraphicFramePr>
            <a:graphicFrameLocks noGrp="1"/>
          </p:cNvGraphicFramePr>
          <p:nvPr>
            <p:ph idx="1"/>
            <p:extLst>
              <p:ext uri="{D42A27DB-BD31-4B8C-83A1-F6EECF244321}">
                <p14:modId xmlns:p14="http://schemas.microsoft.com/office/powerpoint/2010/main" val="1557820295"/>
              </p:ext>
            </p:extLst>
          </p:nvPr>
        </p:nvGraphicFramePr>
        <p:xfrm>
          <a:off x="838200" y="1825625"/>
          <a:ext cx="10515600" cy="374904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469705585"/>
                    </a:ext>
                  </a:extLst>
                </a:gridCol>
                <a:gridCol w="5257800">
                  <a:extLst>
                    <a:ext uri="{9D8B030D-6E8A-4147-A177-3AD203B41FA5}">
                      <a16:colId xmlns:a16="http://schemas.microsoft.com/office/drawing/2014/main" val="4174902782"/>
                    </a:ext>
                  </a:extLst>
                </a:gridCol>
              </a:tblGrid>
              <a:tr h="370840">
                <a:tc>
                  <a:txBody>
                    <a:bodyPr/>
                    <a:lstStyle/>
                    <a:p>
                      <a:pPr marL="342900" indent="-342900">
                        <a:buFont typeface="Arial" panose="020B0604020202020204" pitchFamily="34" charset="0"/>
                        <a:buChar char="•"/>
                      </a:pPr>
                      <a:r>
                        <a:rPr lang="en-US" sz="2000" cap="none" dirty="0"/>
                        <a:t>Affirmatively review for conflicts of interest.  (Board Member)</a:t>
                      </a:r>
                      <a:br>
                        <a:rPr lang="en-US" sz="2000" cap="none" dirty="0"/>
                      </a:br>
                      <a:endParaRPr lang="en-US" sz="2000" cap="none" dirty="0"/>
                    </a:p>
                    <a:p>
                      <a:pPr marL="342900" indent="-342900">
                        <a:buFont typeface="Arial" panose="020B0604020202020204" pitchFamily="34" charset="0"/>
                        <a:buChar char="•"/>
                      </a:pPr>
                      <a:r>
                        <a:rPr lang="en-US" sz="2000" cap="none" dirty="0"/>
                        <a:t>When a conflict exists, there should be a documentation of the conflict.  (Minutes)</a:t>
                      </a:r>
                      <a:br>
                        <a:rPr lang="en-US" sz="2000" cap="none" dirty="0"/>
                      </a:br>
                      <a:endParaRPr lang="en-US" sz="2000" cap="none" dirty="0"/>
                    </a:p>
                    <a:p>
                      <a:pPr marL="342900" indent="-342900">
                        <a:buFont typeface="Arial" panose="020B0604020202020204" pitchFamily="34" charset="0"/>
                        <a:buChar char="•"/>
                      </a:pPr>
                      <a:r>
                        <a:rPr lang="en-US" sz="2000" cap="none" dirty="0"/>
                        <a:t>Abstain means to abstain.  (Board) Err on the side of caution, non-involvement.  Remember, if you have a fiduciary duty to another organization, then you need to be very careful.</a:t>
                      </a:r>
                    </a:p>
                    <a:p>
                      <a:endParaRPr lang="en-US" sz="2000" dirty="0"/>
                    </a:p>
                  </a:txBody>
                  <a:tcPr/>
                </a:tc>
                <a:tc>
                  <a:txBody>
                    <a:bodyPr/>
                    <a:lstStyle/>
                    <a:p>
                      <a:pPr marL="342900" indent="-342900">
                        <a:buFont typeface="Arial" panose="020B0604020202020204" pitchFamily="34" charset="0"/>
                        <a:buChar char="•"/>
                      </a:pPr>
                      <a:r>
                        <a:rPr lang="en-US" sz="2000" cap="none" dirty="0"/>
                        <a:t>Do not assume that other board members will know that you have a conflict.</a:t>
                      </a:r>
                      <a:br>
                        <a:rPr lang="en-US" sz="2000" cap="none" dirty="0"/>
                      </a:br>
                      <a:endParaRPr lang="en-US" sz="2000" cap="none" dirty="0"/>
                    </a:p>
                    <a:p>
                      <a:pPr marL="342900" indent="-342900">
                        <a:buFont typeface="Arial" panose="020B0604020202020204" pitchFamily="34" charset="0"/>
                        <a:buChar char="•"/>
                      </a:pPr>
                      <a:r>
                        <a:rPr lang="en-US" sz="2000" cap="none" dirty="0"/>
                        <a:t>Do not fail to inform the other party/entity of the conflict or potential conflict.</a:t>
                      </a:r>
                      <a:br>
                        <a:rPr lang="en-US" sz="2000" cap="none" dirty="0"/>
                      </a:br>
                      <a:endParaRPr lang="en-US" sz="2000" cap="none" dirty="0"/>
                    </a:p>
                    <a:p>
                      <a:pPr marL="342900" indent="-342900">
                        <a:buFont typeface="Arial" panose="020B0604020202020204" pitchFamily="34" charset="0"/>
                        <a:buChar char="•"/>
                      </a:pPr>
                      <a:r>
                        <a:rPr lang="en-US" sz="2000" cap="none" dirty="0"/>
                        <a:t>Do not communicate “off-the-record” or otherwise do indirectly what is not appropriate.</a:t>
                      </a:r>
                    </a:p>
                    <a:p>
                      <a:endParaRPr lang="en-US" sz="2000" dirty="0"/>
                    </a:p>
                  </a:txBody>
                  <a:tcPr/>
                </a:tc>
                <a:extLst>
                  <a:ext uri="{0D108BD9-81ED-4DB2-BD59-A6C34878D82A}">
                    <a16:rowId xmlns:a16="http://schemas.microsoft.com/office/drawing/2014/main" val="1291972258"/>
                  </a:ext>
                </a:extLst>
              </a:tr>
            </a:tbl>
          </a:graphicData>
        </a:graphic>
      </p:graphicFrame>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12</a:t>
            </a:fld>
            <a:endParaRPr lang="en-US" dirty="0"/>
          </a:p>
        </p:txBody>
      </p:sp>
    </p:spTree>
    <p:extLst>
      <p:ext uri="{BB962C8B-B14F-4D97-AF65-F5344CB8AC3E}">
        <p14:creationId xmlns:p14="http://schemas.microsoft.com/office/powerpoint/2010/main" val="1974804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dirty="0">
                <a:solidFill>
                  <a:schemeClr val="bg1"/>
                </a:solidFill>
              </a:rPr>
            </a:br>
            <a:br>
              <a:rPr lang="en-US" sz="4400" b="1" dirty="0">
                <a:solidFill>
                  <a:schemeClr val="bg1"/>
                </a:solidFill>
              </a:rPr>
            </a:br>
            <a:r>
              <a:rPr lang="en-US" sz="4900" b="1" dirty="0">
                <a:solidFill>
                  <a:schemeClr val="bg1"/>
                </a:solidFill>
              </a:rPr>
              <a:t>Avoid Self-Dealing</a:t>
            </a:r>
            <a:br>
              <a:rPr lang="en-US" sz="4400" b="1" dirty="0"/>
            </a:br>
            <a:br>
              <a:rPr lang="en-US" sz="4400" b="1" u="sng" dirty="0">
                <a:solidFill>
                  <a:schemeClr val="bg1"/>
                </a:solidFill>
              </a:rPr>
            </a:br>
            <a:endParaRPr lang="en-US"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13</a:t>
            </a:fld>
            <a:endParaRPr lang="en-US" dirty="0"/>
          </a:p>
        </p:txBody>
      </p:sp>
      <p:sp>
        <p:nvSpPr>
          <p:cNvPr id="7" name="Content Placeholder 6">
            <a:extLst>
              <a:ext uri="{FF2B5EF4-FFF2-40B4-BE49-F238E27FC236}">
                <a16:creationId xmlns:a16="http://schemas.microsoft.com/office/drawing/2014/main" id="{6725C44A-650E-E0E8-3099-8E616C95D04F}"/>
              </a:ext>
            </a:extLst>
          </p:cNvPr>
          <p:cNvSpPr>
            <a:spLocks noGrp="1"/>
          </p:cNvSpPr>
          <p:nvPr>
            <p:ph idx="1"/>
          </p:nvPr>
        </p:nvSpPr>
        <p:spPr/>
        <p:txBody>
          <a:bodyPr/>
          <a:lstStyle/>
          <a:p>
            <a:pPr marL="0" indent="0" algn="ctr">
              <a:buNone/>
            </a:pPr>
            <a:r>
              <a:rPr lang="en-US" sz="3200" u="sng" dirty="0">
                <a:solidFill>
                  <a:schemeClr val="bg1"/>
                </a:solidFill>
              </a:rPr>
              <a:t>Self-dealing is a violation of fiduciary duty</a:t>
            </a:r>
          </a:p>
          <a:p>
            <a:pPr marL="800100" lvl="1" indent="-342900">
              <a:buFont typeface="Courier New" panose="02070309020205020404" pitchFamily="49" charset="0"/>
              <a:buChar char="o"/>
            </a:pPr>
            <a:endParaRPr lang="en-US" sz="2400" cap="none" dirty="0">
              <a:solidFill>
                <a:schemeClr val="bg1"/>
              </a:solidFill>
            </a:endParaRPr>
          </a:p>
          <a:p>
            <a:pPr marL="800100" lvl="1" indent="-342900">
              <a:buFont typeface="Courier New" panose="02070309020205020404" pitchFamily="49" charset="0"/>
              <a:buChar char="o"/>
            </a:pPr>
            <a:r>
              <a:rPr lang="en-US" sz="2400" cap="none" dirty="0">
                <a:solidFill>
                  <a:schemeClr val="bg1"/>
                </a:solidFill>
              </a:rPr>
              <a:t>Board Members/Directors cannot use the utility to promote private gain and personal enrichment.</a:t>
            </a:r>
          </a:p>
          <a:p>
            <a:pPr marL="800100" lvl="1" indent="-342900">
              <a:buFont typeface="Courier New" panose="02070309020205020404" pitchFamily="49" charset="0"/>
              <a:buChar char="o"/>
            </a:pPr>
            <a:endParaRPr lang="en-US" sz="2400" cap="none" dirty="0">
              <a:solidFill>
                <a:schemeClr val="bg1"/>
              </a:solidFill>
            </a:endParaRPr>
          </a:p>
          <a:p>
            <a:pPr marL="800100" lvl="1" indent="-342900">
              <a:buFont typeface="Courier New" panose="02070309020205020404" pitchFamily="49" charset="0"/>
              <a:buChar char="o"/>
            </a:pPr>
            <a:r>
              <a:rPr lang="en-US" sz="2400" cap="none" dirty="0">
                <a:solidFill>
                  <a:schemeClr val="bg1"/>
                </a:solidFill>
              </a:rPr>
              <a:t>When the action involves the personal interest or private gain of a commissioner, an officer or director, there is a conflict of interest.</a:t>
            </a:r>
            <a:br>
              <a:rPr lang="en-US" sz="2400" cap="none" dirty="0">
                <a:solidFill>
                  <a:schemeClr val="bg1"/>
                </a:solidFill>
              </a:rPr>
            </a:br>
            <a:endParaRPr lang="en-US" sz="2400" dirty="0">
              <a:solidFill>
                <a:schemeClr val="bg1"/>
              </a:solidFill>
            </a:endParaRPr>
          </a:p>
          <a:p>
            <a:pPr marL="800100" lvl="1" indent="-342900">
              <a:lnSpc>
                <a:spcPct val="150000"/>
              </a:lnSpc>
              <a:buFont typeface="Courier New" panose="02070309020205020404" pitchFamily="49" charset="0"/>
              <a:buChar char="o"/>
            </a:pPr>
            <a:r>
              <a:rPr lang="en-US" sz="2400" dirty="0">
                <a:solidFill>
                  <a:schemeClr val="bg1"/>
                </a:solidFill>
              </a:rPr>
              <a:t>Board members must not turn a blind eye toward self-dealing.</a:t>
            </a:r>
            <a:endParaRPr lang="en-US" sz="2400" cap="none" dirty="0">
              <a:solidFill>
                <a:schemeClr val="bg1"/>
              </a:solidFill>
            </a:endParaRPr>
          </a:p>
          <a:p>
            <a:endParaRPr lang="en-US" dirty="0"/>
          </a:p>
        </p:txBody>
      </p:sp>
    </p:spTree>
    <p:extLst>
      <p:ext uri="{BB962C8B-B14F-4D97-AF65-F5344CB8AC3E}">
        <p14:creationId xmlns:p14="http://schemas.microsoft.com/office/powerpoint/2010/main" val="4283287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dirty="0">
                <a:solidFill>
                  <a:schemeClr val="bg1"/>
                </a:solidFill>
              </a:rPr>
            </a:br>
            <a:br>
              <a:rPr lang="en-US" sz="4400" b="1" dirty="0">
                <a:solidFill>
                  <a:schemeClr val="bg1"/>
                </a:solidFill>
              </a:rPr>
            </a:br>
            <a:br>
              <a:rPr lang="en-US" sz="4400" b="1" dirty="0">
                <a:solidFill>
                  <a:schemeClr val="bg1"/>
                </a:solidFill>
              </a:rPr>
            </a:br>
            <a:r>
              <a:rPr lang="en-US" sz="4900" b="1" dirty="0">
                <a:solidFill>
                  <a:schemeClr val="bg1"/>
                </a:solidFill>
              </a:rPr>
              <a:t>Board Member Compensation</a:t>
            </a:r>
            <a:br>
              <a:rPr lang="en-US" sz="5400" b="1" dirty="0"/>
            </a:br>
            <a:br>
              <a:rPr lang="en-US" sz="4400" b="1" dirty="0"/>
            </a:br>
            <a:br>
              <a:rPr lang="en-US" sz="4400" b="1" u="sng" dirty="0">
                <a:solidFill>
                  <a:schemeClr val="bg1"/>
                </a:solidFill>
              </a:rPr>
            </a:br>
            <a:endParaRPr lang="en-US"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14</a:t>
            </a:fld>
            <a:endParaRPr lang="en-US" dirty="0"/>
          </a:p>
        </p:txBody>
      </p:sp>
      <p:sp>
        <p:nvSpPr>
          <p:cNvPr id="7" name="Content Placeholder 6">
            <a:extLst>
              <a:ext uri="{FF2B5EF4-FFF2-40B4-BE49-F238E27FC236}">
                <a16:creationId xmlns:a16="http://schemas.microsoft.com/office/drawing/2014/main" id="{6725C44A-650E-E0E8-3099-8E616C95D04F}"/>
              </a:ext>
            </a:extLst>
          </p:cNvPr>
          <p:cNvSpPr>
            <a:spLocks noGrp="1"/>
          </p:cNvSpPr>
          <p:nvPr>
            <p:ph idx="1"/>
          </p:nvPr>
        </p:nvSpPr>
        <p:spPr/>
        <p:txBody>
          <a:bodyPr>
            <a:normAutofit fontScale="77500" lnSpcReduction="20000"/>
          </a:bodyPr>
          <a:lstStyle/>
          <a:p>
            <a:pPr algn="just"/>
            <a:r>
              <a:rPr lang="en-US" sz="3200" u="sng" dirty="0">
                <a:solidFill>
                  <a:schemeClr val="bg1"/>
                </a:solidFill>
              </a:rPr>
              <a:t>KRS 74.020(6)</a:t>
            </a:r>
            <a:r>
              <a:rPr lang="en-US" sz="3200" dirty="0">
                <a:solidFill>
                  <a:schemeClr val="bg1"/>
                </a:solidFill>
              </a:rPr>
              <a:t>: Each commissioner shall receive an annual salary of not more than $3,600. However, each commissioner who completes a </a:t>
            </a:r>
            <a:r>
              <a:rPr lang="en-US" sz="3200" b="1" dirty="0">
                <a:solidFill>
                  <a:schemeClr val="bg1"/>
                </a:solidFill>
              </a:rPr>
              <a:t>minimum of six (6) instructional hours of water district management training</a:t>
            </a:r>
            <a:r>
              <a:rPr lang="en-US" sz="3200" dirty="0">
                <a:solidFill>
                  <a:schemeClr val="bg1"/>
                </a:solidFill>
              </a:rPr>
              <a:t> may receive an annual salary of not more than  $6,000. </a:t>
            </a:r>
            <a:r>
              <a:rPr lang="en-US" sz="3200" b="1" dirty="0">
                <a:solidFill>
                  <a:schemeClr val="bg1"/>
                </a:solidFill>
              </a:rPr>
              <a:t>The salary shall be fixed by the county judges/executive with the approval of the fiscal court</a:t>
            </a:r>
            <a:r>
              <a:rPr lang="en-US" sz="3200" dirty="0">
                <a:solidFill>
                  <a:schemeClr val="bg1"/>
                </a:solidFill>
              </a:rPr>
              <a:t>.</a:t>
            </a:r>
          </a:p>
          <a:p>
            <a:endParaRPr lang="en-US" sz="3200" dirty="0">
              <a:solidFill>
                <a:schemeClr val="bg1"/>
              </a:solidFill>
            </a:endParaRPr>
          </a:p>
          <a:p>
            <a:pPr algn="just"/>
            <a:r>
              <a:rPr lang="en-US" sz="3200" u="sng" dirty="0">
                <a:solidFill>
                  <a:schemeClr val="bg1"/>
                </a:solidFill>
              </a:rPr>
              <a:t>KRS 74.050</a:t>
            </a:r>
            <a:r>
              <a:rPr lang="en-US" sz="3200" dirty="0">
                <a:solidFill>
                  <a:schemeClr val="bg1"/>
                </a:solidFill>
              </a:rPr>
              <a:t>: In addition to the compensation for commissioners as set out in KRS 74.020, the treasurer may receive an amount fixed by the Water District Board, not to exceed $200 per year.</a:t>
            </a:r>
          </a:p>
          <a:p>
            <a:pPr algn="just"/>
            <a:endParaRPr lang="en-US" sz="3200" dirty="0">
              <a:solidFill>
                <a:schemeClr val="bg1"/>
              </a:solidFill>
            </a:endParaRPr>
          </a:p>
          <a:p>
            <a:pPr algn="just"/>
            <a:r>
              <a:rPr lang="en-US" sz="3200" u="sng" dirty="0">
                <a:solidFill>
                  <a:schemeClr val="bg1"/>
                </a:solidFill>
              </a:rPr>
              <a:t>KRS 74.020(3)</a:t>
            </a:r>
            <a:r>
              <a:rPr lang="en-US" sz="3200" dirty="0">
                <a:solidFill>
                  <a:schemeClr val="bg1"/>
                </a:solidFill>
              </a:rPr>
              <a:t>:  A commissioner who participates in any official action by the water district board of commissioners which results in a direct financial benefit to him may be removed from office . . .</a:t>
            </a:r>
          </a:p>
          <a:p>
            <a:endParaRPr lang="en-US" dirty="0">
              <a:solidFill>
                <a:schemeClr val="bg1"/>
              </a:solidFill>
            </a:endParaRPr>
          </a:p>
        </p:txBody>
      </p:sp>
    </p:spTree>
    <p:extLst>
      <p:ext uri="{BB962C8B-B14F-4D97-AF65-F5344CB8AC3E}">
        <p14:creationId xmlns:p14="http://schemas.microsoft.com/office/powerpoint/2010/main" val="4167084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dirty="0"/>
            </a:br>
            <a:br>
              <a:rPr lang="en-US" sz="4400" b="1" dirty="0"/>
            </a:br>
            <a:r>
              <a:rPr lang="en-US" sz="4900" b="1" dirty="0">
                <a:solidFill>
                  <a:schemeClr val="bg1"/>
                </a:solidFill>
              </a:rPr>
              <a:t>Board Member Compensation</a:t>
            </a:r>
            <a:br>
              <a:rPr lang="en-US" sz="4400" dirty="0"/>
            </a:br>
            <a:br>
              <a:rPr lang="en-US" sz="4400" b="1" u="sng" dirty="0">
                <a:solidFill>
                  <a:schemeClr val="bg1"/>
                </a:solidFill>
              </a:rPr>
            </a:br>
            <a:endParaRPr lang="en-US"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15</a:t>
            </a:fld>
            <a:endParaRPr lang="en-US" dirty="0"/>
          </a:p>
        </p:txBody>
      </p:sp>
      <p:sp>
        <p:nvSpPr>
          <p:cNvPr id="7" name="Content Placeholder 6">
            <a:extLst>
              <a:ext uri="{FF2B5EF4-FFF2-40B4-BE49-F238E27FC236}">
                <a16:creationId xmlns:a16="http://schemas.microsoft.com/office/drawing/2014/main" id="{8908B278-508B-079C-DA4B-33BEE0885725}"/>
              </a:ext>
            </a:extLst>
          </p:cNvPr>
          <p:cNvSpPr>
            <a:spLocks noGrp="1"/>
          </p:cNvSpPr>
          <p:nvPr>
            <p:ph idx="1"/>
          </p:nvPr>
        </p:nvSpPr>
        <p:spPr/>
        <p:txBody>
          <a:bodyPr>
            <a:normAutofit/>
          </a:bodyPr>
          <a:lstStyle/>
          <a:p>
            <a:pPr marL="342900" indent="-342900" algn="just">
              <a:buFont typeface="Arial" panose="020B0604020202020204" pitchFamily="34" charset="0"/>
              <a:buChar char="•"/>
            </a:pPr>
            <a:r>
              <a:rPr lang="en-US" sz="2800" dirty="0">
                <a:solidFill>
                  <a:schemeClr val="bg1"/>
                </a:solidFill>
              </a:rPr>
              <a:t>The Commission has held that KRS Chapter 74 specifically limits the compensation of water commissioners to the amounts specifically authorized by KRS 74.020(6) $6,000 for commissioners and an additional $200 for the treasurer, as authorized by KRS 74.050</a:t>
            </a:r>
          </a:p>
          <a:p>
            <a:pPr algn="just"/>
            <a:endParaRPr lang="en-US" sz="1400" dirty="0">
              <a:solidFill>
                <a:schemeClr val="bg1"/>
              </a:solidFill>
            </a:endParaRPr>
          </a:p>
          <a:p>
            <a:pPr marL="342900" indent="-342900" algn="just">
              <a:buFont typeface="Arial" panose="020B0604020202020204" pitchFamily="34" charset="0"/>
              <a:buChar char="•"/>
            </a:pPr>
            <a:r>
              <a:rPr lang="en-US" sz="2800" dirty="0">
                <a:solidFill>
                  <a:schemeClr val="bg1"/>
                </a:solidFill>
              </a:rPr>
              <a:t>The Commission has held that any board member who votes to provide themselves any additional benefit, such as insurance, has violated KRS 74.030 by participating in an official act that result in their direct financial benefit and that the board members could be removed from office.</a:t>
            </a:r>
          </a:p>
          <a:p>
            <a:pPr marL="342900" indent="-342900" algn="just">
              <a:buFont typeface="Arial" panose="020B0604020202020204" pitchFamily="34" charset="0"/>
              <a:buChar char="•"/>
            </a:pPr>
            <a:endParaRPr lang="en-US" sz="2800"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581980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dirty="0"/>
            </a:br>
            <a:br>
              <a:rPr lang="en-US" sz="4400" b="1" dirty="0"/>
            </a:br>
            <a:r>
              <a:rPr lang="en-US" sz="4900" b="1" dirty="0">
                <a:solidFill>
                  <a:schemeClr val="bg1"/>
                </a:solidFill>
              </a:rPr>
              <a:t>Financing</a:t>
            </a:r>
            <a:br>
              <a:rPr lang="en-US" sz="4900" b="1" dirty="0">
                <a:solidFill>
                  <a:schemeClr val="bg1"/>
                </a:solidFill>
              </a:rPr>
            </a:br>
            <a:br>
              <a:rPr lang="en-US" sz="4400" b="1" u="sng" dirty="0">
                <a:solidFill>
                  <a:schemeClr val="bg1"/>
                </a:solidFill>
              </a:rPr>
            </a:br>
            <a:endParaRPr lang="en-US"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16</a:t>
            </a:fld>
            <a:endParaRPr lang="en-US" dirty="0"/>
          </a:p>
        </p:txBody>
      </p:sp>
      <p:sp>
        <p:nvSpPr>
          <p:cNvPr id="7" name="Content Placeholder 6">
            <a:extLst>
              <a:ext uri="{FF2B5EF4-FFF2-40B4-BE49-F238E27FC236}">
                <a16:creationId xmlns:a16="http://schemas.microsoft.com/office/drawing/2014/main" id="{6B7D1DE8-E715-A6C2-21A6-1750EE0F7855}"/>
              </a:ext>
            </a:extLst>
          </p:cNvPr>
          <p:cNvSpPr>
            <a:spLocks noGrp="1"/>
          </p:cNvSpPr>
          <p:nvPr>
            <p:ph idx="1"/>
          </p:nvPr>
        </p:nvSpPr>
        <p:spPr/>
        <p:txBody>
          <a:bodyPr/>
          <a:lstStyle/>
          <a:p>
            <a:pPr marL="0" indent="0">
              <a:buNone/>
            </a:pPr>
            <a:r>
              <a:rPr lang="en-US" sz="2800" b="1" u="sng" dirty="0">
                <a:solidFill>
                  <a:schemeClr val="bg1"/>
                </a:solidFill>
              </a:rPr>
              <a:t>KRS 278.300 </a:t>
            </a:r>
            <a:r>
              <a:rPr lang="en-US" sz="2800" dirty="0">
                <a:solidFill>
                  <a:schemeClr val="bg1"/>
                </a:solidFill>
              </a:rPr>
              <a:t>– No utility shall issue any securities or evidences of indebtedness…until it has been authorized to do so by order of the Commission. </a:t>
            </a:r>
            <a:r>
              <a:rPr lang="en-US" sz="2800" b="1" u="sng" dirty="0">
                <a:solidFill>
                  <a:srgbClr val="FF0000"/>
                </a:solidFill>
                <a:highlight>
                  <a:srgbClr val="FFFF00"/>
                </a:highlight>
              </a:rPr>
              <a:t>Exception: </a:t>
            </a:r>
            <a:r>
              <a:rPr lang="en-US" sz="2800" dirty="0">
                <a:solidFill>
                  <a:schemeClr val="bg1"/>
                </a:solidFill>
              </a:rPr>
              <a:t>does not apply to notes/loans with terms of 2 years or less, renewals not to exceed 6 years</a:t>
            </a:r>
            <a:br>
              <a:rPr lang="en-US" sz="2800" dirty="0">
                <a:solidFill>
                  <a:schemeClr val="bg1"/>
                </a:solidFill>
              </a:rPr>
            </a:br>
            <a:endParaRPr lang="en-US" sz="2800" dirty="0">
              <a:solidFill>
                <a:schemeClr val="bg1"/>
              </a:solidFill>
            </a:endParaRPr>
          </a:p>
          <a:p>
            <a:pPr marL="914400" lvl="1" indent="-457200">
              <a:buFont typeface="Arial" panose="020B0604020202020204" pitchFamily="34" charset="0"/>
              <a:buChar char="•"/>
            </a:pPr>
            <a:r>
              <a:rPr lang="en-US" sz="2800" dirty="0">
                <a:solidFill>
                  <a:schemeClr val="bg1"/>
                </a:solidFill>
              </a:rPr>
              <a:t>Commission has 60 days to act once application filed.</a:t>
            </a:r>
          </a:p>
          <a:p>
            <a:pPr marL="914400" lvl="1" indent="-457200">
              <a:buFont typeface="Arial" panose="020B0604020202020204" pitchFamily="34" charset="0"/>
              <a:buChar char="•"/>
            </a:pPr>
            <a:r>
              <a:rPr lang="en-US" sz="2800" dirty="0">
                <a:solidFill>
                  <a:schemeClr val="bg1"/>
                </a:solidFill>
              </a:rPr>
              <a:t>May be continued for good cause.</a:t>
            </a:r>
          </a:p>
          <a:p>
            <a:pPr marL="914400" lvl="1" indent="-457200">
              <a:buFont typeface="Arial" panose="020B0604020202020204" pitchFamily="34" charset="0"/>
              <a:buChar char="•"/>
            </a:pPr>
            <a:r>
              <a:rPr lang="en-US" sz="2800" dirty="0">
                <a:solidFill>
                  <a:schemeClr val="bg1"/>
                </a:solidFill>
              </a:rPr>
              <a:t>Standard: Proper purpose/Effect on Utility’s Financial Integrity</a:t>
            </a:r>
          </a:p>
          <a:p>
            <a:pPr marL="914400" lvl="1" indent="-457200">
              <a:buFont typeface="Arial" panose="020B0604020202020204" pitchFamily="34" charset="0"/>
              <a:buChar char="•"/>
            </a:pPr>
            <a:r>
              <a:rPr lang="en-US" sz="2800" dirty="0">
                <a:solidFill>
                  <a:schemeClr val="bg1"/>
                </a:solidFill>
              </a:rPr>
              <a:t>Representative cases, discussion of recent decisions and liability.</a:t>
            </a:r>
          </a:p>
          <a:p>
            <a:endParaRPr lang="en-US" dirty="0"/>
          </a:p>
        </p:txBody>
      </p:sp>
    </p:spTree>
    <p:extLst>
      <p:ext uri="{BB962C8B-B14F-4D97-AF65-F5344CB8AC3E}">
        <p14:creationId xmlns:p14="http://schemas.microsoft.com/office/powerpoint/2010/main" val="1992268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dirty="0"/>
            </a:br>
            <a:br>
              <a:rPr lang="en-US" sz="4400" b="1" dirty="0"/>
            </a:br>
            <a:r>
              <a:rPr lang="en-US" sz="4900" b="1" dirty="0">
                <a:solidFill>
                  <a:schemeClr val="bg1"/>
                </a:solidFill>
              </a:rPr>
              <a:t>Financing</a:t>
            </a:r>
            <a:br>
              <a:rPr lang="en-US" sz="4400" b="1" dirty="0"/>
            </a:br>
            <a:br>
              <a:rPr lang="en-US" sz="4400" b="1" u="sng" dirty="0">
                <a:solidFill>
                  <a:schemeClr val="bg1"/>
                </a:solidFill>
              </a:rPr>
            </a:br>
            <a:endParaRPr lang="en-US"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17</a:t>
            </a:fld>
            <a:endParaRPr lang="en-US" dirty="0"/>
          </a:p>
        </p:txBody>
      </p:sp>
      <p:sp>
        <p:nvSpPr>
          <p:cNvPr id="7" name="Content Placeholder 6">
            <a:extLst>
              <a:ext uri="{FF2B5EF4-FFF2-40B4-BE49-F238E27FC236}">
                <a16:creationId xmlns:a16="http://schemas.microsoft.com/office/drawing/2014/main" id="{8D8B6AAE-4A84-633A-0C3B-499B0E827888}"/>
              </a:ext>
            </a:extLst>
          </p:cNvPr>
          <p:cNvSpPr>
            <a:spLocks noGrp="1"/>
          </p:cNvSpPr>
          <p:nvPr>
            <p:ph idx="1"/>
          </p:nvPr>
        </p:nvSpPr>
        <p:spPr/>
        <p:txBody>
          <a:bodyPr>
            <a:normAutofit fontScale="92500" lnSpcReduction="20000"/>
          </a:bodyPr>
          <a:lstStyle/>
          <a:p>
            <a:pPr marL="0" indent="0">
              <a:buNone/>
            </a:pPr>
            <a:r>
              <a:rPr lang="en-US" sz="3200" dirty="0">
                <a:solidFill>
                  <a:schemeClr val="bg1"/>
                </a:solidFill>
              </a:rPr>
              <a:t>What is evidence of indebtedness?</a:t>
            </a:r>
          </a:p>
          <a:p>
            <a:pPr marL="457200" indent="-457200">
              <a:lnSpc>
                <a:spcPct val="150000"/>
              </a:lnSpc>
              <a:buFont typeface="Wingdings" panose="05000000000000000000" pitchFamily="2" charset="2"/>
              <a:buChar char="§"/>
            </a:pPr>
            <a:r>
              <a:rPr lang="en-US" sz="2800" dirty="0">
                <a:solidFill>
                  <a:schemeClr val="bg1"/>
                </a:solidFill>
              </a:rPr>
              <a:t>Note</a:t>
            </a:r>
          </a:p>
          <a:p>
            <a:pPr marL="457200" indent="-457200">
              <a:lnSpc>
                <a:spcPct val="150000"/>
              </a:lnSpc>
              <a:buFont typeface="Wingdings" panose="05000000000000000000" pitchFamily="2" charset="2"/>
              <a:buChar char="§"/>
            </a:pPr>
            <a:r>
              <a:rPr lang="en-US" sz="2800" dirty="0">
                <a:solidFill>
                  <a:schemeClr val="bg1"/>
                </a:solidFill>
              </a:rPr>
              <a:t>Bond</a:t>
            </a:r>
          </a:p>
          <a:p>
            <a:pPr marL="457200" indent="-457200">
              <a:lnSpc>
                <a:spcPct val="150000"/>
              </a:lnSpc>
              <a:buFont typeface="Wingdings" panose="05000000000000000000" pitchFamily="2" charset="2"/>
              <a:buChar char="§"/>
            </a:pPr>
            <a:r>
              <a:rPr lang="en-US" sz="2800" dirty="0">
                <a:solidFill>
                  <a:schemeClr val="bg1"/>
                </a:solidFill>
              </a:rPr>
              <a:t>Installment Purchase Contract</a:t>
            </a:r>
          </a:p>
          <a:p>
            <a:pPr marL="457200" indent="-457200">
              <a:lnSpc>
                <a:spcPct val="150000"/>
              </a:lnSpc>
              <a:buFont typeface="Wingdings" panose="05000000000000000000" pitchFamily="2" charset="2"/>
              <a:buChar char="§"/>
            </a:pPr>
            <a:r>
              <a:rPr lang="en-US" sz="2800" dirty="0">
                <a:solidFill>
                  <a:schemeClr val="bg1"/>
                </a:solidFill>
              </a:rPr>
              <a:t>Water Purchase Agreement (Maybe)</a:t>
            </a:r>
          </a:p>
          <a:p>
            <a:pPr marL="457200" indent="-457200">
              <a:lnSpc>
                <a:spcPct val="150000"/>
              </a:lnSpc>
              <a:buFont typeface="Wingdings" panose="05000000000000000000" pitchFamily="2" charset="2"/>
              <a:buChar char="§"/>
            </a:pPr>
            <a:r>
              <a:rPr lang="en-US" sz="2800" dirty="0">
                <a:solidFill>
                  <a:schemeClr val="bg1"/>
                </a:solidFill>
              </a:rPr>
              <a:t>Assumption of Other’s Obligations/Debt</a:t>
            </a:r>
          </a:p>
          <a:p>
            <a:pPr marL="457200" indent="-457200">
              <a:lnSpc>
                <a:spcPct val="150000"/>
              </a:lnSpc>
              <a:buFont typeface="Wingdings" panose="05000000000000000000" pitchFamily="2" charset="2"/>
              <a:buChar char="§"/>
            </a:pPr>
            <a:r>
              <a:rPr lang="en-US" sz="2800" dirty="0">
                <a:solidFill>
                  <a:schemeClr val="bg1"/>
                </a:solidFill>
              </a:rPr>
              <a:t>Lease (Depending on terms)</a:t>
            </a:r>
          </a:p>
          <a:p>
            <a:endParaRPr lang="en-US" dirty="0">
              <a:solidFill>
                <a:schemeClr val="bg1"/>
              </a:solidFill>
            </a:endParaRPr>
          </a:p>
        </p:txBody>
      </p:sp>
    </p:spTree>
    <p:extLst>
      <p:ext uri="{BB962C8B-B14F-4D97-AF65-F5344CB8AC3E}">
        <p14:creationId xmlns:p14="http://schemas.microsoft.com/office/powerpoint/2010/main" val="1382561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dirty="0"/>
            </a:br>
            <a:br>
              <a:rPr lang="en-US" sz="4400" b="1" dirty="0"/>
            </a:br>
            <a:r>
              <a:rPr lang="en-US" sz="4900" b="1" dirty="0">
                <a:solidFill>
                  <a:schemeClr val="bg1"/>
                </a:solidFill>
              </a:rPr>
              <a:t>Financing</a:t>
            </a:r>
            <a:br>
              <a:rPr lang="en-US" sz="4400" b="1" dirty="0"/>
            </a:br>
            <a:br>
              <a:rPr lang="en-US" sz="4400" b="1" u="sng" dirty="0">
                <a:solidFill>
                  <a:schemeClr val="bg1"/>
                </a:solidFill>
              </a:rPr>
            </a:br>
            <a:endParaRPr lang="en-US"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18</a:t>
            </a:fld>
            <a:endParaRPr lang="en-US" dirty="0"/>
          </a:p>
        </p:txBody>
      </p:sp>
      <p:sp>
        <p:nvSpPr>
          <p:cNvPr id="7" name="Content Placeholder 6">
            <a:extLst>
              <a:ext uri="{FF2B5EF4-FFF2-40B4-BE49-F238E27FC236}">
                <a16:creationId xmlns:a16="http://schemas.microsoft.com/office/drawing/2014/main" id="{2C050CBA-C38B-FBB5-4468-6F4B7EA08E9D}"/>
              </a:ext>
            </a:extLst>
          </p:cNvPr>
          <p:cNvSpPr>
            <a:spLocks noGrp="1"/>
          </p:cNvSpPr>
          <p:nvPr>
            <p:ph idx="1"/>
          </p:nvPr>
        </p:nvSpPr>
        <p:spPr/>
        <p:txBody>
          <a:bodyPr/>
          <a:lstStyle/>
          <a:p>
            <a:pPr marL="457200" indent="-457200">
              <a:buFont typeface="Arial" panose="020B0604020202020204" pitchFamily="34" charset="0"/>
              <a:buChar char="•"/>
            </a:pPr>
            <a:r>
              <a:rPr lang="en-US" sz="2800" dirty="0">
                <a:solidFill>
                  <a:schemeClr val="bg1"/>
                </a:solidFill>
              </a:rPr>
              <a:t>District commissioners and managers have a duty to comply with the law as part of their fiduciary duty.  Recently, some utilities have relied on incorrect advice from attorneys who advised that certain actions did not require Commission approval. The Commission has held the utilities responsible, and imposed additional training.  </a:t>
            </a:r>
          </a:p>
          <a:p>
            <a:endParaRPr lang="en-US" sz="2800" dirty="0">
              <a:solidFill>
                <a:schemeClr val="bg1"/>
              </a:solidFill>
            </a:endParaRPr>
          </a:p>
          <a:p>
            <a:pPr marL="457200" indent="-457200">
              <a:buFont typeface="Arial" panose="020B0604020202020204" pitchFamily="34" charset="0"/>
              <a:buChar char="•"/>
            </a:pPr>
            <a:r>
              <a:rPr lang="en-US" sz="2800" dirty="0">
                <a:solidFill>
                  <a:schemeClr val="bg1"/>
                </a:solidFill>
              </a:rPr>
              <a:t>In another case, the district commissioners told the Commission the unauthorized debt was assumed on the advice of a bank executive.  The Commission rejected that claim as well.  </a:t>
            </a:r>
          </a:p>
          <a:p>
            <a:endParaRPr lang="en-US" dirty="0"/>
          </a:p>
        </p:txBody>
      </p:sp>
    </p:spTree>
    <p:extLst>
      <p:ext uri="{BB962C8B-B14F-4D97-AF65-F5344CB8AC3E}">
        <p14:creationId xmlns:p14="http://schemas.microsoft.com/office/powerpoint/2010/main" val="2490454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dirty="0"/>
            </a:br>
            <a:r>
              <a:rPr lang="en-US" sz="4900" b="1" dirty="0">
                <a:solidFill>
                  <a:schemeClr val="bg1"/>
                </a:solidFill>
              </a:rPr>
              <a:t>Commission Investigations</a:t>
            </a:r>
            <a:br>
              <a:rPr lang="en-US" sz="4400" b="1" dirty="0"/>
            </a:br>
            <a:endParaRPr lang="en-US"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19</a:t>
            </a:fld>
            <a:endParaRPr lang="en-US" dirty="0"/>
          </a:p>
        </p:txBody>
      </p:sp>
      <p:sp>
        <p:nvSpPr>
          <p:cNvPr id="7" name="Content Placeholder 6">
            <a:extLst>
              <a:ext uri="{FF2B5EF4-FFF2-40B4-BE49-F238E27FC236}">
                <a16:creationId xmlns:a16="http://schemas.microsoft.com/office/drawing/2014/main" id="{AC64C367-A6CD-B5B4-578A-CF3D01D76084}"/>
              </a:ext>
            </a:extLst>
          </p:cNvPr>
          <p:cNvSpPr>
            <a:spLocks noGrp="1"/>
          </p:cNvSpPr>
          <p:nvPr>
            <p:ph idx="1"/>
          </p:nvPr>
        </p:nvSpPr>
        <p:spPr/>
        <p:txBody>
          <a:bodyPr/>
          <a:lstStyle/>
          <a:p>
            <a:pPr lvl="1" algn="just"/>
            <a:r>
              <a:rPr lang="en-US" sz="2800" dirty="0">
                <a:solidFill>
                  <a:schemeClr val="bg1"/>
                </a:solidFill>
              </a:rPr>
              <a:t>The Commission has broad authority to investigate utilities and utilities’ officers, agents, and employees for violations of KRS Chapter 74, KRS Chapter 278, and Commission regulations.   </a:t>
            </a:r>
          </a:p>
          <a:p>
            <a:pPr lvl="1"/>
            <a:endParaRPr lang="en-US" sz="2800" u="sng" dirty="0">
              <a:solidFill>
                <a:schemeClr val="bg1"/>
              </a:solidFill>
            </a:endParaRPr>
          </a:p>
          <a:p>
            <a:pPr lvl="1" algn="just"/>
            <a:r>
              <a:rPr lang="en-US" sz="2800" u="sng" dirty="0">
                <a:solidFill>
                  <a:schemeClr val="bg1"/>
                </a:solidFill>
              </a:rPr>
              <a:t>KRS 278.250</a:t>
            </a:r>
            <a:r>
              <a:rPr lang="en-US" sz="2800" dirty="0">
                <a:solidFill>
                  <a:schemeClr val="bg1"/>
                </a:solidFill>
              </a:rPr>
              <a:t>: Authorizes the Commission to initiate an investigation the condition of any utility subject to its jurisdiction.</a:t>
            </a:r>
            <a:endParaRPr lang="en-US" sz="2800" u="sng" dirty="0">
              <a:solidFill>
                <a:schemeClr val="bg1"/>
              </a:solidFill>
            </a:endParaRPr>
          </a:p>
          <a:p>
            <a:pPr marL="457200" lvl="1" indent="0">
              <a:buNone/>
            </a:pPr>
            <a:endParaRPr lang="en-US" sz="2800" u="sng" dirty="0">
              <a:solidFill>
                <a:schemeClr val="bg1"/>
              </a:solidFill>
            </a:endParaRPr>
          </a:p>
          <a:p>
            <a:pPr lvl="1" algn="just"/>
            <a:r>
              <a:rPr lang="en-US" sz="2800" u="sng" dirty="0">
                <a:solidFill>
                  <a:schemeClr val="bg1"/>
                </a:solidFill>
              </a:rPr>
              <a:t>KRS 278.260</a:t>
            </a:r>
            <a:r>
              <a:rPr lang="en-US" sz="2800" dirty="0">
                <a:solidFill>
                  <a:schemeClr val="bg1"/>
                </a:solidFill>
              </a:rPr>
              <a:t>:  Authorizes the Commission to initiate an investigation of the practices of any utility under its jurisdiction on its own motion.</a:t>
            </a:r>
          </a:p>
          <a:p>
            <a:endParaRPr lang="en-US" dirty="0">
              <a:solidFill>
                <a:schemeClr val="bg1"/>
              </a:solidFill>
            </a:endParaRPr>
          </a:p>
        </p:txBody>
      </p:sp>
    </p:spTree>
    <p:extLst>
      <p:ext uri="{BB962C8B-B14F-4D97-AF65-F5344CB8AC3E}">
        <p14:creationId xmlns:p14="http://schemas.microsoft.com/office/powerpoint/2010/main" val="1856033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dirty="0"/>
            </a:br>
            <a:br>
              <a:rPr lang="en-US" sz="4400" b="1" dirty="0"/>
            </a:br>
            <a:r>
              <a:rPr lang="en-US" sz="4900" b="1" dirty="0">
                <a:solidFill>
                  <a:schemeClr val="bg1"/>
                </a:solidFill>
              </a:rPr>
              <a:t>Penalties</a:t>
            </a:r>
            <a:br>
              <a:rPr lang="en-US" sz="4400" b="1" dirty="0"/>
            </a:br>
            <a:br>
              <a:rPr lang="en-US" sz="4400" b="1" u="sng" dirty="0">
                <a:solidFill>
                  <a:schemeClr val="bg1"/>
                </a:solidFill>
              </a:rPr>
            </a:br>
            <a:endParaRPr lang="en-US"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20</a:t>
            </a:fld>
            <a:endParaRPr lang="en-US" dirty="0"/>
          </a:p>
        </p:txBody>
      </p:sp>
      <p:sp>
        <p:nvSpPr>
          <p:cNvPr id="7" name="Content Placeholder 6">
            <a:extLst>
              <a:ext uri="{FF2B5EF4-FFF2-40B4-BE49-F238E27FC236}">
                <a16:creationId xmlns:a16="http://schemas.microsoft.com/office/drawing/2014/main" id="{7572DF6C-13A0-9FC2-754F-8C12D008138A}"/>
              </a:ext>
            </a:extLst>
          </p:cNvPr>
          <p:cNvSpPr>
            <a:spLocks noGrp="1"/>
          </p:cNvSpPr>
          <p:nvPr>
            <p:ph idx="1"/>
          </p:nvPr>
        </p:nvSpPr>
        <p:spPr/>
        <p:txBody>
          <a:bodyPr/>
          <a:lstStyle/>
          <a:p>
            <a:pPr lvl="1" algn="just"/>
            <a:endParaRPr lang="en-US" sz="2200" u="sng" dirty="0">
              <a:solidFill>
                <a:schemeClr val="bg1"/>
              </a:solidFill>
            </a:endParaRPr>
          </a:p>
          <a:p>
            <a:pPr lvl="1" algn="just"/>
            <a:r>
              <a:rPr lang="en-US" sz="2200" u="sng" dirty="0">
                <a:solidFill>
                  <a:schemeClr val="bg1"/>
                </a:solidFill>
              </a:rPr>
              <a:t>KRS 278.990(1)</a:t>
            </a:r>
            <a:r>
              <a:rPr lang="en-US" sz="2200" dirty="0">
                <a:solidFill>
                  <a:schemeClr val="bg1"/>
                </a:solidFill>
              </a:rPr>
              <a:t>:  Any utility or utility officer, agent or employee who willfully violates KRS Chapter 278, a Commission regulation, or a Commission order may be assessed a civil penalty between $25 and $2,500 for each occurrence of each offense.</a:t>
            </a:r>
          </a:p>
          <a:p>
            <a:pPr marL="457200" lvl="1" indent="0">
              <a:buNone/>
            </a:pPr>
            <a:endParaRPr lang="en-US" sz="2200" dirty="0">
              <a:solidFill>
                <a:schemeClr val="bg1"/>
              </a:solidFill>
            </a:endParaRPr>
          </a:p>
          <a:p>
            <a:pPr lvl="1" algn="just"/>
            <a:r>
              <a:rPr lang="en-US" sz="2200" u="sng" dirty="0">
                <a:solidFill>
                  <a:schemeClr val="bg1"/>
                </a:solidFill>
              </a:rPr>
              <a:t>KRS 278.990(4)</a:t>
            </a:r>
            <a:r>
              <a:rPr lang="en-US" sz="2200" dirty="0">
                <a:solidFill>
                  <a:schemeClr val="bg1"/>
                </a:solidFill>
              </a:rPr>
              <a:t>:  Any utility that issues or assumes any debt without prior Commission approval may be assessed a civil penalty up to $10,000. </a:t>
            </a:r>
            <a:endParaRPr lang="en-US" sz="2800" dirty="0">
              <a:solidFill>
                <a:schemeClr val="bg1"/>
              </a:solidFill>
            </a:endParaRPr>
          </a:p>
          <a:p>
            <a:pPr lvl="3"/>
            <a:endParaRPr lang="en-US" sz="2600" dirty="0">
              <a:solidFill>
                <a:schemeClr val="bg1"/>
              </a:solidFill>
            </a:endParaRPr>
          </a:p>
          <a:p>
            <a:pPr marL="0" indent="0">
              <a:buNone/>
            </a:pPr>
            <a:endParaRPr lang="en-US" dirty="0"/>
          </a:p>
        </p:txBody>
      </p:sp>
    </p:spTree>
    <p:extLst>
      <p:ext uri="{BB962C8B-B14F-4D97-AF65-F5344CB8AC3E}">
        <p14:creationId xmlns:p14="http://schemas.microsoft.com/office/powerpoint/2010/main" val="520965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dirty="0"/>
            </a:br>
            <a:br>
              <a:rPr lang="en-US" sz="4400" b="1" dirty="0"/>
            </a:br>
            <a:r>
              <a:rPr lang="en-US" sz="4900" b="1" dirty="0">
                <a:solidFill>
                  <a:schemeClr val="bg1"/>
                </a:solidFill>
              </a:rPr>
              <a:t>Investigations</a:t>
            </a:r>
            <a:br>
              <a:rPr lang="en-US" sz="4900" dirty="0">
                <a:solidFill>
                  <a:schemeClr val="bg1"/>
                </a:solidFill>
              </a:rPr>
            </a:br>
            <a:br>
              <a:rPr lang="en-US" sz="4400" b="1" u="sng" dirty="0">
                <a:solidFill>
                  <a:schemeClr val="bg1"/>
                </a:solidFill>
              </a:rPr>
            </a:br>
            <a:endParaRPr lang="en-US"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21</a:t>
            </a:fld>
            <a:endParaRPr lang="en-US" dirty="0"/>
          </a:p>
        </p:txBody>
      </p:sp>
      <p:sp>
        <p:nvSpPr>
          <p:cNvPr id="7" name="Content Placeholder 6">
            <a:extLst>
              <a:ext uri="{FF2B5EF4-FFF2-40B4-BE49-F238E27FC236}">
                <a16:creationId xmlns:a16="http://schemas.microsoft.com/office/drawing/2014/main" id="{0B98C12F-61FA-B5B6-9854-C5E791CBAFD1}"/>
              </a:ext>
            </a:extLst>
          </p:cNvPr>
          <p:cNvSpPr>
            <a:spLocks noGrp="1"/>
          </p:cNvSpPr>
          <p:nvPr>
            <p:ph idx="1"/>
          </p:nvPr>
        </p:nvSpPr>
        <p:spPr/>
        <p:txBody>
          <a:bodyPr>
            <a:normAutofit/>
          </a:bodyPr>
          <a:lstStyle/>
          <a:p>
            <a:pPr marL="0" indent="0">
              <a:lnSpc>
                <a:spcPct val="100000"/>
              </a:lnSpc>
              <a:buNone/>
            </a:pPr>
            <a:r>
              <a:rPr lang="en-US" dirty="0">
                <a:solidFill>
                  <a:schemeClr val="bg1"/>
                </a:solidFill>
              </a:rPr>
              <a:t>Actions that may lead to an investigation:</a:t>
            </a:r>
            <a:br>
              <a:rPr lang="en-US" dirty="0">
                <a:solidFill>
                  <a:schemeClr val="bg1"/>
                </a:solidFill>
              </a:rPr>
            </a:br>
            <a:endParaRPr lang="en-US" dirty="0">
              <a:solidFill>
                <a:schemeClr val="bg1"/>
              </a:solidFill>
            </a:endParaRPr>
          </a:p>
          <a:p>
            <a:pPr marL="800100" lvl="1" indent="-342900">
              <a:buFont typeface="Arial" panose="020B0604020202020204" pitchFamily="34" charset="0"/>
              <a:buChar char="•"/>
            </a:pPr>
            <a:r>
              <a:rPr lang="en-US" dirty="0">
                <a:solidFill>
                  <a:schemeClr val="bg1"/>
                </a:solidFill>
              </a:rPr>
              <a:t>Failure to file Annual Reports and Audits on time</a:t>
            </a:r>
          </a:p>
          <a:p>
            <a:pPr marL="800100" lvl="1" indent="-342900">
              <a:buFont typeface="Arial" panose="020B0604020202020204" pitchFamily="34" charset="0"/>
              <a:buChar char="•"/>
            </a:pPr>
            <a:r>
              <a:rPr lang="en-US" dirty="0">
                <a:solidFill>
                  <a:schemeClr val="bg1"/>
                </a:solidFill>
              </a:rPr>
              <a:t>Failure to follow a Commission Order</a:t>
            </a:r>
          </a:p>
          <a:p>
            <a:pPr marL="800100" lvl="1" indent="-342900">
              <a:buFont typeface="Arial" panose="020B0604020202020204" pitchFamily="34" charset="0"/>
              <a:buChar char="•"/>
            </a:pPr>
            <a:r>
              <a:rPr lang="en-US" dirty="0">
                <a:solidFill>
                  <a:schemeClr val="bg1"/>
                </a:solidFill>
              </a:rPr>
              <a:t>The discovery of unauthorized debt</a:t>
            </a:r>
          </a:p>
          <a:p>
            <a:pPr marL="800100" lvl="1" indent="-342900">
              <a:buFont typeface="Arial" panose="020B0604020202020204" pitchFamily="34" charset="0"/>
              <a:buChar char="•"/>
            </a:pPr>
            <a:r>
              <a:rPr lang="en-US" dirty="0">
                <a:solidFill>
                  <a:schemeClr val="bg1"/>
                </a:solidFill>
              </a:rPr>
              <a:t>Failure to keep the Commission informed of Board appointments and terms of service</a:t>
            </a:r>
          </a:p>
          <a:p>
            <a:pPr marL="800100" lvl="1" indent="-342900">
              <a:buFont typeface="Arial" panose="020B0604020202020204" pitchFamily="34" charset="0"/>
              <a:buChar char="•"/>
            </a:pPr>
            <a:r>
              <a:rPr lang="en-US" dirty="0">
                <a:solidFill>
                  <a:schemeClr val="bg1"/>
                </a:solidFill>
              </a:rPr>
              <a:t>Failure to seek a Certificate of Public Convenience and Necessity (CPCN) when purchasing or renovating an office building</a:t>
            </a:r>
          </a:p>
          <a:p>
            <a:pPr marL="800100" lvl="1" indent="-342900">
              <a:buFont typeface="Arial" panose="020B0604020202020204" pitchFamily="34" charset="0"/>
              <a:buChar char="•"/>
            </a:pPr>
            <a:r>
              <a:rPr lang="en-US" dirty="0">
                <a:solidFill>
                  <a:schemeClr val="bg1"/>
                </a:solidFill>
              </a:rPr>
              <a:t>A board member providing professional services for the utility for compensation</a:t>
            </a:r>
          </a:p>
          <a:p>
            <a:endParaRPr lang="en-US" dirty="0"/>
          </a:p>
        </p:txBody>
      </p:sp>
    </p:spTree>
    <p:extLst>
      <p:ext uri="{BB962C8B-B14F-4D97-AF65-F5344CB8AC3E}">
        <p14:creationId xmlns:p14="http://schemas.microsoft.com/office/powerpoint/2010/main" val="1751386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dirty="0">
                <a:solidFill>
                  <a:schemeClr val="bg1"/>
                </a:solidFill>
              </a:rPr>
            </a:br>
            <a:r>
              <a:rPr lang="en-US" sz="4900" b="1" dirty="0">
                <a:solidFill>
                  <a:schemeClr val="bg1"/>
                </a:solidFill>
              </a:rPr>
              <a:t>Investigations</a:t>
            </a:r>
            <a:br>
              <a:rPr lang="en-US" sz="4400" b="1" dirty="0"/>
            </a:br>
            <a:endParaRPr lang="en-US"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22</a:t>
            </a:fld>
            <a:endParaRPr lang="en-US" dirty="0"/>
          </a:p>
        </p:txBody>
      </p:sp>
      <p:sp>
        <p:nvSpPr>
          <p:cNvPr id="7" name="Content Placeholder 6">
            <a:extLst>
              <a:ext uri="{FF2B5EF4-FFF2-40B4-BE49-F238E27FC236}">
                <a16:creationId xmlns:a16="http://schemas.microsoft.com/office/drawing/2014/main" id="{2D40C877-C8F9-05AF-97D6-62EFD572292E}"/>
              </a:ext>
            </a:extLst>
          </p:cNvPr>
          <p:cNvSpPr>
            <a:spLocks noGrp="1"/>
          </p:cNvSpPr>
          <p:nvPr>
            <p:ph idx="1"/>
          </p:nvPr>
        </p:nvSpPr>
        <p:spPr/>
        <p:txBody>
          <a:bodyPr/>
          <a:lstStyle/>
          <a:p>
            <a:pPr marL="457200" lvl="1" indent="0">
              <a:lnSpc>
                <a:spcPct val="150000"/>
              </a:lnSpc>
              <a:buNone/>
            </a:pPr>
            <a:r>
              <a:rPr lang="en-US" sz="2800" dirty="0">
                <a:solidFill>
                  <a:schemeClr val="bg1"/>
                </a:solidFill>
              </a:rPr>
              <a:t>Results of recent investigations:</a:t>
            </a:r>
          </a:p>
          <a:p>
            <a:pPr marL="1257300" lvl="2" indent="-342900">
              <a:lnSpc>
                <a:spcPct val="150000"/>
              </a:lnSpc>
              <a:buFont typeface="Arial" panose="020B0604020202020204" pitchFamily="34" charset="0"/>
              <a:buChar char="•"/>
            </a:pPr>
            <a:r>
              <a:rPr lang="en-US" sz="2400" dirty="0">
                <a:solidFill>
                  <a:schemeClr val="bg1"/>
                </a:solidFill>
              </a:rPr>
              <a:t>Civil penalties</a:t>
            </a:r>
          </a:p>
          <a:p>
            <a:pPr marL="1257300" lvl="2" indent="-342900">
              <a:lnSpc>
                <a:spcPct val="150000"/>
              </a:lnSpc>
              <a:buFont typeface="Arial" panose="020B0604020202020204" pitchFamily="34" charset="0"/>
              <a:buChar char="•"/>
            </a:pPr>
            <a:r>
              <a:rPr lang="en-US" sz="2400" dirty="0">
                <a:solidFill>
                  <a:schemeClr val="bg1"/>
                </a:solidFill>
              </a:rPr>
              <a:t>Additional training required</a:t>
            </a:r>
          </a:p>
          <a:p>
            <a:pPr marL="1257300" lvl="2" indent="-342900">
              <a:lnSpc>
                <a:spcPct val="150000"/>
              </a:lnSpc>
              <a:buFont typeface="Arial" panose="020B0604020202020204" pitchFamily="34" charset="0"/>
              <a:buChar char="•"/>
            </a:pPr>
            <a:r>
              <a:rPr lang="en-US" sz="2400" dirty="0">
                <a:solidFill>
                  <a:schemeClr val="bg1"/>
                </a:solidFill>
              </a:rPr>
              <a:t>Removal from the Board</a:t>
            </a:r>
          </a:p>
          <a:p>
            <a:pPr marL="1257300" lvl="2" indent="-342900">
              <a:lnSpc>
                <a:spcPct val="150000"/>
              </a:lnSpc>
              <a:buFont typeface="Arial" panose="020B0604020202020204" pitchFamily="34" charset="0"/>
              <a:buChar char="•"/>
            </a:pPr>
            <a:r>
              <a:rPr lang="en-US" sz="2400" dirty="0">
                <a:solidFill>
                  <a:schemeClr val="bg1"/>
                </a:solidFill>
              </a:rPr>
              <a:t>Closer scrutiny by the Commission</a:t>
            </a:r>
            <a:endParaRPr lang="en-US" dirty="0">
              <a:solidFill>
                <a:schemeClr val="bg1"/>
              </a:solidFill>
            </a:endParaRPr>
          </a:p>
        </p:txBody>
      </p:sp>
    </p:spTree>
    <p:extLst>
      <p:ext uri="{BB962C8B-B14F-4D97-AF65-F5344CB8AC3E}">
        <p14:creationId xmlns:p14="http://schemas.microsoft.com/office/powerpoint/2010/main" val="843449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dirty="0"/>
            </a:br>
            <a:br>
              <a:rPr lang="en-US" sz="4400" b="1" dirty="0"/>
            </a:br>
            <a:r>
              <a:rPr lang="en-US" sz="4900" b="1" dirty="0">
                <a:solidFill>
                  <a:schemeClr val="bg1"/>
                </a:solidFill>
              </a:rPr>
              <a:t>Things to Remember about Rate Cases:</a:t>
            </a:r>
            <a:br>
              <a:rPr lang="en-US" sz="4900" b="1" dirty="0">
                <a:solidFill>
                  <a:schemeClr val="bg1"/>
                </a:solidFill>
              </a:rPr>
            </a:br>
            <a:br>
              <a:rPr lang="en-US" sz="4900" b="1" u="sng" dirty="0">
                <a:solidFill>
                  <a:schemeClr val="bg1"/>
                </a:solidFill>
              </a:rPr>
            </a:br>
            <a:endParaRPr lang="en-US" sz="4900"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23</a:t>
            </a:fld>
            <a:endParaRPr lang="en-US" dirty="0"/>
          </a:p>
        </p:txBody>
      </p:sp>
      <p:sp>
        <p:nvSpPr>
          <p:cNvPr id="7" name="Content Placeholder 6">
            <a:extLst>
              <a:ext uri="{FF2B5EF4-FFF2-40B4-BE49-F238E27FC236}">
                <a16:creationId xmlns:a16="http://schemas.microsoft.com/office/drawing/2014/main" id="{EFE6DDAA-9049-4E76-12E5-0A6B46A28C30}"/>
              </a:ext>
            </a:extLst>
          </p:cNvPr>
          <p:cNvSpPr>
            <a:spLocks noGrp="1"/>
          </p:cNvSpPr>
          <p:nvPr>
            <p:ph idx="1"/>
          </p:nvPr>
        </p:nvSpPr>
        <p:spPr/>
        <p:txBody>
          <a:bodyPr>
            <a:normAutofit fontScale="70000" lnSpcReduction="20000"/>
          </a:bodyPr>
          <a:lstStyle/>
          <a:p>
            <a:pPr lvl="1">
              <a:lnSpc>
                <a:spcPct val="150000"/>
              </a:lnSpc>
            </a:pPr>
            <a:r>
              <a:rPr lang="en-US" sz="2800" dirty="0">
                <a:solidFill>
                  <a:schemeClr val="bg1"/>
                </a:solidFill>
              </a:rPr>
              <a:t>The Commission is ordering water utilities to file rate cases.</a:t>
            </a:r>
          </a:p>
          <a:p>
            <a:pPr lvl="1">
              <a:lnSpc>
                <a:spcPct val="150000"/>
              </a:lnSpc>
            </a:pPr>
            <a:r>
              <a:rPr lang="en-US" sz="2800" dirty="0">
                <a:solidFill>
                  <a:schemeClr val="bg1"/>
                </a:solidFill>
              </a:rPr>
              <a:t>When ordered to file a rate case, the utility can not delay action till a month before the deadline.</a:t>
            </a:r>
          </a:p>
          <a:p>
            <a:pPr lvl="1">
              <a:lnSpc>
                <a:spcPct val="150000"/>
              </a:lnSpc>
            </a:pPr>
            <a:r>
              <a:rPr lang="en-US" sz="2800" dirty="0">
                <a:solidFill>
                  <a:schemeClr val="bg1"/>
                </a:solidFill>
              </a:rPr>
              <a:t>Make a plan, contact a consultant, if needed, and allow time for unexpected delays.</a:t>
            </a:r>
            <a:br>
              <a:rPr lang="en-US" sz="2800" dirty="0">
                <a:solidFill>
                  <a:schemeClr val="bg1"/>
                </a:solidFill>
              </a:rPr>
            </a:br>
            <a:endParaRPr lang="en-US" sz="2800" dirty="0">
              <a:solidFill>
                <a:schemeClr val="bg1"/>
              </a:solidFill>
            </a:endParaRPr>
          </a:p>
          <a:p>
            <a:pPr lvl="1">
              <a:lnSpc>
                <a:spcPct val="150000"/>
              </a:lnSpc>
            </a:pPr>
            <a:r>
              <a:rPr lang="en-US" sz="2800" dirty="0">
                <a:solidFill>
                  <a:schemeClr val="bg1"/>
                </a:solidFill>
              </a:rPr>
              <a:t>There is a difference between filing a base rate case for an increase in rates pursuant to </a:t>
            </a:r>
            <a:r>
              <a:rPr lang="en-US" sz="2800" dirty="0">
                <a:solidFill>
                  <a:srgbClr val="FF0000"/>
                </a:solidFill>
                <a:highlight>
                  <a:srgbClr val="FFFF00"/>
                </a:highlight>
              </a:rPr>
              <a:t>KRS 278.190 or through the 807 KAR 5:076 Alternative Rate Adjustment Procedure for Small Utilities </a:t>
            </a:r>
            <a:r>
              <a:rPr lang="en-US" sz="2800" dirty="0">
                <a:solidFill>
                  <a:schemeClr val="bg1"/>
                </a:solidFill>
              </a:rPr>
              <a:t>versus when a utility files for approval of a loan approval for United States Department of Agriculture Rural Development (USDA/RD) project pursuant to </a:t>
            </a:r>
            <a:r>
              <a:rPr lang="en-US" sz="2800" dirty="0">
                <a:solidFill>
                  <a:srgbClr val="FF0000"/>
                </a:solidFill>
                <a:highlight>
                  <a:srgbClr val="FFFF00"/>
                </a:highlight>
              </a:rPr>
              <a:t>KRS 278. 023</a:t>
            </a:r>
            <a:r>
              <a:rPr lang="en-US" sz="2800" dirty="0">
                <a:solidFill>
                  <a:srgbClr val="FF0000"/>
                </a:solidFill>
              </a:rPr>
              <a:t>.  </a:t>
            </a:r>
          </a:p>
          <a:p>
            <a:pPr marL="914400" lvl="1" indent="-457200">
              <a:lnSpc>
                <a:spcPct val="150000"/>
              </a:lnSpc>
              <a:buFont typeface="Arial" panose="020B0604020202020204" pitchFamily="34" charset="0"/>
              <a:buChar char="•"/>
            </a:pPr>
            <a:endParaRPr lang="en-US" sz="2800" dirty="0"/>
          </a:p>
          <a:p>
            <a:pPr marL="0" indent="0">
              <a:buNone/>
            </a:pPr>
            <a:endParaRPr lang="en-US" dirty="0"/>
          </a:p>
        </p:txBody>
      </p:sp>
    </p:spTree>
    <p:extLst>
      <p:ext uri="{BB962C8B-B14F-4D97-AF65-F5344CB8AC3E}">
        <p14:creationId xmlns:p14="http://schemas.microsoft.com/office/powerpoint/2010/main" val="3785797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dirty="0"/>
            </a:br>
            <a:br>
              <a:rPr lang="en-US" sz="4400" b="1" dirty="0"/>
            </a:br>
            <a:r>
              <a:rPr lang="en-US" sz="4900" b="1" dirty="0">
                <a:solidFill>
                  <a:schemeClr val="bg1"/>
                </a:solidFill>
              </a:rPr>
              <a:t>Things to Remember about Rate Cases Cont.:</a:t>
            </a:r>
            <a:br>
              <a:rPr lang="en-US" sz="4900" b="1" dirty="0">
                <a:solidFill>
                  <a:schemeClr val="bg1"/>
                </a:solidFill>
              </a:rPr>
            </a:br>
            <a:br>
              <a:rPr lang="en-US" sz="4900" b="1" u="sng" dirty="0">
                <a:solidFill>
                  <a:schemeClr val="bg1"/>
                </a:solidFill>
              </a:rPr>
            </a:br>
            <a:endParaRPr lang="en-US" sz="4900"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24</a:t>
            </a:fld>
            <a:endParaRPr lang="en-US" dirty="0"/>
          </a:p>
        </p:txBody>
      </p:sp>
      <p:sp>
        <p:nvSpPr>
          <p:cNvPr id="7" name="Content Placeholder 6">
            <a:extLst>
              <a:ext uri="{FF2B5EF4-FFF2-40B4-BE49-F238E27FC236}">
                <a16:creationId xmlns:a16="http://schemas.microsoft.com/office/drawing/2014/main" id="{CAC3D19D-563F-5AD8-5DB8-E7316408E745}"/>
              </a:ext>
            </a:extLst>
          </p:cNvPr>
          <p:cNvSpPr>
            <a:spLocks noGrp="1"/>
          </p:cNvSpPr>
          <p:nvPr>
            <p:ph idx="1"/>
          </p:nvPr>
        </p:nvSpPr>
        <p:spPr/>
        <p:txBody>
          <a:bodyPr>
            <a:normAutofit fontScale="92500" lnSpcReduction="20000"/>
          </a:bodyPr>
          <a:lstStyle/>
          <a:p>
            <a:pPr marL="914400" lvl="1" indent="-457200">
              <a:buFont typeface="Arial" panose="020B0604020202020204" pitchFamily="34" charset="0"/>
              <a:buChar char="•"/>
            </a:pPr>
            <a:r>
              <a:rPr lang="en-US" sz="2800" dirty="0">
                <a:solidFill>
                  <a:schemeClr val="bg1"/>
                </a:solidFill>
              </a:rPr>
              <a:t>Depreciation is not accounted for in USDA/RD loan approval the same as in a Commission rate case.</a:t>
            </a:r>
          </a:p>
          <a:p>
            <a:pPr marL="457200" lvl="1" indent="0">
              <a:buNone/>
            </a:pPr>
            <a:endParaRPr lang="en-US" sz="2800" dirty="0">
              <a:solidFill>
                <a:schemeClr val="bg1"/>
              </a:solidFill>
            </a:endParaRPr>
          </a:p>
          <a:p>
            <a:pPr marL="914400" lvl="1" indent="-457200">
              <a:buFont typeface="Arial" panose="020B0604020202020204" pitchFamily="34" charset="0"/>
              <a:buChar char="•"/>
            </a:pPr>
            <a:r>
              <a:rPr lang="en-US" sz="2800" dirty="0">
                <a:solidFill>
                  <a:schemeClr val="bg1"/>
                </a:solidFill>
              </a:rPr>
              <a:t>When ordered to file a rate case, file a general rate case or an alternative rate filing, not a rate adjustment in connection with an RD loan.</a:t>
            </a:r>
          </a:p>
          <a:p>
            <a:pPr marL="457200" lvl="1" indent="0">
              <a:buNone/>
            </a:pPr>
            <a:endParaRPr lang="en-US" sz="2800" dirty="0">
              <a:solidFill>
                <a:schemeClr val="bg1"/>
              </a:solidFill>
            </a:endParaRPr>
          </a:p>
          <a:p>
            <a:pPr marL="914400" lvl="1" indent="-457200">
              <a:buFont typeface="Arial" panose="020B0604020202020204" pitchFamily="34" charset="0"/>
              <a:buChar char="•"/>
            </a:pPr>
            <a:r>
              <a:rPr lang="en-US" sz="2800" dirty="0">
                <a:solidFill>
                  <a:schemeClr val="bg1"/>
                </a:solidFill>
              </a:rPr>
              <a:t>File your rate case within the time specified by the Commission’s Order using the correct test year (the year of the most recent annual report on file).</a:t>
            </a:r>
          </a:p>
          <a:p>
            <a:pPr marL="914400" lvl="1" indent="-457200">
              <a:lnSpc>
                <a:spcPct val="150000"/>
              </a:lnSpc>
              <a:buFont typeface="Arial" panose="020B0604020202020204" pitchFamily="34" charset="0"/>
              <a:buChar char="•"/>
            </a:pPr>
            <a:r>
              <a:rPr lang="en-US" sz="2800" dirty="0">
                <a:solidFill>
                  <a:schemeClr val="bg1"/>
                </a:solidFill>
              </a:rPr>
              <a:t>If you need more time, or have questions, have your attorney file a MOTION!</a:t>
            </a:r>
          </a:p>
          <a:p>
            <a:pPr marL="0" indent="0">
              <a:buNone/>
            </a:pPr>
            <a:endParaRPr lang="en-US" dirty="0"/>
          </a:p>
        </p:txBody>
      </p:sp>
    </p:spTree>
    <p:extLst>
      <p:ext uri="{BB962C8B-B14F-4D97-AF65-F5344CB8AC3E}">
        <p14:creationId xmlns:p14="http://schemas.microsoft.com/office/powerpoint/2010/main" val="159637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dirty="0"/>
            </a:br>
            <a:r>
              <a:rPr lang="en-US" sz="4900" b="1" dirty="0">
                <a:solidFill>
                  <a:schemeClr val="bg1"/>
                </a:solidFill>
              </a:rPr>
              <a:t>Water Districts Need Policies That:</a:t>
            </a:r>
            <a:br>
              <a:rPr lang="en-US" sz="4900" b="1" dirty="0">
                <a:solidFill>
                  <a:schemeClr val="bg1"/>
                </a:solidFill>
              </a:rPr>
            </a:br>
            <a:endParaRPr lang="en-US" sz="4900"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25</a:t>
            </a:fld>
            <a:endParaRPr lang="en-US" dirty="0"/>
          </a:p>
        </p:txBody>
      </p:sp>
      <p:sp>
        <p:nvSpPr>
          <p:cNvPr id="7" name="Content Placeholder 6">
            <a:extLst>
              <a:ext uri="{FF2B5EF4-FFF2-40B4-BE49-F238E27FC236}">
                <a16:creationId xmlns:a16="http://schemas.microsoft.com/office/drawing/2014/main" id="{79A4646B-32EC-0EBD-F4BE-5E65EAA2C83C}"/>
              </a:ext>
            </a:extLst>
          </p:cNvPr>
          <p:cNvSpPr>
            <a:spLocks noGrp="1"/>
          </p:cNvSpPr>
          <p:nvPr>
            <p:ph idx="1"/>
          </p:nvPr>
        </p:nvSpPr>
        <p:spPr/>
        <p:txBody>
          <a:bodyPr/>
          <a:lstStyle/>
          <a:p>
            <a:pPr marL="1371600" lvl="2" indent="-457200">
              <a:buFont typeface="Arial" panose="020B0604020202020204" pitchFamily="34" charset="0"/>
              <a:buChar char="•"/>
            </a:pPr>
            <a:r>
              <a:rPr lang="en-US" sz="2800" dirty="0">
                <a:solidFill>
                  <a:schemeClr val="bg1"/>
                </a:solidFill>
              </a:rPr>
              <a:t>Provide appropriate internal controls.</a:t>
            </a:r>
            <a:br>
              <a:rPr lang="en-US" sz="2800" dirty="0">
                <a:solidFill>
                  <a:schemeClr val="bg1"/>
                </a:solidFill>
              </a:rPr>
            </a:br>
            <a:endParaRPr lang="en-US" sz="2800" dirty="0">
              <a:solidFill>
                <a:schemeClr val="bg1"/>
              </a:solidFill>
            </a:endParaRPr>
          </a:p>
          <a:p>
            <a:pPr marL="1371600" lvl="2" indent="-457200">
              <a:buFont typeface="Arial" panose="020B0604020202020204" pitchFamily="34" charset="0"/>
              <a:buChar char="•"/>
            </a:pPr>
            <a:r>
              <a:rPr lang="en-US" sz="2800" dirty="0">
                <a:solidFill>
                  <a:schemeClr val="bg1"/>
                </a:solidFill>
              </a:rPr>
              <a:t>Uphold ethical standards.</a:t>
            </a:r>
            <a:br>
              <a:rPr lang="en-US" sz="2800" dirty="0">
                <a:solidFill>
                  <a:schemeClr val="bg1"/>
                </a:solidFill>
              </a:rPr>
            </a:br>
            <a:endParaRPr lang="en-US" sz="2800" dirty="0">
              <a:solidFill>
                <a:schemeClr val="bg1"/>
              </a:solidFill>
            </a:endParaRPr>
          </a:p>
          <a:p>
            <a:pPr marL="1371600" lvl="2" indent="-457200">
              <a:buFont typeface="Arial" panose="020B0604020202020204" pitchFamily="34" charset="0"/>
              <a:buChar char="•"/>
            </a:pPr>
            <a:r>
              <a:rPr lang="en-US" sz="2800" dirty="0">
                <a:solidFill>
                  <a:schemeClr val="bg1"/>
                </a:solidFill>
              </a:rPr>
              <a:t>Address periodic infrastructure assessments. </a:t>
            </a:r>
            <a:br>
              <a:rPr lang="en-US" sz="2800" dirty="0">
                <a:solidFill>
                  <a:schemeClr val="bg1"/>
                </a:solidFill>
              </a:rPr>
            </a:br>
            <a:endParaRPr lang="en-US" sz="2800" dirty="0">
              <a:solidFill>
                <a:schemeClr val="bg1"/>
              </a:solidFill>
            </a:endParaRPr>
          </a:p>
          <a:p>
            <a:pPr marL="1371600" lvl="2" indent="-457200">
              <a:buFont typeface="Arial" panose="020B0604020202020204" pitchFamily="34" charset="0"/>
              <a:buChar char="•"/>
            </a:pPr>
            <a:r>
              <a:rPr lang="en-US" sz="2800" dirty="0">
                <a:solidFill>
                  <a:schemeClr val="bg1"/>
                </a:solidFill>
              </a:rPr>
              <a:t>Address periodic rate increases.</a:t>
            </a:r>
          </a:p>
          <a:p>
            <a:pPr marL="1371600" lvl="2" indent="-457200">
              <a:buFont typeface="Arial" panose="020B0604020202020204" pitchFamily="34" charset="0"/>
              <a:buChar char="•"/>
            </a:pPr>
            <a:endParaRPr lang="en-US" sz="2800" dirty="0"/>
          </a:p>
          <a:p>
            <a:pPr marL="0" indent="0">
              <a:buNone/>
            </a:pPr>
            <a:endParaRPr lang="en-US" dirty="0"/>
          </a:p>
        </p:txBody>
      </p:sp>
    </p:spTree>
    <p:extLst>
      <p:ext uri="{BB962C8B-B14F-4D97-AF65-F5344CB8AC3E}">
        <p14:creationId xmlns:p14="http://schemas.microsoft.com/office/powerpoint/2010/main" val="631595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4400" b="1" u="sng" dirty="0">
                <a:solidFill>
                  <a:schemeClr val="bg1"/>
                </a:solidFill>
              </a:rPr>
            </a:br>
            <a:endParaRPr lang="en-US"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26</a:t>
            </a:fld>
            <a:endParaRPr lang="en-US" dirty="0"/>
          </a:p>
        </p:txBody>
      </p:sp>
      <p:sp>
        <p:nvSpPr>
          <p:cNvPr id="7" name="Content Placeholder 6">
            <a:extLst>
              <a:ext uri="{FF2B5EF4-FFF2-40B4-BE49-F238E27FC236}">
                <a16:creationId xmlns:a16="http://schemas.microsoft.com/office/drawing/2014/main" id="{84370CFC-FB68-21B0-B528-0606AA052B98}"/>
              </a:ext>
            </a:extLst>
          </p:cNvPr>
          <p:cNvSpPr>
            <a:spLocks noGrp="1"/>
          </p:cNvSpPr>
          <p:nvPr>
            <p:ph idx="1"/>
          </p:nvPr>
        </p:nvSpPr>
        <p:spPr/>
        <p:txBody>
          <a:bodyPr/>
          <a:lstStyle/>
          <a:p>
            <a:pPr marL="0" indent="0" algn="ctr">
              <a:buNone/>
            </a:pPr>
            <a:endParaRPr lang="en-US" sz="2800" b="1" dirty="0"/>
          </a:p>
          <a:p>
            <a:pPr marL="0" indent="0" algn="ctr">
              <a:buNone/>
            </a:pPr>
            <a:endParaRPr lang="en-US" b="1" dirty="0"/>
          </a:p>
          <a:p>
            <a:pPr marL="0" indent="0" algn="ctr">
              <a:buNone/>
            </a:pPr>
            <a:endParaRPr lang="en-US" sz="2800" b="1" dirty="0"/>
          </a:p>
          <a:p>
            <a:pPr marL="0" indent="0" algn="ctr">
              <a:buNone/>
            </a:pPr>
            <a:r>
              <a:rPr lang="en-US" sz="4400" b="1" dirty="0">
                <a:solidFill>
                  <a:schemeClr val="bg1"/>
                </a:solidFill>
              </a:rPr>
              <a:t>Questions???</a:t>
            </a:r>
            <a:endParaRPr lang="en-US" sz="4400" dirty="0">
              <a:solidFill>
                <a:schemeClr val="bg1"/>
              </a:solidFill>
            </a:endParaRPr>
          </a:p>
          <a:p>
            <a:endParaRPr lang="en-US" dirty="0"/>
          </a:p>
        </p:txBody>
      </p:sp>
    </p:spTree>
    <p:extLst>
      <p:ext uri="{BB962C8B-B14F-4D97-AF65-F5344CB8AC3E}">
        <p14:creationId xmlns:p14="http://schemas.microsoft.com/office/powerpoint/2010/main" val="25921409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93EF70A4863547A0F9BCA154E67037" ma:contentTypeVersion="13" ma:contentTypeDescription="Create a new document." ma:contentTypeScope="" ma:versionID="e9c828474b647d8eff2f001d60df53c9">
  <xsd:schema xmlns:xsd="http://www.w3.org/2001/XMLSchema" xmlns:xs="http://www.w3.org/2001/XMLSchema" xmlns:p="http://schemas.microsoft.com/office/2006/metadata/properties" xmlns:ns3="c9ec0904-c089-4c7c-8c06-0d81cf4eeb29" xmlns:ns4="72d96aaf-19a9-4b17-b2f0-7972b2450bdf" targetNamespace="http://schemas.microsoft.com/office/2006/metadata/properties" ma:root="true" ma:fieldsID="874c4cfc7f516b9db6f3a1b564a8c2a3" ns3:_="" ns4:_="">
    <xsd:import namespace="c9ec0904-c089-4c7c-8c06-0d81cf4eeb29"/>
    <xsd:import namespace="72d96aaf-19a9-4b17-b2f0-7972b2450bd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_activity" minOccurs="0"/>
                <xsd:element ref="ns4:MediaServiceObjectDetectorVersions" minOccurs="0"/>
                <xsd:element ref="ns4:MediaServiceAutoTags" minOccurs="0"/>
                <xsd:element ref="ns4:MediaServiceOCR" minOccurs="0"/>
                <xsd:element ref="ns4:MediaServiceGenerationTime" minOccurs="0"/>
                <xsd:element ref="ns4:MediaServiceEventHashCode" minOccurs="0"/>
                <xsd:element ref="ns4:MediaServiceSearchProperties"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ec0904-c089-4c7c-8c06-0d81cf4eeb2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d96aaf-19a9-4b17-b2f0-7972b2450bd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2d96aaf-19a9-4b17-b2f0-7972b2450bdf" xsi:nil="true"/>
  </documentManagement>
</p:properties>
</file>

<file path=customXml/itemProps1.xml><?xml version="1.0" encoding="utf-8"?>
<ds:datastoreItem xmlns:ds="http://schemas.openxmlformats.org/officeDocument/2006/customXml" ds:itemID="{0634544E-AB31-42D3-9A76-4E13ED62B9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ec0904-c089-4c7c-8c06-0d81cf4eeb29"/>
    <ds:schemaRef ds:uri="72d96aaf-19a9-4b17-b2f0-7972b2450b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F57401-83D5-4A16-89A1-1813F87DCDD3}">
  <ds:schemaRefs>
    <ds:schemaRef ds:uri="http://schemas.microsoft.com/sharepoint/v3/contenttype/forms"/>
  </ds:schemaRefs>
</ds:datastoreItem>
</file>

<file path=customXml/itemProps3.xml><?xml version="1.0" encoding="utf-8"?>
<ds:datastoreItem xmlns:ds="http://schemas.openxmlformats.org/officeDocument/2006/customXml" ds:itemID="{36401837-A890-4355-92D0-11DCBB00159A}">
  <ds:schemaRefs>
    <ds:schemaRef ds:uri="http://schemas.openxmlformats.org/package/2006/metadata/core-properties"/>
    <ds:schemaRef ds:uri="http://purl.org/dc/dcmitype/"/>
    <ds:schemaRef ds:uri="http://schemas.microsoft.com/office/2006/documentManagement/types"/>
    <ds:schemaRef ds:uri="http://purl.org/dc/terms/"/>
    <ds:schemaRef ds:uri="c9ec0904-c089-4c7c-8c06-0d81cf4eeb29"/>
    <ds:schemaRef ds:uri="http://purl.org/dc/elements/1.1/"/>
    <ds:schemaRef ds:uri="http://schemas.microsoft.com/office/2006/metadata/properties"/>
    <ds:schemaRef ds:uri="http://schemas.microsoft.com/office/infopath/2007/PartnerControls"/>
    <ds:schemaRef ds:uri="72d96aaf-19a9-4b17-b2f0-7972b2450bd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204</TotalTime>
  <Words>1901</Words>
  <Application>Microsoft Office PowerPoint</Application>
  <PresentationFormat>Widescreen</PresentationFormat>
  <Paragraphs>190</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Courier New</vt:lpstr>
      <vt:lpstr>Wingdings</vt:lpstr>
      <vt:lpstr>Office Theme</vt:lpstr>
      <vt:lpstr>PowerPoint Presentation</vt:lpstr>
      <vt:lpstr>Overview </vt:lpstr>
      <vt:lpstr>What is “Ethics” </vt:lpstr>
      <vt:lpstr>What  is a “Fiduciary duty” </vt:lpstr>
      <vt:lpstr>“Ethics” is mandatory not optional </vt:lpstr>
      <vt:lpstr>Questions to Ask Yourself</vt:lpstr>
      <vt:lpstr>Statutory Standards</vt:lpstr>
      <vt:lpstr>Code of Ethics Content </vt:lpstr>
      <vt:lpstr>Code of Ethics Addresses:</vt:lpstr>
      <vt:lpstr>KRS 65A.070(2)</vt:lpstr>
      <vt:lpstr>Board Members</vt:lpstr>
      <vt:lpstr>Board Member Reminders </vt:lpstr>
      <vt:lpstr>  Avoid Self-Dealing  </vt:lpstr>
      <vt:lpstr>   Board Member Compensation   </vt:lpstr>
      <vt:lpstr>  Board Member Compensation  </vt:lpstr>
      <vt:lpstr>  Financing  </vt:lpstr>
      <vt:lpstr>  Financing  </vt:lpstr>
      <vt:lpstr>  Financing  </vt:lpstr>
      <vt:lpstr> Commission Investigations </vt:lpstr>
      <vt:lpstr>  Penalties  </vt:lpstr>
      <vt:lpstr>  Investigations  </vt:lpstr>
      <vt:lpstr> Investigations </vt:lpstr>
      <vt:lpstr>  Things to Remember about Rate Cases:  </vt:lpstr>
      <vt:lpstr>  Things to Remember about Rate Cases Cont.:  </vt:lpstr>
      <vt:lpstr> Water Districts Need Policies That: </vt:lpstr>
      <vt:lpstr> </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Warrington, Thomas (PSC)</dc:creator>
  <cp:lastModifiedBy>Pragallapati, Mounica (PSC)</cp:lastModifiedBy>
  <cp:revision>11</cp:revision>
  <dcterms:created xsi:type="dcterms:W3CDTF">2023-03-23T13:49:26Z</dcterms:created>
  <dcterms:modified xsi:type="dcterms:W3CDTF">2026-09-17T13:36:59Z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0x0101000993EF70A4863547A0F9BCA154E67037</vt:lpwstr>
  </property>
</Properties>
</file>