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285" r:id="rId2"/>
    <p:sldId id="259" r:id="rId3"/>
    <p:sldId id="276" r:id="rId4"/>
    <p:sldId id="277" r:id="rId5"/>
    <p:sldId id="273" r:id="rId6"/>
    <p:sldId id="275" r:id="rId7"/>
    <p:sldId id="326" r:id="rId8"/>
    <p:sldId id="327" r:id="rId9"/>
    <p:sldId id="278" r:id="rId10"/>
    <p:sldId id="279" r:id="rId11"/>
    <p:sldId id="280" r:id="rId12"/>
    <p:sldId id="281" r:id="rId13"/>
    <p:sldId id="282" r:id="rId14"/>
    <p:sldId id="283" r:id="rId15"/>
    <p:sldId id="284" r:id="rId16"/>
    <p:sldId id="286" r:id="rId17"/>
    <p:sldId id="287" r:id="rId18"/>
    <p:sldId id="356" r:id="rId19"/>
    <p:sldId id="288" r:id="rId20"/>
    <p:sldId id="289" r:id="rId21"/>
    <p:sldId id="290" r:id="rId22"/>
    <p:sldId id="292" r:id="rId23"/>
    <p:sldId id="293" r:id="rId24"/>
    <p:sldId id="291" r:id="rId25"/>
    <p:sldId id="296" r:id="rId26"/>
    <p:sldId id="297" r:id="rId27"/>
    <p:sldId id="295" r:id="rId28"/>
    <p:sldId id="294" r:id="rId29"/>
    <p:sldId id="299" r:id="rId30"/>
    <p:sldId id="298" r:id="rId31"/>
    <p:sldId id="303" r:id="rId32"/>
    <p:sldId id="302" r:id="rId33"/>
    <p:sldId id="301" r:id="rId34"/>
    <p:sldId id="304" r:id="rId35"/>
    <p:sldId id="307" r:id="rId36"/>
    <p:sldId id="308" r:id="rId37"/>
    <p:sldId id="300" r:id="rId38"/>
    <p:sldId id="305" r:id="rId39"/>
    <p:sldId id="306" r:id="rId40"/>
    <p:sldId id="309" r:id="rId41"/>
    <p:sldId id="310" r:id="rId42"/>
    <p:sldId id="312" r:id="rId43"/>
    <p:sldId id="311" r:id="rId44"/>
    <p:sldId id="313" r:id="rId45"/>
    <p:sldId id="314" r:id="rId46"/>
    <p:sldId id="316" r:id="rId47"/>
    <p:sldId id="317" r:id="rId48"/>
    <p:sldId id="318" r:id="rId49"/>
    <p:sldId id="319" r:id="rId50"/>
    <p:sldId id="320" r:id="rId51"/>
    <p:sldId id="321" r:id="rId52"/>
    <p:sldId id="322" r:id="rId53"/>
    <p:sldId id="323" r:id="rId54"/>
    <p:sldId id="324" r:id="rId55"/>
    <p:sldId id="357" r:id="rId56"/>
    <p:sldId id="330" r:id="rId57"/>
    <p:sldId id="333" r:id="rId58"/>
    <p:sldId id="336" r:id="rId59"/>
    <p:sldId id="337" r:id="rId60"/>
    <p:sldId id="338" r:id="rId61"/>
    <p:sldId id="339" r:id="rId62"/>
    <p:sldId id="340" r:id="rId63"/>
    <p:sldId id="341" r:id="rId64"/>
    <p:sldId id="342" r:id="rId65"/>
    <p:sldId id="343" r:id="rId66"/>
    <p:sldId id="344" r:id="rId67"/>
    <p:sldId id="345" r:id="rId68"/>
    <p:sldId id="346" r:id="rId69"/>
    <p:sldId id="347" r:id="rId70"/>
    <p:sldId id="348" r:id="rId71"/>
    <p:sldId id="349" r:id="rId72"/>
    <p:sldId id="350" r:id="rId73"/>
    <p:sldId id="351" r:id="rId74"/>
    <p:sldId id="352" r:id="rId75"/>
    <p:sldId id="353" r:id="rId76"/>
    <p:sldId id="354" r:id="rId77"/>
    <p:sldId id="355" r:id="rId78"/>
    <p:sldId id="332" r:id="rId7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RRZxcOroFPaYTaNsJ4w==" hashData="mtkjs48jQCllqIByOhexDoytJsFweepfqDv4Zthq1bD94Fb+yX6It8U3rA1bumvDvbA70rtDkKAvljNY2VKQLw=="/>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504" y="4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906"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Jamie (PSC)" userId="d4376b38-5505-4741-90bb-63d259030516" providerId="ADAL" clId="{94FDEBAC-87BC-43F6-94C1-B00D81C3C8F1}"/>
    <pc:docChg chg="modNotesMaster modHandout">
      <pc:chgData name="Wilson, Jamie (PSC)" userId="d4376b38-5505-4741-90bb-63d259030516" providerId="ADAL" clId="{94FDEBAC-87BC-43F6-94C1-B00D81C3C8F1}" dt="2025-05-28T16:42:00.036" v="2"/>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[Incidents by Party Graph.xlsx]Sheet6!PivotTable1</c:name>
    <c:fmtId val="18"/>
  </c:pivotSource>
  <c:chart>
    <c:title>
      <c:tx>
        <c:rich>
          <a:bodyPr rot="0" spcFirstLastPara="1" vertOverflow="ellipsis" vert="horz" wrap="square" anchor="ctr" anchorCtr="1"/>
          <a:lstStyle/>
          <a:p>
            <a:pPr>
              <a:defRPr sz="1400" b="0" i="0" u="none" strike="noStrike" kern="1200" spc="0" baseline="0">
                <a:solidFill>
                  <a:schemeClr val="tx1">
                    <a:lumMod val="75000"/>
                    <a:lumOff val="25000"/>
                  </a:schemeClr>
                </a:solidFill>
                <a:effectLst>
                  <a:outerShdw blurRad="50800" dist="38100" dir="2700000" algn="tl" rotWithShape="0">
                    <a:schemeClr val="bg1">
                      <a:alpha val="40000"/>
                    </a:schemeClr>
                  </a:outerShdw>
                </a:effectLst>
                <a:latin typeface="+mn-lt"/>
                <a:ea typeface="+mn-ea"/>
                <a:cs typeface="+mn-cs"/>
              </a:defRPr>
            </a:pPr>
            <a:r>
              <a:rPr lang="en-US">
                <a:solidFill>
                  <a:schemeClr val="tx1">
                    <a:lumMod val="75000"/>
                    <a:lumOff val="25000"/>
                  </a:schemeClr>
                </a:solidFill>
                <a:effectLst>
                  <a:outerShdw blurRad="50800" dist="38100" dir="2700000" algn="tl" rotWithShape="0">
                    <a:schemeClr val="bg1">
                      <a:alpha val="40000"/>
                    </a:schemeClr>
                  </a:outerShdw>
                </a:effectLst>
                <a:latin typeface="Arial Black" panose="020B0A04020102020204" pitchFamily="34" charset="0"/>
              </a:rPr>
              <a:t>Violations</a:t>
            </a:r>
            <a:r>
              <a:rPr lang="en-US" baseline="0">
                <a:solidFill>
                  <a:schemeClr val="tx1">
                    <a:lumMod val="75000"/>
                    <a:lumOff val="25000"/>
                  </a:schemeClr>
                </a:solidFill>
                <a:effectLst>
                  <a:outerShdw blurRad="50800" dist="38100" dir="2700000" algn="tl" rotWithShape="0">
                    <a:schemeClr val="bg1">
                      <a:alpha val="40000"/>
                    </a:schemeClr>
                  </a:outerShdw>
                </a:effectLst>
                <a:latin typeface="Arial Black" panose="020B0A04020102020204" pitchFamily="34" charset="0"/>
              </a:rPr>
              <a:t> by Party Type</a:t>
            </a:r>
            <a:endParaRPr lang="en-US">
              <a:solidFill>
                <a:schemeClr val="tx1">
                  <a:lumMod val="75000"/>
                  <a:lumOff val="25000"/>
                </a:schemeClr>
              </a:solidFill>
              <a:effectLst>
                <a:outerShdw blurRad="50800" dist="38100" dir="2700000" algn="tl" rotWithShape="0">
                  <a:schemeClr val="bg1">
                    <a:alpha val="40000"/>
                  </a:schemeClr>
                </a:outerShdw>
              </a:effectLst>
              <a:latin typeface="Arial Black" panose="020B0A040201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75000"/>
                  <a:lumOff val="25000"/>
                </a:schemeClr>
              </a:solidFill>
              <a:effectLst>
                <a:outerShdw blurRad="50800" dist="38100" dir="2700000" algn="tl" rotWithShape="0">
                  <a:schemeClr val="bg1">
                    <a:alpha val="40000"/>
                  </a:schemeClr>
                </a:outerShdw>
              </a:effectLst>
              <a:latin typeface="+mn-lt"/>
              <a:ea typeface="+mn-ea"/>
              <a:cs typeface="+mn-cs"/>
            </a:defRPr>
          </a:pPr>
          <a:endParaRPr lang="en-US"/>
        </a:p>
      </c:txPr>
    </c:title>
    <c:autoTitleDeleted val="0"/>
    <c:pivotFmts>
      <c:pivotFmt>
        <c:idx val="0"/>
        <c:spPr>
          <a:solidFill>
            <a:schemeClr val="accent6"/>
          </a:solidFill>
          <a:ln>
            <a:noFill/>
          </a:ln>
          <a:effectLst/>
          <a:sp3d/>
        </c:spPr>
        <c:marker>
          <c:symbol val="circle"/>
          <c:size val="5"/>
          <c:spPr>
            <a:solidFill>
              <a:schemeClr val="accent6"/>
            </a:solidFill>
            <a:ln w="9525">
              <a:solidFill>
                <a:schemeClr val="accent6"/>
              </a:solidFill>
            </a:ln>
            <a:effectLst/>
          </c:spPr>
        </c:marker>
        <c:dLbl>
          <c:idx val="0"/>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6"/>
          </a:solidFill>
          <a:ln>
            <a:noFill/>
          </a:ln>
          <a:effectLst/>
          <a:sp3d/>
        </c:spPr>
        <c:dLbl>
          <c:idx val="0"/>
          <c:layout>
            <c:manualLayout>
              <c:x val="3.2638001986660989E-2"/>
              <c:y val="0"/>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6"/>
          </a:solidFill>
          <a:ln>
            <a:noFill/>
          </a:ln>
          <a:effectLst/>
          <a:sp3d/>
        </c:spPr>
        <c:dLbl>
          <c:idx val="0"/>
          <c:layout>
            <c:manualLayout>
              <c:x val="4.1152263374485569E-2"/>
              <c:y val="-5.6341989666347245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6"/>
          </a:solidFill>
          <a:ln>
            <a:noFill/>
          </a:ln>
          <a:effectLst/>
          <a:sp3d/>
        </c:spPr>
        <c:dLbl>
          <c:idx val="0"/>
          <c:layout>
            <c:manualLayout>
              <c:x val="4.6828437633035284E-2"/>
              <c:y val="-2.8170994833173367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6"/>
          </a:solidFill>
          <a:ln>
            <a:noFill/>
          </a:ln>
          <a:effectLst/>
          <a:sp3d/>
        </c:spPr>
        <c:dLbl>
          <c:idx val="0"/>
          <c:layout>
            <c:manualLayout>
              <c:x val="0.1305520079466439"/>
              <c:y val="-8.4512984499521132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6"/>
          </a:solidFill>
          <a:ln>
            <a:noFill/>
          </a:ln>
          <a:effectLst/>
          <a:sp3d/>
        </c:spPr>
        <c:dLbl>
          <c:idx val="0"/>
          <c:layout>
            <c:manualLayout>
              <c:x val="0.29658010500922377"/>
              <c:y val="-1.1268397933269347E-2"/>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6"/>
          </a:solidFill>
          <a:ln>
            <a:noFill/>
          </a:ln>
          <a:effectLst/>
          <a:sp3d/>
        </c:spPr>
        <c:dLbl>
          <c:idx val="0"/>
          <c:layout>
            <c:manualLayout>
              <c:x val="0.30225627926777343"/>
              <c:y val="-8.4512984499520091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6"/>
          </a:solidFill>
          <a:ln>
            <a:noFill/>
          </a:ln>
          <a:effectLst/>
          <a:sp3d/>
        </c:spPr>
        <c:dLbl>
          <c:idx val="0"/>
          <c:layout>
            <c:manualLayout>
              <c:x val="0.3873988931460195"/>
              <c:y val="-8.4512984499520091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6"/>
          </a:solidFill>
          <a:ln>
            <a:noFill/>
          </a:ln>
          <a:effectLst/>
          <a:sp3d/>
        </c:spPr>
        <c:marker>
          <c:symbol val="none"/>
        </c:marker>
        <c:dLbl>
          <c:idx val="0"/>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6"/>
          </a:solidFill>
          <a:ln>
            <a:noFill/>
          </a:ln>
          <a:effectLst/>
          <a:sp3d/>
        </c:spPr>
        <c:dLbl>
          <c:idx val="0"/>
          <c:layout>
            <c:manualLayout>
              <c:x val="0.3873988931460195"/>
              <c:y val="-8.4512984499520091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6"/>
          </a:solidFill>
          <a:ln>
            <a:noFill/>
          </a:ln>
          <a:effectLst/>
          <a:sp3d/>
        </c:spPr>
        <c:dLbl>
          <c:idx val="0"/>
          <c:layout>
            <c:manualLayout>
              <c:x val="0.30225627926777343"/>
              <c:y val="-8.4512984499520091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6"/>
          </a:solidFill>
          <a:ln>
            <a:noFill/>
          </a:ln>
          <a:effectLst/>
          <a:sp3d/>
        </c:spPr>
        <c:dLbl>
          <c:idx val="0"/>
          <c:layout>
            <c:manualLayout>
              <c:x val="0.29658010500922377"/>
              <c:y val="-1.1268397933269347E-2"/>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6"/>
          </a:solidFill>
          <a:ln>
            <a:noFill/>
          </a:ln>
          <a:effectLst/>
          <a:sp3d/>
        </c:spPr>
        <c:dLbl>
          <c:idx val="0"/>
          <c:layout>
            <c:manualLayout>
              <c:x val="0.1305520079466439"/>
              <c:y val="-8.4512984499521132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6"/>
          </a:solidFill>
          <a:ln>
            <a:noFill/>
          </a:ln>
          <a:effectLst/>
          <a:sp3d/>
        </c:spPr>
        <c:dLbl>
          <c:idx val="0"/>
          <c:layout>
            <c:manualLayout>
              <c:x val="4.6828437633035284E-2"/>
              <c:y val="-2.8170994833173367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6"/>
          </a:solidFill>
          <a:ln>
            <a:noFill/>
          </a:ln>
          <a:effectLst/>
          <a:sp3d/>
        </c:spPr>
        <c:dLbl>
          <c:idx val="0"/>
          <c:layout>
            <c:manualLayout>
              <c:x val="4.1152263374485569E-2"/>
              <c:y val="-5.6341989666347245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6"/>
          </a:solidFill>
          <a:ln>
            <a:noFill/>
          </a:ln>
          <a:effectLst/>
          <a:sp3d/>
        </c:spPr>
        <c:dLbl>
          <c:idx val="0"/>
          <c:layout>
            <c:manualLayout>
              <c:x val="3.2638001986660989E-2"/>
              <c:y val="0"/>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6"/>
          </a:solidFill>
          <a:ln>
            <a:noFill/>
          </a:ln>
          <a:effectLst/>
          <a:sp3d/>
        </c:spPr>
        <c:marker>
          <c:symbol val="none"/>
        </c:marker>
        <c:dLbl>
          <c:idx val="0"/>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6"/>
          </a:solidFill>
          <a:ln>
            <a:noFill/>
          </a:ln>
          <a:effectLst/>
          <a:sp3d/>
        </c:spPr>
        <c:dLbl>
          <c:idx val="0"/>
          <c:layout>
            <c:manualLayout>
              <c:x val="0.3873988931460195"/>
              <c:y val="-8.4512984499520091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6"/>
          </a:solidFill>
          <a:ln>
            <a:noFill/>
          </a:ln>
          <a:effectLst/>
          <a:sp3d/>
        </c:spPr>
        <c:dLbl>
          <c:idx val="0"/>
          <c:layout>
            <c:manualLayout>
              <c:x val="0.30225627926777343"/>
              <c:y val="-8.4512984499520091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6"/>
          </a:solidFill>
          <a:ln>
            <a:noFill/>
          </a:ln>
          <a:effectLst/>
          <a:sp3d/>
        </c:spPr>
        <c:dLbl>
          <c:idx val="0"/>
          <c:layout>
            <c:manualLayout>
              <c:x val="0.29658010500922377"/>
              <c:y val="-1.1268397933269347E-2"/>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6"/>
          </a:solidFill>
          <a:ln>
            <a:noFill/>
          </a:ln>
          <a:effectLst/>
          <a:sp3d/>
        </c:spPr>
        <c:dLbl>
          <c:idx val="0"/>
          <c:layout>
            <c:manualLayout>
              <c:x val="0.1305520079466439"/>
              <c:y val="-8.4512984499521132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6"/>
          </a:solidFill>
          <a:ln>
            <a:noFill/>
          </a:ln>
          <a:effectLst/>
          <a:sp3d/>
        </c:spPr>
        <c:dLbl>
          <c:idx val="0"/>
          <c:layout>
            <c:manualLayout>
              <c:x val="4.6828437633035284E-2"/>
              <c:y val="-2.8170994833173367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6"/>
          </a:solidFill>
          <a:ln>
            <a:noFill/>
          </a:ln>
          <a:effectLst/>
          <a:sp3d/>
        </c:spPr>
        <c:dLbl>
          <c:idx val="0"/>
          <c:layout>
            <c:manualLayout>
              <c:x val="4.1152263374485569E-2"/>
              <c:y val="-5.6341989666347245E-3"/>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6"/>
          </a:solidFill>
          <a:ln>
            <a:noFill/>
          </a:ln>
          <a:effectLst/>
          <a:sp3d/>
        </c:spPr>
        <c:dLbl>
          <c:idx val="0"/>
          <c:layout>
            <c:manualLayout>
              <c:x val="3.2638001986660989E-2"/>
              <c:y val="0"/>
            </c:manualLayout>
          </c:layout>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Sheet6!$N$13</c:f>
              <c:strCache>
                <c:ptCount val="1"/>
                <c:pt idx="0">
                  <c:v>Total</c:v>
                </c:pt>
              </c:strCache>
            </c:strRef>
          </c:tx>
          <c:spPr>
            <a:solidFill>
              <a:schemeClr val="accent6"/>
            </a:solidFill>
            <a:ln>
              <a:noFill/>
            </a:ln>
            <a:effectLst/>
            <a:sp3d/>
          </c:spPr>
          <c:invertIfNegative val="0"/>
          <c:dLbls>
            <c:dLbl>
              <c:idx val="0"/>
              <c:layout>
                <c:manualLayout>
                  <c:x val="0.3873988931460195"/>
                  <c:y val="-8.45129844995200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0C7-4B4B-91D4-22C6C777D6C1}"/>
                </c:ext>
              </c:extLst>
            </c:dLbl>
            <c:dLbl>
              <c:idx val="1"/>
              <c:layout>
                <c:manualLayout>
                  <c:x val="0.30225627926777343"/>
                  <c:y val="-8.45129844995200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0C7-4B4B-91D4-22C6C777D6C1}"/>
                </c:ext>
              </c:extLst>
            </c:dLbl>
            <c:dLbl>
              <c:idx val="2"/>
              <c:layout>
                <c:manualLayout>
                  <c:x val="0.29658010500922377"/>
                  <c:y val="-1.12683979332693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0C7-4B4B-91D4-22C6C777D6C1}"/>
                </c:ext>
              </c:extLst>
            </c:dLbl>
            <c:dLbl>
              <c:idx val="3"/>
              <c:layout>
                <c:manualLayout>
                  <c:x val="0.1305520079466439"/>
                  <c:y val="-8.45129844995211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0C7-4B4B-91D4-22C6C777D6C1}"/>
                </c:ext>
              </c:extLst>
            </c:dLbl>
            <c:dLbl>
              <c:idx val="4"/>
              <c:layout>
                <c:manualLayout>
                  <c:x val="4.6828437633035284E-2"/>
                  <c:y val="-2.817099483317336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0C7-4B4B-91D4-22C6C777D6C1}"/>
                </c:ext>
              </c:extLst>
            </c:dLbl>
            <c:dLbl>
              <c:idx val="5"/>
              <c:layout>
                <c:manualLayout>
                  <c:x val="4.1152263374485569E-2"/>
                  <c:y val="-5.634198966634724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C7-4B4B-91D4-22C6C777D6C1}"/>
                </c:ext>
              </c:extLst>
            </c:dLbl>
            <c:dLbl>
              <c:idx val="6"/>
              <c:layout>
                <c:manualLayout>
                  <c:x val="3.263800198666098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0C7-4B4B-91D4-22C6C777D6C1}"/>
                </c:ext>
              </c:extLst>
            </c:dLbl>
            <c:spPr>
              <a:noFill/>
              <a:ln>
                <a:noFill/>
              </a:ln>
              <a:effectLst>
                <a:glow rad="139700">
                  <a:schemeClr val="accent3">
                    <a:satMod val="175000"/>
                    <a:alpha val="40000"/>
                  </a:schemeClr>
                </a:glow>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effectLst>
                      <a:outerShdw blurRad="76200" dist="101600" dir="2700000" algn="tl" rotWithShape="0">
                        <a:prstClr val="black">
                          <a:alpha val="60000"/>
                        </a:prstClr>
                      </a:outerShdw>
                    </a:effectLst>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Sheet6!$M$14:$M$21</c:f>
              <c:strCache>
                <c:ptCount val="7"/>
                <c:pt idx="0">
                  <c:v>Contractor</c:v>
                </c:pt>
                <c:pt idx="1">
                  <c:v>No Responsible Party</c:v>
                </c:pt>
                <c:pt idx="2">
                  <c:v>Utility - Operator</c:v>
                </c:pt>
                <c:pt idx="3">
                  <c:v>HomeOwner</c:v>
                </c:pt>
                <c:pt idx="4">
                  <c:v>Utility</c:v>
                </c:pt>
                <c:pt idx="5">
                  <c:v>Municipality</c:v>
                </c:pt>
                <c:pt idx="6">
                  <c:v>State Agency</c:v>
                </c:pt>
              </c:strCache>
            </c:strRef>
          </c:cat>
          <c:val>
            <c:numRef>
              <c:f>Sheet6!$N$14:$N$21</c:f>
              <c:numCache>
                <c:formatCode>General</c:formatCode>
                <c:ptCount val="7"/>
                <c:pt idx="0">
                  <c:v>2345</c:v>
                </c:pt>
                <c:pt idx="1">
                  <c:v>1764</c:v>
                </c:pt>
                <c:pt idx="2">
                  <c:v>1695</c:v>
                </c:pt>
                <c:pt idx="3">
                  <c:v>635</c:v>
                </c:pt>
                <c:pt idx="4">
                  <c:v>122</c:v>
                </c:pt>
                <c:pt idx="5">
                  <c:v>90</c:v>
                </c:pt>
                <c:pt idx="6">
                  <c:v>32</c:v>
                </c:pt>
              </c:numCache>
            </c:numRef>
          </c:val>
          <c:extLst>
            <c:ext xmlns:c16="http://schemas.microsoft.com/office/drawing/2014/chart" uri="{C3380CC4-5D6E-409C-BE32-E72D297353CC}">
              <c16:uniqueId val="{00000007-40C7-4B4B-91D4-22C6C777D6C1}"/>
            </c:ext>
          </c:extLst>
        </c:ser>
        <c:dLbls>
          <c:showLegendKey val="0"/>
          <c:showVal val="1"/>
          <c:showCatName val="0"/>
          <c:showSerName val="0"/>
          <c:showPercent val="0"/>
          <c:showBubbleSize val="0"/>
        </c:dLbls>
        <c:gapWidth val="150"/>
        <c:shape val="box"/>
        <c:axId val="625277215"/>
        <c:axId val="625284415"/>
        <c:axId val="0"/>
      </c:bar3DChart>
      <c:catAx>
        <c:axId val="6252772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effectLst>
                  <a:outerShdw blurRad="50800" dist="38100" dir="2700000" algn="tl" rotWithShape="0">
                    <a:schemeClr val="bg1">
                      <a:alpha val="40000"/>
                    </a:schemeClr>
                  </a:outerShdw>
                </a:effectLst>
                <a:latin typeface="Arial Black" panose="020B0A04020102020204" pitchFamily="34" charset="0"/>
                <a:ea typeface="+mn-ea"/>
                <a:cs typeface="+mn-cs"/>
              </a:defRPr>
            </a:pPr>
            <a:endParaRPr lang="en-US"/>
          </a:p>
        </c:txPr>
        <c:crossAx val="625284415"/>
        <c:crosses val="autoZero"/>
        <c:auto val="1"/>
        <c:lblAlgn val="ctr"/>
        <c:lblOffset val="100"/>
        <c:noMultiLvlLbl val="0"/>
      </c:catAx>
      <c:valAx>
        <c:axId val="62528441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effectLst>
                  <a:outerShdw blurRad="50800" dist="38100" dir="2700000" algn="tl" rotWithShape="0">
                    <a:schemeClr val="bg1">
                      <a:alpha val="40000"/>
                    </a:schemeClr>
                  </a:outerShdw>
                </a:effectLst>
                <a:latin typeface="Arial Black" panose="020B0A04020102020204" pitchFamily="34" charset="0"/>
                <a:ea typeface="+mn-ea"/>
                <a:cs typeface="+mn-cs"/>
              </a:defRPr>
            </a:pPr>
            <a:endParaRPr lang="en-US"/>
          </a:p>
        </c:txPr>
        <c:crossAx val="6252772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2"/>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9017B0-4ED4-DFCF-3542-F350A0A6F436}"/>
              </a:ext>
            </a:extLst>
          </p:cNvPr>
          <p:cNvSpPr>
            <a:spLocks noGrp="1"/>
          </p:cNvSpPr>
          <p:nvPr>
            <p:ph type="hdr" sz="quarter"/>
          </p:nvPr>
        </p:nvSpPr>
        <p:spPr>
          <a:xfrm>
            <a:off x="0" y="0"/>
            <a:ext cx="3043343" cy="467071"/>
          </a:xfrm>
          <a:prstGeom prst="rect">
            <a:avLst/>
          </a:prstGeom>
        </p:spPr>
        <p:txBody>
          <a:bodyPr vert="horz" lIns="92446" tIns="46223" rIns="92446" bIns="46223" rtlCol="0"/>
          <a:lstStyle>
            <a:lvl1pPr algn="l">
              <a:defRPr sz="1200"/>
            </a:lvl1pPr>
          </a:lstStyle>
          <a:p>
            <a:endParaRPr lang="en-US"/>
          </a:p>
        </p:txBody>
      </p:sp>
      <p:sp>
        <p:nvSpPr>
          <p:cNvPr id="3" name="Date Placeholder 2">
            <a:extLst>
              <a:ext uri="{FF2B5EF4-FFF2-40B4-BE49-F238E27FC236}">
                <a16:creationId xmlns:a16="http://schemas.microsoft.com/office/drawing/2014/main" id="{930E4EA9-F127-2FC6-6480-8459F0B31BF0}"/>
              </a:ext>
            </a:extLst>
          </p:cNvPr>
          <p:cNvSpPr>
            <a:spLocks noGrp="1"/>
          </p:cNvSpPr>
          <p:nvPr>
            <p:ph type="dt" sz="quarter" idx="1"/>
          </p:nvPr>
        </p:nvSpPr>
        <p:spPr>
          <a:xfrm>
            <a:off x="3978132" y="0"/>
            <a:ext cx="3043343" cy="467071"/>
          </a:xfrm>
          <a:prstGeom prst="rect">
            <a:avLst/>
          </a:prstGeom>
        </p:spPr>
        <p:txBody>
          <a:bodyPr vert="horz" lIns="92446" tIns="46223" rIns="92446" bIns="46223" rtlCol="0"/>
          <a:lstStyle>
            <a:lvl1pPr algn="r">
              <a:defRPr sz="1200"/>
            </a:lvl1pPr>
          </a:lstStyle>
          <a:p>
            <a:fld id="{1B8674F8-95E7-4539-A248-F1E3A70FFBFC}" type="datetime1">
              <a:rPr lang="en-US" smtClean="0"/>
              <a:t>9/17/2026</a:t>
            </a:fld>
            <a:endParaRPr lang="en-US"/>
          </a:p>
        </p:txBody>
      </p:sp>
      <p:sp>
        <p:nvSpPr>
          <p:cNvPr id="4" name="Footer Placeholder 3">
            <a:extLst>
              <a:ext uri="{FF2B5EF4-FFF2-40B4-BE49-F238E27FC236}">
                <a16:creationId xmlns:a16="http://schemas.microsoft.com/office/drawing/2014/main" id="{1DB6194C-5397-ACE2-90BB-2BB62CAFFB0D}"/>
              </a:ext>
            </a:extLst>
          </p:cNvPr>
          <p:cNvSpPr>
            <a:spLocks noGrp="1"/>
          </p:cNvSpPr>
          <p:nvPr>
            <p:ph type="ftr" sz="quarter" idx="2"/>
          </p:nvPr>
        </p:nvSpPr>
        <p:spPr>
          <a:xfrm>
            <a:off x="0" y="8842030"/>
            <a:ext cx="3043343" cy="46707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38877FF-0A81-35AF-4298-F31E369B706D}"/>
              </a:ext>
            </a:extLst>
          </p:cNvPr>
          <p:cNvSpPr>
            <a:spLocks noGrp="1"/>
          </p:cNvSpPr>
          <p:nvPr>
            <p:ph type="sldNum" sz="quarter" idx="3"/>
          </p:nvPr>
        </p:nvSpPr>
        <p:spPr>
          <a:xfrm>
            <a:off x="3978132" y="8842030"/>
            <a:ext cx="3043343" cy="467070"/>
          </a:xfrm>
          <a:prstGeom prst="rect">
            <a:avLst/>
          </a:prstGeom>
        </p:spPr>
        <p:txBody>
          <a:bodyPr vert="horz" lIns="92446" tIns="46223" rIns="92446" bIns="46223" rtlCol="0" anchor="b"/>
          <a:lstStyle>
            <a:lvl1pPr algn="r">
              <a:defRPr sz="1200"/>
            </a:lvl1pPr>
          </a:lstStyle>
          <a:p>
            <a:fld id="{64916398-1B3B-48A5-BB22-C512F7EF93EF}" type="slidenum">
              <a:rPr lang="en-US" smtClean="0"/>
              <a:t>‹#›</a:t>
            </a:fld>
            <a:endParaRPr lang="en-US"/>
          </a:p>
        </p:txBody>
      </p:sp>
    </p:spTree>
    <p:extLst>
      <p:ext uri="{BB962C8B-B14F-4D97-AF65-F5344CB8AC3E}">
        <p14:creationId xmlns:p14="http://schemas.microsoft.com/office/powerpoint/2010/main" val="26124507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2446" tIns="46223" rIns="92446" bIns="46223" rtlCol="0"/>
          <a:lstStyle>
            <a:lvl1pPr algn="l">
              <a:defRPr sz="1200"/>
            </a:lvl1pPr>
          </a:lstStyle>
          <a:p>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2446" tIns="46223" rIns="92446" bIns="46223" rtlCol="0" anchor="b"/>
          <a:lstStyle>
            <a:lvl1pPr algn="r">
              <a:defRPr sz="1200"/>
            </a:lvl1pPr>
          </a:lstStyle>
          <a:p>
            <a:fld id="{2D89B292-9B35-485C-9A4B-00642E43C3FA}" type="slidenum">
              <a:rPr lang="en-US" smtClean="0"/>
              <a:t>‹#›</a:t>
            </a:fld>
            <a:endParaRPr lang="en-US"/>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00896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51E74A97-D611-47BC-BDB6-F5D6F087149E}" type="datetime1">
              <a:rPr lang="en-US" smtClean="0"/>
              <a:t>9/17/2026</a:t>
            </a:fld>
            <a:endParaRPr lang="en-US"/>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86AFF05D-863C-4004-8BBE-A426157F4591}" type="datetime1">
              <a:rPr lang="en-US" smtClean="0"/>
              <a:t>9/17/2026</a:t>
            </a:fld>
            <a:endParaRPr lang="en-US"/>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62938138-ABF1-4B18-A148-1ECB2945FFB9}" type="datetime1">
              <a:rPr lang="en-US" smtClean="0"/>
              <a:t>9/17/2026</a:t>
            </a:fld>
            <a:endParaRPr lang="en-US"/>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9E6C83FC-0097-4EE7-B3F1-6A146C29CA3F}" type="datetime1">
              <a:rPr lang="en-US" smtClean="0"/>
              <a:t>9/17/2026</a:t>
            </a:fld>
            <a:endParaRPr lang="en-US"/>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452FC05E-FB67-4D39-8FD3-85505B1C78EF}" type="datetime1">
              <a:rPr lang="en-US" smtClean="0"/>
              <a:t>9/17/2026</a:t>
            </a:fld>
            <a:endParaRPr lang="en-US"/>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98E80B70-9589-44D6-BDB1-0D180C495C8B}" type="datetime1">
              <a:rPr lang="en-US" smtClean="0"/>
              <a:t>9/17/2026</a:t>
            </a:fld>
            <a:endParaRPr lang="en-US"/>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3CBAC49B-7D57-431D-AE9C-C61C3E1333C8}" type="datetime1">
              <a:rPr lang="en-US" smtClean="0"/>
              <a:t>9/17/2026</a:t>
            </a:fld>
            <a:endParaRPr lang="en-US"/>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FB8D9C79-4867-474C-8779-F4467B996792}" type="datetime1">
              <a:rPr lang="en-US" smtClean="0"/>
              <a:t>9/17/2026</a:t>
            </a:fld>
            <a:endParaRPr lang="en-US"/>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DFB8E59D-A2FF-499E-B59D-D46346003A0B}" type="datetime1">
              <a:rPr lang="en-US" smtClean="0"/>
              <a:t>9/17/2026</a:t>
            </a:fld>
            <a:endParaRPr lang="en-US"/>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806D3A29-F76C-4647-945C-4151A38A50DB}" type="datetime1">
              <a:rPr lang="en-US" smtClean="0"/>
              <a:t>9/17/2026</a:t>
            </a:fld>
            <a:endParaRPr lang="en-US"/>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3B269042-315D-4849-80A2-7588C1092D34}" type="datetime1">
              <a:rPr lang="en-US" smtClean="0"/>
              <a:t>9/17/2026</a:t>
            </a:fld>
            <a:endParaRPr lang="en-US"/>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4BA1BE-B59B-4EFB-85EE-0267F1B59074}" type="datetime1">
              <a:rPr lang="en-US" smtClean="0"/>
              <a:t>9/17/2026</a:t>
            </a:fld>
            <a:endParaRPr lang="en-US"/>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jpg"/><Relationship Id="rId7" Type="http://schemas.openxmlformats.org/officeDocument/2006/relationships/hyperlink" Target="http://flickr.com/photos/bartt/3652092230" TargetMode="External"/><Relationship Id="rId12" Type="http://schemas.openxmlformats.org/officeDocument/2006/relationships/hyperlink" Target="https://www.publicdomainpictures.net/view-image.php?picture=stake&amp;image=276"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24.jpg"/><Relationship Id="rId5" Type="http://schemas.openxmlformats.org/officeDocument/2006/relationships/image" Target="../media/image22.png"/><Relationship Id="rId10" Type="http://schemas.openxmlformats.org/officeDocument/2006/relationships/hyperlink" Target="https://www.flickr.com/photos/texasrobo/4277295091/" TargetMode="External"/><Relationship Id="rId4" Type="http://schemas.openxmlformats.org/officeDocument/2006/relationships/hyperlink" Target="https://pxhere.com/en/photo/498552" TargetMode="External"/><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pixnio.com/hr/objekti/znakovi/e-posta-postansko-sanduce-znak-ilustracija-slika-dizajn-papir-grafika" TargetMode="External"/><Relationship Id="rId3" Type="http://schemas.openxmlformats.org/officeDocument/2006/relationships/image" Target="../media/image28.png"/><Relationship Id="rId7" Type="http://schemas.openxmlformats.org/officeDocument/2006/relationships/image" Target="../media/image30.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hyperlink" Target="https://creativecommons.org/licenses/by-nc/3.0/" TargetMode="External"/><Relationship Id="rId5" Type="http://schemas.openxmlformats.org/officeDocument/2006/relationships/hyperlink" Target="https://creativecommons.org/licenses/by-sa/3.0/" TargetMode="External"/><Relationship Id="rId10" Type="http://schemas.openxmlformats.org/officeDocument/2006/relationships/hyperlink" Target="https://www.freepngimg.com/png/58543-development-touchscreen-smartphone-mobile-app-ios-hand" TargetMode="External"/><Relationship Id="rId4" Type="http://schemas.openxmlformats.org/officeDocument/2006/relationships/hyperlink" Target="https://www.101planners.com/blank-calendar/" TargetMode="External"/><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psc.ky.gov/agencies/psc/industry/gas/Facility%20Locate%20Agreement%20Form.pdf" TargetMode="External"/><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hyperlink" Target="https://pursuit.unimelb.edu.au/articles/a-land-of-drought-and-flooding-rains" TargetMode="External"/><Relationship Id="rId3" Type="http://schemas.openxmlformats.org/officeDocument/2006/relationships/image" Target="../media/image54.jpg"/><Relationship Id="rId7" Type="http://schemas.openxmlformats.org/officeDocument/2006/relationships/image" Target="../media/image5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hyperlink" Target="https://pxhere.com/en/photo/1127039" TargetMode="External"/><Relationship Id="rId5" Type="http://schemas.openxmlformats.org/officeDocument/2006/relationships/image" Target="../media/image55.jpg"/><Relationship Id="rId4" Type="http://schemas.openxmlformats.org/officeDocument/2006/relationships/hyperlink" Target="https://clatsopauxcomm.org/emergency-preparation/winter-storms"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60.jpeg"/><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62.jp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8.jpg"/></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7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7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mailto:Ericv.tout@ky.gov" TargetMode="External"/><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88.jpg"/><Relationship Id="rId5" Type="http://schemas.openxmlformats.org/officeDocument/2006/relationships/hyperlink" Target="mailto:jnorriscanfield@ky.gov" TargetMode="External"/><Relationship Id="rId4" Type="http://schemas.openxmlformats.org/officeDocument/2006/relationships/hyperlink" Target="mailto:Ashleyb.Rhodes@k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AEAB717-8F5D-D706-1703-863D115FEF91}"/>
              </a:ext>
            </a:extLst>
          </p:cNvPr>
          <p:cNvSpPr txBox="1"/>
          <p:nvPr/>
        </p:nvSpPr>
        <p:spPr>
          <a:xfrm>
            <a:off x="2172749" y="1384183"/>
            <a:ext cx="7843706" cy="1077218"/>
          </a:xfrm>
          <a:prstGeom prst="rect">
            <a:avLst/>
          </a:prstGeom>
          <a:noFill/>
        </p:spPr>
        <p:txBody>
          <a:bodyPr wrap="square" rtlCol="0">
            <a:spAutoFit/>
          </a:bodyPr>
          <a:lstStyle/>
          <a:p>
            <a:pPr algn="ctr"/>
            <a:r>
              <a:rPr lang="en-US" sz="3200" b="1" dirty="0">
                <a:solidFill>
                  <a:schemeClr val="bg1"/>
                </a:solidFill>
              </a:rPr>
              <a:t>Kentucky Underground Facilities Damage Prevention Act Remedial Training</a:t>
            </a:r>
          </a:p>
        </p:txBody>
      </p:sp>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4"/>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5"/>
          <a:stretch>
            <a:fillRect/>
          </a:stretch>
        </p:blipFill>
        <p:spPr>
          <a:xfrm>
            <a:off x="5296692" y="4284811"/>
            <a:ext cx="4174480" cy="1168854"/>
          </a:xfrm>
          <a:prstGeom prst="rect">
            <a:avLst/>
          </a:prstGeom>
        </p:spPr>
      </p:pic>
      <p:sp>
        <p:nvSpPr>
          <p:cNvPr id="2" name="Slide Number Placeholder 1">
            <a:extLst>
              <a:ext uri="{FF2B5EF4-FFF2-40B4-BE49-F238E27FC236}">
                <a16:creationId xmlns:a16="http://schemas.microsoft.com/office/drawing/2014/main" id="{8225D5C8-0644-24D1-E39F-FFFDF4DF5144}"/>
              </a:ext>
            </a:extLst>
          </p:cNvPr>
          <p:cNvSpPr>
            <a:spLocks noGrp="1"/>
          </p:cNvSpPr>
          <p:nvPr>
            <p:ph type="sldNum" sz="quarter" idx="12"/>
          </p:nvPr>
        </p:nvSpPr>
        <p:spPr/>
        <p:txBody>
          <a:bodyPr/>
          <a:lstStyle/>
          <a:p>
            <a:fld id="{85C42EE7-FE79-4F97-B36E-8DE404E350A4}" type="slidenum">
              <a:rPr lang="en-US" smtClean="0"/>
              <a:t>1</a:t>
            </a:fld>
            <a:endParaRPr lang="en-US"/>
          </a:p>
        </p:txBody>
      </p:sp>
    </p:spTree>
    <p:extLst>
      <p:ext uri="{BB962C8B-B14F-4D97-AF65-F5344CB8AC3E}">
        <p14:creationId xmlns:p14="http://schemas.microsoft.com/office/powerpoint/2010/main" val="4226606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b="1" dirty="0">
                <a:solidFill>
                  <a:schemeClr val="bg1"/>
                </a:solidFill>
              </a:rPr>
              <a:t>Kentucky Underground Facilities Damage Prevention Act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marL="0" indent="0" algn="ctr">
              <a:buNone/>
            </a:pPr>
            <a:endParaRPr lang="en-US" dirty="0">
              <a:solidFill>
                <a:schemeClr val="bg1"/>
              </a:solidFill>
            </a:endParaRPr>
          </a:p>
          <a:p>
            <a:pPr marL="0" indent="0" algn="ctr">
              <a:buNone/>
            </a:pPr>
            <a:r>
              <a:rPr lang="en-US" dirty="0">
                <a:solidFill>
                  <a:schemeClr val="bg1"/>
                </a:solidFill>
              </a:rPr>
              <a:t>The views expressed in this presentation are those of the Commission’s Division of Inspections (DOI).  This presentation is intended to convey DOI’s  interpretation of the Underground Facilities Damage Prevention Act of 1994 as amended and explain DOI’s investigation process. </a:t>
            </a:r>
          </a:p>
          <a:p>
            <a:endParaRPr lang="en-US" sz="1200" u="sng" dirty="0">
              <a:solidFill>
                <a:schemeClr val="bg1"/>
              </a:solidFill>
            </a:endParaRPr>
          </a:p>
          <a:p>
            <a:pPr marL="0" indent="0" algn="ctr">
              <a:buNone/>
            </a:pPr>
            <a:r>
              <a:rPr lang="en-US" dirty="0">
                <a:solidFill>
                  <a:srgbClr val="FFC000"/>
                </a:solidFill>
              </a:rPr>
              <a:t>The views expressed in this presentation do not reflect the official position of the Kentucky Public Service Commission. </a:t>
            </a:r>
          </a:p>
          <a:p>
            <a:pPr marL="0" indent="0" algn="ctr">
              <a:buNone/>
            </a:pPr>
            <a:endParaRPr lang="en-US" sz="1000" dirty="0">
              <a:solidFill>
                <a:srgbClr val="FFC000"/>
              </a:solidFill>
            </a:endParaRPr>
          </a:p>
          <a:p>
            <a:pPr marL="0" indent="0" algn="ctr">
              <a:buNone/>
            </a:pPr>
            <a:r>
              <a:rPr lang="en-US" b="1" dirty="0">
                <a:solidFill>
                  <a:srgbClr val="FFC000"/>
                </a:solidFill>
              </a:rPr>
              <a:t>This presentation is intended for educational purposes only and should not be considered legal advice.</a:t>
            </a:r>
          </a:p>
          <a:p>
            <a:pPr marL="0" indent="0" algn="ctr">
              <a:buNone/>
            </a:pPr>
            <a:endParaRPr lang="en-US" dirty="0">
              <a:solidFill>
                <a:srgbClr val="FFC000"/>
              </a:solidFill>
              <a:highlight>
                <a:srgbClr val="FF0000"/>
              </a:highlight>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a:t>
            </a:fld>
            <a:endParaRPr lang="en-US"/>
          </a:p>
        </p:txBody>
      </p:sp>
    </p:spTree>
    <p:extLst>
      <p:ext uri="{BB962C8B-B14F-4D97-AF65-F5344CB8AC3E}">
        <p14:creationId xmlns:p14="http://schemas.microsoft.com/office/powerpoint/2010/main" val="147008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The Act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2055224"/>
            <a:ext cx="7973291" cy="4362988"/>
          </a:xfrm>
        </p:spPr>
        <p:txBody>
          <a:bodyPr>
            <a:normAutofit fontScale="92500"/>
          </a:bodyPr>
          <a:lstStyle/>
          <a:p>
            <a:r>
              <a:rPr lang="en-US" dirty="0">
                <a:solidFill>
                  <a:schemeClr val="bg1"/>
                </a:solidFill>
              </a:rPr>
              <a:t>Underground Facility Damage Prevention Act of 1994</a:t>
            </a:r>
          </a:p>
          <a:p>
            <a:pPr lvl="1">
              <a:buFont typeface="Wingdings" panose="05000000000000000000" pitchFamily="2" charset="2"/>
              <a:buChar char="Ø"/>
            </a:pPr>
            <a:r>
              <a:rPr lang="en-US" dirty="0">
                <a:solidFill>
                  <a:schemeClr val="bg1"/>
                </a:solidFill>
              </a:rPr>
              <a:t>Effective January 1, 1995</a:t>
            </a:r>
          </a:p>
          <a:p>
            <a:pPr lvl="1">
              <a:buFont typeface="Wingdings" panose="05000000000000000000" pitchFamily="2" charset="2"/>
              <a:buChar char="Ø"/>
            </a:pPr>
            <a:r>
              <a:rPr lang="en-US" dirty="0">
                <a:solidFill>
                  <a:schemeClr val="bg1"/>
                </a:solidFill>
              </a:rPr>
              <a:t>KRS </a:t>
            </a:r>
            <a:r>
              <a:rPr lang="en-US" dirty="0">
                <a:solidFill>
                  <a:srgbClr val="FFC000"/>
                </a:solidFill>
              </a:rPr>
              <a:t>367.4901</a:t>
            </a:r>
            <a:r>
              <a:rPr lang="en-US" dirty="0">
                <a:solidFill>
                  <a:schemeClr val="bg1"/>
                </a:solidFill>
              </a:rPr>
              <a:t> through </a:t>
            </a:r>
            <a:r>
              <a:rPr lang="en-US" dirty="0">
                <a:solidFill>
                  <a:srgbClr val="FFC000"/>
                </a:solidFill>
              </a:rPr>
              <a:t>367.4917</a:t>
            </a:r>
          </a:p>
          <a:p>
            <a:r>
              <a:rPr lang="en-US" dirty="0">
                <a:solidFill>
                  <a:schemeClr val="bg1"/>
                </a:solidFill>
              </a:rPr>
              <a:t>Amended in 2018 to give PSC enforcement authority</a:t>
            </a:r>
          </a:p>
          <a:p>
            <a:pPr lvl="1">
              <a:buFont typeface="Wingdings" panose="05000000000000000000" pitchFamily="2" charset="2"/>
              <a:buChar char="Ø"/>
            </a:pPr>
            <a:r>
              <a:rPr lang="en-US" dirty="0">
                <a:solidFill>
                  <a:schemeClr val="bg1"/>
                </a:solidFill>
              </a:rPr>
              <a:t>Establishes enforcement mechanisms </a:t>
            </a:r>
          </a:p>
          <a:p>
            <a:pPr lvl="1">
              <a:buFont typeface="Wingdings" panose="05000000000000000000" pitchFamily="2" charset="2"/>
              <a:buChar char="Ø"/>
            </a:pPr>
            <a:r>
              <a:rPr lang="en-US" dirty="0">
                <a:solidFill>
                  <a:schemeClr val="bg1"/>
                </a:solidFill>
              </a:rPr>
              <a:t>Most recently amended in 2024</a:t>
            </a:r>
          </a:p>
          <a:p>
            <a:r>
              <a:rPr lang="en-US" dirty="0">
                <a:solidFill>
                  <a:schemeClr val="bg1"/>
                </a:solidFill>
              </a:rPr>
              <a:t>Establishes one-call (811) center</a:t>
            </a:r>
          </a:p>
          <a:p>
            <a:r>
              <a:rPr lang="en-US" dirty="0">
                <a:solidFill>
                  <a:schemeClr val="bg1"/>
                </a:solidFill>
              </a:rPr>
              <a:t>Sets requirements for excavators, operators, protection notification centers, and Kentucky One Call Center (811)</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a:t>
            </a:fld>
            <a:endParaRPr lang="en-US"/>
          </a:p>
        </p:txBody>
      </p:sp>
      <p:pic>
        <p:nvPicPr>
          <p:cNvPr id="6" name="Picture 5">
            <a:extLst>
              <a:ext uri="{FF2B5EF4-FFF2-40B4-BE49-F238E27FC236}">
                <a16:creationId xmlns:a16="http://schemas.microsoft.com/office/drawing/2014/main" id="{D0AE958B-5BF6-AD76-746B-AF174672570F}"/>
              </a:ext>
            </a:extLst>
          </p:cNvPr>
          <p:cNvPicPr>
            <a:picLocks noChangeAspect="1"/>
          </p:cNvPicPr>
          <p:nvPr/>
        </p:nvPicPr>
        <p:blipFill>
          <a:blip r:embed="rId3"/>
          <a:stretch>
            <a:fillRect/>
          </a:stretch>
        </p:blipFill>
        <p:spPr>
          <a:xfrm>
            <a:off x="9115830" y="1688940"/>
            <a:ext cx="1178805" cy="1173398"/>
          </a:xfrm>
          <a:prstGeom prst="rect">
            <a:avLst/>
          </a:prstGeom>
        </p:spPr>
      </p:pic>
      <p:pic>
        <p:nvPicPr>
          <p:cNvPr id="7" name="Picture 6">
            <a:extLst>
              <a:ext uri="{FF2B5EF4-FFF2-40B4-BE49-F238E27FC236}">
                <a16:creationId xmlns:a16="http://schemas.microsoft.com/office/drawing/2014/main" id="{AF09C06D-05F7-AEAB-60C6-E7A10753B05B}"/>
              </a:ext>
            </a:extLst>
          </p:cNvPr>
          <p:cNvPicPr>
            <a:picLocks noChangeAspect="1"/>
          </p:cNvPicPr>
          <p:nvPr/>
        </p:nvPicPr>
        <p:blipFill>
          <a:blip r:embed="rId4"/>
          <a:stretch>
            <a:fillRect/>
          </a:stretch>
        </p:blipFill>
        <p:spPr>
          <a:xfrm>
            <a:off x="9039958" y="2772653"/>
            <a:ext cx="1622035" cy="1622035"/>
          </a:xfrm>
          <a:prstGeom prst="rect">
            <a:avLst/>
          </a:prstGeom>
        </p:spPr>
      </p:pic>
      <p:pic>
        <p:nvPicPr>
          <p:cNvPr id="8" name="Picture 7">
            <a:extLst>
              <a:ext uri="{FF2B5EF4-FFF2-40B4-BE49-F238E27FC236}">
                <a16:creationId xmlns:a16="http://schemas.microsoft.com/office/drawing/2014/main" id="{E38C787F-4E71-4BFF-7430-296ED68A4C9B}"/>
              </a:ext>
            </a:extLst>
          </p:cNvPr>
          <p:cNvPicPr>
            <a:picLocks noChangeAspect="1"/>
          </p:cNvPicPr>
          <p:nvPr/>
        </p:nvPicPr>
        <p:blipFill>
          <a:blip r:embed="rId5"/>
          <a:stretch>
            <a:fillRect/>
          </a:stretch>
        </p:blipFill>
        <p:spPr>
          <a:xfrm>
            <a:off x="9039958" y="4448763"/>
            <a:ext cx="1527653" cy="2059276"/>
          </a:xfrm>
          <a:prstGeom prst="rect">
            <a:avLst/>
          </a:prstGeom>
        </p:spPr>
      </p:pic>
    </p:spTree>
    <p:extLst>
      <p:ext uri="{BB962C8B-B14F-4D97-AF65-F5344CB8AC3E}">
        <p14:creationId xmlns:p14="http://schemas.microsoft.com/office/powerpoint/2010/main" val="887697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Commission Jurisdiction</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20000"/>
          </a:bodyPr>
          <a:lstStyle/>
          <a:p>
            <a:pPr marL="0" indent="0">
              <a:buNone/>
            </a:pPr>
            <a:r>
              <a:rPr lang="en-US" b="1" dirty="0">
                <a:solidFill>
                  <a:schemeClr val="bg1"/>
                </a:solidFill>
              </a:rPr>
              <a:t>Under KRS 367.4917(6) the Kentucky Public Service Commission has:</a:t>
            </a:r>
          </a:p>
          <a:p>
            <a:pPr marL="0" indent="0">
              <a:buNone/>
            </a:pPr>
            <a:endParaRPr lang="en-US" sz="1200" dirty="0">
              <a:solidFill>
                <a:schemeClr val="bg1"/>
              </a:solidFill>
            </a:endParaRPr>
          </a:p>
          <a:p>
            <a:pPr lvl="1">
              <a:buFont typeface="Wingdings" panose="05000000000000000000" pitchFamily="2" charset="2"/>
              <a:buChar char="Ø"/>
            </a:pPr>
            <a:r>
              <a:rPr lang="en-US" dirty="0">
                <a:solidFill>
                  <a:schemeClr val="bg1"/>
                </a:solidFill>
              </a:rPr>
              <a:t>statewide authority to enforce the Act; and</a:t>
            </a:r>
          </a:p>
          <a:p>
            <a:pPr marL="457200" lvl="1" indent="0">
              <a:buNone/>
            </a:pPr>
            <a:endParaRPr lang="en-US" dirty="0">
              <a:solidFill>
                <a:schemeClr val="bg1"/>
              </a:solidFill>
            </a:endParaRPr>
          </a:p>
          <a:p>
            <a:pPr lvl="1">
              <a:buFont typeface="Wingdings" panose="05000000000000000000" pitchFamily="2" charset="2"/>
              <a:buChar char="Ø"/>
            </a:pPr>
            <a:r>
              <a:rPr lang="en-US" dirty="0">
                <a:solidFill>
                  <a:schemeClr val="bg1"/>
                </a:solidFill>
              </a:rPr>
              <a:t>seek civil penalties for any violation of the Act that results in damage to an underground facility used to transport gas or hazardous liquid.</a:t>
            </a:r>
          </a:p>
          <a:p>
            <a:pPr marL="457200" lvl="1" indent="0">
              <a:buNone/>
            </a:pPr>
            <a:endParaRPr lang="en-US" dirty="0">
              <a:solidFill>
                <a:schemeClr val="bg1"/>
              </a:solidFill>
            </a:endParaRPr>
          </a:p>
          <a:p>
            <a:pPr marL="0" indent="0" algn="ctr">
              <a:buNone/>
            </a:pPr>
            <a:r>
              <a:rPr lang="en-US" b="1" dirty="0">
                <a:solidFill>
                  <a:schemeClr val="bg1"/>
                </a:solidFill>
              </a:rPr>
              <a:t>The Commission’s Division of Inspections (DOI) investigates all incidents of damage to underground natural gas facilities.</a:t>
            </a:r>
          </a:p>
          <a:p>
            <a:pPr marL="0" indent="0" algn="ctr">
              <a:buNone/>
            </a:pPr>
            <a:endParaRPr lang="en-US" sz="1200" b="1" dirty="0">
              <a:solidFill>
                <a:schemeClr val="bg1"/>
              </a:solidFill>
            </a:endParaRPr>
          </a:p>
          <a:p>
            <a:pPr lvl="1">
              <a:buFont typeface="Wingdings" panose="05000000000000000000" pitchFamily="2" charset="2"/>
              <a:buChar char="Ø"/>
            </a:pPr>
            <a:r>
              <a:rPr lang="en-US" dirty="0">
                <a:solidFill>
                  <a:schemeClr val="bg1"/>
                </a:solidFill>
              </a:rPr>
              <a:t>DOI investigates to determine if any provision of the Act was </a:t>
            </a:r>
            <a:r>
              <a:rPr lang="en-US" dirty="0">
                <a:solidFill>
                  <a:srgbClr val="FFC000"/>
                </a:solidFill>
              </a:rPr>
              <a:t>violated</a:t>
            </a:r>
            <a:r>
              <a:rPr lang="en-US" dirty="0">
                <a:solidFill>
                  <a:schemeClr val="bg1"/>
                </a:solidFill>
              </a:rPr>
              <a:t>, </a:t>
            </a:r>
            <a:r>
              <a:rPr lang="en-US" i="1" dirty="0">
                <a:solidFill>
                  <a:schemeClr val="bg1"/>
                </a:solidFill>
              </a:rPr>
              <a:t>not to determine “fault” for the damage.</a:t>
            </a:r>
          </a:p>
          <a:p>
            <a:pPr marL="457200" lvl="1" indent="0">
              <a:buNone/>
            </a:pPr>
            <a:endParaRPr lang="en-US" dirty="0">
              <a:solidFill>
                <a:schemeClr val="bg1"/>
              </a:solidFill>
            </a:endParaRPr>
          </a:p>
          <a:p>
            <a:pPr lvl="1">
              <a:buFont typeface="Wingdings" panose="05000000000000000000" pitchFamily="2" charset="2"/>
              <a:buChar char="Ø"/>
            </a:pPr>
            <a:r>
              <a:rPr lang="en-US" dirty="0">
                <a:solidFill>
                  <a:schemeClr val="bg1"/>
                </a:solidFill>
              </a:rPr>
              <a:t>Operators of natural gas facilities are required by KRS 367.4909(4) to report incidents of damage to their facilities to the Commission within 30 days of the damage.</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a:t>
            </a:fld>
            <a:endParaRPr lang="en-US"/>
          </a:p>
        </p:txBody>
      </p:sp>
    </p:spTree>
    <p:extLst>
      <p:ext uri="{BB962C8B-B14F-4D97-AF65-F5344CB8AC3E}">
        <p14:creationId xmlns:p14="http://schemas.microsoft.com/office/powerpoint/2010/main" val="1147682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b="1" dirty="0">
                <a:solidFill>
                  <a:schemeClr val="bg1"/>
                </a:solidFill>
              </a:rPr>
              <a:t>KY Underground Facilities Damage Prevention Act</a:t>
            </a:r>
          </a:p>
        </p:txBody>
      </p:sp>
      <p:pic>
        <p:nvPicPr>
          <p:cNvPr id="6" name="Content Placeholder 5">
            <a:extLst>
              <a:ext uri="{FF2B5EF4-FFF2-40B4-BE49-F238E27FC236}">
                <a16:creationId xmlns:a16="http://schemas.microsoft.com/office/drawing/2014/main" id="{BC08AAD5-B3C9-038E-9572-9AC4A1D4A5CD}"/>
              </a:ext>
            </a:extLst>
          </p:cNvPr>
          <p:cNvPicPr>
            <a:picLocks noGrp="1" noChangeAspect="1"/>
          </p:cNvPicPr>
          <p:nvPr>
            <p:ph idx="1"/>
          </p:nvPr>
        </p:nvPicPr>
        <p:blipFill>
          <a:blip r:embed="rId3"/>
          <a:stretch>
            <a:fillRect/>
          </a:stretch>
        </p:blipFill>
        <p:spPr>
          <a:xfrm>
            <a:off x="95582" y="1404136"/>
            <a:ext cx="5754226" cy="2646592"/>
          </a:xfrm>
          <a:prstGeom prst="ellipse">
            <a:avLst/>
          </a:prstGeom>
          <a:ln>
            <a:noFill/>
          </a:ln>
          <a:effectLst>
            <a:softEdge rad="112500"/>
          </a:effectLst>
        </p:spPr>
      </p:pic>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23684" y="133385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a:t>
            </a:fld>
            <a:endParaRPr lang="en-US"/>
          </a:p>
        </p:txBody>
      </p:sp>
      <p:pic>
        <p:nvPicPr>
          <p:cNvPr id="7" name="Picture 6">
            <a:extLst>
              <a:ext uri="{FF2B5EF4-FFF2-40B4-BE49-F238E27FC236}">
                <a16:creationId xmlns:a16="http://schemas.microsoft.com/office/drawing/2014/main" id="{3E26473C-33AC-420C-6D3F-7733F63E2566}"/>
              </a:ext>
            </a:extLst>
          </p:cNvPr>
          <p:cNvPicPr>
            <a:picLocks noChangeAspect="1"/>
          </p:cNvPicPr>
          <p:nvPr/>
        </p:nvPicPr>
        <p:blipFill>
          <a:blip r:embed="rId4"/>
          <a:stretch>
            <a:fillRect/>
          </a:stretch>
        </p:blipFill>
        <p:spPr>
          <a:xfrm>
            <a:off x="2874892" y="3677487"/>
            <a:ext cx="5949831" cy="3052104"/>
          </a:xfrm>
          <a:prstGeom prst="ellipse">
            <a:avLst/>
          </a:prstGeom>
          <a:ln>
            <a:noFill/>
          </a:ln>
          <a:effectLst>
            <a:softEdge rad="112500"/>
          </a:effectLst>
        </p:spPr>
      </p:pic>
      <p:pic>
        <p:nvPicPr>
          <p:cNvPr id="3" name="Picture 2">
            <a:extLst>
              <a:ext uri="{FF2B5EF4-FFF2-40B4-BE49-F238E27FC236}">
                <a16:creationId xmlns:a16="http://schemas.microsoft.com/office/drawing/2014/main" id="{76020263-F99C-467F-7695-35544486AE7F}"/>
              </a:ext>
            </a:extLst>
          </p:cNvPr>
          <p:cNvPicPr>
            <a:picLocks noChangeAspect="1"/>
          </p:cNvPicPr>
          <p:nvPr/>
        </p:nvPicPr>
        <p:blipFill>
          <a:blip r:embed="rId5"/>
          <a:stretch>
            <a:fillRect/>
          </a:stretch>
        </p:blipFill>
        <p:spPr>
          <a:xfrm>
            <a:off x="6223440" y="1404136"/>
            <a:ext cx="5758665" cy="2752225"/>
          </a:xfrm>
          <a:prstGeom prst="ellipse">
            <a:avLst/>
          </a:prstGeom>
          <a:ln>
            <a:noFill/>
          </a:ln>
          <a:effectLst>
            <a:softEdge rad="112500"/>
          </a:effectLst>
        </p:spPr>
      </p:pic>
    </p:spTree>
    <p:extLst>
      <p:ext uri="{BB962C8B-B14F-4D97-AF65-F5344CB8AC3E}">
        <p14:creationId xmlns:p14="http://schemas.microsoft.com/office/powerpoint/2010/main" val="3672097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b="1" dirty="0">
                <a:solidFill>
                  <a:schemeClr val="bg1"/>
                </a:solidFill>
              </a:rPr>
              <a:t>KY Underground Facilities Damage Prevention Act</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a:t>
            </a:fld>
            <a:endParaRPr lang="en-US"/>
          </a:p>
        </p:txBody>
      </p:sp>
      <p:sp>
        <p:nvSpPr>
          <p:cNvPr id="6" name="TextBox 5">
            <a:extLst>
              <a:ext uri="{FF2B5EF4-FFF2-40B4-BE49-F238E27FC236}">
                <a16:creationId xmlns:a16="http://schemas.microsoft.com/office/drawing/2014/main" id="{42227174-1DB7-EA22-8916-A0F993F56F96}"/>
              </a:ext>
            </a:extLst>
          </p:cNvPr>
          <p:cNvSpPr txBox="1"/>
          <p:nvPr/>
        </p:nvSpPr>
        <p:spPr>
          <a:xfrm>
            <a:off x="1278384" y="1753299"/>
            <a:ext cx="9410331" cy="461665"/>
          </a:xfrm>
          <a:prstGeom prst="rect">
            <a:avLst/>
          </a:prstGeom>
          <a:noFill/>
        </p:spPr>
        <p:txBody>
          <a:bodyPr wrap="square" rtlCol="0">
            <a:spAutoFit/>
          </a:bodyPr>
          <a:lstStyle/>
          <a:p>
            <a:pPr algn="ctr"/>
            <a:r>
              <a:rPr lang="en-US" sz="2400" dirty="0">
                <a:solidFill>
                  <a:schemeClr val="accent4"/>
                </a:solidFill>
                <a:latin typeface="Arial Black" panose="020B0A04020102020204" pitchFamily="34" charset="0"/>
              </a:rPr>
              <a:t>Pipeline Strikes Per Fiscal Year</a:t>
            </a:r>
          </a:p>
        </p:txBody>
      </p:sp>
      <p:pic>
        <p:nvPicPr>
          <p:cNvPr id="3" name="Picture 2">
            <a:extLst>
              <a:ext uri="{FF2B5EF4-FFF2-40B4-BE49-F238E27FC236}">
                <a16:creationId xmlns:a16="http://schemas.microsoft.com/office/drawing/2014/main" id="{E7430DDF-4122-363C-1378-1365DB9D3AA9}"/>
              </a:ext>
            </a:extLst>
          </p:cNvPr>
          <p:cNvPicPr>
            <a:picLocks noChangeAspect="1"/>
          </p:cNvPicPr>
          <p:nvPr/>
        </p:nvPicPr>
        <p:blipFill>
          <a:blip r:embed="rId3"/>
          <a:stretch>
            <a:fillRect/>
          </a:stretch>
        </p:blipFill>
        <p:spPr>
          <a:xfrm>
            <a:off x="838200" y="2288162"/>
            <a:ext cx="11458755" cy="4569837"/>
          </a:xfrm>
          <a:prstGeom prst="rect">
            <a:avLst/>
          </a:prstGeom>
        </p:spPr>
      </p:pic>
    </p:spTree>
    <p:extLst>
      <p:ext uri="{BB962C8B-B14F-4D97-AF65-F5344CB8AC3E}">
        <p14:creationId xmlns:p14="http://schemas.microsoft.com/office/powerpoint/2010/main" val="3287261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b="1" dirty="0">
                <a:solidFill>
                  <a:schemeClr val="bg1"/>
                </a:solidFill>
              </a:rPr>
              <a:t>KY Underground Facilities Damage Prevention Act</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a:t>
            </a:fld>
            <a:endParaRPr lang="en-US"/>
          </a:p>
        </p:txBody>
      </p:sp>
      <p:graphicFrame>
        <p:nvGraphicFramePr>
          <p:cNvPr id="12" name="Content Placeholder 11">
            <a:extLst>
              <a:ext uri="{FF2B5EF4-FFF2-40B4-BE49-F238E27FC236}">
                <a16:creationId xmlns:a16="http://schemas.microsoft.com/office/drawing/2014/main" id="{FE992779-2B15-1633-FABC-6436BD3C54E5}"/>
              </a:ext>
            </a:extLst>
          </p:cNvPr>
          <p:cNvGraphicFramePr>
            <a:graphicFrameLocks noGrp="1"/>
          </p:cNvGraphicFramePr>
          <p:nvPr>
            <p:ph idx="1"/>
            <p:extLst>
              <p:ext uri="{D42A27DB-BD31-4B8C-83A1-F6EECF244321}">
                <p14:modId xmlns:p14="http://schemas.microsoft.com/office/powerpoint/2010/main" val="32158044"/>
              </p:ext>
            </p:extLst>
          </p:nvPr>
        </p:nvGraphicFramePr>
        <p:xfrm>
          <a:off x="838200" y="1825624"/>
          <a:ext cx="10515600" cy="466724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30FBB9E3-66A6-8F9F-EA54-06D6679FA31E}"/>
              </a:ext>
            </a:extLst>
          </p:cNvPr>
          <p:cNvSpPr txBox="1"/>
          <p:nvPr/>
        </p:nvSpPr>
        <p:spPr>
          <a:xfrm>
            <a:off x="8980097" y="1923691"/>
            <a:ext cx="2225615" cy="276999"/>
          </a:xfrm>
          <a:prstGeom prst="rect">
            <a:avLst/>
          </a:prstGeom>
          <a:noFill/>
        </p:spPr>
        <p:txBody>
          <a:bodyPr wrap="square" rtlCol="0">
            <a:spAutoFit/>
          </a:bodyPr>
          <a:lstStyle/>
          <a:p>
            <a:r>
              <a:rPr lang="en-US" sz="1200" dirty="0">
                <a:solidFill>
                  <a:schemeClr val="tx1">
                    <a:lumMod val="75000"/>
                    <a:lumOff val="25000"/>
                  </a:schemeClr>
                </a:solidFill>
                <a:latin typeface="Arial Black" panose="020B0A04020102020204" pitchFamily="34" charset="0"/>
              </a:rPr>
              <a:t>* as of February 2026</a:t>
            </a:r>
          </a:p>
        </p:txBody>
      </p:sp>
    </p:spTree>
    <p:extLst>
      <p:ext uri="{BB962C8B-B14F-4D97-AF65-F5344CB8AC3E}">
        <p14:creationId xmlns:p14="http://schemas.microsoft.com/office/powerpoint/2010/main" val="1759443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b="1" dirty="0">
                <a:solidFill>
                  <a:schemeClr val="bg1"/>
                </a:solidFill>
              </a:rPr>
              <a:t>KY Underground Facilities Damage Prevention Act</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8</a:t>
            </a:fld>
            <a:endParaRPr lang="en-US"/>
          </a:p>
        </p:txBody>
      </p:sp>
      <p:pic>
        <p:nvPicPr>
          <p:cNvPr id="9" name="Content Placeholder 8" descr="Chart, sunburst chart&#10;&#10;AI-generated content may be incorrect.">
            <a:extLst>
              <a:ext uri="{FF2B5EF4-FFF2-40B4-BE49-F238E27FC236}">
                <a16:creationId xmlns:a16="http://schemas.microsoft.com/office/drawing/2014/main" id="{9273D526-016B-BE7B-F89E-9AEEC1257D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276" y="1658566"/>
            <a:ext cx="10675649" cy="4834309"/>
          </a:xfrm>
        </p:spPr>
      </p:pic>
    </p:spTree>
    <p:extLst>
      <p:ext uri="{BB962C8B-B14F-4D97-AF65-F5344CB8AC3E}">
        <p14:creationId xmlns:p14="http://schemas.microsoft.com/office/powerpoint/2010/main" val="1372914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870634"/>
          </a:xfrm>
        </p:spPr>
        <p:txBody>
          <a:bodyPr/>
          <a:lstStyle/>
          <a:p>
            <a:r>
              <a:rPr lang="en-US" b="1" dirty="0">
                <a:solidFill>
                  <a:schemeClr val="bg1"/>
                </a:solidFill>
              </a:rPr>
              <a:t>Underground facilities include:</a:t>
            </a:r>
          </a:p>
        </p:txBody>
      </p:sp>
      <p:pic>
        <p:nvPicPr>
          <p:cNvPr id="9" name="Content Placeholder 8" descr="A picture containing ground, outdoor, grass, dirt&#10;&#10;Description automatically generated">
            <a:extLst>
              <a:ext uri="{FF2B5EF4-FFF2-40B4-BE49-F238E27FC236}">
                <a16:creationId xmlns:a16="http://schemas.microsoft.com/office/drawing/2014/main" id="{87937BBB-7511-25EF-4088-EB5B4AE0735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4565" y="1646121"/>
            <a:ext cx="3048001" cy="1670001"/>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9</a:t>
            </a:fld>
            <a:endParaRPr lang="en-US" dirty="0"/>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23576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C1E2383-E63D-05E7-310E-6CF406D972A8}"/>
              </a:ext>
            </a:extLst>
          </p:cNvPr>
          <p:cNvSpPr txBox="1"/>
          <p:nvPr/>
        </p:nvSpPr>
        <p:spPr>
          <a:xfrm>
            <a:off x="335560" y="1303939"/>
            <a:ext cx="11018240" cy="4385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Both lines and associated facilities: vaults, manholes, tanks, etc. for:</a:t>
            </a:r>
          </a:p>
        </p:txBody>
      </p:sp>
      <p:sp>
        <p:nvSpPr>
          <p:cNvPr id="13" name="TextBox 12">
            <a:extLst>
              <a:ext uri="{FF2B5EF4-FFF2-40B4-BE49-F238E27FC236}">
                <a16:creationId xmlns:a16="http://schemas.microsoft.com/office/drawing/2014/main" id="{5B9FD614-345E-FC86-382E-C7C8859B177E}"/>
              </a:ext>
            </a:extLst>
          </p:cNvPr>
          <p:cNvSpPr txBox="1"/>
          <p:nvPr/>
        </p:nvSpPr>
        <p:spPr>
          <a:xfrm>
            <a:off x="1405682" y="3268723"/>
            <a:ext cx="2124364" cy="40011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Electricity</a:t>
            </a:r>
          </a:p>
        </p:txBody>
      </p:sp>
      <p:pic>
        <p:nvPicPr>
          <p:cNvPr id="15" name="Picture 14" descr="A picture containing ground, outdoor">
            <a:extLst>
              <a:ext uri="{FF2B5EF4-FFF2-40B4-BE49-F238E27FC236}">
                <a16:creationId xmlns:a16="http://schemas.microsoft.com/office/drawing/2014/main" id="{62A93FAE-EFB2-9762-961B-AFBBADC9EE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4415" y="3823386"/>
            <a:ext cx="1729865" cy="2306487"/>
          </a:xfrm>
          <a:prstGeom prst="rect">
            <a:avLst/>
          </a:prstGeom>
          <a:ln>
            <a:noFill/>
          </a:ln>
          <a:effectLst>
            <a:softEdge rad="112500"/>
          </a:effectLst>
        </p:spPr>
      </p:pic>
      <p:sp>
        <p:nvSpPr>
          <p:cNvPr id="17" name="TextBox 16">
            <a:extLst>
              <a:ext uri="{FF2B5EF4-FFF2-40B4-BE49-F238E27FC236}">
                <a16:creationId xmlns:a16="http://schemas.microsoft.com/office/drawing/2014/main" id="{58C70066-9E3A-DF85-F8A7-6B8EFF9188C2}"/>
              </a:ext>
            </a:extLst>
          </p:cNvPr>
          <p:cNvSpPr txBox="1"/>
          <p:nvPr/>
        </p:nvSpPr>
        <p:spPr>
          <a:xfrm>
            <a:off x="4546563" y="6075144"/>
            <a:ext cx="2596234" cy="646331"/>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b="1" i="0" u="none" strike="noStrike" kern="1200" cap="none" spc="0" normalizeH="0" baseline="0" noProof="0" dirty="0">
                <a:ln>
                  <a:noFill/>
                </a:ln>
                <a:solidFill>
                  <a:srgbClr val="FFFF00"/>
                </a:solidFill>
                <a:effectLst/>
                <a:uLnTx/>
                <a:uFillTx/>
                <a:latin typeface="Calibri" panose="020F0502020204030204"/>
                <a:ea typeface="+mn-ea"/>
                <a:cs typeface="+mn-cs"/>
              </a:rPr>
              <a:t>Natural gas/ Hazardous liquids/ Oil</a:t>
            </a:r>
          </a:p>
        </p:txBody>
      </p:sp>
      <p:pic>
        <p:nvPicPr>
          <p:cNvPr id="19" name="Picture 18" descr="A picture containing outdoor, sky, orange, ground">
            <a:extLst>
              <a:ext uri="{FF2B5EF4-FFF2-40B4-BE49-F238E27FC236}">
                <a16:creationId xmlns:a16="http://schemas.microsoft.com/office/drawing/2014/main" id="{CB42727A-21E8-4F96-78F6-BDCA5CEBE4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3601" y="1691809"/>
            <a:ext cx="2887066" cy="1568581"/>
          </a:xfrm>
          <a:prstGeom prst="rect">
            <a:avLst/>
          </a:prstGeom>
          <a:ln>
            <a:noFill/>
          </a:ln>
          <a:effectLst>
            <a:softEdge rad="112500"/>
          </a:effectLst>
        </p:spPr>
      </p:pic>
      <p:sp>
        <p:nvSpPr>
          <p:cNvPr id="21" name="TextBox 20">
            <a:extLst>
              <a:ext uri="{FF2B5EF4-FFF2-40B4-BE49-F238E27FC236}">
                <a16:creationId xmlns:a16="http://schemas.microsoft.com/office/drawing/2014/main" id="{CA3B54EC-A415-099A-4119-BE18AB74178F}"/>
              </a:ext>
            </a:extLst>
          </p:cNvPr>
          <p:cNvSpPr txBox="1"/>
          <p:nvPr/>
        </p:nvSpPr>
        <p:spPr>
          <a:xfrm>
            <a:off x="4346308" y="3193953"/>
            <a:ext cx="3086080" cy="646331"/>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b="1" i="0" u="none" strike="noStrike" kern="1200" cap="none" spc="0" normalizeH="0" baseline="0" noProof="0" dirty="0">
                <a:ln>
                  <a:noFill/>
                </a:ln>
                <a:solidFill>
                  <a:srgbClr val="EE8512"/>
                </a:solidFill>
                <a:effectLst/>
                <a:uLnTx/>
                <a:uFillTx/>
                <a:latin typeface="Calibri" panose="020F0502020204030204"/>
                <a:ea typeface="+mn-ea"/>
                <a:cs typeface="+mn-cs"/>
              </a:rPr>
              <a:t>Telecommunications/ Cable television</a:t>
            </a:r>
          </a:p>
        </p:txBody>
      </p:sp>
      <p:pic>
        <p:nvPicPr>
          <p:cNvPr id="23" name="Picture 22" descr="A picture containing outdoor, ground, person, raft">
            <a:extLst>
              <a:ext uri="{FF2B5EF4-FFF2-40B4-BE49-F238E27FC236}">
                <a16:creationId xmlns:a16="http://schemas.microsoft.com/office/drawing/2014/main" id="{970FC32A-9AFA-5FD7-AE28-D80C46F1CD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6045" y="1670622"/>
            <a:ext cx="3086080" cy="1670001"/>
          </a:xfrm>
          <a:prstGeom prst="rect">
            <a:avLst/>
          </a:prstGeom>
          <a:ln>
            <a:noFill/>
          </a:ln>
          <a:effectLst>
            <a:softEdge rad="112500"/>
          </a:effectLst>
        </p:spPr>
      </p:pic>
      <p:sp>
        <p:nvSpPr>
          <p:cNvPr id="25" name="TextBox 24">
            <a:extLst>
              <a:ext uri="{FF2B5EF4-FFF2-40B4-BE49-F238E27FC236}">
                <a16:creationId xmlns:a16="http://schemas.microsoft.com/office/drawing/2014/main" id="{8E79FD4A-5750-81E0-0DDA-43AB7D71E41A}"/>
              </a:ext>
            </a:extLst>
          </p:cNvPr>
          <p:cNvSpPr txBox="1"/>
          <p:nvPr/>
        </p:nvSpPr>
        <p:spPr>
          <a:xfrm>
            <a:off x="8184412" y="3271836"/>
            <a:ext cx="2729346" cy="40011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srgbClr val="00B0F0"/>
                </a:solidFill>
                <a:effectLst/>
                <a:uLnTx/>
                <a:uFillTx/>
                <a:latin typeface="Calibri" panose="020F0502020204030204"/>
                <a:ea typeface="+mn-ea"/>
                <a:cs typeface="+mn-cs"/>
              </a:rPr>
              <a:t>Water – </a:t>
            </a:r>
            <a:r>
              <a:rPr kumimoji="0" lang="en-US" sz="2000" b="0" i="1" u="none" strike="noStrike" kern="1200" cap="none" spc="0" normalizeH="0" baseline="0" noProof="0" dirty="0">
                <a:ln>
                  <a:noFill/>
                </a:ln>
                <a:solidFill>
                  <a:srgbClr val="00B0F0"/>
                </a:solidFill>
                <a:effectLst/>
                <a:uLnTx/>
                <a:uFillTx/>
                <a:latin typeface="Calibri" panose="020F0502020204030204"/>
                <a:ea typeface="+mn-ea"/>
                <a:cs typeface="+mn-cs"/>
              </a:rPr>
              <a:t>including steam </a:t>
            </a:r>
          </a:p>
        </p:txBody>
      </p:sp>
      <p:pic>
        <p:nvPicPr>
          <p:cNvPr id="27" name="Picture 26" descr="A picture containing ground, outdoor, dirty&#10;&#10;Description automatically generated">
            <a:extLst>
              <a:ext uri="{FF2B5EF4-FFF2-40B4-BE49-F238E27FC236}">
                <a16:creationId xmlns:a16="http://schemas.microsoft.com/office/drawing/2014/main" id="{EE35624C-12A6-4974-3BE7-A1F3B6784C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44910" y="3679727"/>
            <a:ext cx="2408349" cy="2450146"/>
          </a:xfrm>
          <a:prstGeom prst="rect">
            <a:avLst/>
          </a:prstGeom>
          <a:ln>
            <a:noFill/>
          </a:ln>
          <a:effectLst>
            <a:softEdge rad="112500"/>
          </a:effectLst>
        </p:spPr>
      </p:pic>
      <p:sp>
        <p:nvSpPr>
          <p:cNvPr id="29" name="TextBox 28">
            <a:extLst>
              <a:ext uri="{FF2B5EF4-FFF2-40B4-BE49-F238E27FC236}">
                <a16:creationId xmlns:a16="http://schemas.microsoft.com/office/drawing/2014/main" id="{E0D38461-54EA-8160-77DA-D8DBFBC4CBA1}"/>
              </a:ext>
            </a:extLst>
          </p:cNvPr>
          <p:cNvSpPr txBox="1"/>
          <p:nvPr/>
        </p:nvSpPr>
        <p:spPr>
          <a:xfrm>
            <a:off x="9048011" y="6129873"/>
            <a:ext cx="1002146" cy="40011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srgbClr val="3B9B15"/>
                </a:solidFill>
                <a:effectLst/>
                <a:uLnTx/>
                <a:uFillTx/>
                <a:latin typeface="Calibri" panose="020F0502020204030204"/>
                <a:ea typeface="+mn-ea"/>
                <a:cs typeface="+mn-cs"/>
              </a:rPr>
              <a:t>Sewage</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1" name="Picture 30" descr="A picture containing outdoor, ground, grass, pink&#10;&#10;Description automatically generated">
            <a:extLst>
              <a:ext uri="{FF2B5EF4-FFF2-40B4-BE49-F238E27FC236}">
                <a16:creationId xmlns:a16="http://schemas.microsoft.com/office/drawing/2014/main" id="{2BBF8A38-47FA-97B5-38B4-F81642D59D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3140" y="3683209"/>
            <a:ext cx="1990849" cy="2391935"/>
          </a:xfrm>
          <a:prstGeom prst="rect">
            <a:avLst/>
          </a:prstGeom>
          <a:ln>
            <a:noFill/>
          </a:ln>
          <a:effectLst>
            <a:softEdge rad="112500"/>
          </a:effectLst>
        </p:spPr>
      </p:pic>
      <p:sp>
        <p:nvSpPr>
          <p:cNvPr id="33" name="TextBox 32">
            <a:extLst>
              <a:ext uri="{FF2B5EF4-FFF2-40B4-BE49-F238E27FC236}">
                <a16:creationId xmlns:a16="http://schemas.microsoft.com/office/drawing/2014/main" id="{D3DCDB77-8215-4A1F-BD15-1EBEAF2A2BAF}"/>
              </a:ext>
            </a:extLst>
          </p:cNvPr>
          <p:cNvSpPr txBox="1"/>
          <p:nvPr/>
        </p:nvSpPr>
        <p:spPr>
          <a:xfrm>
            <a:off x="1183140" y="6006762"/>
            <a:ext cx="2059709" cy="646331"/>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b="1" i="0" u="none" strike="noStrike" kern="1200" cap="none" spc="0" normalizeH="0" baseline="0" noProof="0" dirty="0">
                <a:ln>
                  <a:noFill/>
                </a:ln>
                <a:solidFill>
                  <a:srgbClr val="7030A0"/>
                </a:solidFill>
                <a:effectLst/>
                <a:uLnTx/>
                <a:uFillTx/>
                <a:latin typeface="Calibri" panose="020F0502020204030204"/>
                <a:ea typeface="+mn-ea"/>
                <a:cs typeface="+mn-cs"/>
              </a:rPr>
              <a:t>Reclaimed water, slurry, irrigation</a:t>
            </a:r>
          </a:p>
        </p:txBody>
      </p:sp>
    </p:spTree>
    <p:extLst>
      <p:ext uri="{BB962C8B-B14F-4D97-AF65-F5344CB8AC3E}">
        <p14:creationId xmlns:p14="http://schemas.microsoft.com/office/powerpoint/2010/main" val="440196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5"/>
            <a:ext cx="6032383" cy="4667250"/>
          </a:xfrm>
        </p:spPr>
        <p:txBody>
          <a:bodyPr>
            <a:normAutofit fontScale="85000" lnSpcReduction="20000"/>
          </a:bodyPr>
          <a:lstStyle/>
          <a:p>
            <a:r>
              <a:rPr lang="en-US" dirty="0">
                <a:solidFill>
                  <a:srgbClr val="FFC000"/>
                </a:solidFill>
              </a:rPr>
              <a:t>Damage:</a:t>
            </a:r>
            <a:r>
              <a:rPr lang="en-US" dirty="0">
                <a:solidFill>
                  <a:schemeClr val="bg1"/>
                </a:solidFill>
              </a:rPr>
              <a:t> Doesn’t have to be a puncture. Includes any weakening of structural or lateral support or penetration of protective coating or housing. “It’s just a scratch” may still be damage. </a:t>
            </a:r>
          </a:p>
          <a:p>
            <a:r>
              <a:rPr lang="en-US" dirty="0">
                <a:solidFill>
                  <a:srgbClr val="FFC000"/>
                </a:solidFill>
              </a:rPr>
              <a:t>Demolition:</a:t>
            </a:r>
            <a:r>
              <a:rPr lang="en-US" dirty="0">
                <a:solidFill>
                  <a:schemeClr val="bg1"/>
                </a:solidFill>
              </a:rPr>
              <a:t> any operation by which a structure or mass of material is wrecked, razed, moved, or removed by means of mechanized equipment, or discharge of explosives.</a:t>
            </a:r>
          </a:p>
          <a:p>
            <a:r>
              <a:rPr lang="en-US" dirty="0">
                <a:solidFill>
                  <a:srgbClr val="FFC000"/>
                </a:solidFill>
              </a:rPr>
              <a:t>Excavator:</a:t>
            </a:r>
            <a:r>
              <a:rPr lang="en-US" dirty="0">
                <a:solidFill>
                  <a:schemeClr val="bg1"/>
                </a:solidFill>
              </a:rPr>
              <a:t> Any entity or individual, other than those exempted by KRS 367.4915, engaged in excavation, demolition, or timber harvesting using mechanized equipment.</a:t>
            </a:r>
          </a:p>
          <a:p>
            <a:r>
              <a:rPr lang="en-US" dirty="0">
                <a:solidFill>
                  <a:srgbClr val="FFC000"/>
                </a:solidFill>
              </a:rPr>
              <a:t>Operator: </a:t>
            </a:r>
            <a:r>
              <a:rPr lang="en-US" dirty="0">
                <a:solidFill>
                  <a:schemeClr val="bg1"/>
                </a:solidFill>
              </a:rPr>
              <a:t>Anyone owning or operating underground facilities.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10</a:t>
            </a:fld>
            <a:endParaRPr lang="en-US"/>
          </a:p>
        </p:txBody>
      </p:sp>
      <p:pic>
        <p:nvPicPr>
          <p:cNvPr id="9" name="Picture 8" descr="A picture containing outdoor, ground, building, power shovel&#10;&#10;Description automatically generated">
            <a:extLst>
              <a:ext uri="{FF2B5EF4-FFF2-40B4-BE49-F238E27FC236}">
                <a16:creationId xmlns:a16="http://schemas.microsoft.com/office/drawing/2014/main" id="{D783642B-6558-D35D-6B4F-CBC3E785A4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9204" y="4284112"/>
            <a:ext cx="2743438" cy="2060627"/>
          </a:xfrm>
          <a:prstGeom prst="rect">
            <a:avLst/>
          </a:prstGeom>
          <a:ln>
            <a:noFill/>
          </a:ln>
          <a:effectLst>
            <a:softEdge rad="112500"/>
          </a:effectLst>
        </p:spPr>
      </p:pic>
      <p:pic>
        <p:nvPicPr>
          <p:cNvPr id="7" name="Picture 6">
            <a:extLst>
              <a:ext uri="{FF2B5EF4-FFF2-40B4-BE49-F238E27FC236}">
                <a16:creationId xmlns:a16="http://schemas.microsoft.com/office/drawing/2014/main" id="{376F6744-736D-6A82-753C-D6773B470F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4011" y="2907109"/>
            <a:ext cx="3119846" cy="2072136"/>
          </a:xfrm>
          <a:prstGeom prst="rect">
            <a:avLst/>
          </a:prstGeom>
          <a:ln>
            <a:noFill/>
          </a:ln>
          <a:effectLst>
            <a:softEdge rad="112500"/>
          </a:effectLst>
        </p:spPr>
      </p:pic>
      <p:pic>
        <p:nvPicPr>
          <p:cNvPr id="11" name="Picture 10" descr="A picture containing text&#10;&#10;Description automatically generated">
            <a:extLst>
              <a:ext uri="{FF2B5EF4-FFF2-40B4-BE49-F238E27FC236}">
                <a16:creationId xmlns:a16="http://schemas.microsoft.com/office/drawing/2014/main" id="{81714315-9B94-9793-3619-7FB675E05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9204" y="1748793"/>
            <a:ext cx="2743438" cy="1853345"/>
          </a:xfrm>
          <a:prstGeom prst="rect">
            <a:avLst/>
          </a:prstGeom>
          <a:ln>
            <a:noFill/>
          </a:ln>
          <a:effectLst>
            <a:softEdge rad="112500"/>
          </a:effectLst>
        </p:spPr>
      </p:pic>
    </p:spTree>
    <p:extLst>
      <p:ext uri="{BB962C8B-B14F-4D97-AF65-F5344CB8AC3E}">
        <p14:creationId xmlns:p14="http://schemas.microsoft.com/office/powerpoint/2010/main" val="4002998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3367889" y="2046084"/>
            <a:ext cx="5076756" cy="4811916"/>
          </a:xfrm>
        </p:spPr>
        <p:txBody>
          <a:bodyPr>
            <a:normAutofit/>
          </a:bodyPr>
          <a:lstStyle/>
          <a:p>
            <a:pPr marL="0" indent="0" algn="ctr">
              <a:buNone/>
            </a:pPr>
            <a:r>
              <a:rPr lang="en-US" dirty="0">
                <a:solidFill>
                  <a:srgbClr val="FFC000"/>
                </a:solidFill>
              </a:rPr>
              <a:t>Excavation:</a:t>
            </a:r>
            <a:r>
              <a:rPr lang="en-US" dirty="0">
                <a:solidFill>
                  <a:schemeClr val="bg1"/>
                </a:solidFill>
              </a:rPr>
              <a:t> Any activity that results in the movement, placement, probing, boring, or removal of earth, rock, or other material in or on the ground by the use of any tools or equipment, by the discharge of explosives, or by the harvesting of timber using mechanized equipment.</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11</a:t>
            </a:fld>
            <a:endParaRPr lang="en-US"/>
          </a:p>
        </p:txBody>
      </p:sp>
      <p:pic>
        <p:nvPicPr>
          <p:cNvPr id="11" name="Picture 10" descr="A picture containing outdoor, power shovel, sky, tree">
            <a:extLst>
              <a:ext uri="{FF2B5EF4-FFF2-40B4-BE49-F238E27FC236}">
                <a16:creationId xmlns:a16="http://schemas.microsoft.com/office/drawing/2014/main" id="{C43E5CCB-67FB-7244-22AE-806ECCCF5F7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562324" y="1928289"/>
            <a:ext cx="3228372" cy="2152247"/>
          </a:xfrm>
          <a:prstGeom prst="rect">
            <a:avLst/>
          </a:prstGeom>
          <a:ln>
            <a:noFill/>
          </a:ln>
          <a:effectLst>
            <a:softEdge rad="112500"/>
          </a:effectLst>
        </p:spPr>
      </p:pic>
      <p:pic>
        <p:nvPicPr>
          <p:cNvPr id="16" name="Picture 15" descr="A picture containing tree, grass, outdoor, ground">
            <a:extLst>
              <a:ext uri="{FF2B5EF4-FFF2-40B4-BE49-F238E27FC236}">
                <a16:creationId xmlns:a16="http://schemas.microsoft.com/office/drawing/2014/main" id="{404A0B76-48C4-BE6A-E2CD-B5E743F23C4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38586" y="1836359"/>
            <a:ext cx="3225850" cy="2152248"/>
          </a:xfrm>
          <a:prstGeom prst="rect">
            <a:avLst/>
          </a:prstGeom>
          <a:ln>
            <a:noFill/>
          </a:ln>
          <a:effectLst>
            <a:softEdge rad="112500"/>
          </a:effectLst>
        </p:spPr>
      </p:pic>
      <p:pic>
        <p:nvPicPr>
          <p:cNvPr id="22" name="Picture 21" descr="A picture containing ground, outdoor, grass, old">
            <a:extLst>
              <a:ext uri="{FF2B5EF4-FFF2-40B4-BE49-F238E27FC236}">
                <a16:creationId xmlns:a16="http://schemas.microsoft.com/office/drawing/2014/main" id="{89AA4AF1-95A7-C379-1EC2-5BD9C37FBDAE}"/>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238586" y="4080536"/>
            <a:ext cx="3129303" cy="2346978"/>
          </a:xfrm>
          <a:prstGeom prst="rect">
            <a:avLst/>
          </a:prstGeom>
          <a:ln>
            <a:noFill/>
          </a:ln>
          <a:effectLst>
            <a:softEdge rad="112500"/>
          </a:effectLst>
        </p:spPr>
      </p:pic>
      <p:pic>
        <p:nvPicPr>
          <p:cNvPr id="25" name="Picture 24" descr="A picture containing person, ground, outdoor, tool">
            <a:extLst>
              <a:ext uri="{FF2B5EF4-FFF2-40B4-BE49-F238E27FC236}">
                <a16:creationId xmlns:a16="http://schemas.microsoft.com/office/drawing/2014/main" id="{053DE5FD-20CA-0DEF-7F30-F15E5DF3F3F2}"/>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8562324" y="4184537"/>
            <a:ext cx="3228371" cy="2171813"/>
          </a:xfrm>
          <a:prstGeom prst="rect">
            <a:avLst/>
          </a:prstGeom>
          <a:ln>
            <a:noFill/>
          </a:ln>
          <a:effectLst>
            <a:softEdge rad="112500"/>
          </a:effectLst>
        </p:spPr>
      </p:pic>
    </p:spTree>
    <p:extLst>
      <p:ext uri="{BB962C8B-B14F-4D97-AF65-F5344CB8AC3E}">
        <p14:creationId xmlns:p14="http://schemas.microsoft.com/office/powerpoint/2010/main" val="1773345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479080" y="1834678"/>
            <a:ext cx="5224603" cy="4521672"/>
          </a:xfrm>
        </p:spPr>
        <p:txBody>
          <a:bodyPr/>
          <a:lstStyle/>
          <a:p>
            <a:r>
              <a:rPr lang="en-US" dirty="0">
                <a:solidFill>
                  <a:srgbClr val="FFC000"/>
                </a:solidFill>
              </a:rPr>
              <a:t>Emergency: </a:t>
            </a:r>
            <a:r>
              <a:rPr lang="en-US" sz="2800" dirty="0">
                <a:solidFill>
                  <a:schemeClr val="bg1"/>
                </a:solidFill>
              </a:rPr>
              <a:t>there exists </a:t>
            </a:r>
            <a:r>
              <a:rPr lang="en-US" sz="2800" u="sng" dirty="0">
                <a:solidFill>
                  <a:schemeClr val="bg1"/>
                </a:solidFill>
              </a:rPr>
              <a:t>substantial likelihood</a:t>
            </a:r>
            <a:r>
              <a:rPr lang="en-US" sz="2800" dirty="0">
                <a:solidFill>
                  <a:schemeClr val="bg1"/>
                </a:solidFill>
              </a:rPr>
              <a:t> that </a:t>
            </a:r>
            <a:r>
              <a:rPr lang="en-US" sz="2800" dirty="0">
                <a:solidFill>
                  <a:srgbClr val="66FF33"/>
                </a:solidFill>
              </a:rPr>
              <a:t>loss of life </a:t>
            </a:r>
            <a:r>
              <a:rPr lang="en-US" sz="2800" dirty="0">
                <a:solidFill>
                  <a:schemeClr val="bg1"/>
                </a:solidFill>
              </a:rPr>
              <a:t>or </a:t>
            </a:r>
            <a:r>
              <a:rPr lang="en-US" sz="2800" dirty="0">
                <a:solidFill>
                  <a:srgbClr val="66FF33"/>
                </a:solidFill>
              </a:rPr>
              <a:t>property</a:t>
            </a:r>
            <a:r>
              <a:rPr lang="en-US" sz="2800" dirty="0">
                <a:solidFill>
                  <a:schemeClr val="bg1"/>
                </a:solidFill>
              </a:rPr>
              <a:t>, the inability to restore interrupted </a:t>
            </a:r>
            <a:r>
              <a:rPr lang="en-US" sz="2800" dirty="0">
                <a:solidFill>
                  <a:srgbClr val="66FF33"/>
                </a:solidFill>
              </a:rPr>
              <a:t>utility service</a:t>
            </a:r>
            <a:r>
              <a:rPr lang="en-US" sz="2800" dirty="0">
                <a:solidFill>
                  <a:schemeClr val="bg1"/>
                </a:solidFill>
              </a:rPr>
              <a:t>, an imminent danger to </a:t>
            </a:r>
            <a:r>
              <a:rPr lang="en-US" sz="2800" dirty="0">
                <a:solidFill>
                  <a:srgbClr val="66FF33"/>
                </a:solidFill>
              </a:rPr>
              <a:t>health or the environment</a:t>
            </a:r>
            <a:r>
              <a:rPr lang="en-US" sz="2800" dirty="0">
                <a:solidFill>
                  <a:schemeClr val="bg1"/>
                </a:solidFill>
              </a:rPr>
              <a:t>, or the </a:t>
            </a:r>
            <a:r>
              <a:rPr lang="en-US" sz="2800" dirty="0">
                <a:solidFill>
                  <a:srgbClr val="66FF33"/>
                </a:solidFill>
              </a:rPr>
              <a:t>blockage of public transportation </a:t>
            </a:r>
            <a:r>
              <a:rPr lang="en-US" sz="2800" dirty="0">
                <a:solidFill>
                  <a:schemeClr val="bg1"/>
                </a:solidFill>
              </a:rPr>
              <a:t>facilities will result before location procedures are able to occur.</a:t>
            </a: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12</a:t>
            </a:fld>
            <a:endParaRPr lang="en-US"/>
          </a:p>
        </p:txBody>
      </p:sp>
      <p:pic>
        <p:nvPicPr>
          <p:cNvPr id="6" name="Picture 5">
            <a:extLst>
              <a:ext uri="{FF2B5EF4-FFF2-40B4-BE49-F238E27FC236}">
                <a16:creationId xmlns:a16="http://schemas.microsoft.com/office/drawing/2014/main" id="{BF913A48-700C-012B-2673-7DC50239B08D}"/>
              </a:ext>
            </a:extLst>
          </p:cNvPr>
          <p:cNvPicPr>
            <a:picLocks noChangeAspect="1"/>
          </p:cNvPicPr>
          <p:nvPr/>
        </p:nvPicPr>
        <p:blipFill>
          <a:blip r:embed="rId3"/>
          <a:stretch>
            <a:fillRect/>
          </a:stretch>
        </p:blipFill>
        <p:spPr>
          <a:xfrm>
            <a:off x="5885157" y="1752804"/>
            <a:ext cx="5962405" cy="4968671"/>
          </a:xfrm>
          <a:prstGeom prst="rect">
            <a:avLst/>
          </a:prstGeom>
        </p:spPr>
      </p:pic>
    </p:spTree>
    <p:extLst>
      <p:ext uri="{BB962C8B-B14F-4D97-AF65-F5344CB8AC3E}">
        <p14:creationId xmlns:p14="http://schemas.microsoft.com/office/powerpoint/2010/main" val="741695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689865" y="1828799"/>
            <a:ext cx="10663935" cy="4527551"/>
          </a:xfrm>
        </p:spPr>
        <p:txBody>
          <a:bodyPr>
            <a:normAutofit/>
          </a:bodyPr>
          <a:lstStyle/>
          <a:p>
            <a:pPr marL="0" indent="0">
              <a:buNone/>
            </a:pPr>
            <a:r>
              <a:rPr lang="en-US" dirty="0">
                <a:solidFill>
                  <a:srgbClr val="FFC000"/>
                </a:solidFill>
              </a:rPr>
              <a:t>Kentucky Contact Center: </a:t>
            </a:r>
            <a:br>
              <a:rPr lang="en-US" dirty="0">
                <a:solidFill>
                  <a:schemeClr val="bg1"/>
                </a:solidFill>
              </a:rPr>
            </a:b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rgbClr val="FFC000"/>
              </a:solidFill>
            </a:endParaRPr>
          </a:p>
          <a:p>
            <a:pPr marL="0" indent="0">
              <a:buNone/>
            </a:pPr>
            <a:endParaRPr lang="en-US" dirty="0">
              <a:solidFill>
                <a:srgbClr val="FFC000"/>
              </a:solidFill>
            </a:endParaRPr>
          </a:p>
          <a:p>
            <a:pPr marL="0" indent="0">
              <a:buNone/>
            </a:pPr>
            <a:r>
              <a:rPr lang="en-US" dirty="0">
                <a:solidFill>
                  <a:srgbClr val="FFC000"/>
                </a:solidFill>
              </a:rPr>
              <a:t>Protection notification center:</a:t>
            </a:r>
            <a:r>
              <a:rPr lang="en-US" dirty="0">
                <a:solidFill>
                  <a:schemeClr val="bg1"/>
                </a:solidFill>
              </a:rPr>
              <a:t> Operator-provided call center for operators who do not belong to 811. (All Natural Gas Facility operators are required to be a member of 811)</a:t>
            </a:r>
          </a:p>
          <a:p>
            <a:pPr marL="0" indent="0">
              <a:buNone/>
            </a:pPr>
            <a:endParaRPr lang="en-US" sz="3200" dirty="0">
              <a:solidFill>
                <a:srgbClr val="FFC000"/>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13</a:t>
            </a:fld>
            <a:endParaRPr lang="en-US"/>
          </a:p>
        </p:txBody>
      </p:sp>
      <p:pic>
        <p:nvPicPr>
          <p:cNvPr id="9" name="Picture 8" descr="Icon&#10;&#10;Description automatically generated with low confidence">
            <a:extLst>
              <a:ext uri="{FF2B5EF4-FFF2-40B4-BE49-F238E27FC236}">
                <a16:creationId xmlns:a16="http://schemas.microsoft.com/office/drawing/2014/main" id="{C5BDD303-9B4A-E653-A72D-F6A3CC4AD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9563" y="2268235"/>
            <a:ext cx="2321529" cy="2321529"/>
          </a:xfrm>
          <a:prstGeom prst="rect">
            <a:avLst/>
          </a:prstGeom>
        </p:spPr>
      </p:pic>
    </p:spTree>
    <p:extLst>
      <p:ext uri="{BB962C8B-B14F-4D97-AF65-F5344CB8AC3E}">
        <p14:creationId xmlns:p14="http://schemas.microsoft.com/office/powerpoint/2010/main" val="4221963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335560" y="1665838"/>
            <a:ext cx="6042434" cy="4827034"/>
          </a:xfrm>
        </p:spPr>
        <p:txBody>
          <a:bodyPr>
            <a:normAutofit fontScale="92500"/>
          </a:bodyPr>
          <a:lstStyle/>
          <a:p>
            <a:pPr marL="0" indent="0">
              <a:buNone/>
            </a:pPr>
            <a:r>
              <a:rPr lang="en-US" sz="2800" dirty="0">
                <a:solidFill>
                  <a:srgbClr val="FFC000"/>
                </a:solidFill>
              </a:rPr>
              <a:t>Approximate location: </a:t>
            </a:r>
            <a:r>
              <a:rPr lang="en-US" sz="2800" dirty="0">
                <a:solidFill>
                  <a:schemeClr val="bg1"/>
                </a:solidFill>
              </a:rPr>
              <a:t>when referring to an underground facility, means: </a:t>
            </a:r>
          </a:p>
          <a:p>
            <a:pPr marL="457200" indent="-457200">
              <a:buAutoNum type="alphaLcParenBoth"/>
            </a:pPr>
            <a:r>
              <a:rPr lang="en-US" sz="2400" dirty="0">
                <a:solidFill>
                  <a:schemeClr val="bg1"/>
                </a:solidFill>
              </a:rPr>
              <a:t>For underground metallic facilities and underground nonmetallic facilities with metallic tracer wire,</a:t>
            </a:r>
            <a:r>
              <a:rPr lang="en-US" sz="2400" dirty="0">
                <a:solidFill>
                  <a:srgbClr val="66FF33"/>
                </a:solidFill>
              </a:rPr>
              <a:t> a distance not to exceed the combined width of the underground facility plus twenty-four (24) inches </a:t>
            </a:r>
            <a:r>
              <a:rPr lang="en-US" sz="2400" u="sng" dirty="0">
                <a:solidFill>
                  <a:srgbClr val="66FF33"/>
                </a:solidFill>
              </a:rPr>
              <a:t>measured from the outer edge of each side of the underground facility. . .</a:t>
            </a:r>
          </a:p>
          <a:p>
            <a:pPr marL="0" indent="0">
              <a:buNone/>
            </a:pPr>
            <a:r>
              <a:rPr lang="en-US" sz="2400" dirty="0">
                <a:solidFill>
                  <a:schemeClr val="bg1"/>
                </a:solidFill>
              </a:rPr>
              <a:t>(b) For unmapped or </a:t>
            </a:r>
            <a:r>
              <a:rPr lang="en-US" sz="2400" dirty="0" err="1">
                <a:solidFill>
                  <a:schemeClr val="bg1"/>
                </a:solidFill>
              </a:rPr>
              <a:t>untonable</a:t>
            </a:r>
            <a:r>
              <a:rPr lang="en-US" sz="2400" dirty="0">
                <a:solidFill>
                  <a:schemeClr val="bg1"/>
                </a:solidFill>
              </a:rPr>
              <a:t> facilities, the underground facility shall be located as accurately as possible from field location records and shall require notification from the operator of the inability to accurately locate the facility.</a:t>
            </a:r>
          </a:p>
          <a:p>
            <a:pPr marL="457200" indent="-457200">
              <a:buAutoNum type="alphaLcParenBoth"/>
            </a:pPr>
            <a:endParaRPr lang="en-US" sz="2400" u="sng" dirty="0">
              <a:solidFill>
                <a:srgbClr val="66FF33"/>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14</a:t>
            </a:fld>
            <a:endParaRPr lang="en-US"/>
          </a:p>
        </p:txBody>
      </p:sp>
      <p:pic>
        <p:nvPicPr>
          <p:cNvPr id="6" name="Picture 5">
            <a:extLst>
              <a:ext uri="{FF2B5EF4-FFF2-40B4-BE49-F238E27FC236}">
                <a16:creationId xmlns:a16="http://schemas.microsoft.com/office/drawing/2014/main" id="{6C08930E-02D8-3BAC-7C56-4007FDC47DA3}"/>
              </a:ext>
            </a:extLst>
          </p:cNvPr>
          <p:cNvPicPr>
            <a:picLocks noChangeAspect="1"/>
          </p:cNvPicPr>
          <p:nvPr/>
        </p:nvPicPr>
        <p:blipFill>
          <a:blip r:embed="rId3"/>
          <a:stretch>
            <a:fillRect/>
          </a:stretch>
        </p:blipFill>
        <p:spPr>
          <a:xfrm>
            <a:off x="6469559" y="1753299"/>
            <a:ext cx="5571549" cy="47115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29974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5"/>
            <a:ext cx="5257800" cy="4351338"/>
          </a:xfrm>
        </p:spPr>
        <p:txBody>
          <a:bodyPr>
            <a:normAutofit fontScale="85000" lnSpcReduction="20000"/>
          </a:bodyPr>
          <a:lstStyle/>
          <a:p>
            <a:pPr marL="0" indent="0">
              <a:buNone/>
            </a:pPr>
            <a:r>
              <a:rPr lang="en-US" dirty="0">
                <a:solidFill>
                  <a:srgbClr val="FFC000"/>
                </a:solidFill>
              </a:rPr>
              <a:t>Working Day:  </a:t>
            </a:r>
            <a:r>
              <a:rPr lang="en-US" dirty="0">
                <a:solidFill>
                  <a:schemeClr val="bg1"/>
                </a:solidFill>
              </a:rPr>
              <a:t>every day, except Saturday, Sunday, and holidays, as commencing at 12:01 a.m. eastern time and ending at 12:00 midnight eastern time EXCLUDING the day the locate request was made;</a:t>
            </a:r>
          </a:p>
          <a:p>
            <a:pPr marL="0" indent="0">
              <a:buNone/>
            </a:pPr>
            <a:r>
              <a:rPr lang="en-US" dirty="0">
                <a:solidFill>
                  <a:srgbClr val="FFC000"/>
                </a:solidFill>
              </a:rPr>
              <a:t>Positive response: </a:t>
            </a:r>
            <a:r>
              <a:rPr lang="en-US" dirty="0">
                <a:solidFill>
                  <a:schemeClr val="bg1"/>
                </a:solidFill>
              </a:rPr>
              <a:t>means an </a:t>
            </a:r>
            <a:r>
              <a:rPr lang="en-US" dirty="0">
                <a:solidFill>
                  <a:srgbClr val="92D050"/>
                </a:solidFill>
              </a:rPr>
              <a:t>automated or written</a:t>
            </a:r>
            <a:r>
              <a:rPr lang="en-US" dirty="0">
                <a:solidFill>
                  <a:schemeClr val="bg1"/>
                </a:solidFill>
              </a:rPr>
              <a:t> communication system provided by each protection notification center for all locate requests the center  receives that allows excavators, locators, operators, and other interested parties to determine the status of locating an underground facility and requires response and verification by operators and excavators.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15</a:t>
            </a:fld>
            <a:endParaRPr lang="en-US" dirty="0"/>
          </a:p>
        </p:txBody>
      </p:sp>
      <p:pic>
        <p:nvPicPr>
          <p:cNvPr id="13" name="Picture 12" descr="A picture containing diagram">
            <a:extLst>
              <a:ext uri="{FF2B5EF4-FFF2-40B4-BE49-F238E27FC236}">
                <a16:creationId xmlns:a16="http://schemas.microsoft.com/office/drawing/2014/main" id="{C78CAFEA-3ED6-1421-0B83-60F73214A78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45898" y="1753299"/>
            <a:ext cx="4418424" cy="2752378"/>
          </a:xfrm>
          <a:prstGeom prst="rect">
            <a:avLst/>
          </a:prstGeom>
          <a:ln>
            <a:noFill/>
          </a:ln>
          <a:effectLst>
            <a:softEdge rad="112500"/>
          </a:effectLst>
        </p:spPr>
      </p:pic>
      <p:sp>
        <p:nvSpPr>
          <p:cNvPr id="14" name="TextBox 13">
            <a:extLst>
              <a:ext uri="{FF2B5EF4-FFF2-40B4-BE49-F238E27FC236}">
                <a16:creationId xmlns:a16="http://schemas.microsoft.com/office/drawing/2014/main" id="{7992F01B-5CB1-B11C-230D-0091A3DBCE24}"/>
              </a:ext>
            </a:extLst>
          </p:cNvPr>
          <p:cNvSpPr txBox="1"/>
          <p:nvPr/>
        </p:nvSpPr>
        <p:spPr>
          <a:xfrm>
            <a:off x="7306810" y="4505677"/>
            <a:ext cx="3369331" cy="230832"/>
          </a:xfrm>
          <a:prstGeom prst="rect">
            <a:avLst/>
          </a:prstGeom>
          <a:noFill/>
        </p:spPr>
        <p:txBody>
          <a:bodyPr wrap="square" rtlCol="0">
            <a:spAutoFit/>
          </a:bodyPr>
          <a:lstStyle/>
          <a:p>
            <a:r>
              <a:rPr lang="en-US" sz="900" dirty="0">
                <a:solidFill>
                  <a:schemeClr val="tx1">
                    <a:lumMod val="95000"/>
                    <a:lumOff val="5000"/>
                  </a:schemeClr>
                </a:solidFill>
                <a:hlinkClick r:id="rId4" tooltip="https://www.101planners.com/blank-calendar/">
                  <a:extLst>
                    <a:ext uri="{A12FA001-AC4F-418D-AE19-62706E023703}">
                      <ahyp:hlinkClr xmlns:ahyp="http://schemas.microsoft.com/office/drawing/2018/hyperlinkcolor" val="tx"/>
                    </a:ext>
                  </a:extLst>
                </a:hlinkClick>
              </a:rPr>
              <a:t>This Photo</a:t>
            </a:r>
            <a:r>
              <a:rPr lang="en-US" sz="900" dirty="0">
                <a:solidFill>
                  <a:schemeClr val="tx1">
                    <a:lumMod val="95000"/>
                    <a:lumOff val="5000"/>
                  </a:schemeClr>
                </a:solidFill>
              </a:rPr>
              <a:t> by Unknown Author is licensed under </a:t>
            </a:r>
            <a:r>
              <a:rPr lang="en-US" sz="900" dirty="0">
                <a:solidFill>
                  <a:schemeClr val="tx1">
                    <a:lumMod val="95000"/>
                    <a:lumOff val="5000"/>
                  </a:schemeClr>
                </a:solidFill>
                <a:hlinkClick r:id="rId5" tooltip="https://creativecommons.org/licenses/by-sa/3.0/">
                  <a:extLst>
                    <a:ext uri="{A12FA001-AC4F-418D-AE19-62706E023703}">
                      <ahyp:hlinkClr xmlns:ahyp="http://schemas.microsoft.com/office/drawing/2018/hyperlinkcolor" val="tx"/>
                    </a:ext>
                  </a:extLst>
                </a:hlinkClick>
              </a:rPr>
              <a:t>CC BY-SA</a:t>
            </a:r>
            <a:endParaRPr lang="en-US" sz="900" dirty="0">
              <a:solidFill>
                <a:schemeClr val="tx1">
                  <a:lumMod val="95000"/>
                  <a:lumOff val="5000"/>
                </a:schemeClr>
              </a:solidFill>
            </a:endParaRPr>
          </a:p>
        </p:txBody>
      </p:sp>
      <p:sp>
        <p:nvSpPr>
          <p:cNvPr id="21" name="&quot;Not Allowed&quot; Symbol 20">
            <a:extLst>
              <a:ext uri="{FF2B5EF4-FFF2-40B4-BE49-F238E27FC236}">
                <a16:creationId xmlns:a16="http://schemas.microsoft.com/office/drawing/2014/main" id="{0D437235-5D18-0010-C190-A66F5F484916}"/>
              </a:ext>
            </a:extLst>
          </p:cNvPr>
          <p:cNvSpPr/>
          <p:nvPr/>
        </p:nvSpPr>
        <p:spPr>
          <a:xfrm>
            <a:off x="10284735" y="2511767"/>
            <a:ext cx="226337" cy="217283"/>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quot;Not Allowed&quot; Symbol 21">
            <a:extLst>
              <a:ext uri="{FF2B5EF4-FFF2-40B4-BE49-F238E27FC236}">
                <a16:creationId xmlns:a16="http://schemas.microsoft.com/office/drawing/2014/main" id="{02AFFD28-8475-4196-54C0-898A6044DFDD}"/>
              </a:ext>
            </a:extLst>
          </p:cNvPr>
          <p:cNvSpPr/>
          <p:nvPr/>
        </p:nvSpPr>
        <p:spPr>
          <a:xfrm>
            <a:off x="10284734" y="2847272"/>
            <a:ext cx="226337" cy="217283"/>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3" name="Picture 22">
            <a:extLst>
              <a:ext uri="{FF2B5EF4-FFF2-40B4-BE49-F238E27FC236}">
                <a16:creationId xmlns:a16="http://schemas.microsoft.com/office/drawing/2014/main" id="{5DD647D7-F01D-18A4-9B13-FAF2E02EA02B}"/>
              </a:ext>
            </a:extLst>
          </p:cNvPr>
          <p:cNvPicPr>
            <a:picLocks noChangeAspect="1"/>
          </p:cNvPicPr>
          <p:nvPr/>
        </p:nvPicPr>
        <p:blipFill>
          <a:blip r:embed="rId6"/>
          <a:stretch>
            <a:fillRect/>
          </a:stretch>
        </p:blipFill>
        <p:spPr>
          <a:xfrm>
            <a:off x="10273306" y="3178097"/>
            <a:ext cx="237765" cy="231668"/>
          </a:xfrm>
          <a:prstGeom prst="rect">
            <a:avLst/>
          </a:prstGeom>
        </p:spPr>
      </p:pic>
      <p:pic>
        <p:nvPicPr>
          <p:cNvPr id="24" name="Picture 23">
            <a:extLst>
              <a:ext uri="{FF2B5EF4-FFF2-40B4-BE49-F238E27FC236}">
                <a16:creationId xmlns:a16="http://schemas.microsoft.com/office/drawing/2014/main" id="{81A79843-0FF3-6816-7A7A-A4BD48DE8EEC}"/>
              </a:ext>
            </a:extLst>
          </p:cNvPr>
          <p:cNvPicPr>
            <a:picLocks noChangeAspect="1"/>
          </p:cNvPicPr>
          <p:nvPr/>
        </p:nvPicPr>
        <p:blipFill>
          <a:blip r:embed="rId6"/>
          <a:stretch>
            <a:fillRect/>
          </a:stretch>
        </p:blipFill>
        <p:spPr>
          <a:xfrm>
            <a:off x="10273305" y="3540594"/>
            <a:ext cx="237765" cy="231668"/>
          </a:xfrm>
          <a:prstGeom prst="rect">
            <a:avLst/>
          </a:prstGeom>
        </p:spPr>
      </p:pic>
      <p:pic>
        <p:nvPicPr>
          <p:cNvPr id="25" name="Picture 24">
            <a:extLst>
              <a:ext uri="{FF2B5EF4-FFF2-40B4-BE49-F238E27FC236}">
                <a16:creationId xmlns:a16="http://schemas.microsoft.com/office/drawing/2014/main" id="{4A055473-96A8-8E2C-916C-63B96FCBCCAD}"/>
              </a:ext>
            </a:extLst>
          </p:cNvPr>
          <p:cNvPicPr>
            <a:picLocks noChangeAspect="1"/>
          </p:cNvPicPr>
          <p:nvPr/>
        </p:nvPicPr>
        <p:blipFill>
          <a:blip r:embed="rId6"/>
          <a:stretch>
            <a:fillRect/>
          </a:stretch>
        </p:blipFill>
        <p:spPr>
          <a:xfrm>
            <a:off x="10273304" y="3874057"/>
            <a:ext cx="237765" cy="231668"/>
          </a:xfrm>
          <a:prstGeom prst="rect">
            <a:avLst/>
          </a:prstGeom>
        </p:spPr>
      </p:pic>
      <p:pic>
        <p:nvPicPr>
          <p:cNvPr id="26" name="Picture 25">
            <a:extLst>
              <a:ext uri="{FF2B5EF4-FFF2-40B4-BE49-F238E27FC236}">
                <a16:creationId xmlns:a16="http://schemas.microsoft.com/office/drawing/2014/main" id="{5ABE1330-A6BB-CED3-2B86-C5F67DB5AE75}"/>
              </a:ext>
            </a:extLst>
          </p:cNvPr>
          <p:cNvPicPr>
            <a:picLocks noChangeAspect="1"/>
          </p:cNvPicPr>
          <p:nvPr/>
        </p:nvPicPr>
        <p:blipFill>
          <a:blip r:embed="rId6"/>
          <a:stretch>
            <a:fillRect/>
          </a:stretch>
        </p:blipFill>
        <p:spPr>
          <a:xfrm>
            <a:off x="7127097" y="2507329"/>
            <a:ext cx="237765" cy="231668"/>
          </a:xfrm>
          <a:prstGeom prst="rect">
            <a:avLst/>
          </a:prstGeom>
          <a:ln>
            <a:noFill/>
          </a:ln>
        </p:spPr>
      </p:pic>
      <p:pic>
        <p:nvPicPr>
          <p:cNvPr id="27" name="Picture 26">
            <a:extLst>
              <a:ext uri="{FF2B5EF4-FFF2-40B4-BE49-F238E27FC236}">
                <a16:creationId xmlns:a16="http://schemas.microsoft.com/office/drawing/2014/main" id="{68437C00-8C55-9B3E-FCEC-AA1B8F6D62B4}"/>
              </a:ext>
            </a:extLst>
          </p:cNvPr>
          <p:cNvPicPr>
            <a:picLocks noChangeAspect="1"/>
          </p:cNvPicPr>
          <p:nvPr/>
        </p:nvPicPr>
        <p:blipFill>
          <a:blip r:embed="rId6"/>
          <a:stretch>
            <a:fillRect/>
          </a:stretch>
        </p:blipFill>
        <p:spPr>
          <a:xfrm>
            <a:off x="7127097" y="2832887"/>
            <a:ext cx="237765" cy="231668"/>
          </a:xfrm>
          <a:prstGeom prst="rect">
            <a:avLst/>
          </a:prstGeom>
        </p:spPr>
      </p:pic>
      <p:pic>
        <p:nvPicPr>
          <p:cNvPr id="28" name="Picture 27">
            <a:extLst>
              <a:ext uri="{FF2B5EF4-FFF2-40B4-BE49-F238E27FC236}">
                <a16:creationId xmlns:a16="http://schemas.microsoft.com/office/drawing/2014/main" id="{566783EA-6C4F-6042-047A-B02B472D634D}"/>
              </a:ext>
            </a:extLst>
          </p:cNvPr>
          <p:cNvPicPr>
            <a:picLocks noChangeAspect="1"/>
          </p:cNvPicPr>
          <p:nvPr/>
        </p:nvPicPr>
        <p:blipFill>
          <a:blip r:embed="rId6"/>
          <a:stretch>
            <a:fillRect/>
          </a:stretch>
        </p:blipFill>
        <p:spPr>
          <a:xfrm>
            <a:off x="7123233" y="3178097"/>
            <a:ext cx="237765" cy="231668"/>
          </a:xfrm>
          <a:prstGeom prst="rect">
            <a:avLst/>
          </a:prstGeom>
        </p:spPr>
      </p:pic>
      <p:pic>
        <p:nvPicPr>
          <p:cNvPr id="29" name="Picture 28">
            <a:extLst>
              <a:ext uri="{FF2B5EF4-FFF2-40B4-BE49-F238E27FC236}">
                <a16:creationId xmlns:a16="http://schemas.microsoft.com/office/drawing/2014/main" id="{08F115A3-B987-0E10-A5B2-BAF276C19A78}"/>
              </a:ext>
            </a:extLst>
          </p:cNvPr>
          <p:cNvPicPr>
            <a:picLocks noChangeAspect="1"/>
          </p:cNvPicPr>
          <p:nvPr/>
        </p:nvPicPr>
        <p:blipFill>
          <a:blip r:embed="rId6"/>
          <a:stretch>
            <a:fillRect/>
          </a:stretch>
        </p:blipFill>
        <p:spPr>
          <a:xfrm>
            <a:off x="7123232" y="3540594"/>
            <a:ext cx="237765" cy="231668"/>
          </a:xfrm>
          <a:prstGeom prst="rect">
            <a:avLst/>
          </a:prstGeom>
        </p:spPr>
      </p:pic>
      <p:pic>
        <p:nvPicPr>
          <p:cNvPr id="30" name="Picture 29">
            <a:extLst>
              <a:ext uri="{FF2B5EF4-FFF2-40B4-BE49-F238E27FC236}">
                <a16:creationId xmlns:a16="http://schemas.microsoft.com/office/drawing/2014/main" id="{79B55B83-8B20-EE0C-6EB4-B11CCA26E5DA}"/>
              </a:ext>
            </a:extLst>
          </p:cNvPr>
          <p:cNvPicPr>
            <a:picLocks noChangeAspect="1"/>
          </p:cNvPicPr>
          <p:nvPr/>
        </p:nvPicPr>
        <p:blipFill>
          <a:blip r:embed="rId6"/>
          <a:stretch>
            <a:fillRect/>
          </a:stretch>
        </p:blipFill>
        <p:spPr>
          <a:xfrm>
            <a:off x="7123232" y="3874057"/>
            <a:ext cx="237765" cy="231668"/>
          </a:xfrm>
          <a:prstGeom prst="rect">
            <a:avLst/>
          </a:prstGeom>
        </p:spPr>
      </p:pic>
      <p:pic>
        <p:nvPicPr>
          <p:cNvPr id="32" name="Picture 31">
            <a:extLst>
              <a:ext uri="{FF2B5EF4-FFF2-40B4-BE49-F238E27FC236}">
                <a16:creationId xmlns:a16="http://schemas.microsoft.com/office/drawing/2014/main" id="{01476F56-3043-F22F-1717-72011E49C1F3}"/>
              </a:ext>
            </a:extLst>
          </p:cNvPr>
          <p:cNvPicPr>
            <a:picLocks noChangeAspect="1"/>
          </p:cNvPicPr>
          <p:nvPr/>
        </p:nvPicPr>
        <p:blipFill>
          <a:blip r:embed="rId6"/>
          <a:stretch>
            <a:fillRect/>
          </a:stretch>
        </p:blipFill>
        <p:spPr>
          <a:xfrm>
            <a:off x="8075103" y="2552714"/>
            <a:ext cx="237765" cy="231667"/>
          </a:xfrm>
          <a:prstGeom prst="rect">
            <a:avLst/>
          </a:prstGeom>
        </p:spPr>
      </p:pic>
      <p:sp>
        <p:nvSpPr>
          <p:cNvPr id="31" name="TextBox 30">
            <a:extLst>
              <a:ext uri="{FF2B5EF4-FFF2-40B4-BE49-F238E27FC236}">
                <a16:creationId xmlns:a16="http://schemas.microsoft.com/office/drawing/2014/main" id="{78360997-7C73-93BA-51C1-20DB258CA510}"/>
              </a:ext>
            </a:extLst>
          </p:cNvPr>
          <p:cNvSpPr txBox="1"/>
          <p:nvPr/>
        </p:nvSpPr>
        <p:spPr>
          <a:xfrm>
            <a:off x="7982929" y="2361828"/>
            <a:ext cx="659877" cy="261610"/>
          </a:xfrm>
          <a:prstGeom prst="rect">
            <a:avLst/>
          </a:prstGeom>
          <a:noFill/>
          <a:ln>
            <a:noFill/>
          </a:ln>
        </p:spPr>
        <p:txBody>
          <a:bodyPr wrap="square" rtlCol="0">
            <a:spAutoFit/>
          </a:bodyPr>
          <a:lstStyle/>
          <a:p>
            <a:r>
              <a:rPr lang="en-US" sz="1100" b="1" dirty="0">
                <a:solidFill>
                  <a:srgbClr val="FF0000"/>
                </a:solidFill>
              </a:rPr>
              <a:t>Request</a:t>
            </a:r>
          </a:p>
        </p:txBody>
      </p:sp>
      <p:pic>
        <p:nvPicPr>
          <p:cNvPr id="34" name="Picture 33" descr="A computer with a red circle on the screen">
            <a:extLst>
              <a:ext uri="{FF2B5EF4-FFF2-40B4-BE49-F238E27FC236}">
                <a16:creationId xmlns:a16="http://schemas.microsoft.com/office/drawing/2014/main" id="{BF936133-8571-B005-4090-33677286BE6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061679" y="4505677"/>
            <a:ext cx="3062862" cy="1999869"/>
          </a:xfrm>
          <a:prstGeom prst="ellipse">
            <a:avLst/>
          </a:prstGeom>
          <a:ln>
            <a:noFill/>
          </a:ln>
          <a:effectLst>
            <a:softEdge rad="112500"/>
          </a:effectLst>
        </p:spPr>
      </p:pic>
      <p:pic>
        <p:nvPicPr>
          <p:cNvPr id="36" name="Picture 35" descr="Diagram&#10;&#10;Description automatically generated">
            <a:extLst>
              <a:ext uri="{FF2B5EF4-FFF2-40B4-BE49-F238E27FC236}">
                <a16:creationId xmlns:a16="http://schemas.microsoft.com/office/drawing/2014/main" id="{D74C0EB6-264E-3E29-E9F3-2C7AEF47091C}"/>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293290" y="4334651"/>
            <a:ext cx="1894114" cy="227070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7" name="TextBox 36">
            <a:extLst>
              <a:ext uri="{FF2B5EF4-FFF2-40B4-BE49-F238E27FC236}">
                <a16:creationId xmlns:a16="http://schemas.microsoft.com/office/drawing/2014/main" id="{BA14A7ED-BDE1-0ED1-8F23-622493759E5A}"/>
              </a:ext>
            </a:extLst>
          </p:cNvPr>
          <p:cNvSpPr txBox="1"/>
          <p:nvPr/>
        </p:nvSpPr>
        <p:spPr>
          <a:xfrm>
            <a:off x="7893927" y="6587182"/>
            <a:ext cx="3459873" cy="230832"/>
          </a:xfrm>
          <a:prstGeom prst="rect">
            <a:avLst/>
          </a:prstGeom>
          <a:noFill/>
        </p:spPr>
        <p:txBody>
          <a:bodyPr wrap="square" rtlCol="0">
            <a:spAutoFit/>
          </a:bodyPr>
          <a:lstStyle/>
          <a:p>
            <a:r>
              <a:rPr lang="en-US" sz="900" dirty="0">
                <a:solidFill>
                  <a:schemeClr val="tx1">
                    <a:lumMod val="95000"/>
                    <a:lumOff val="5000"/>
                  </a:schemeClr>
                </a:solidFill>
                <a:hlinkClick r:id="rId10" tooltip="https://www.freepngimg.com/png/58543-development-touchscreen-smartphone-mobile-app-ios-hand">
                  <a:extLst>
                    <a:ext uri="{A12FA001-AC4F-418D-AE19-62706E023703}">
                      <ahyp:hlinkClr xmlns:ahyp="http://schemas.microsoft.com/office/drawing/2018/hyperlinkcolor" val="tx"/>
                    </a:ext>
                  </a:extLst>
                </a:hlinkClick>
              </a:rPr>
              <a:t>This Photo</a:t>
            </a:r>
            <a:r>
              <a:rPr lang="en-US" sz="900" dirty="0">
                <a:solidFill>
                  <a:schemeClr val="tx1">
                    <a:lumMod val="95000"/>
                    <a:lumOff val="5000"/>
                  </a:schemeClr>
                </a:solidFill>
              </a:rPr>
              <a:t> by Unknown Author is licensed under </a:t>
            </a:r>
            <a:r>
              <a:rPr lang="en-US" sz="900" dirty="0">
                <a:solidFill>
                  <a:schemeClr val="tx1">
                    <a:lumMod val="95000"/>
                    <a:lumOff val="5000"/>
                  </a:schemeClr>
                </a:solidFill>
                <a:hlinkClick r:id="rId11" tooltip="https://creativecommons.org/licenses/by-nc/3.0/">
                  <a:extLst>
                    <a:ext uri="{A12FA001-AC4F-418D-AE19-62706E023703}">
                      <ahyp:hlinkClr xmlns:ahyp="http://schemas.microsoft.com/office/drawing/2018/hyperlinkcolor" val="tx"/>
                    </a:ext>
                  </a:extLst>
                </a:hlinkClick>
              </a:rPr>
              <a:t>CC BY-NC</a:t>
            </a:r>
            <a:endParaRPr lang="en-US" sz="900" dirty="0">
              <a:solidFill>
                <a:schemeClr val="tx1">
                  <a:lumMod val="95000"/>
                  <a:lumOff val="5000"/>
                </a:schemeClr>
              </a:solidFill>
            </a:endParaRPr>
          </a:p>
        </p:txBody>
      </p:sp>
    </p:spTree>
    <p:extLst>
      <p:ext uri="{BB962C8B-B14F-4D97-AF65-F5344CB8AC3E}">
        <p14:creationId xmlns:p14="http://schemas.microsoft.com/office/powerpoint/2010/main" val="4005141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821102"/>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335560" y="1422021"/>
            <a:ext cx="11367082" cy="4754942"/>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FFC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C000"/>
                </a:solidFill>
                <a:effectLst/>
                <a:uLnTx/>
                <a:uFillTx/>
                <a:latin typeface="Calibri" panose="020F0502020204030204"/>
                <a:ea typeface="+mn-ea"/>
                <a:cs typeface="+mn-cs"/>
              </a:rPr>
              <a:t>Nonintrusive excavating:</a:t>
            </a:r>
          </a:p>
          <a:p>
            <a:pPr lvl="1">
              <a:defRPr/>
            </a:pPr>
            <a:r>
              <a:rPr lang="en-US" dirty="0">
                <a:solidFill>
                  <a:schemeClr val="bg1"/>
                </a:solidFill>
                <a:latin typeface="Calibri" panose="020F0502020204030204"/>
              </a:rPr>
              <a:t>	Hand Tools</a:t>
            </a:r>
          </a:p>
          <a:p>
            <a:pPr lvl="1">
              <a:defRPr/>
            </a:pPr>
            <a:r>
              <a:rPr lang="en-US" dirty="0">
                <a:solidFill>
                  <a:schemeClr val="bg1"/>
                </a:solidFill>
                <a:latin typeface="Calibri" panose="020F0502020204030204"/>
              </a:rPr>
              <a:t>	</a:t>
            </a:r>
            <a:r>
              <a:rPr kumimoji="0" lang="en-US" b="0" i="0" u="none" strike="noStrike" kern="1200" cap="none" spc="0" normalizeH="0" baseline="0" noProof="0" dirty="0">
                <a:ln>
                  <a:noFill/>
                </a:ln>
                <a:solidFill>
                  <a:schemeClr val="bg1"/>
                </a:solidFill>
                <a:effectLst/>
                <a:uLnTx/>
                <a:uFillTx/>
                <a:latin typeface="Calibri" panose="020F0502020204030204"/>
                <a:ea typeface="+mn-ea"/>
                <a:cs typeface="+mn-cs"/>
              </a:rPr>
              <a:t>Air 				</a:t>
            </a:r>
          </a:p>
          <a:p>
            <a:pPr lvl="1">
              <a:defRPr/>
            </a:pPr>
            <a:r>
              <a:rPr lang="en-US" dirty="0">
                <a:solidFill>
                  <a:schemeClr val="bg1"/>
                </a:solidFill>
                <a:latin typeface="Calibri" panose="020F0502020204030204"/>
              </a:rPr>
              <a:t>	</a:t>
            </a:r>
            <a:r>
              <a:rPr kumimoji="0" lang="en-US" b="0" i="0" u="none" strike="noStrike" kern="1200" cap="none" spc="0" normalizeH="0" baseline="0" noProof="0" dirty="0">
                <a:ln>
                  <a:noFill/>
                </a:ln>
                <a:solidFill>
                  <a:schemeClr val="bg1"/>
                </a:solidFill>
                <a:effectLst/>
                <a:uLnTx/>
                <a:uFillTx/>
                <a:latin typeface="Calibri" panose="020F0502020204030204"/>
                <a:ea typeface="+mn-ea"/>
                <a:cs typeface="+mn-cs"/>
              </a:rPr>
              <a:t>Water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800" b="0" i="0" u="none" strike="noStrike" kern="1200" cap="none" spc="0" normalizeH="0" baseline="0" noProof="0" dirty="0">
              <a:ln>
                <a:noFill/>
              </a:ln>
              <a:solidFill>
                <a:srgbClr val="FFC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FFC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FFC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C000"/>
                </a:solidFill>
                <a:effectLst/>
                <a:uLnTx/>
                <a:uFillTx/>
                <a:latin typeface="Calibri" panose="020F0502020204030204"/>
                <a:ea typeface="+mn-ea"/>
                <a:cs typeface="+mn-cs"/>
              </a:rPr>
              <a:t>Mechanized equipment: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Anything with a motor.</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21503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16</a:t>
            </a:fld>
            <a:endParaRPr lang="en-US"/>
          </a:p>
        </p:txBody>
      </p:sp>
      <p:pic>
        <p:nvPicPr>
          <p:cNvPr id="7" name="Picture 6" descr="A picture containing ground, outdoor, dirt">
            <a:extLst>
              <a:ext uri="{FF2B5EF4-FFF2-40B4-BE49-F238E27FC236}">
                <a16:creationId xmlns:a16="http://schemas.microsoft.com/office/drawing/2014/main" id="{746F0317-EA44-2DAA-B30E-69267BDB62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5829" y="1574060"/>
            <a:ext cx="1766455" cy="2352315"/>
          </a:xfrm>
          <a:prstGeom prst="ellipse">
            <a:avLst/>
          </a:prstGeom>
          <a:ln>
            <a:noFill/>
          </a:ln>
          <a:effectLst>
            <a:softEdge rad="112500"/>
          </a:effectLst>
        </p:spPr>
      </p:pic>
      <p:pic>
        <p:nvPicPr>
          <p:cNvPr id="11" name="Picture 10" descr="A picture containing grass, tree, outdoor, orange">
            <a:extLst>
              <a:ext uri="{FF2B5EF4-FFF2-40B4-BE49-F238E27FC236}">
                <a16:creationId xmlns:a16="http://schemas.microsoft.com/office/drawing/2014/main" id="{386E2B02-C73C-8C1A-38F6-3595FC2813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5537" y="1574060"/>
            <a:ext cx="3269309" cy="2171407"/>
          </a:xfrm>
          <a:prstGeom prst="ellipse">
            <a:avLst/>
          </a:prstGeom>
          <a:ln>
            <a:noFill/>
          </a:ln>
          <a:effectLst>
            <a:softEdge rad="112500"/>
          </a:effectLst>
        </p:spPr>
      </p:pic>
      <p:pic>
        <p:nvPicPr>
          <p:cNvPr id="13" name="Picture 12" descr="A picture containing tree, grass, person, outdoor">
            <a:extLst>
              <a:ext uri="{FF2B5EF4-FFF2-40B4-BE49-F238E27FC236}">
                <a16:creationId xmlns:a16="http://schemas.microsoft.com/office/drawing/2014/main" id="{CF61297A-9A2B-F7EF-3732-08211C52E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3137" y="1422021"/>
            <a:ext cx="2461547" cy="2436235"/>
          </a:xfrm>
          <a:prstGeom prst="ellipse">
            <a:avLst/>
          </a:prstGeom>
          <a:ln>
            <a:noFill/>
          </a:ln>
          <a:effectLst>
            <a:softEdge rad="112500"/>
          </a:effectLst>
        </p:spPr>
      </p:pic>
      <p:pic>
        <p:nvPicPr>
          <p:cNvPr id="15" name="Picture 14" descr="A picture containing weapon">
            <a:extLst>
              <a:ext uri="{FF2B5EF4-FFF2-40B4-BE49-F238E27FC236}">
                <a16:creationId xmlns:a16="http://schemas.microsoft.com/office/drawing/2014/main" id="{DAD534C3-231A-C1CD-10BA-9AC14A720D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2335" y="4345784"/>
            <a:ext cx="2507584" cy="1411770"/>
          </a:xfrm>
          <a:prstGeom prst="ellipse">
            <a:avLst/>
          </a:prstGeom>
          <a:ln>
            <a:noFill/>
          </a:ln>
          <a:effectLst>
            <a:softEdge rad="112500"/>
          </a:effectLst>
        </p:spPr>
      </p:pic>
      <p:pic>
        <p:nvPicPr>
          <p:cNvPr id="19" name="Picture 18" descr="A picture containing tree, outdoor, power shovel, truck">
            <a:extLst>
              <a:ext uri="{FF2B5EF4-FFF2-40B4-BE49-F238E27FC236}">
                <a16:creationId xmlns:a16="http://schemas.microsoft.com/office/drawing/2014/main" id="{1749CB40-80C2-3B5B-515C-DB19361746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61311" y="4072994"/>
            <a:ext cx="2833153" cy="1889230"/>
          </a:xfrm>
          <a:prstGeom prst="ellipse">
            <a:avLst/>
          </a:prstGeom>
          <a:ln>
            <a:noFill/>
          </a:ln>
          <a:effectLst>
            <a:softEdge rad="112500"/>
          </a:effectLst>
        </p:spPr>
      </p:pic>
      <p:pic>
        <p:nvPicPr>
          <p:cNvPr id="21" name="Picture 20" descr="A picture containing outdoor, farm machine">
            <a:extLst>
              <a:ext uri="{FF2B5EF4-FFF2-40B4-BE49-F238E27FC236}">
                <a16:creationId xmlns:a16="http://schemas.microsoft.com/office/drawing/2014/main" id="{7285F616-C8DC-5A3F-7741-FE02A9540E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94464" y="4008843"/>
            <a:ext cx="2604508" cy="1953381"/>
          </a:xfrm>
          <a:prstGeom prst="ellipse">
            <a:avLst/>
          </a:prstGeom>
          <a:ln>
            <a:noFill/>
          </a:ln>
          <a:effectLst>
            <a:softEdge rad="112500"/>
          </a:effectLst>
        </p:spPr>
      </p:pic>
    </p:spTree>
    <p:extLst>
      <p:ext uri="{BB962C8B-B14F-4D97-AF65-F5344CB8AC3E}">
        <p14:creationId xmlns:p14="http://schemas.microsoft.com/office/powerpoint/2010/main" val="792468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Key Definitions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41940"/>
            <a:ext cx="10515600" cy="4505178"/>
          </a:xfrm>
        </p:spPr>
        <p:txBody>
          <a:bodyPr/>
          <a:lstStyle/>
          <a:p>
            <a:pPr marL="0" indent="0">
              <a:buNone/>
            </a:pPr>
            <a:r>
              <a:rPr lang="en-US" dirty="0">
                <a:solidFill>
                  <a:srgbClr val="FFC000"/>
                </a:solidFill>
              </a:rPr>
              <a:t>Second Notice:  </a:t>
            </a:r>
            <a:r>
              <a:rPr lang="en-US" sz="2800" dirty="0">
                <a:solidFill>
                  <a:schemeClr val="bg1"/>
                </a:solidFill>
              </a:rPr>
              <a:t>a notice that is made by an excavator to a notification center when an operator has failed to comply with the positive response requirements.</a:t>
            </a:r>
          </a:p>
          <a:p>
            <a:pPr marL="0" indent="0">
              <a:buNone/>
            </a:pPr>
            <a:endParaRPr lang="en-US" sz="1800" u="sng" dirty="0">
              <a:solidFill>
                <a:schemeClr val="bg1"/>
              </a:solidFill>
            </a:endParaRPr>
          </a:p>
          <a:p>
            <a:pPr marL="0" indent="0">
              <a:buNone/>
            </a:pPr>
            <a:r>
              <a:rPr lang="en-US" sz="2800" dirty="0">
                <a:solidFill>
                  <a:srgbClr val="FFC000"/>
                </a:solidFill>
              </a:rPr>
              <a:t>Untonable facility: </a:t>
            </a:r>
            <a:r>
              <a:rPr lang="en-US" sz="2800" dirty="0">
                <a:solidFill>
                  <a:schemeClr val="bg1"/>
                </a:solidFill>
              </a:rPr>
              <a:t>means an underground facility that cannot be located from the surface using locating methods which meet industry standards and that requires additional efforts and extended time</a:t>
            </a:r>
          </a:p>
          <a:p>
            <a:pPr marL="0" indent="0">
              <a:buNone/>
            </a:pPr>
            <a:endParaRPr lang="en-US" sz="1200" u="sng" dirty="0">
              <a:solidFill>
                <a:schemeClr val="bg1"/>
              </a:solidFill>
            </a:endParaRPr>
          </a:p>
          <a:p>
            <a:pPr marL="0" indent="0">
              <a:buNone/>
            </a:pPr>
            <a:r>
              <a:rPr lang="en-US" sz="2800" dirty="0">
                <a:solidFill>
                  <a:srgbClr val="FFC000"/>
                </a:solidFill>
              </a:rPr>
              <a:t>Work site contact: </a:t>
            </a:r>
            <a:r>
              <a:rPr lang="en-US" sz="2800" dirty="0">
                <a:solidFill>
                  <a:schemeClr val="bg1"/>
                </a:solidFill>
              </a:rPr>
              <a:t>an individual that </a:t>
            </a:r>
            <a:r>
              <a:rPr lang="en-US" sz="2800" u="sng" dirty="0">
                <a:solidFill>
                  <a:schemeClr val="bg1"/>
                </a:solidFill>
              </a:rPr>
              <a:t>will be present </a:t>
            </a:r>
            <a:r>
              <a:rPr lang="en-US" sz="2800" dirty="0">
                <a:solidFill>
                  <a:schemeClr val="bg1"/>
                </a:solidFill>
              </a:rPr>
              <a:t>at the excavation site </a:t>
            </a:r>
            <a:r>
              <a:rPr lang="en-US" sz="2800" u="sng" dirty="0">
                <a:solidFill>
                  <a:schemeClr val="bg1"/>
                </a:solidFill>
              </a:rPr>
              <a:t>when the excavation will occur</a:t>
            </a: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17</a:t>
            </a:fld>
            <a:endParaRPr lang="en-US"/>
          </a:p>
        </p:txBody>
      </p:sp>
    </p:spTree>
    <p:extLst>
      <p:ext uri="{BB962C8B-B14F-4D97-AF65-F5344CB8AC3E}">
        <p14:creationId xmlns:p14="http://schemas.microsoft.com/office/powerpoint/2010/main" val="3312174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Water Districts Duties under the Act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41940"/>
            <a:ext cx="10515600" cy="4505178"/>
          </a:xfrm>
        </p:spPr>
        <p:txBody>
          <a:bodyPr>
            <a:normAutofit fontScale="92500" lnSpcReduction="10000"/>
          </a:bodyPr>
          <a:lstStyle/>
          <a:p>
            <a:pPr marL="514350" indent="-514350">
              <a:buAutoNum type="arabicPeriod"/>
            </a:pPr>
            <a:r>
              <a:rPr lang="en-US" dirty="0">
                <a:solidFill>
                  <a:srgbClr val="FFC000"/>
                </a:solidFill>
              </a:rPr>
              <a:t>KRS 367.4911 provides the duties of Excavators:  </a:t>
            </a:r>
          </a:p>
          <a:p>
            <a:r>
              <a:rPr lang="en-US" dirty="0">
                <a:solidFill>
                  <a:schemeClr val="bg1"/>
                </a:solidFill>
              </a:rPr>
              <a:t>A water district is an excavator when it installs or repairs its own underground facilities, and when it engages in digging or probing to investigate the source of a water leak. When a water district engages in excavation, all the provisions of KRS 367.4911 apply to the water district.</a:t>
            </a:r>
          </a:p>
          <a:p>
            <a:pPr marL="0" indent="0">
              <a:buNone/>
            </a:pPr>
            <a:r>
              <a:rPr lang="en-US" dirty="0">
                <a:solidFill>
                  <a:srgbClr val="FFC000"/>
                </a:solidFill>
              </a:rPr>
              <a:t>2. KRS 367,4909 provides the duties of Operators</a:t>
            </a:r>
            <a:r>
              <a:rPr lang="en-US" sz="2800" dirty="0">
                <a:solidFill>
                  <a:srgbClr val="FFC000"/>
                </a:solidFill>
              </a:rPr>
              <a:t>: </a:t>
            </a:r>
          </a:p>
          <a:p>
            <a:r>
              <a:rPr lang="en-US" sz="2800" dirty="0">
                <a:solidFill>
                  <a:schemeClr val="bg1"/>
                </a:solidFill>
              </a:rPr>
              <a:t>A water district is an operator as defined by the Act because a water district operates underground facilities to serve the public. A water district transports its product to the public by use of underground facilities. All the provisions of KRS 367.4909 apply to water districts, except those designated as applicable only to operators of gas or hazardous liquid facilities, such as the requirement to report damage to the Commission.</a:t>
            </a:r>
          </a:p>
          <a:p>
            <a:pPr marL="0" indent="0">
              <a:buNone/>
            </a:pPr>
            <a:endParaRPr lang="en-US" sz="1200"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18</a:t>
            </a:fld>
            <a:endParaRPr lang="en-US"/>
          </a:p>
        </p:txBody>
      </p:sp>
    </p:spTree>
    <p:extLst>
      <p:ext uri="{BB962C8B-B14F-4D97-AF65-F5344CB8AC3E}">
        <p14:creationId xmlns:p14="http://schemas.microsoft.com/office/powerpoint/2010/main" val="1707210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Excavator Requirements </a:t>
            </a:r>
            <a:r>
              <a:rPr lang="en-US" sz="2800" b="1" dirty="0">
                <a:solidFill>
                  <a:srgbClr val="FFC000"/>
                </a:solidFill>
              </a:rPr>
              <a:t>KRS 367.4911</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19</a:t>
            </a:fld>
            <a:endParaRPr lang="en-US"/>
          </a:p>
        </p:txBody>
      </p:sp>
      <p:pic>
        <p:nvPicPr>
          <p:cNvPr id="11" name="Content Placeholder 10" descr="A picture containing power shovel">
            <a:extLst>
              <a:ext uri="{FF2B5EF4-FFF2-40B4-BE49-F238E27FC236}">
                <a16:creationId xmlns:a16="http://schemas.microsoft.com/office/drawing/2014/main" id="{FFF11512-336D-7596-8E61-6A80459A2C5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64818" y="2005012"/>
            <a:ext cx="7508565" cy="43513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0118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Excavator Requirements:	</a:t>
            </a:r>
            <a:r>
              <a:rPr lang="en-US" b="1" dirty="0">
                <a:solidFill>
                  <a:srgbClr val="FFC000"/>
                </a:solidFill>
              </a:rPr>
              <a:t>The Locate Request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88475" y="1616364"/>
            <a:ext cx="10956980" cy="4811596"/>
          </a:xfrm>
        </p:spPr>
        <p:txBody>
          <a:bodyPr>
            <a:normAutofit fontScale="85000" lnSpcReduction="20000"/>
          </a:bodyPr>
          <a:lstStyle/>
          <a:p>
            <a:pPr marL="0" indent="0">
              <a:buNone/>
            </a:pPr>
            <a:r>
              <a:rPr lang="en-US" dirty="0">
                <a:solidFill>
                  <a:srgbClr val="FFC000"/>
                </a:solidFill>
              </a:rPr>
              <a:t>Request the Locate</a:t>
            </a:r>
          </a:p>
          <a:p>
            <a:pPr marL="0" indent="0">
              <a:buNone/>
            </a:pPr>
            <a:endParaRPr lang="en-US" sz="1100" dirty="0">
              <a:solidFill>
                <a:srgbClr val="FFC000"/>
              </a:solidFill>
            </a:endParaRPr>
          </a:p>
          <a:p>
            <a:pPr lvl="1"/>
            <a:r>
              <a:rPr lang="en-US" sz="2400" dirty="0">
                <a:solidFill>
                  <a:schemeClr val="bg1"/>
                </a:solidFill>
              </a:rPr>
              <a:t>Make locate request 2 full workings days before scheduled start, but not more than 10 full working days prior to commencing work. </a:t>
            </a:r>
          </a:p>
          <a:p>
            <a:pPr lvl="2"/>
            <a:r>
              <a:rPr lang="en-US" dirty="0">
                <a:solidFill>
                  <a:schemeClr val="bg1"/>
                </a:solidFill>
              </a:rPr>
              <a:t>Work may commence before the 2-day period </a:t>
            </a:r>
            <a:r>
              <a:rPr lang="en-US" b="1" dirty="0">
                <a:solidFill>
                  <a:srgbClr val="FFC000"/>
                </a:solidFill>
              </a:rPr>
              <a:t>ONLY IF ALL UTILITIES</a:t>
            </a:r>
            <a:r>
              <a:rPr lang="en-US" dirty="0">
                <a:solidFill>
                  <a:schemeClr val="bg1"/>
                </a:solidFill>
              </a:rPr>
              <a:t> have provided a positive response that the area has been marked and locate marks are present.</a:t>
            </a:r>
          </a:p>
          <a:p>
            <a:pPr lvl="2"/>
            <a:endParaRPr lang="en-US" dirty="0">
              <a:solidFill>
                <a:schemeClr val="bg1"/>
              </a:solidFill>
            </a:endParaRPr>
          </a:p>
          <a:p>
            <a:pPr lvl="1"/>
            <a:r>
              <a:rPr lang="en-US" sz="2400" dirty="0">
                <a:solidFill>
                  <a:schemeClr val="bg1"/>
                </a:solidFill>
              </a:rPr>
              <a:t>Locate </a:t>
            </a:r>
            <a:r>
              <a:rPr lang="en-US" sz="2400" dirty="0">
                <a:solidFill>
                  <a:srgbClr val="FFC000"/>
                </a:solidFill>
              </a:rPr>
              <a:t>valid for 21 calendar days</a:t>
            </a:r>
            <a:r>
              <a:rPr lang="en-US" sz="2400" dirty="0">
                <a:solidFill>
                  <a:schemeClr val="bg1"/>
                </a:solidFill>
              </a:rPr>
              <a:t> from </a:t>
            </a:r>
            <a:r>
              <a:rPr lang="en-US" sz="2400" b="1" u="sng" dirty="0">
                <a:solidFill>
                  <a:srgbClr val="FFC000"/>
                </a:solidFill>
              </a:rPr>
              <a:t>date of request. </a:t>
            </a:r>
          </a:p>
          <a:p>
            <a:pPr marL="457200" lvl="1" indent="0">
              <a:buNone/>
            </a:pPr>
            <a:endParaRPr lang="en-US" sz="2400" b="1" u="sng" dirty="0">
              <a:solidFill>
                <a:srgbClr val="FFC000"/>
              </a:solidFill>
            </a:endParaRPr>
          </a:p>
          <a:p>
            <a:pPr lvl="1"/>
            <a:r>
              <a:rPr lang="en-US" dirty="0">
                <a:solidFill>
                  <a:srgbClr val="FFC000"/>
                </a:solidFill>
              </a:rPr>
              <a:t>No piggybacking tickets: </a:t>
            </a:r>
            <a:r>
              <a:rPr lang="en-US" dirty="0">
                <a:solidFill>
                  <a:schemeClr val="bg1"/>
                </a:solidFill>
              </a:rPr>
              <a:t>If more than 1 excavator will be working at the same site, each excavator must request a locate. Employees of excavator will be covered by locate ticket of the excavator they work for.</a:t>
            </a:r>
          </a:p>
          <a:p>
            <a:pPr lvl="1"/>
            <a:endParaRPr lang="en-US" dirty="0">
              <a:solidFill>
                <a:schemeClr val="bg1"/>
              </a:solidFill>
            </a:endParaRPr>
          </a:p>
          <a:p>
            <a:pPr lvl="1"/>
            <a:r>
              <a:rPr lang="en-US" dirty="0">
                <a:solidFill>
                  <a:srgbClr val="FFC000"/>
                </a:solidFill>
              </a:rPr>
              <a:t>White Lining of proposed excavation location: </a:t>
            </a:r>
            <a:r>
              <a:rPr lang="en-US" dirty="0">
                <a:solidFill>
                  <a:schemeClr val="bg1"/>
                </a:solidFill>
              </a:rPr>
              <a:t>Must be provided if requested by the operator or their contract locator.</a:t>
            </a:r>
          </a:p>
          <a:p>
            <a:pPr lvl="1"/>
            <a:endParaRPr lang="en-US" dirty="0">
              <a:solidFill>
                <a:schemeClr val="bg1"/>
              </a:solidFill>
            </a:endParaRPr>
          </a:p>
          <a:p>
            <a:pPr lvl="1"/>
            <a:r>
              <a:rPr lang="en-US" dirty="0">
                <a:solidFill>
                  <a:srgbClr val="FFC000"/>
                </a:solidFill>
              </a:rPr>
              <a:t>Second Notice:</a:t>
            </a:r>
            <a:r>
              <a:rPr lang="en-US" dirty="0">
                <a:solidFill>
                  <a:schemeClr val="bg1"/>
                </a:solidFill>
              </a:rPr>
              <a:t> If the 2-day locating period has passed without positive response from the operator, you must provide a second notice to the notification center.  The operator will have 1 working day to complete the locate and provide positive response.</a:t>
            </a:r>
          </a:p>
          <a:p>
            <a:pPr lvl="1"/>
            <a:endParaRPr lang="en-US" dirty="0">
              <a:solidFill>
                <a:schemeClr val="bg1"/>
              </a:solidFill>
            </a:endParaRPr>
          </a:p>
          <a:p>
            <a:pPr lvl="1"/>
            <a:endParaRPr lang="en-US" b="1" u="sng" dirty="0">
              <a:solidFill>
                <a:srgbClr val="FFC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20</a:t>
            </a:fld>
            <a:endParaRPr lang="en-US"/>
          </a:p>
        </p:txBody>
      </p:sp>
    </p:spTree>
    <p:extLst>
      <p:ext uri="{BB962C8B-B14F-4D97-AF65-F5344CB8AC3E}">
        <p14:creationId xmlns:p14="http://schemas.microsoft.com/office/powerpoint/2010/main" val="2202513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Excavator Requirements:	</a:t>
            </a:r>
            <a:r>
              <a:rPr lang="en-US" b="1" dirty="0">
                <a:solidFill>
                  <a:srgbClr val="FFC000"/>
                </a:solidFill>
              </a:rPr>
              <a:t>The Locate Request</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marL="0" indent="0">
              <a:buNone/>
            </a:pPr>
            <a:r>
              <a:rPr lang="en-US" dirty="0">
                <a:solidFill>
                  <a:srgbClr val="FFC000"/>
                </a:solidFill>
              </a:rPr>
              <a:t>Required Information for Requesting the Locate:</a:t>
            </a:r>
          </a:p>
          <a:p>
            <a:pPr marL="0" indent="0">
              <a:buNone/>
            </a:pPr>
            <a:endParaRPr lang="en-US" sz="900" dirty="0">
              <a:solidFill>
                <a:srgbClr val="FFC000"/>
              </a:solidFill>
            </a:endParaRPr>
          </a:p>
          <a:p>
            <a:pPr lvl="1"/>
            <a:r>
              <a:rPr lang="en-US" dirty="0">
                <a:solidFill>
                  <a:schemeClr val="bg1"/>
                </a:solidFill>
              </a:rPr>
              <a:t>Name and phone number of the excavator or person requesting the underground facility locate.</a:t>
            </a:r>
          </a:p>
          <a:p>
            <a:pPr lvl="1"/>
            <a:r>
              <a:rPr lang="en-US" dirty="0">
                <a:solidFill>
                  <a:schemeClr val="bg1"/>
                </a:solidFill>
              </a:rPr>
              <a:t>Approximate location and type of work being performed by the excavator, including if the request involves a fiber-to-the-premises broadband deployment excavation.</a:t>
            </a:r>
          </a:p>
          <a:p>
            <a:pPr lvl="1"/>
            <a:r>
              <a:rPr lang="en-US" dirty="0">
                <a:solidFill>
                  <a:schemeClr val="bg1"/>
                </a:solidFill>
              </a:rPr>
              <a:t>Name and phone number of </a:t>
            </a:r>
            <a:r>
              <a:rPr lang="en-US" dirty="0">
                <a:solidFill>
                  <a:srgbClr val="FFC000"/>
                </a:solidFill>
              </a:rPr>
              <a:t>work site contact</a:t>
            </a:r>
            <a:r>
              <a:rPr lang="en-US" dirty="0">
                <a:solidFill>
                  <a:schemeClr val="bg1"/>
                </a:solidFill>
              </a:rPr>
              <a:t>.</a:t>
            </a:r>
          </a:p>
          <a:p>
            <a:pPr lvl="1"/>
            <a:r>
              <a:rPr lang="en-US" dirty="0">
                <a:solidFill>
                  <a:schemeClr val="bg1"/>
                </a:solidFill>
              </a:rPr>
              <a:t>Estimated start date and start time of excavation. </a:t>
            </a:r>
          </a:p>
          <a:p>
            <a:pPr lvl="1"/>
            <a:r>
              <a:rPr lang="en-US" dirty="0">
                <a:solidFill>
                  <a:schemeClr val="bg1"/>
                </a:solidFill>
              </a:rPr>
              <a:t>The excavation or demolition site location or locations, each of which shall not exceed five thousand (5,000) feet in length unless the excavator and operator agree to a larger area, the city or community, county and street address, including the nearest cross street.</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21</a:t>
            </a:fld>
            <a:endParaRPr lang="en-US"/>
          </a:p>
        </p:txBody>
      </p:sp>
    </p:spTree>
    <p:extLst>
      <p:ext uri="{BB962C8B-B14F-4D97-AF65-F5344CB8AC3E}">
        <p14:creationId xmlns:p14="http://schemas.microsoft.com/office/powerpoint/2010/main" val="556397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Excavator Requirements:	</a:t>
            </a:r>
            <a:r>
              <a:rPr lang="en-US" b="1" dirty="0">
                <a:solidFill>
                  <a:srgbClr val="FFC000"/>
                </a:solidFill>
              </a:rPr>
              <a:t>The Worksite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2800" kern="1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All employees on the worksite must be provided:</a:t>
            </a:r>
          </a:p>
          <a:p>
            <a:pPr marL="457200" lvl="1">
              <a:lnSpc>
                <a:spcPct val="100000"/>
              </a:lnSpc>
              <a:spcBef>
                <a:spcPts val="0"/>
              </a:spcBef>
              <a:spcAft>
                <a:spcPts val="800"/>
              </a:spcAft>
            </a:pPr>
            <a:r>
              <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underground facility location provided by each operator.</a:t>
            </a:r>
          </a:p>
          <a:p>
            <a:pPr marL="457200" lvl="1">
              <a:lnSpc>
                <a:spcPct val="100000"/>
              </a:lnSpc>
              <a:spcBef>
                <a:spcPts val="0"/>
              </a:spcBef>
              <a:spcAft>
                <a:spcPts val="800"/>
              </a:spcAft>
            </a:pPr>
            <a:r>
              <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Any related safety information provided by each operator.</a:t>
            </a:r>
          </a:p>
          <a:p>
            <a:pPr marL="457200" lvl="1">
              <a:lnSpc>
                <a:spcPct val="100000"/>
              </a:lnSpc>
              <a:spcBef>
                <a:spcPts val="0"/>
              </a:spcBef>
              <a:spcAft>
                <a:spcPts val="800"/>
              </a:spcAft>
            </a:pPr>
            <a:r>
              <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 locate request identification number assigned by each protection notification center.</a:t>
            </a:r>
          </a:p>
          <a:p>
            <a:pPr marL="0" indent="0">
              <a:buNone/>
            </a:pPr>
            <a:r>
              <a:rPr lang="en-US" dirty="0">
                <a:solidFill>
                  <a:srgbClr val="FFC000"/>
                </a:solidFill>
              </a:rPr>
              <a:t>Evidence of an unmarked facility at worksite after positive response has been provided: </a:t>
            </a:r>
          </a:p>
          <a:p>
            <a:pPr lvl="1"/>
            <a:r>
              <a:rPr lang="en-US" dirty="0">
                <a:solidFill>
                  <a:schemeClr val="bg1"/>
                </a:solidFill>
              </a:rPr>
              <a:t>Immediately notify the notification center.  Operator has 6 business hours to identify the facility.</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22</a:t>
            </a:fld>
            <a:endParaRPr lang="en-US"/>
          </a:p>
        </p:txBody>
      </p:sp>
    </p:spTree>
    <p:extLst>
      <p:ext uri="{BB962C8B-B14F-4D97-AF65-F5344CB8AC3E}">
        <p14:creationId xmlns:p14="http://schemas.microsoft.com/office/powerpoint/2010/main" val="456790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Excavator Requirements:	</a:t>
            </a:r>
            <a:r>
              <a:rPr lang="en-US" b="1" dirty="0">
                <a:solidFill>
                  <a:srgbClr val="FFC000"/>
                </a:solidFill>
              </a:rPr>
              <a:t>The Worksite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lnSpcReduction="10000"/>
          </a:bodyPr>
          <a:lstStyle/>
          <a:p>
            <a:pPr marL="0" indent="0">
              <a:buNone/>
            </a:pPr>
            <a:endParaRPr lang="en-US" sz="900" dirty="0">
              <a:solidFill>
                <a:srgbClr val="FFC000"/>
              </a:solidFill>
            </a:endParaRPr>
          </a:p>
          <a:p>
            <a:pPr marL="0" indent="0">
              <a:buNone/>
            </a:pPr>
            <a:r>
              <a:rPr lang="en-US" dirty="0">
                <a:solidFill>
                  <a:srgbClr val="FFC000"/>
                </a:solidFill>
              </a:rPr>
              <a:t>Request Remarking 2 working days in advance of ticket expiration:</a:t>
            </a:r>
          </a:p>
          <a:p>
            <a:pPr lvl="1"/>
            <a:r>
              <a:rPr lang="en-US" dirty="0">
                <a:solidFill>
                  <a:schemeClr val="bg1"/>
                </a:solidFill>
              </a:rPr>
              <a:t>Request remarking 19 days from the day of the locate request if excavation or demolition will continue past the 21-day period.</a:t>
            </a:r>
          </a:p>
          <a:p>
            <a:pPr marL="0" indent="0">
              <a:buNone/>
            </a:pPr>
            <a:endParaRPr lang="en-US" sz="800" dirty="0">
              <a:solidFill>
                <a:srgbClr val="FFC000"/>
              </a:solidFill>
            </a:endParaRPr>
          </a:p>
          <a:p>
            <a:pPr marL="0" indent="0">
              <a:buNone/>
            </a:pPr>
            <a:endParaRPr lang="en-US" sz="800" dirty="0">
              <a:solidFill>
                <a:srgbClr val="FFC000"/>
              </a:solidFill>
            </a:endParaRPr>
          </a:p>
          <a:p>
            <a:pPr marL="0" indent="0">
              <a:buNone/>
            </a:pPr>
            <a:r>
              <a:rPr lang="en-US" dirty="0">
                <a:solidFill>
                  <a:srgbClr val="FFC000"/>
                </a:solidFill>
              </a:rPr>
              <a:t>Protect and Preserve Markings: </a:t>
            </a:r>
          </a:p>
          <a:p>
            <a:r>
              <a:rPr lang="en-US" sz="2400" dirty="0">
                <a:solidFill>
                  <a:srgbClr val="FFC000"/>
                </a:solidFill>
              </a:rPr>
              <a:t>Excavator Must Request remarking if:</a:t>
            </a:r>
          </a:p>
          <a:p>
            <a:pPr lvl="1"/>
            <a:r>
              <a:rPr lang="en-US" dirty="0">
                <a:solidFill>
                  <a:schemeClr val="bg1"/>
                </a:solidFill>
              </a:rPr>
              <a:t>Markings have been compromised. </a:t>
            </a:r>
          </a:p>
          <a:p>
            <a:pPr lvl="1"/>
            <a:r>
              <a:rPr lang="en-US" sz="2400" dirty="0">
                <a:solidFill>
                  <a:schemeClr val="bg1"/>
                </a:solidFill>
              </a:rPr>
              <a:t>The work plan or location previously filed changes.</a:t>
            </a:r>
          </a:p>
          <a:p>
            <a:pPr lvl="1"/>
            <a:endParaRPr lang="en-US" sz="2400" dirty="0">
              <a:solidFill>
                <a:schemeClr val="bg1"/>
              </a:solidFill>
            </a:endParaRPr>
          </a:p>
          <a:p>
            <a:pPr marL="457200" lvl="1" indent="0" algn="ctr">
              <a:buNone/>
            </a:pPr>
            <a:r>
              <a:rPr lang="en-US" sz="2800" b="1" dirty="0">
                <a:solidFill>
                  <a:srgbClr val="FFC000"/>
                </a:solidFill>
              </a:rPr>
              <a:t>Do not refresh marks on your own!</a:t>
            </a:r>
            <a:endParaRPr lang="en-US" sz="28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23</a:t>
            </a:fld>
            <a:endParaRPr lang="en-US"/>
          </a:p>
        </p:txBody>
      </p:sp>
    </p:spTree>
    <p:extLst>
      <p:ext uri="{BB962C8B-B14F-4D97-AF65-F5344CB8AC3E}">
        <p14:creationId xmlns:p14="http://schemas.microsoft.com/office/powerpoint/2010/main" val="3254250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Excavator Requirements:	</a:t>
            </a:r>
            <a:r>
              <a:rPr lang="en-US" b="1" dirty="0">
                <a:solidFill>
                  <a:srgbClr val="FFC000"/>
                </a:solidFill>
              </a:rPr>
              <a:t>The Worksite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753299"/>
            <a:ext cx="10515600" cy="4393321"/>
          </a:xfrm>
        </p:spPr>
        <p:txBody>
          <a:bodyPr>
            <a:normAutofit fontScale="85000" lnSpcReduction="20000"/>
          </a:bodyPr>
          <a:lstStyle/>
          <a:p>
            <a:pPr marL="0" indent="0" algn="ctr">
              <a:buNone/>
            </a:pPr>
            <a:r>
              <a:rPr lang="en-US" b="1" dirty="0">
                <a:solidFill>
                  <a:srgbClr val="FFC000"/>
                </a:solidFill>
              </a:rPr>
              <a:t>The Tolerance Zone</a:t>
            </a: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sz="1700" dirty="0">
              <a:solidFill>
                <a:schemeClr val="bg1"/>
              </a:solidFill>
            </a:endParaRPr>
          </a:p>
          <a:p>
            <a:pPr marL="0" indent="0" algn="ctr">
              <a:buNone/>
            </a:pPr>
            <a:endParaRPr lang="en-US" dirty="0">
              <a:solidFill>
                <a:schemeClr val="bg1"/>
              </a:solidFill>
            </a:endParaRPr>
          </a:p>
          <a:p>
            <a:pPr marL="0" indent="0" algn="ctr">
              <a:buNone/>
            </a:pPr>
            <a:r>
              <a:rPr lang="en-US" dirty="0">
                <a:solidFill>
                  <a:schemeClr val="bg1"/>
                </a:solidFill>
              </a:rPr>
              <a:t>When excavation or demolition is necessary within the tolerance zone, the excavator shall hand-dig or use nonintrusive means to avoid damage to the underground facility, except that mechanized equipment may be used:</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24</a:t>
            </a:fld>
            <a:endParaRPr lang="en-US"/>
          </a:p>
        </p:txBody>
      </p:sp>
      <p:pic>
        <p:nvPicPr>
          <p:cNvPr id="7" name="Picture 6" descr="Graphical user interface">
            <a:extLst>
              <a:ext uri="{FF2B5EF4-FFF2-40B4-BE49-F238E27FC236}">
                <a16:creationId xmlns:a16="http://schemas.microsoft.com/office/drawing/2014/main" id="{CD7B7252-A430-3E0B-1D90-368868D1D6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553" y="2179717"/>
            <a:ext cx="7284893" cy="2714512"/>
          </a:xfrm>
          <a:prstGeom prst="rect">
            <a:avLst/>
          </a:prstGeom>
        </p:spPr>
      </p:pic>
    </p:spTree>
    <p:extLst>
      <p:ext uri="{BB962C8B-B14F-4D97-AF65-F5344CB8AC3E}">
        <p14:creationId xmlns:p14="http://schemas.microsoft.com/office/powerpoint/2010/main" val="2512274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88522"/>
            <a:ext cx="10515600" cy="968725"/>
          </a:xfrm>
        </p:spPr>
        <p:txBody>
          <a:bodyPr/>
          <a:lstStyle/>
          <a:p>
            <a:r>
              <a:rPr lang="en-US" b="1" dirty="0">
                <a:solidFill>
                  <a:schemeClr val="bg1"/>
                </a:solidFill>
              </a:rPr>
              <a:t>Excavator Requirements:	</a:t>
            </a:r>
            <a:r>
              <a:rPr lang="en-US" b="1" dirty="0">
                <a:solidFill>
                  <a:srgbClr val="FFC000"/>
                </a:solidFill>
              </a:rPr>
              <a:t>The Worksite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335560" y="1394694"/>
            <a:ext cx="11367082" cy="5326775"/>
          </a:xfrm>
        </p:spPr>
        <p:txBody>
          <a:bodyPr>
            <a:normAutofit fontScale="92500" lnSpcReduction="10000"/>
          </a:bodyPr>
          <a:lstStyle/>
          <a:p>
            <a:pPr marL="0" indent="0">
              <a:buNone/>
            </a:pPr>
            <a:r>
              <a:rPr lang="en-US" b="1" dirty="0">
                <a:solidFill>
                  <a:srgbClr val="FFC000"/>
                </a:solidFill>
              </a:rPr>
              <a:t>When is mechanized equipment allowed in the tolerance zone?</a:t>
            </a:r>
          </a:p>
          <a:p>
            <a:pPr marL="0" indent="0">
              <a:buNone/>
            </a:pPr>
            <a:endParaRPr lang="en-US" b="1" dirty="0">
              <a:solidFill>
                <a:srgbClr val="FFC000"/>
              </a:solidFill>
            </a:endParaRPr>
          </a:p>
          <a:p>
            <a:pPr marL="0" indent="0">
              <a:buNone/>
            </a:pPr>
            <a:endParaRPr lang="en-US" b="1" dirty="0">
              <a:solidFill>
                <a:srgbClr val="FFC000"/>
              </a:solidFill>
            </a:endParaRPr>
          </a:p>
          <a:p>
            <a:pPr marL="0" indent="0">
              <a:buNone/>
            </a:pPr>
            <a:endParaRPr lang="en-US" b="1" dirty="0">
              <a:solidFill>
                <a:srgbClr val="FFC000"/>
              </a:solidFill>
            </a:endParaRPr>
          </a:p>
          <a:p>
            <a:pPr marL="0" indent="0">
              <a:buNone/>
            </a:pPr>
            <a:endParaRPr lang="en-US" b="1" dirty="0">
              <a:solidFill>
                <a:srgbClr val="FFC000"/>
              </a:solidFill>
            </a:endParaRPr>
          </a:p>
          <a:p>
            <a:pPr marL="0" indent="0">
              <a:buNone/>
            </a:pPr>
            <a:endParaRPr lang="en-US" b="1" dirty="0">
              <a:solidFill>
                <a:srgbClr val="FFC000"/>
              </a:solidFill>
            </a:endParaRPr>
          </a:p>
          <a:p>
            <a:endParaRPr lang="en-US" sz="2400" b="1" dirty="0">
              <a:solidFill>
                <a:srgbClr val="FFC000"/>
              </a:solidFill>
            </a:endParaRPr>
          </a:p>
          <a:p>
            <a:r>
              <a:rPr lang="en-US" sz="2400" b="1" dirty="0">
                <a:solidFill>
                  <a:srgbClr val="FFC000"/>
                </a:solidFill>
              </a:rPr>
              <a:t>To remove the pavement or other manmade hard surface or indigenous rock if:</a:t>
            </a:r>
          </a:p>
          <a:p>
            <a:pPr lvl="1"/>
            <a:r>
              <a:rPr lang="en-US" sz="2000" b="1" dirty="0">
                <a:solidFill>
                  <a:schemeClr val="bg1"/>
                </a:solidFill>
              </a:rPr>
              <a:t>Only used to the depth necessary to remove the hard surface.  Must return to hand tools once hard surface has been removed.</a:t>
            </a:r>
          </a:p>
          <a:p>
            <a:pPr lvl="1"/>
            <a:r>
              <a:rPr lang="en-US" sz="2000" b="1" dirty="0">
                <a:solidFill>
                  <a:schemeClr val="bg1"/>
                </a:solidFill>
              </a:rPr>
              <a:t>An individual other than the equipment operator visually monitors the activity.</a:t>
            </a:r>
          </a:p>
          <a:p>
            <a:pPr lvl="1"/>
            <a:r>
              <a:rPr lang="en-US" sz="2000" b="1" dirty="0">
                <a:solidFill>
                  <a:schemeClr val="bg1"/>
                </a:solidFill>
              </a:rPr>
              <a:t>Planned to avoid damage to underground facility</a:t>
            </a:r>
          </a:p>
          <a:p>
            <a:pPr lvl="1"/>
            <a:r>
              <a:rPr lang="en-US" sz="2000" b="1" dirty="0">
                <a:solidFill>
                  <a:schemeClr val="bg1"/>
                </a:solidFill>
              </a:rPr>
              <a:t>Facility owner is notified of intent to remove indigenous rock if the line contains flammable, toxic, corrosive, or hazardous products.</a:t>
            </a:r>
          </a:p>
          <a:p>
            <a:pPr marL="457200" lvl="1" indent="0">
              <a:buNone/>
            </a:pPr>
            <a:endParaRPr lang="en-US" sz="900" b="1" dirty="0">
              <a:solidFill>
                <a:schemeClr val="bg1"/>
              </a:solidFill>
            </a:endParaRPr>
          </a:p>
          <a:p>
            <a:pPr lvl="1"/>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sz="1700" dirty="0">
              <a:solidFill>
                <a:schemeClr val="bg1"/>
              </a:solidFill>
            </a:endParaRPr>
          </a:p>
          <a:p>
            <a:pPr marL="0" indent="0" algn="ctr">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257247"/>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25</a:t>
            </a:fld>
            <a:endParaRPr lang="en-US"/>
          </a:p>
        </p:txBody>
      </p:sp>
      <p:pic>
        <p:nvPicPr>
          <p:cNvPr id="7" name="Picture 6" descr="A picture containing outdoor, ground, tree, rock">
            <a:extLst>
              <a:ext uri="{FF2B5EF4-FFF2-40B4-BE49-F238E27FC236}">
                <a16:creationId xmlns:a16="http://schemas.microsoft.com/office/drawing/2014/main" id="{4A189847-98B1-D29F-BE9B-34BD1BED7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0107" y="1848431"/>
            <a:ext cx="3325092" cy="2493819"/>
          </a:xfrm>
          <a:prstGeom prst="rect">
            <a:avLst/>
          </a:prstGeom>
          <a:ln>
            <a:noFill/>
          </a:ln>
          <a:effectLst>
            <a:softEdge rad="112500"/>
          </a:effectLst>
        </p:spPr>
      </p:pic>
      <p:pic>
        <p:nvPicPr>
          <p:cNvPr id="11" name="Picture 10">
            <a:extLst>
              <a:ext uri="{FF2B5EF4-FFF2-40B4-BE49-F238E27FC236}">
                <a16:creationId xmlns:a16="http://schemas.microsoft.com/office/drawing/2014/main" id="{2E12E2E6-4AF3-1139-CDE8-AAA1F451F2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4299" y="1824187"/>
            <a:ext cx="2677698" cy="2542309"/>
          </a:xfrm>
          <a:prstGeom prst="rect">
            <a:avLst/>
          </a:prstGeom>
          <a:ln>
            <a:noFill/>
          </a:ln>
          <a:effectLst>
            <a:softEdge rad="112500"/>
          </a:effectLst>
        </p:spPr>
      </p:pic>
      <p:pic>
        <p:nvPicPr>
          <p:cNvPr id="13" name="Picture 12" descr="A picture containing text, person, person">
            <a:extLst>
              <a:ext uri="{FF2B5EF4-FFF2-40B4-BE49-F238E27FC236}">
                <a16:creationId xmlns:a16="http://schemas.microsoft.com/office/drawing/2014/main" id="{41790D79-8EB5-00CD-C0A7-19DD7E74F7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991014" y="2107338"/>
            <a:ext cx="2634671" cy="1976003"/>
          </a:xfrm>
          <a:prstGeom prst="rect">
            <a:avLst/>
          </a:prstGeom>
          <a:ln>
            <a:noFill/>
          </a:ln>
          <a:effectLst>
            <a:softEdge rad="112500"/>
          </a:effectLst>
        </p:spPr>
      </p:pic>
    </p:spTree>
    <p:extLst>
      <p:ext uri="{BB962C8B-B14F-4D97-AF65-F5344CB8AC3E}">
        <p14:creationId xmlns:p14="http://schemas.microsoft.com/office/powerpoint/2010/main" val="3614375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88522"/>
            <a:ext cx="10515600" cy="968725"/>
          </a:xfrm>
        </p:spPr>
        <p:txBody>
          <a:bodyPr/>
          <a:lstStyle/>
          <a:p>
            <a:r>
              <a:rPr lang="en-US" b="1" dirty="0">
                <a:solidFill>
                  <a:schemeClr val="bg1"/>
                </a:solidFill>
              </a:rPr>
              <a:t>Excavator Requirements:	</a:t>
            </a:r>
            <a:r>
              <a:rPr lang="en-US" b="1" dirty="0">
                <a:solidFill>
                  <a:srgbClr val="FFC000"/>
                </a:solidFill>
              </a:rPr>
              <a:t>The Worksite</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335560" y="1644073"/>
            <a:ext cx="11367082" cy="4913743"/>
          </a:xfrm>
        </p:spPr>
        <p:txBody>
          <a:bodyPr>
            <a:normAutofit/>
          </a:bodyPr>
          <a:lstStyle/>
          <a:p>
            <a:pPr marL="0" indent="0">
              <a:buNone/>
            </a:pPr>
            <a:r>
              <a:rPr lang="en-US" b="1" dirty="0">
                <a:solidFill>
                  <a:srgbClr val="FFC000"/>
                </a:solidFill>
              </a:rPr>
              <a:t>When is mechanized equipment allowed in the tolerance zone?</a:t>
            </a:r>
          </a:p>
          <a:p>
            <a:pPr marL="0" indent="0">
              <a:buNone/>
            </a:pPr>
            <a:endParaRPr lang="en-US" sz="1200" b="1" dirty="0">
              <a:solidFill>
                <a:srgbClr val="FFC000"/>
              </a:solidFil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To remove materials that are more than twelve (12) inches in any direction from the outer edge of the located facility if:</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The excavator visually identifies the precise location of the underground facility or visually confirms that no facility is present within the depth of the excavation.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An individual other than the equipment operator visually monitors the activity.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Planned to avoid damage to underground facility.</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To place shores into an existing excavation or remove shores from an existing excavation.</a:t>
            </a:r>
          </a:p>
          <a:p>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sz="1700" dirty="0">
              <a:solidFill>
                <a:schemeClr val="bg1"/>
              </a:solidFill>
            </a:endParaRPr>
          </a:p>
          <a:p>
            <a:pPr marL="0" indent="0" algn="ctr">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257247"/>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26</a:t>
            </a:fld>
            <a:endParaRPr lang="en-US"/>
          </a:p>
        </p:txBody>
      </p:sp>
    </p:spTree>
    <p:extLst>
      <p:ext uri="{BB962C8B-B14F-4D97-AF65-F5344CB8AC3E}">
        <p14:creationId xmlns:p14="http://schemas.microsoft.com/office/powerpoint/2010/main" val="669055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Excavator Requirements:	</a:t>
            </a:r>
            <a:r>
              <a:rPr lang="en-US" b="1" dirty="0">
                <a:solidFill>
                  <a:srgbClr val="FFC000"/>
                </a:solidFill>
              </a:rPr>
              <a:t>If a Damage Occurs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443345" y="1753299"/>
            <a:ext cx="11148291" cy="4804519"/>
          </a:xfrm>
        </p:spPr>
        <p:txBody>
          <a:bodyPr>
            <a:normAutofit/>
          </a:bodyPr>
          <a:lstStyle/>
          <a:p>
            <a:pPr marL="0" indent="0">
              <a:buNone/>
            </a:pPr>
            <a:r>
              <a:rPr lang="en-US" sz="2600" dirty="0">
                <a:solidFill>
                  <a:srgbClr val="FFC000"/>
                </a:solidFill>
              </a:rPr>
              <a:t>Excavator Responsibilities if an underground facility damage occurs:</a:t>
            </a:r>
          </a:p>
          <a:p>
            <a:pPr marL="0" indent="0">
              <a:buNone/>
            </a:pPr>
            <a:r>
              <a:rPr lang="en-US" sz="2000" b="1" i="1" dirty="0">
                <a:solidFill>
                  <a:schemeClr val="bg1"/>
                </a:solidFill>
              </a:rPr>
              <a:t>Note: This also applies to excavators exempt from the requirements of KRS 367.4901 to 367.4917 under KRS 367.4915</a:t>
            </a:r>
          </a:p>
          <a:p>
            <a:pPr lvl="1"/>
            <a:r>
              <a:rPr lang="en-US" sz="2200" dirty="0">
                <a:solidFill>
                  <a:schemeClr val="bg1"/>
                </a:solidFill>
              </a:rPr>
              <a:t>Cease excavation or demolition activities and notify all affected operators of the location and nature of the underground facility damage immediately upon discovery</a:t>
            </a:r>
          </a:p>
          <a:p>
            <a:pPr lvl="1"/>
            <a:r>
              <a:rPr lang="en-US" sz="2200" dirty="0">
                <a:solidFill>
                  <a:schemeClr val="bg1"/>
                </a:solidFill>
              </a:rPr>
              <a:t>Notify appropriate public safety agencies of the location and nature of the safety concern if the damage causes concern for public or workplace safety, the excavator.</a:t>
            </a:r>
          </a:p>
          <a:p>
            <a:pPr lvl="1"/>
            <a:r>
              <a:rPr lang="en-US" sz="2200" b="1" cap="all" dirty="0">
                <a:solidFill>
                  <a:srgbClr val="FFC000"/>
                </a:solidFill>
              </a:rPr>
              <a:t>immediately</a:t>
            </a:r>
            <a:r>
              <a:rPr lang="en-US" sz="2200" dirty="0">
                <a:solidFill>
                  <a:schemeClr val="bg1"/>
                </a:solidFill>
              </a:rPr>
              <a:t> report to the appropriate authorities by calling 911 emergency telephone number if the underground facility damage results in the escape or suspected escape of any flammable, toxic, or corrosive gas or liquid.</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27</a:t>
            </a:fld>
            <a:endParaRPr lang="en-US"/>
          </a:p>
        </p:txBody>
      </p:sp>
      <p:pic>
        <p:nvPicPr>
          <p:cNvPr id="7" name="Graphic 6">
            <a:extLst>
              <a:ext uri="{FF2B5EF4-FFF2-40B4-BE49-F238E27FC236}">
                <a16:creationId xmlns:a16="http://schemas.microsoft.com/office/drawing/2014/main" id="{96F59863-0AFB-CC21-7E7C-27E54D65EE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09630" y="5321300"/>
            <a:ext cx="1414749" cy="1414749"/>
          </a:xfrm>
          <a:prstGeom prst="rect">
            <a:avLst/>
          </a:prstGeom>
        </p:spPr>
      </p:pic>
      <p:pic>
        <p:nvPicPr>
          <p:cNvPr id="9" name="Picture 8" descr="Icon&#10;&#10;Description automatically generated">
            <a:extLst>
              <a:ext uri="{FF2B5EF4-FFF2-40B4-BE49-F238E27FC236}">
                <a16:creationId xmlns:a16="http://schemas.microsoft.com/office/drawing/2014/main" id="{DFEBB91D-F374-0F11-ACE3-12F1996361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1935" y="5176042"/>
            <a:ext cx="1470891" cy="1470891"/>
          </a:xfrm>
          <a:prstGeom prst="rect">
            <a:avLst/>
          </a:prstGeom>
        </p:spPr>
      </p:pic>
      <p:pic>
        <p:nvPicPr>
          <p:cNvPr id="15" name="Picture 14" descr="Icon">
            <a:extLst>
              <a:ext uri="{FF2B5EF4-FFF2-40B4-BE49-F238E27FC236}">
                <a16:creationId xmlns:a16="http://schemas.microsoft.com/office/drawing/2014/main" id="{1547B482-DF6A-1931-3C37-6D25BFF378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4489" y="5178106"/>
            <a:ext cx="1707335" cy="1557943"/>
          </a:xfrm>
          <a:prstGeom prst="rect">
            <a:avLst/>
          </a:prstGeom>
        </p:spPr>
      </p:pic>
    </p:spTree>
    <p:extLst>
      <p:ext uri="{BB962C8B-B14F-4D97-AF65-F5344CB8AC3E}">
        <p14:creationId xmlns:p14="http://schemas.microsoft.com/office/powerpoint/2010/main" val="3816305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Excavator Requirements:	</a:t>
            </a:r>
            <a:r>
              <a:rPr lang="en-US" b="1" dirty="0">
                <a:solidFill>
                  <a:srgbClr val="FFC000"/>
                </a:solidFill>
              </a:rPr>
              <a:t>If a Damage Occurs</a:t>
            </a: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753299"/>
            <a:ext cx="10515600" cy="4393321"/>
          </a:xfrm>
        </p:spPr>
        <p:txBody>
          <a:bodyPr>
            <a:normAutofit/>
          </a:bodyPr>
          <a:lstStyle/>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b="1" dirty="0">
              <a:solidFill>
                <a:srgbClr val="FFC000"/>
              </a:solidFill>
            </a:endParaRPr>
          </a:p>
          <a:p>
            <a:pPr marL="0" indent="0" algn="ctr">
              <a:buNone/>
            </a:pPr>
            <a:endParaRPr lang="en-US" sz="1700" dirty="0">
              <a:solidFill>
                <a:schemeClr val="bg1"/>
              </a:solidFill>
            </a:endParaRPr>
          </a:p>
          <a:p>
            <a:pPr marL="0" indent="0" algn="ctr">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28</a:t>
            </a:fld>
            <a:endParaRPr lang="en-US"/>
          </a:p>
        </p:txBody>
      </p:sp>
      <p:pic>
        <p:nvPicPr>
          <p:cNvPr id="8" name="Picture 7" descr="A picture containing rock, ground, outdoor, rocky">
            <a:extLst>
              <a:ext uri="{FF2B5EF4-FFF2-40B4-BE49-F238E27FC236}">
                <a16:creationId xmlns:a16="http://schemas.microsoft.com/office/drawing/2014/main" id="{CC06A699-2D8A-0E3C-BABB-A96C18D21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178" y="1804009"/>
            <a:ext cx="3953142" cy="46888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EA8DD690-6E3B-975F-013A-21D5AA5760C4}"/>
              </a:ext>
            </a:extLst>
          </p:cNvPr>
          <p:cNvSpPr txBox="1"/>
          <p:nvPr/>
        </p:nvSpPr>
        <p:spPr>
          <a:xfrm>
            <a:off x="930564" y="2176302"/>
            <a:ext cx="4971473" cy="3970318"/>
          </a:xfrm>
          <a:prstGeom prst="rect">
            <a:avLst/>
          </a:prstGeom>
          <a:noFill/>
        </p:spPr>
        <p:txBody>
          <a:bodyPr wrap="square" rtlCol="0">
            <a:spAutoFit/>
          </a:bodyPr>
          <a:lstStyle/>
          <a:p>
            <a:pPr algn="ctr"/>
            <a:r>
              <a:rPr lang="en-US" sz="2800" b="1" u="sng" dirty="0">
                <a:solidFill>
                  <a:srgbClr val="FFC000"/>
                </a:solidFill>
              </a:rPr>
              <a:t>DO NOT attempt to repair or stop the flow of a line containing any flammable, toxic, or corrosive gas or liquid that has been damaged.  </a:t>
            </a:r>
          </a:p>
          <a:p>
            <a:pPr algn="ctr"/>
            <a:endParaRPr lang="en-US" sz="2800" b="1" dirty="0">
              <a:solidFill>
                <a:srgbClr val="FFC000"/>
              </a:solidFill>
            </a:endParaRPr>
          </a:p>
          <a:p>
            <a:pPr algn="ctr"/>
            <a:r>
              <a:rPr lang="en-US" sz="2800" b="1" dirty="0">
                <a:solidFill>
                  <a:srgbClr val="FFC000"/>
                </a:solidFill>
              </a:rPr>
              <a:t>Only Operator Qualified (OQ) personnel can perform the repairs.</a:t>
            </a:r>
          </a:p>
        </p:txBody>
      </p:sp>
    </p:spTree>
    <p:extLst>
      <p:ext uri="{BB962C8B-B14F-4D97-AF65-F5344CB8AC3E}">
        <p14:creationId xmlns:p14="http://schemas.microsoft.com/office/powerpoint/2010/main" val="1347276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Operator Requirements:	</a:t>
            </a:r>
            <a:r>
              <a:rPr lang="en-US" sz="3200" b="1" dirty="0">
                <a:solidFill>
                  <a:srgbClr val="FFC000"/>
                </a:solidFill>
              </a:rPr>
              <a:t>KRS 367.4909</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81891" y="1616364"/>
            <a:ext cx="10963564" cy="5024578"/>
          </a:xfrm>
        </p:spPr>
        <p:txBody>
          <a:bodyPr>
            <a:normAutofit/>
          </a:bodyPr>
          <a:lstStyle/>
          <a:p>
            <a:pPr lvl="1"/>
            <a:endParaRPr lang="en-US" dirty="0">
              <a:solidFill>
                <a:schemeClr val="bg1"/>
              </a:solidFill>
            </a:endParaRPr>
          </a:p>
          <a:p>
            <a:pPr lvl="1"/>
            <a:endParaRPr lang="en-US" b="1" u="sng" dirty="0">
              <a:solidFill>
                <a:srgbClr val="FFC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29</a:t>
            </a:fld>
            <a:endParaRPr lang="en-US"/>
          </a:p>
        </p:txBody>
      </p:sp>
      <p:pic>
        <p:nvPicPr>
          <p:cNvPr id="15" name="Picture 14" descr="A picture containing text, ground, outdoor, writing implement">
            <a:extLst>
              <a:ext uri="{FF2B5EF4-FFF2-40B4-BE49-F238E27FC236}">
                <a16:creationId xmlns:a16="http://schemas.microsoft.com/office/drawing/2014/main" id="{C98D1623-B315-6182-A843-98A754E071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0853" y="1701081"/>
            <a:ext cx="3736496" cy="4980127"/>
          </a:xfrm>
          <a:prstGeom prst="rect">
            <a:avLst/>
          </a:prstGeom>
          <a:ln>
            <a:noFill/>
          </a:ln>
          <a:effectLst>
            <a:softEdge rad="112500"/>
          </a:effectLst>
        </p:spPr>
      </p:pic>
    </p:spTree>
    <p:extLst>
      <p:ext uri="{BB962C8B-B14F-4D97-AF65-F5344CB8AC3E}">
        <p14:creationId xmlns:p14="http://schemas.microsoft.com/office/powerpoint/2010/main" val="4117924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Operator Requirements: 	</a:t>
            </a:r>
            <a:r>
              <a:rPr lang="en-US" sz="4400" b="1" dirty="0">
                <a:solidFill>
                  <a:srgbClr val="FFC000"/>
                </a:solidFill>
              </a:rPr>
              <a:t> </a:t>
            </a:r>
            <a:r>
              <a:rPr lang="en-US" sz="3600" b="1" dirty="0">
                <a:solidFill>
                  <a:srgbClr val="FFC000"/>
                </a:solidFill>
              </a:rPr>
              <a:t>KRS 367.4909</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81891" y="1616364"/>
            <a:ext cx="10963564" cy="5024578"/>
          </a:xfrm>
        </p:spPr>
        <p:txBody>
          <a:bodyPr>
            <a:normAutofit lnSpcReduction="10000"/>
          </a:bodyPr>
          <a:lstStyle/>
          <a:p>
            <a:pPr marL="457200" lvl="1" indent="0">
              <a:buNone/>
            </a:pPr>
            <a:r>
              <a:rPr lang="en-US" sz="2800" b="1" dirty="0">
                <a:solidFill>
                  <a:srgbClr val="FFC000"/>
                </a:solidFill>
              </a:rPr>
              <a:t>A place to request a locate:</a:t>
            </a:r>
          </a:p>
          <a:p>
            <a:pPr lvl="2"/>
            <a:r>
              <a:rPr lang="en-US" sz="2400" dirty="0">
                <a:solidFill>
                  <a:schemeClr val="bg1"/>
                </a:solidFill>
              </a:rPr>
              <a:t>Each operator shall provide protection notification center access to excavators.</a:t>
            </a:r>
          </a:p>
          <a:p>
            <a:pPr lvl="3"/>
            <a:r>
              <a:rPr lang="en-US" sz="2200" dirty="0">
                <a:solidFill>
                  <a:schemeClr val="bg1"/>
                </a:solidFill>
              </a:rPr>
              <a:t>This includes all utilities.</a:t>
            </a:r>
            <a:endParaRPr lang="en-US" dirty="0">
              <a:solidFill>
                <a:schemeClr val="bg1"/>
              </a:solidFill>
            </a:endParaRPr>
          </a:p>
          <a:p>
            <a:pPr marL="1141413" lvl="3" indent="-227013"/>
            <a:r>
              <a:rPr lang="en-US" sz="2400" dirty="0">
                <a:solidFill>
                  <a:schemeClr val="bg1"/>
                </a:solidFill>
              </a:rPr>
              <a:t>Voluntary operator membership in the Kentucky Contact Center satisfies the above requirement.</a:t>
            </a:r>
          </a:p>
          <a:p>
            <a:pPr marL="1598613" lvl="4" indent="-227013"/>
            <a:r>
              <a:rPr lang="en-US" sz="2200" dirty="0">
                <a:solidFill>
                  <a:schemeClr val="bg1"/>
                </a:solidFill>
              </a:rPr>
              <a:t>Gas and hazardous liquid operators are required to be members of their state one-call  system per federal regulation CFR 192.614(b)</a:t>
            </a:r>
          </a:p>
          <a:p>
            <a:pPr marL="461963" lvl="3" indent="0">
              <a:buNone/>
            </a:pPr>
            <a:r>
              <a:rPr lang="en-US" sz="2400" b="1" dirty="0">
                <a:solidFill>
                  <a:srgbClr val="FFC000"/>
                </a:solidFill>
              </a:rPr>
              <a:t>Updates to the Kentucky contact Center:</a:t>
            </a:r>
          </a:p>
          <a:p>
            <a:pPr marL="1262063" lvl="4" indent="-342900"/>
            <a:r>
              <a:rPr lang="en-US" sz="2400" dirty="0">
                <a:solidFill>
                  <a:schemeClr val="bg1"/>
                </a:solidFill>
              </a:rPr>
              <a:t>Operator members of the Kentucky Contact Center must provide and update as needed to the Kentucky Contact Center:</a:t>
            </a:r>
          </a:p>
          <a:p>
            <a:pPr marL="1719263" lvl="5" indent="-342900"/>
            <a:r>
              <a:rPr lang="en-US" sz="2400" dirty="0">
                <a:solidFill>
                  <a:schemeClr val="bg1"/>
                </a:solidFill>
              </a:rPr>
              <a:t> the general location of its underground facilities</a:t>
            </a:r>
          </a:p>
          <a:p>
            <a:pPr marL="1719263" lvl="5" indent="-342900"/>
            <a:r>
              <a:rPr lang="en-US" sz="2400" dirty="0">
                <a:solidFill>
                  <a:schemeClr val="bg1"/>
                </a:solidFill>
              </a:rPr>
              <a:t>the operator identity and business address</a:t>
            </a:r>
          </a:p>
          <a:p>
            <a:pPr marL="1719263" lvl="5" indent="-342900"/>
            <a:r>
              <a:rPr lang="en-US" sz="2400" dirty="0">
                <a:solidFill>
                  <a:schemeClr val="bg1"/>
                </a:solidFill>
              </a:rPr>
              <a:t>emergency notification telephone numbers.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30</a:t>
            </a:fld>
            <a:endParaRPr lang="en-US"/>
          </a:p>
        </p:txBody>
      </p:sp>
    </p:spTree>
    <p:extLst>
      <p:ext uri="{BB962C8B-B14F-4D97-AF65-F5344CB8AC3E}">
        <p14:creationId xmlns:p14="http://schemas.microsoft.com/office/powerpoint/2010/main" val="370846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Operator Requirements:	</a:t>
            </a:r>
            <a:r>
              <a:rPr kumimoji="0" lang="en-US" sz="3600" b="1" i="0" u="none" strike="noStrike" kern="1200" cap="none" spc="0" normalizeH="0" baseline="0" noProof="0" dirty="0">
                <a:ln>
                  <a:noFill/>
                </a:ln>
                <a:solidFill>
                  <a:srgbClr val="FFC000"/>
                </a:solidFill>
                <a:effectLst/>
                <a:uLnTx/>
                <a:uFillTx/>
                <a:latin typeface="Calibri Light" panose="020F0302020204030204"/>
                <a:ea typeface="+mj-ea"/>
                <a:cs typeface="+mj-cs"/>
              </a:rPr>
              <a:t> KRS 367.4909</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81891" y="1616364"/>
            <a:ext cx="10963564" cy="5024578"/>
          </a:xfrm>
        </p:spPr>
        <p:txBody>
          <a:bodyPr>
            <a:normAutofit/>
          </a:bodyPr>
          <a:lstStyle/>
          <a:p>
            <a:pPr marL="457200" lvl="1" indent="0">
              <a:buNone/>
            </a:pPr>
            <a:endParaRPr lang="en-US" b="1" dirty="0">
              <a:solidFill>
                <a:srgbClr val="FFC000"/>
              </a:solidFill>
            </a:endParaRPr>
          </a:p>
          <a:p>
            <a:pPr marL="457200" lvl="1" indent="0">
              <a:buNone/>
            </a:pPr>
            <a:r>
              <a:rPr lang="en-US" b="1" dirty="0">
                <a:solidFill>
                  <a:srgbClr val="FFC000"/>
                </a:solidFill>
              </a:rPr>
              <a:t>Damage Reporting Requirements </a:t>
            </a:r>
            <a:r>
              <a:rPr lang="en-US" sz="2000" b="1" dirty="0">
                <a:solidFill>
                  <a:srgbClr val="FFC000"/>
                </a:solidFill>
              </a:rPr>
              <a:t>(Gas and Hazardous Liquid Operators Only)</a:t>
            </a:r>
            <a:r>
              <a:rPr lang="en-US" b="1" dirty="0">
                <a:solidFill>
                  <a:srgbClr val="FFC000"/>
                </a:solidFill>
              </a:rPr>
              <a:t>:</a:t>
            </a:r>
          </a:p>
          <a:p>
            <a:pPr marL="457200" lvl="1" indent="0">
              <a:buNone/>
            </a:pPr>
            <a:endParaRPr lang="en-US" b="1" dirty="0">
              <a:solidFill>
                <a:srgbClr val="FFC000"/>
              </a:solidFill>
            </a:endParaRPr>
          </a:p>
          <a:p>
            <a:pPr lvl="2"/>
            <a:r>
              <a:rPr lang="en-US" sz="2200" b="1" dirty="0">
                <a:solidFill>
                  <a:schemeClr val="bg1"/>
                </a:solidFill>
              </a:rPr>
              <a:t>Operator shall report to the commission excavation damage to an underground facility used in the transportation of gas or hazardous liquid within thirty (30) calendar days of being informed of the damage. </a:t>
            </a:r>
          </a:p>
          <a:p>
            <a:pPr lvl="2"/>
            <a:endParaRPr lang="en-US" sz="2200" b="1" dirty="0">
              <a:solidFill>
                <a:schemeClr val="bg1"/>
              </a:solidFill>
            </a:endParaRPr>
          </a:p>
          <a:p>
            <a:pPr lvl="2"/>
            <a:r>
              <a:rPr lang="en-US" sz="2200" b="1" dirty="0">
                <a:solidFill>
                  <a:schemeClr val="bg1"/>
                </a:solidFill>
              </a:rPr>
              <a:t>Damage caused by a communications service provider and no attempt to locate underground facilities was made, the operator shall include in its damage report to the commission the distance from the communications terminal that the damage occurred. </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31</a:t>
            </a:fld>
            <a:endParaRPr lang="en-US"/>
          </a:p>
        </p:txBody>
      </p:sp>
    </p:spTree>
    <p:extLst>
      <p:ext uri="{BB962C8B-B14F-4D97-AF65-F5344CB8AC3E}">
        <p14:creationId xmlns:p14="http://schemas.microsoft.com/office/powerpoint/2010/main" val="1158572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lang="en-US" b="1" dirty="0">
                <a:solidFill>
                  <a:srgbClr val="FFC000"/>
                </a:solidFill>
              </a:rPr>
              <a:t>Locate Timelines</a:t>
            </a:r>
            <a:r>
              <a:rPr lang="en-US" b="1" dirty="0">
                <a:solidFill>
                  <a:schemeClr val="bg1"/>
                </a:solidFill>
              </a:rPr>
              <a:t>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5638045" y="2112704"/>
            <a:ext cx="5181600" cy="4257628"/>
          </a:xfrm>
        </p:spPr>
        <p:txBody>
          <a:bodyPr>
            <a:normAutofit/>
          </a:bodyPr>
          <a:lstStyle/>
          <a:p>
            <a:pPr lvl="1"/>
            <a:endParaRPr lang="en-US" dirty="0">
              <a:solidFill>
                <a:schemeClr val="bg1"/>
              </a:solidFill>
            </a:endParaRPr>
          </a:p>
          <a:p>
            <a:pPr lvl="1"/>
            <a:endParaRPr lang="en-US" dirty="0">
              <a:solidFill>
                <a:schemeClr val="bg1"/>
              </a:solidFill>
            </a:endParaRPr>
          </a:p>
          <a:p>
            <a:pPr marL="457200" lvl="1" indent="0" algn="ctr">
              <a:buNone/>
            </a:pPr>
            <a:r>
              <a:rPr lang="en-US" sz="3200" b="1" dirty="0">
                <a:solidFill>
                  <a:srgbClr val="FFC000"/>
                </a:solidFill>
              </a:rPr>
              <a:t>Operators shall respond to facility locate requests and provide a positive response as follows:</a:t>
            </a:r>
          </a:p>
          <a:p>
            <a:pPr lvl="2"/>
            <a:endParaRPr lang="en-US" b="1" u="sng" dirty="0">
              <a:solidFill>
                <a:srgbClr val="FFC000"/>
              </a:solidFill>
            </a:endParaRPr>
          </a:p>
        </p:txBody>
      </p:sp>
      <p:pic>
        <p:nvPicPr>
          <p:cNvPr id="10" name="Content Placeholder 9">
            <a:extLst>
              <a:ext uri="{FF2B5EF4-FFF2-40B4-BE49-F238E27FC236}">
                <a16:creationId xmlns:a16="http://schemas.microsoft.com/office/drawing/2014/main" id="{EA593A5E-06E8-2993-FF51-98B79A1AEFE1}"/>
              </a:ext>
            </a:extLst>
          </p:cNvPr>
          <p:cNvPicPr>
            <a:picLocks noGrp="1" noChangeAspect="1"/>
          </p:cNvPicPr>
          <p:nvPr>
            <p:ph sz="half" idx="2"/>
          </p:nvPr>
        </p:nvPicPr>
        <p:blipFill>
          <a:blip r:embed="rId3"/>
          <a:stretch>
            <a:fillRect/>
          </a:stretch>
        </p:blipFill>
        <p:spPr>
          <a:xfrm>
            <a:off x="335560" y="1543573"/>
            <a:ext cx="4578070" cy="5101663"/>
          </a:xfrm>
          <a:prstGeom prst="rect">
            <a:avLst/>
          </a:prstGeom>
        </p:spPr>
      </p:pic>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32</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16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lang="en-US" b="1" dirty="0">
                <a:solidFill>
                  <a:srgbClr val="FFC000"/>
                </a:solidFill>
              </a:rPr>
              <a:t>   Locate Timelines </a:t>
            </a:r>
            <a:r>
              <a:rPr lang="en-US" b="1" dirty="0">
                <a:solidFill>
                  <a:schemeClr val="bg1"/>
                </a:solidFill>
              </a:rPr>
              <a:t>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335559" y="1844757"/>
            <a:ext cx="3824335" cy="4351338"/>
          </a:xfrm>
        </p:spPr>
        <p:txBody>
          <a:bodyPr>
            <a:normAutofit/>
          </a:bodyPr>
          <a:lstStyle/>
          <a:p>
            <a:pPr marL="457200" lvl="1" indent="0" algn="ctr">
              <a:buNone/>
            </a:pPr>
            <a:r>
              <a:rPr lang="en-US" sz="3200" b="1" dirty="0">
                <a:solidFill>
                  <a:srgbClr val="FFC000"/>
                </a:solidFill>
              </a:rPr>
              <a:t>Normal Excavation Locate Request:</a:t>
            </a:r>
          </a:p>
          <a:p>
            <a:pPr marL="457200" lvl="1" indent="0" algn="ctr">
              <a:buNone/>
            </a:pPr>
            <a:endParaRPr lang="en-US" sz="800" b="1" dirty="0">
              <a:solidFill>
                <a:srgbClr val="FFC000"/>
              </a:solidFill>
            </a:endParaRPr>
          </a:p>
          <a:p>
            <a:pPr marL="457200" lvl="1" indent="0" algn="ctr">
              <a:buNone/>
            </a:pPr>
            <a:r>
              <a:rPr lang="en-US" sz="1900" b="1" dirty="0">
                <a:solidFill>
                  <a:srgbClr val="FFC000"/>
                </a:solidFill>
              </a:rPr>
              <a:t>a notification made to a protection notification center where a request for locating utility facilities is processed.</a:t>
            </a:r>
          </a:p>
        </p:txBody>
      </p:sp>
      <p:sp>
        <p:nvSpPr>
          <p:cNvPr id="6" name="Content Placeholder 5">
            <a:extLst>
              <a:ext uri="{FF2B5EF4-FFF2-40B4-BE49-F238E27FC236}">
                <a16:creationId xmlns:a16="http://schemas.microsoft.com/office/drawing/2014/main" id="{1506F9E7-CCE1-8196-727F-CF5A2AF0C7C4}"/>
              </a:ext>
            </a:extLst>
          </p:cNvPr>
          <p:cNvSpPr>
            <a:spLocks noGrp="1"/>
          </p:cNvSpPr>
          <p:nvPr>
            <p:ph sz="half" idx="2"/>
          </p:nvPr>
        </p:nvSpPr>
        <p:spPr>
          <a:xfrm>
            <a:off x="4722281" y="2257645"/>
            <a:ext cx="6980361" cy="3678860"/>
          </a:xfrm>
        </p:spPr>
        <p:txBody>
          <a:bodyPr>
            <a:normAutofit/>
          </a:bodyPr>
          <a:lstStyle/>
          <a:p>
            <a:pPr marL="0" indent="0">
              <a:buNone/>
            </a:pPr>
            <a:r>
              <a:rPr lang="en-US" sz="2400" dirty="0">
                <a:solidFill>
                  <a:schemeClr val="bg1"/>
                </a:solidFill>
              </a:rPr>
              <a:t>Two (2) working days after receiving notification from an excavator or any time prior to the scheduled excavation start date if agreed upon as provided in KRS 367.4917(7).</a:t>
            </a:r>
          </a:p>
          <a:p>
            <a:pPr lvl="1"/>
            <a:endParaRPr lang="en-US" dirty="0">
              <a:solidFill>
                <a:schemeClr val="bg1"/>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33</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33EC82B-8433-E38E-7EDA-9B983711FC98}"/>
              </a:ext>
            </a:extLst>
          </p:cNvPr>
          <p:cNvSpPr txBox="1"/>
          <p:nvPr/>
        </p:nvSpPr>
        <p:spPr>
          <a:xfrm>
            <a:off x="414780" y="4740222"/>
            <a:ext cx="11287862" cy="1605568"/>
          </a:xfrm>
          <a:prstGeom prst="rect">
            <a:avLst/>
          </a:prstGeom>
          <a:noFill/>
        </p:spPr>
        <p:txBody>
          <a:bodyPr wrap="square" rtlCol="0">
            <a:spAutoFit/>
          </a:bodyPr>
          <a:lstStyle/>
          <a:p>
            <a:pPr marR="0" lvl="1" defTabSz="877888" rtl="0" eaLnBrk="1" fontAlgn="auto" latinLnBrk="0" hangingPunct="1">
              <a:lnSpc>
                <a:spcPct val="90000"/>
              </a:lnSpc>
              <a:spcBef>
                <a:spcPts val="500"/>
              </a:spcBef>
              <a:spcAft>
                <a:spcPts val="0"/>
              </a:spcAft>
              <a:buClrTx/>
              <a:buSzTx/>
              <a:tabLst>
                <a:tab pos="5314950" algn="l"/>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KRS 367.4917(7) The commission shall make available on its Web site a written agreement form for an operator and an excavator to agree to a date or series of dates by which time the locate request must be completed if different from those dates established in KRS 367.4909. The form shall contain but is not limited to the parties' names, the locate request number, the date requested, and the location. The parties shall make the executed agreement form available upon request of the commission.</a:t>
            </a:r>
          </a:p>
          <a:p>
            <a:pPr marR="0" lvl="1" defTabSz="877888" rtl="0" eaLnBrk="1" fontAlgn="auto" latinLnBrk="0" hangingPunct="1">
              <a:lnSpc>
                <a:spcPct val="90000"/>
              </a:lnSpc>
              <a:spcBef>
                <a:spcPts val="500"/>
              </a:spcBef>
              <a:spcAft>
                <a:spcPts val="0"/>
              </a:spcAft>
              <a:buClrTx/>
              <a:buSzTx/>
              <a:tabLst>
                <a:tab pos="5314950" algn="l"/>
              </a:tabLst>
              <a:defRPr/>
            </a:pPr>
            <a:r>
              <a:rPr lang="en-US" sz="1600" dirty="0">
                <a:solidFill>
                  <a:prstClr val="white"/>
                </a:solidFill>
                <a:latin typeface="Calibri" panose="020F0502020204030204"/>
              </a:rPr>
              <a:t>Form available at:  </a:t>
            </a:r>
            <a:r>
              <a:rPr lang="en-US" sz="1600" dirty="0">
                <a:solidFill>
                  <a:prstClr val="white"/>
                </a:solidFill>
                <a:latin typeface="Calibri" panose="020F0502020204030204"/>
                <a:hlinkClick r:id="rId3"/>
              </a:rPr>
              <a:t>https://psc.ky.gov/agencies/psc/industry/gas/Facility%20Locate%20Agreement%20Form.pdf</a:t>
            </a:r>
            <a:endParaRPr lang="en-US" sz="1600" dirty="0">
              <a:solidFill>
                <a:prstClr val="white"/>
              </a:solidFill>
              <a:latin typeface="Calibri" panose="020F0502020204030204"/>
            </a:endParaRPr>
          </a:p>
          <a:p>
            <a:pPr marR="0" lvl="1" defTabSz="877888" rtl="0" eaLnBrk="1" fontAlgn="auto" latinLnBrk="0" hangingPunct="1">
              <a:lnSpc>
                <a:spcPct val="90000"/>
              </a:lnSpc>
              <a:spcBef>
                <a:spcPts val="500"/>
              </a:spcBef>
              <a:spcAft>
                <a:spcPts val="0"/>
              </a:spcAft>
              <a:buClrTx/>
              <a:buSzTx/>
              <a:tabLst>
                <a:tab pos="5314950" algn="l"/>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626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kumimoji="0" lang="en-US" sz="4400" b="1" i="0" u="none" strike="noStrike" kern="1200" cap="none" spc="0" normalizeH="0" baseline="0" noProof="0" dirty="0">
                <a:ln>
                  <a:noFill/>
                </a:ln>
                <a:solidFill>
                  <a:srgbClr val="FFC000"/>
                </a:solidFill>
                <a:effectLst/>
                <a:uLnTx/>
                <a:uFillTx/>
                <a:latin typeface="Calibri Light" panose="020F0302020204030204"/>
                <a:ea typeface="+mj-ea"/>
                <a:cs typeface="+mj-cs"/>
              </a:rPr>
              <a:t> Locate Timelines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5057" y="1690688"/>
            <a:ext cx="3800487" cy="4351338"/>
          </a:xfrm>
        </p:spPr>
        <p:txBody>
          <a:bodyPr>
            <a:normAutofit/>
          </a:bodyPr>
          <a:lstStyle/>
          <a:p>
            <a:pPr marL="0" indent="0" algn="ctr">
              <a:buNone/>
            </a:pPr>
            <a:r>
              <a:rPr lang="en-US" sz="3200" b="1" dirty="0">
                <a:solidFill>
                  <a:srgbClr val="FFC000"/>
                </a:solidFill>
              </a:rPr>
              <a:t>Emergency Locate Request:</a:t>
            </a:r>
          </a:p>
          <a:p>
            <a:pPr marL="0" indent="0" algn="ctr">
              <a:buNone/>
            </a:pPr>
            <a:r>
              <a:rPr lang="en-US" sz="1900" b="1" dirty="0">
                <a:solidFill>
                  <a:srgbClr val="FFC000"/>
                </a:solidFill>
              </a:rPr>
              <a:t>a notification made to a protection notification center by an excavator to alert facility owners or operators of the need to begin immediate excavation in response to an emergency.</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34</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20037E-576A-0A58-09B1-C0EAD379DCF7}"/>
              </a:ext>
            </a:extLst>
          </p:cNvPr>
          <p:cNvSpPr txBox="1"/>
          <p:nvPr/>
        </p:nvSpPr>
        <p:spPr>
          <a:xfrm>
            <a:off x="5099901" y="2296582"/>
            <a:ext cx="6338740" cy="1200329"/>
          </a:xfrm>
          <a:prstGeom prst="rect">
            <a:avLst/>
          </a:prstGeom>
          <a:noFill/>
        </p:spPr>
        <p:txBody>
          <a:bodyPr wrap="square" rtlCol="0">
            <a:spAutoFit/>
          </a:bodyPr>
          <a:lstStyle/>
          <a:p>
            <a:r>
              <a:rPr lang="en-US" sz="2400" dirty="0">
                <a:solidFill>
                  <a:schemeClr val="bg1"/>
                </a:solidFill>
              </a:rPr>
              <a:t>As quickly as possible but not to exceed forty-eight (48) hours after receiving notification from an excavator</a:t>
            </a:r>
          </a:p>
        </p:txBody>
      </p:sp>
      <p:sp>
        <p:nvSpPr>
          <p:cNvPr id="6" name="TextBox 5">
            <a:extLst>
              <a:ext uri="{FF2B5EF4-FFF2-40B4-BE49-F238E27FC236}">
                <a16:creationId xmlns:a16="http://schemas.microsoft.com/office/drawing/2014/main" id="{32064437-E682-4617-CA13-6CEA6E3E0729}"/>
              </a:ext>
            </a:extLst>
          </p:cNvPr>
          <p:cNvSpPr txBox="1"/>
          <p:nvPr/>
        </p:nvSpPr>
        <p:spPr>
          <a:xfrm>
            <a:off x="335560" y="4606248"/>
            <a:ext cx="11787309" cy="2062103"/>
          </a:xfrm>
          <a:prstGeom prst="rect">
            <a:avLst/>
          </a:prstGeom>
          <a:noFill/>
        </p:spPr>
        <p:txBody>
          <a:bodyPr wrap="square" rtlCol="0">
            <a:spAutoFit/>
          </a:bodyPr>
          <a:lstStyle/>
          <a:p>
            <a:r>
              <a:rPr lang="en-US" sz="2000" dirty="0">
                <a:solidFill>
                  <a:schemeClr val="bg1"/>
                </a:solidFill>
              </a:rPr>
              <a:t>Note: KRS 367.4907 Compliance…shall not be required of authorized persons responding to emergency situations. However, these persons shall take every reasonable precaution to protect the public safety and underground facilities of others.</a:t>
            </a:r>
          </a:p>
          <a:p>
            <a:endParaRPr lang="en-US" sz="800" dirty="0">
              <a:solidFill>
                <a:schemeClr val="bg1"/>
              </a:solidFill>
            </a:endParaRPr>
          </a:p>
          <a:p>
            <a:r>
              <a:rPr lang="en-US" sz="2000" dirty="0">
                <a:solidFill>
                  <a:schemeClr val="bg1"/>
                </a:solidFill>
              </a:rPr>
              <a:t>KRS 367.4917(3) A person that knowingly provides false notice to a utility notification center of an emergency as defined in KRS 367.4903 shall be subject to a civil penalty of one thousand dollars ($1,000) for each violation. </a:t>
            </a:r>
          </a:p>
          <a:p>
            <a:endParaRPr lang="en-US" sz="2000" dirty="0">
              <a:solidFill>
                <a:schemeClr val="bg1"/>
              </a:solidFill>
            </a:endParaRPr>
          </a:p>
        </p:txBody>
      </p:sp>
    </p:spTree>
    <p:extLst>
      <p:ext uri="{BB962C8B-B14F-4D97-AF65-F5344CB8AC3E}">
        <p14:creationId xmlns:p14="http://schemas.microsoft.com/office/powerpoint/2010/main" val="954506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kumimoji="0" lang="en-US" sz="4400" b="1" i="0" u="none" strike="noStrike" kern="1200" cap="none" spc="0" normalizeH="0" baseline="0" noProof="0" dirty="0">
                <a:ln>
                  <a:noFill/>
                </a:ln>
                <a:solidFill>
                  <a:srgbClr val="FFC000"/>
                </a:solidFill>
                <a:effectLst/>
                <a:uLnTx/>
                <a:uFillTx/>
                <a:latin typeface="Calibri Light" panose="020F0302020204030204"/>
                <a:ea typeface="+mj-ea"/>
                <a:cs typeface="+mj-cs"/>
              </a:rPr>
              <a:t>Locate Timelines </a:t>
            </a:r>
            <a:r>
              <a:rPr lang="en-US" b="1" dirty="0">
                <a:solidFill>
                  <a:schemeClr val="bg1"/>
                </a:solidFill>
              </a:rPr>
              <a:t>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8199" y="2102174"/>
            <a:ext cx="3800487" cy="4351338"/>
          </a:xfrm>
        </p:spPr>
        <p:txBody>
          <a:bodyPr>
            <a:normAutofit/>
          </a:bodyPr>
          <a:lstStyle/>
          <a:p>
            <a:pPr marL="0" indent="0" algn="ctr">
              <a:buNone/>
            </a:pPr>
            <a:r>
              <a:rPr lang="en-US" sz="3200" b="1" dirty="0">
                <a:solidFill>
                  <a:srgbClr val="FFC000"/>
                </a:solidFill>
              </a:rPr>
              <a:t>Design Information Request:</a:t>
            </a:r>
          </a:p>
          <a:p>
            <a:pPr marL="0" indent="0" algn="ctr">
              <a:buNone/>
            </a:pPr>
            <a:r>
              <a:rPr lang="en-US" sz="1900" b="1" dirty="0">
                <a:solidFill>
                  <a:srgbClr val="FFC000"/>
                </a:solidFill>
              </a:rPr>
              <a:t>a notification made to a protection notification center by a person providing professional services and making a request in preparation for bidding, preconstruction engineering, or other advance planning efforts. A design information request may not be used for excavation purposes</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35</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20037E-576A-0A58-09B1-C0EAD379DCF7}"/>
              </a:ext>
            </a:extLst>
          </p:cNvPr>
          <p:cNvSpPr txBox="1"/>
          <p:nvPr/>
        </p:nvSpPr>
        <p:spPr>
          <a:xfrm>
            <a:off x="5203596" y="3216464"/>
            <a:ext cx="6338740" cy="1569660"/>
          </a:xfrm>
          <a:prstGeom prst="rect">
            <a:avLst/>
          </a:prstGeom>
          <a:noFill/>
        </p:spPr>
        <p:txBody>
          <a:bodyPr wrap="square" rtlCol="0">
            <a:spAutoFit/>
          </a:bodyPr>
          <a:lstStyle/>
          <a:p>
            <a:r>
              <a:rPr lang="en-US" sz="2400" dirty="0">
                <a:solidFill>
                  <a:schemeClr val="bg1"/>
                </a:solidFill>
              </a:rPr>
              <a:t>within ten (10) working days after receiving notification from the person making the request.</a:t>
            </a:r>
          </a:p>
          <a:p>
            <a:endParaRPr lang="en-US" sz="2400" dirty="0">
              <a:solidFill>
                <a:schemeClr val="bg1"/>
              </a:solidFill>
            </a:endParaRPr>
          </a:p>
          <a:p>
            <a:pPr lvl="1"/>
            <a:endParaRPr lang="en-US" sz="2400" dirty="0">
              <a:solidFill>
                <a:schemeClr val="bg1"/>
              </a:solidFill>
            </a:endParaRPr>
          </a:p>
        </p:txBody>
      </p:sp>
    </p:spTree>
    <p:extLst>
      <p:ext uri="{BB962C8B-B14F-4D97-AF65-F5344CB8AC3E}">
        <p14:creationId xmlns:p14="http://schemas.microsoft.com/office/powerpoint/2010/main" val="1224584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36</a:t>
            </a:fld>
            <a:endParaRPr lang="en-US"/>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4294967295"/>
          </p:nvPr>
        </p:nvSpPr>
        <p:spPr>
          <a:xfrm>
            <a:off x="335560" y="1722962"/>
            <a:ext cx="11367082" cy="4769909"/>
          </a:xfrm>
        </p:spPr>
        <p:txBody>
          <a:bodyPr>
            <a:normAutofit fontScale="92500" lnSpcReduction="10000"/>
          </a:bodyPr>
          <a:lstStyle/>
          <a:p>
            <a:pPr marL="0" indent="0">
              <a:buNone/>
            </a:pPr>
            <a:r>
              <a:rPr lang="en-US" sz="3000" dirty="0">
                <a:solidFill>
                  <a:srgbClr val="FFC000"/>
                </a:solidFill>
              </a:rPr>
              <a:t>When Responding to a Design Information Request:</a:t>
            </a:r>
          </a:p>
          <a:p>
            <a:pPr marL="0" indent="0">
              <a:buNone/>
            </a:pPr>
            <a:r>
              <a:rPr lang="en-US" sz="1900" dirty="0">
                <a:solidFill>
                  <a:srgbClr val="FFC000"/>
                </a:solidFill>
              </a:rPr>
              <a:t>KRS 367.4909 (8) The operator shall:</a:t>
            </a:r>
          </a:p>
          <a:p>
            <a:pPr lvl="1"/>
            <a:r>
              <a:rPr lang="en-US" sz="1900" dirty="0">
                <a:solidFill>
                  <a:schemeClr val="bg1"/>
                </a:solidFill>
              </a:rPr>
              <a:t>(a) Designate with temporary underground facility markers the location of all underground facilities owned by the operator within the area of the design information request as defined in KRS 367.4903; </a:t>
            </a:r>
          </a:p>
          <a:p>
            <a:pPr lvl="1"/>
            <a:r>
              <a:rPr lang="en-US" sz="1900" dirty="0">
                <a:solidFill>
                  <a:schemeClr val="bg1"/>
                </a:solidFill>
              </a:rPr>
              <a:t>(b) Provide to the person making the design information request a description of all underground facilities owned by the operator in the area of the design information request and the location of the facilities, which may include drawings marked with a scale, dimensions, and reference points for underground utilities already built in the area or other facility records that are maintained by the operator; or </a:t>
            </a:r>
          </a:p>
          <a:p>
            <a:pPr lvl="1"/>
            <a:r>
              <a:rPr lang="en-US" sz="1900" dirty="0">
                <a:solidFill>
                  <a:schemeClr val="bg1"/>
                </a:solidFill>
              </a:rPr>
              <a:t>(c) Allow the person making the design information request or an authorized person to inspect the drawings or other records for all underground facilities with the proposed area of excavation at a location that is acceptable to the operator.</a:t>
            </a:r>
          </a:p>
          <a:p>
            <a:pPr marL="457200" lvl="1" indent="0">
              <a:buNone/>
            </a:pPr>
            <a:endParaRPr lang="en-US" sz="1900" dirty="0">
              <a:solidFill>
                <a:schemeClr val="bg1"/>
              </a:solidFill>
            </a:endParaRPr>
          </a:p>
          <a:p>
            <a:pPr marL="0" lvl="1" indent="0">
              <a:lnSpc>
                <a:spcPct val="100000"/>
              </a:lnSpc>
              <a:buNone/>
            </a:pPr>
            <a:r>
              <a:rPr lang="en-US" sz="1900" dirty="0">
                <a:solidFill>
                  <a:srgbClr val="FFC000"/>
                </a:solidFill>
              </a:rPr>
              <a:t>Note:</a:t>
            </a:r>
            <a:r>
              <a:rPr lang="en-US" sz="1900" dirty="0">
                <a:solidFill>
                  <a:schemeClr val="bg1"/>
                </a:solidFill>
              </a:rPr>
              <a:t> KRS 367.4909 (9) An operator may reject a design information request and not be held in violation of subsection (6) of this section based upon security considerations or if producing the information will place the operator at a competitive disadvantage, pending the operator obtaining additional information confirming the legitimacy of the notice. The operator shall notify the person making the design information request and may</a:t>
            </a:r>
          </a:p>
          <a:p>
            <a:pPr marL="0" lvl="1" indent="0">
              <a:lnSpc>
                <a:spcPct val="100000"/>
              </a:lnSpc>
              <a:buNone/>
            </a:pPr>
            <a:r>
              <a:rPr lang="en-US" sz="1900" dirty="0">
                <a:solidFill>
                  <a:schemeClr val="bg1"/>
                </a:solidFill>
              </a:rPr>
              <a:t>request additional information.</a:t>
            </a:r>
          </a:p>
          <a:p>
            <a:pPr marL="0" indent="0">
              <a:buNone/>
            </a:pPr>
            <a:endParaRPr lang="en-US" sz="3200" b="1" dirty="0">
              <a:solidFill>
                <a:srgbClr val="FFC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387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kumimoji="0" lang="en-US" sz="4400" b="1" i="0" u="none" strike="noStrike" kern="1200" cap="none" spc="0" normalizeH="0" baseline="0" noProof="0" dirty="0">
                <a:ln>
                  <a:noFill/>
                </a:ln>
                <a:solidFill>
                  <a:srgbClr val="FFC000"/>
                </a:solidFill>
                <a:effectLst/>
                <a:uLnTx/>
                <a:uFillTx/>
                <a:latin typeface="Calibri Light" panose="020F0302020204030204"/>
                <a:ea typeface="+mj-ea"/>
                <a:cs typeface="+mj-cs"/>
              </a:rPr>
              <a:t>Locate Timelines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8199" y="2102174"/>
            <a:ext cx="3800487" cy="4351338"/>
          </a:xfrm>
        </p:spPr>
        <p:txBody>
          <a:bodyPr>
            <a:normAutofit/>
          </a:bodyPr>
          <a:lstStyle/>
          <a:p>
            <a:pPr marL="0" indent="0" algn="ctr">
              <a:buNone/>
            </a:pPr>
            <a:r>
              <a:rPr lang="en-US" sz="3200" b="1" dirty="0">
                <a:solidFill>
                  <a:srgbClr val="FFC000"/>
                </a:solidFill>
              </a:rPr>
              <a:t>Large Project Request:</a:t>
            </a:r>
          </a:p>
          <a:p>
            <a:pPr marL="0" indent="0" algn="ctr">
              <a:buNone/>
            </a:pPr>
            <a:r>
              <a:rPr lang="en-US" sz="1900" b="1" dirty="0">
                <a:solidFill>
                  <a:srgbClr val="FFC000"/>
                </a:solidFill>
              </a:rPr>
              <a:t>An area of excavation occurring on or after July 1, 2016, measuring more than two thousand (2,000) feet in length. Multiple excavation notifications in an area may be considered together in determining if the excavations are part of a large project.</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37</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20037E-576A-0A58-09B1-C0EAD379DCF7}"/>
              </a:ext>
            </a:extLst>
          </p:cNvPr>
          <p:cNvSpPr txBox="1"/>
          <p:nvPr/>
        </p:nvSpPr>
        <p:spPr>
          <a:xfrm>
            <a:off x="5015060" y="2267438"/>
            <a:ext cx="6338740" cy="3046988"/>
          </a:xfrm>
          <a:prstGeom prst="rect">
            <a:avLst/>
          </a:prstGeom>
          <a:noFill/>
        </p:spPr>
        <p:txBody>
          <a:bodyPr wrap="square" rtlCol="0">
            <a:spAutoFit/>
          </a:bodyPr>
          <a:lstStyle/>
          <a:p>
            <a:r>
              <a:rPr lang="en-US" sz="2400" dirty="0">
                <a:solidFill>
                  <a:schemeClr val="bg1"/>
                </a:solidFill>
              </a:rPr>
              <a:t>within two (2) working days the operator shall notify the excavator that an excavation area has been determined to be a large project, and the operator shall respond to the request within five (5) working days from the later of receiving notification from an excavator or prior to the scheduled excavation start date for that location if agreed upon as provided in KRS 367.4917(7)</a:t>
            </a:r>
          </a:p>
        </p:txBody>
      </p:sp>
    </p:spTree>
    <p:extLst>
      <p:ext uri="{BB962C8B-B14F-4D97-AF65-F5344CB8AC3E}">
        <p14:creationId xmlns:p14="http://schemas.microsoft.com/office/powerpoint/2010/main" val="4200482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284476" y="2946400"/>
            <a:ext cx="3083351" cy="4126962"/>
          </a:xfrm>
        </p:spPr>
        <p:txBody>
          <a:bodyPr>
            <a:normAutofit/>
          </a:bodyPr>
          <a:lstStyle/>
          <a:p>
            <a:pPr marL="457200" lvl="1" indent="0" algn="ctr">
              <a:buNone/>
            </a:pPr>
            <a:r>
              <a:rPr lang="en-US" sz="3600" b="1" dirty="0">
                <a:solidFill>
                  <a:srgbClr val="FFC000"/>
                </a:solidFill>
              </a:rPr>
              <a:t>Large Project Timeline</a:t>
            </a:r>
          </a:p>
          <a:p>
            <a:pPr lvl="1" algn="ctr"/>
            <a:endParaRPr lang="en-US" b="1" u="sng" dirty="0">
              <a:solidFill>
                <a:srgbClr val="FFC000"/>
              </a:solidFill>
            </a:endParaRPr>
          </a:p>
        </p:txBody>
      </p:sp>
      <p:sp>
        <p:nvSpPr>
          <p:cNvPr id="7" name="Content Placeholder 6">
            <a:extLst>
              <a:ext uri="{FF2B5EF4-FFF2-40B4-BE49-F238E27FC236}">
                <a16:creationId xmlns:a16="http://schemas.microsoft.com/office/drawing/2014/main" id="{37B92CF4-E624-8BF8-8129-DEA7C63CAE2C}"/>
              </a:ext>
            </a:extLst>
          </p:cNvPr>
          <p:cNvSpPr>
            <a:spLocks noGrp="1"/>
          </p:cNvSpPr>
          <p:nvPr>
            <p:ph sz="half" idx="2"/>
          </p:nvPr>
        </p:nvSpPr>
        <p:spPr/>
        <p:txBody>
          <a:bodyPr/>
          <a:lstStyle/>
          <a:p>
            <a:endParaRPr lang="en-US"/>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38</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AB77E85-EC79-8551-3C11-F1B7EC184D2A}"/>
              </a:ext>
            </a:extLst>
          </p:cNvPr>
          <p:cNvPicPr>
            <a:picLocks noChangeAspect="1"/>
          </p:cNvPicPr>
          <p:nvPr/>
        </p:nvPicPr>
        <p:blipFill>
          <a:blip r:embed="rId3"/>
          <a:stretch>
            <a:fillRect/>
          </a:stretch>
        </p:blipFill>
        <p:spPr>
          <a:xfrm>
            <a:off x="4119513" y="1822518"/>
            <a:ext cx="7354378" cy="4716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0406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kumimoji="0" lang="en-US" sz="4400" b="1" i="0" u="none" strike="noStrike" kern="1200" cap="none" spc="0" normalizeH="0" baseline="0" noProof="0" dirty="0">
                <a:ln>
                  <a:noFill/>
                </a:ln>
                <a:solidFill>
                  <a:srgbClr val="FFC000"/>
                </a:solidFill>
                <a:effectLst/>
                <a:uLnTx/>
                <a:uFillTx/>
                <a:latin typeface="Calibri Light" panose="020F0302020204030204"/>
                <a:ea typeface="+mj-ea"/>
                <a:cs typeface="+mj-cs"/>
              </a:rPr>
              <a:t>Locate Timelines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8199" y="2102174"/>
            <a:ext cx="3800487" cy="4351338"/>
          </a:xfrm>
        </p:spPr>
        <p:txBody>
          <a:bodyPr>
            <a:normAutofit/>
          </a:bodyPr>
          <a:lstStyle/>
          <a:p>
            <a:pPr marL="0" indent="0" algn="ctr">
              <a:buNone/>
            </a:pPr>
            <a:r>
              <a:rPr lang="en-US" sz="3200" b="1" dirty="0">
                <a:solidFill>
                  <a:srgbClr val="FFC000"/>
                </a:solidFill>
              </a:rPr>
              <a:t>Unmapped or </a:t>
            </a:r>
            <a:r>
              <a:rPr lang="en-US" sz="3200" b="1" dirty="0" err="1">
                <a:solidFill>
                  <a:srgbClr val="FFC000"/>
                </a:solidFill>
              </a:rPr>
              <a:t>Untonable</a:t>
            </a:r>
            <a:r>
              <a:rPr lang="en-US" sz="3200" b="1" dirty="0">
                <a:solidFill>
                  <a:srgbClr val="FFC000"/>
                </a:solidFill>
              </a:rPr>
              <a:t> Facility Request:</a:t>
            </a:r>
          </a:p>
          <a:p>
            <a:pPr marL="0" indent="0" algn="ctr">
              <a:buNone/>
            </a:pPr>
            <a:r>
              <a:rPr lang="en-US" sz="1900" b="1" dirty="0">
                <a:solidFill>
                  <a:srgbClr val="FFC000"/>
                </a:solidFill>
              </a:rPr>
              <a:t>an underground facility that cannot be located from the surface using locating methods which meet industry standards and that requires additional efforts and extended time</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39</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20037E-576A-0A58-09B1-C0EAD379DCF7}"/>
              </a:ext>
            </a:extLst>
          </p:cNvPr>
          <p:cNvSpPr txBox="1"/>
          <p:nvPr/>
        </p:nvSpPr>
        <p:spPr>
          <a:xfrm>
            <a:off x="5015060" y="2267438"/>
            <a:ext cx="6338740" cy="3139321"/>
          </a:xfrm>
          <a:prstGeom prst="rect">
            <a:avLst/>
          </a:prstGeom>
          <a:noFill/>
        </p:spPr>
        <p:txBody>
          <a:bodyPr wrap="square" rtlCol="0">
            <a:spAutoFit/>
          </a:bodyPr>
          <a:lstStyle/>
          <a:p>
            <a:r>
              <a:rPr lang="en-US" sz="2200" dirty="0">
                <a:solidFill>
                  <a:schemeClr val="bg1"/>
                </a:solidFill>
              </a:rPr>
              <a:t>Within </a:t>
            </a:r>
            <a:r>
              <a:rPr lang="en-US" sz="2200" dirty="0">
                <a:solidFill>
                  <a:srgbClr val="FFC000"/>
                </a:solidFill>
              </a:rPr>
              <a:t>two (2) working days</a:t>
            </a:r>
            <a:r>
              <a:rPr lang="en-US" sz="2200" dirty="0">
                <a:solidFill>
                  <a:schemeClr val="bg1"/>
                </a:solidFill>
              </a:rPr>
              <a:t> the operator shall notify the excavator that an excavation area has been determined to be an unmapped or </a:t>
            </a:r>
            <a:r>
              <a:rPr lang="en-US" sz="2200" dirty="0" err="1">
                <a:solidFill>
                  <a:schemeClr val="bg1"/>
                </a:solidFill>
              </a:rPr>
              <a:t>untonable</a:t>
            </a:r>
            <a:r>
              <a:rPr lang="en-US" sz="2200" dirty="0">
                <a:solidFill>
                  <a:schemeClr val="bg1"/>
                </a:solidFill>
              </a:rPr>
              <a:t> project, and the operator shall respond to the request within </a:t>
            </a:r>
            <a:r>
              <a:rPr lang="en-US" sz="2200" dirty="0">
                <a:solidFill>
                  <a:srgbClr val="FFC000"/>
                </a:solidFill>
              </a:rPr>
              <a:t>five (5) working days for a normal locate request</a:t>
            </a:r>
            <a:r>
              <a:rPr lang="en-US" sz="2200" dirty="0">
                <a:solidFill>
                  <a:schemeClr val="bg1"/>
                </a:solidFill>
              </a:rPr>
              <a:t> or </a:t>
            </a:r>
            <a:r>
              <a:rPr lang="en-US" sz="2200" dirty="0">
                <a:solidFill>
                  <a:srgbClr val="FFC000"/>
                </a:solidFill>
              </a:rPr>
              <a:t>eight (8) working days for a large project request</a:t>
            </a:r>
            <a:r>
              <a:rPr lang="en-US" sz="2200" dirty="0">
                <a:solidFill>
                  <a:schemeClr val="bg1"/>
                </a:solidFill>
              </a:rPr>
              <a:t> from the later of receiving notification from an excavator or prior to the scheduled excavation start date if agreed upon as provided in KRS 367.4917(7)</a:t>
            </a:r>
          </a:p>
        </p:txBody>
      </p:sp>
    </p:spTree>
    <p:extLst>
      <p:ext uri="{BB962C8B-B14F-4D97-AF65-F5344CB8AC3E}">
        <p14:creationId xmlns:p14="http://schemas.microsoft.com/office/powerpoint/2010/main" val="2692079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335560" y="2869137"/>
            <a:ext cx="3083351" cy="4351338"/>
          </a:xfrm>
        </p:spPr>
        <p:txBody>
          <a:bodyPr>
            <a:normAutofit/>
          </a:bodyPr>
          <a:lstStyle/>
          <a:p>
            <a:pPr marL="457200" lvl="1" indent="0" algn="ctr">
              <a:buNone/>
            </a:pPr>
            <a:r>
              <a:rPr lang="en-US" sz="3200" b="1" dirty="0">
                <a:solidFill>
                  <a:srgbClr val="FFC000"/>
                </a:solidFill>
              </a:rPr>
              <a:t>Unmapped or </a:t>
            </a:r>
            <a:r>
              <a:rPr lang="en-US" sz="3200" b="1" dirty="0" err="1">
                <a:solidFill>
                  <a:srgbClr val="FFC000"/>
                </a:solidFill>
              </a:rPr>
              <a:t>Untonable</a:t>
            </a:r>
            <a:r>
              <a:rPr lang="en-US" sz="3200" b="1" dirty="0">
                <a:solidFill>
                  <a:srgbClr val="FFC000"/>
                </a:solidFill>
              </a:rPr>
              <a:t> Locate Timeline</a:t>
            </a:r>
          </a:p>
          <a:p>
            <a:pPr lvl="1" algn="ctr"/>
            <a:endParaRPr lang="en-US" b="1" u="sng" dirty="0">
              <a:solidFill>
                <a:srgbClr val="FFC000"/>
              </a:solidFill>
            </a:endParaRPr>
          </a:p>
        </p:txBody>
      </p:sp>
      <p:sp>
        <p:nvSpPr>
          <p:cNvPr id="7" name="Content Placeholder 6">
            <a:extLst>
              <a:ext uri="{FF2B5EF4-FFF2-40B4-BE49-F238E27FC236}">
                <a16:creationId xmlns:a16="http://schemas.microsoft.com/office/drawing/2014/main" id="{37B92CF4-E624-8BF8-8129-DEA7C63CAE2C}"/>
              </a:ext>
            </a:extLst>
          </p:cNvPr>
          <p:cNvSpPr>
            <a:spLocks noGrp="1"/>
          </p:cNvSpPr>
          <p:nvPr>
            <p:ph sz="half" idx="2"/>
          </p:nvPr>
        </p:nvSpPr>
        <p:spPr/>
        <p:txBody>
          <a:bodyPr/>
          <a:lstStyle/>
          <a:p>
            <a:endParaRPr lang="en-US"/>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40</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BFA64C2-6662-A952-0CB5-7E62F1665D2F}"/>
              </a:ext>
            </a:extLst>
          </p:cNvPr>
          <p:cNvPicPr>
            <a:picLocks noChangeAspect="1"/>
          </p:cNvPicPr>
          <p:nvPr/>
        </p:nvPicPr>
        <p:blipFill>
          <a:blip r:embed="rId3"/>
          <a:stretch>
            <a:fillRect/>
          </a:stretch>
        </p:blipFill>
        <p:spPr>
          <a:xfrm>
            <a:off x="3864990" y="1792360"/>
            <a:ext cx="7670834" cy="4513243"/>
          </a:xfrm>
          <a:prstGeom prst="rect">
            <a:avLst/>
          </a:prstGeom>
        </p:spPr>
      </p:pic>
    </p:spTree>
    <p:extLst>
      <p:ext uri="{BB962C8B-B14F-4D97-AF65-F5344CB8AC3E}">
        <p14:creationId xmlns:p14="http://schemas.microsoft.com/office/powerpoint/2010/main" val="1872776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335560" y="2572650"/>
            <a:ext cx="3083351" cy="4351338"/>
          </a:xfrm>
        </p:spPr>
        <p:txBody>
          <a:bodyPr>
            <a:normAutofit/>
          </a:bodyPr>
          <a:lstStyle/>
          <a:p>
            <a:pPr marL="457200" lvl="1" indent="0" algn="ctr">
              <a:buNone/>
            </a:pPr>
            <a:r>
              <a:rPr lang="en-US" sz="3200" b="1" dirty="0">
                <a:solidFill>
                  <a:srgbClr val="FFC000"/>
                </a:solidFill>
              </a:rPr>
              <a:t>Unmapped or </a:t>
            </a:r>
            <a:r>
              <a:rPr lang="en-US" sz="3200" b="1" dirty="0" err="1">
                <a:solidFill>
                  <a:srgbClr val="FFC000"/>
                </a:solidFill>
              </a:rPr>
              <a:t>Untonable</a:t>
            </a:r>
            <a:r>
              <a:rPr lang="en-US" sz="3200" b="1" dirty="0">
                <a:solidFill>
                  <a:srgbClr val="FFC000"/>
                </a:solidFill>
              </a:rPr>
              <a:t> Large Project Locate Timeline</a:t>
            </a:r>
          </a:p>
          <a:p>
            <a:pPr lvl="1" algn="ctr"/>
            <a:endParaRPr lang="en-US" b="1" u="sng" dirty="0">
              <a:solidFill>
                <a:srgbClr val="FFC000"/>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41</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2" name="Content Placeholder 11" descr="A picture containing calendar">
            <a:extLst>
              <a:ext uri="{FF2B5EF4-FFF2-40B4-BE49-F238E27FC236}">
                <a16:creationId xmlns:a16="http://schemas.microsoft.com/office/drawing/2014/main" id="{E914E83F-2376-D66A-9A26-C53AEAC8035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771900" y="1727548"/>
            <a:ext cx="7930742" cy="45919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12168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kumimoji="0" lang="en-US" sz="4400" b="1" i="0" u="none" strike="noStrike" kern="1200" cap="none" spc="0" normalizeH="0" baseline="0" noProof="0" dirty="0">
                <a:ln>
                  <a:noFill/>
                </a:ln>
                <a:solidFill>
                  <a:srgbClr val="FFC000"/>
                </a:solidFill>
                <a:effectLst/>
                <a:uLnTx/>
                <a:uFillTx/>
                <a:latin typeface="Calibri Light" panose="020F0302020204030204"/>
                <a:ea typeface="+mj-ea"/>
                <a:cs typeface="+mj-cs"/>
              </a:rPr>
              <a:t>Locate Timelines </a:t>
            </a:r>
            <a:r>
              <a:rPr lang="en-US" b="1" dirty="0">
                <a:solidFill>
                  <a:schemeClr val="bg1"/>
                </a:solidFill>
              </a:rPr>
              <a:t>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8200" y="2366420"/>
            <a:ext cx="3800487" cy="4351338"/>
          </a:xfrm>
        </p:spPr>
        <p:txBody>
          <a:bodyPr>
            <a:normAutofit/>
          </a:bodyPr>
          <a:lstStyle/>
          <a:p>
            <a:pPr marL="0" indent="0" algn="ctr">
              <a:buNone/>
            </a:pPr>
            <a:r>
              <a:rPr lang="en-US" sz="3000" b="1" dirty="0">
                <a:solidFill>
                  <a:srgbClr val="FFC000"/>
                </a:solidFill>
              </a:rPr>
              <a:t>Fiber-to-the-Premises Broadband Deployment Excavation Request:</a:t>
            </a:r>
          </a:p>
          <a:p>
            <a:pPr marL="0" indent="0" algn="ctr">
              <a:buNone/>
            </a:pPr>
            <a:r>
              <a:rPr lang="en-US" sz="1900" b="1" dirty="0">
                <a:solidFill>
                  <a:srgbClr val="FFC000"/>
                </a:solidFill>
              </a:rPr>
              <a:t>a service that provides network connectivity between a location and a subscriber using fiber</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42</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20037E-576A-0A58-09B1-C0EAD379DCF7}"/>
              </a:ext>
            </a:extLst>
          </p:cNvPr>
          <p:cNvSpPr txBox="1"/>
          <p:nvPr/>
        </p:nvSpPr>
        <p:spPr>
          <a:xfrm>
            <a:off x="5264442" y="3044279"/>
            <a:ext cx="6338740" cy="769441"/>
          </a:xfrm>
          <a:prstGeom prst="rect">
            <a:avLst/>
          </a:prstGeom>
          <a:noFill/>
        </p:spPr>
        <p:txBody>
          <a:bodyPr wrap="square" rtlCol="0">
            <a:spAutoFit/>
          </a:bodyPr>
          <a:lstStyle/>
          <a:p>
            <a:r>
              <a:rPr lang="en-US" sz="2200" dirty="0">
                <a:solidFill>
                  <a:schemeClr val="bg1"/>
                </a:solidFill>
              </a:rPr>
              <a:t>in locations not already served by fiber-to-the-premises, within four (4) working days.</a:t>
            </a:r>
          </a:p>
        </p:txBody>
      </p:sp>
    </p:spTree>
    <p:extLst>
      <p:ext uri="{BB962C8B-B14F-4D97-AF65-F5344CB8AC3E}">
        <p14:creationId xmlns:p14="http://schemas.microsoft.com/office/powerpoint/2010/main" val="18685746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kumimoji="0" lang="en-US" sz="4400" b="1" i="0" u="none" strike="noStrike" kern="1200" cap="none" spc="0" normalizeH="0" baseline="0" noProof="0" dirty="0">
                <a:ln>
                  <a:noFill/>
                </a:ln>
                <a:solidFill>
                  <a:srgbClr val="FFC000"/>
                </a:solidFill>
                <a:effectLst/>
                <a:uLnTx/>
                <a:uFillTx/>
                <a:latin typeface="Calibri Light" panose="020F0302020204030204"/>
                <a:ea typeface="+mj-ea"/>
                <a:cs typeface="+mj-cs"/>
              </a:rPr>
              <a:t>Locate Timelines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8200" y="2551511"/>
            <a:ext cx="3800487" cy="4015111"/>
          </a:xfrm>
        </p:spPr>
        <p:txBody>
          <a:bodyPr>
            <a:normAutofit/>
          </a:bodyPr>
          <a:lstStyle/>
          <a:p>
            <a:pPr marL="0" indent="0" algn="ctr">
              <a:buNone/>
            </a:pPr>
            <a:r>
              <a:rPr lang="en-US" sz="3000" b="1" dirty="0">
                <a:solidFill>
                  <a:srgbClr val="FFC000"/>
                </a:solidFill>
              </a:rPr>
              <a:t>Second Notice Request:</a:t>
            </a:r>
          </a:p>
          <a:p>
            <a:pPr marL="0" indent="0" algn="ctr">
              <a:buNone/>
            </a:pPr>
            <a:r>
              <a:rPr lang="en-US" sz="1900" b="1" dirty="0">
                <a:solidFill>
                  <a:srgbClr val="FFC000"/>
                </a:solidFill>
              </a:rPr>
              <a:t>a notice that is made by an excavator to a notification center when an operator has failed to comply with the positive response requirements</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43</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20037E-576A-0A58-09B1-C0EAD379DCF7}"/>
              </a:ext>
            </a:extLst>
          </p:cNvPr>
          <p:cNvSpPr txBox="1"/>
          <p:nvPr/>
        </p:nvSpPr>
        <p:spPr>
          <a:xfrm>
            <a:off x="5234593" y="2998307"/>
            <a:ext cx="6338740" cy="1446550"/>
          </a:xfrm>
          <a:prstGeom prst="rect">
            <a:avLst/>
          </a:prstGeom>
          <a:noFill/>
        </p:spPr>
        <p:txBody>
          <a:bodyPr wrap="square" rtlCol="0">
            <a:spAutoFit/>
          </a:bodyPr>
          <a:lstStyle/>
          <a:p>
            <a:r>
              <a:rPr lang="en-US" sz="2200" dirty="0">
                <a:solidFill>
                  <a:schemeClr val="bg1"/>
                </a:solidFill>
              </a:rPr>
              <a:t>Within one (1) working day after receiving a second notice request from an excavator pursuant to KRS 367.4911(12), an operator shall locate its facility and update the positive response system.</a:t>
            </a:r>
          </a:p>
        </p:txBody>
      </p:sp>
    </p:spTree>
    <p:extLst>
      <p:ext uri="{BB962C8B-B14F-4D97-AF65-F5344CB8AC3E}">
        <p14:creationId xmlns:p14="http://schemas.microsoft.com/office/powerpoint/2010/main" val="4205131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endParaRPr lang="en-US"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fontScale="92500"/>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621145" y="1825625"/>
            <a:ext cx="5181600" cy="4530725"/>
          </a:xfrm>
        </p:spPr>
        <p:txBody>
          <a:bodyPr>
            <a:normAutofit fontScale="92500"/>
          </a:bodyPr>
          <a:lstStyle/>
          <a:p>
            <a:pPr marL="0" indent="0">
              <a:buNone/>
            </a:pPr>
            <a:r>
              <a:rPr lang="en-US" sz="3000" dirty="0">
                <a:solidFill>
                  <a:srgbClr val="FFC000"/>
                </a:solidFill>
              </a:rPr>
              <a:t>After receiving a locate request:</a:t>
            </a:r>
          </a:p>
          <a:p>
            <a:pPr marL="0" indent="0">
              <a:buNone/>
            </a:pPr>
            <a:r>
              <a:rPr lang="en-US" sz="2400" dirty="0">
                <a:solidFill>
                  <a:srgbClr val="FFC000"/>
                </a:solidFill>
              </a:rPr>
              <a:t>KRS 367.4909 (7) The operator shall:</a:t>
            </a:r>
          </a:p>
          <a:p>
            <a:pPr marL="0" indent="0">
              <a:buNone/>
            </a:pPr>
            <a:endParaRPr lang="en-US" sz="800" dirty="0">
              <a:solidFill>
                <a:srgbClr val="FFC000"/>
              </a:solidFill>
            </a:endParaRPr>
          </a:p>
          <a:p>
            <a:pPr lvl="1"/>
            <a:r>
              <a:rPr lang="en-US" sz="2100" dirty="0">
                <a:solidFill>
                  <a:schemeClr val="bg1"/>
                </a:solidFill>
              </a:rPr>
              <a:t>(a) Inform the excavator of the approximate location and description of any of the operator's underground facilities that may be damaged or pose a safety concern because of excavation or demolition;</a:t>
            </a:r>
          </a:p>
          <a:p>
            <a:pPr lvl="1"/>
            <a:r>
              <a:rPr lang="en-US" sz="2100" dirty="0">
                <a:solidFill>
                  <a:schemeClr val="bg1"/>
                </a:solidFill>
              </a:rPr>
              <a:t>(b) Unless permanent facility markers are provided, provide temporary markings to inform the excavator of the ownership and approximate location of the underground facility; and</a:t>
            </a:r>
          </a:p>
          <a:p>
            <a:pPr lvl="1"/>
            <a:r>
              <a:rPr lang="en-US" sz="2100" dirty="0">
                <a:solidFill>
                  <a:schemeClr val="bg1"/>
                </a:solidFill>
              </a:rPr>
              <a:t>(c) Provide a positive response to the requesting party.</a:t>
            </a:r>
          </a:p>
          <a:p>
            <a:pPr marL="0" indent="0">
              <a:buNone/>
            </a:pPr>
            <a:endParaRPr lang="en-US" sz="3200" b="1" dirty="0">
              <a:solidFill>
                <a:srgbClr val="FFC000"/>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44</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person wearing a safety vest and holding a scooter">
            <a:extLst>
              <a:ext uri="{FF2B5EF4-FFF2-40B4-BE49-F238E27FC236}">
                <a16:creationId xmlns:a16="http://schemas.microsoft.com/office/drawing/2014/main" id="{E19C3358-3EF6-C8E5-86E6-08BB78E42B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0930" y="1895185"/>
            <a:ext cx="2853652" cy="4391093"/>
          </a:xfrm>
          <a:prstGeom prst="rect">
            <a:avLst/>
          </a:prstGeom>
          <a:ln>
            <a:noFill/>
          </a:ln>
          <a:effectLst>
            <a:softEdge rad="112500"/>
          </a:effectLst>
        </p:spPr>
      </p:pic>
    </p:spTree>
    <p:extLst>
      <p:ext uri="{BB962C8B-B14F-4D97-AF65-F5344CB8AC3E}">
        <p14:creationId xmlns:p14="http://schemas.microsoft.com/office/powerpoint/2010/main" val="1762707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lang="en-US" sz="4000" b="1" dirty="0">
                <a:solidFill>
                  <a:srgbClr val="FFC000"/>
                </a:solidFill>
                <a:latin typeface="Calibri Light" panose="020F0302020204030204"/>
              </a:rPr>
              <a:t>Marking Requirements</a:t>
            </a:r>
            <a:endParaRPr lang="en-US" sz="4000"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8200" y="2869137"/>
            <a:ext cx="4786745" cy="2266281"/>
          </a:xfrm>
        </p:spPr>
        <p:txBody>
          <a:bodyPr>
            <a:normAutofit/>
          </a:bodyPr>
          <a:lstStyle/>
          <a:p>
            <a:pPr marL="0" indent="0" algn="ctr">
              <a:buNone/>
            </a:pPr>
            <a:r>
              <a:rPr lang="en-US" sz="3000" b="1" dirty="0">
                <a:solidFill>
                  <a:srgbClr val="FFC000"/>
                </a:solidFill>
              </a:rPr>
              <a:t>Temporary underground facility markers shall consist of paint, chalk, flags, stakes, or any combination thereof…</a:t>
            </a:r>
            <a:endParaRPr lang="en-US" sz="1900" b="1" dirty="0">
              <a:solidFill>
                <a:srgbClr val="FFC000"/>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45</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534A71B-B437-1A24-C4C2-01146D6BD3BA}"/>
              </a:ext>
            </a:extLst>
          </p:cNvPr>
          <p:cNvPicPr>
            <a:picLocks noChangeAspect="1"/>
          </p:cNvPicPr>
          <p:nvPr/>
        </p:nvPicPr>
        <p:blipFill>
          <a:blip r:embed="rId3"/>
          <a:stretch>
            <a:fillRect/>
          </a:stretch>
        </p:blipFill>
        <p:spPr>
          <a:xfrm>
            <a:off x="6271491" y="1690688"/>
            <a:ext cx="4435763" cy="49063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008906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136525"/>
            <a:ext cx="10515600" cy="1552572"/>
          </a:xfrm>
        </p:spPr>
        <p:txBody>
          <a:bodyPr>
            <a:noAutofit/>
          </a:bodyPr>
          <a:lstStyle/>
          <a:p>
            <a:r>
              <a:rPr kumimoji="0" lang="en-US" sz="3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Operator Requirements:	 </a:t>
            </a:r>
            <a:br>
              <a:rPr kumimoji="0" lang="en-US" sz="3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br>
            <a:r>
              <a:rPr kumimoji="0" lang="en-US" sz="3600" b="1" i="0" u="none" strike="noStrike" kern="1200" cap="none" spc="0" normalizeH="0" baseline="0" noProof="0" dirty="0">
                <a:ln>
                  <a:noFill/>
                </a:ln>
                <a:solidFill>
                  <a:srgbClr val="FFC000"/>
                </a:solidFill>
                <a:effectLst/>
                <a:uLnTx/>
                <a:uFillTx/>
                <a:latin typeface="Calibri" panose="020F0502020204030204" pitchFamily="34" charset="0"/>
                <a:cs typeface="Calibri" panose="020F0502020204030204" pitchFamily="34" charset="0"/>
              </a:rPr>
              <a:t>Marking Requirements</a:t>
            </a:r>
            <a:br>
              <a:rPr lang="en-US" sz="3200" dirty="0">
                <a:solidFill>
                  <a:schemeClr val="bg1"/>
                </a:solidFill>
              </a:rPr>
            </a:br>
            <a:endParaRPr lang="en-US" sz="3200"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75DEFB41-7348-DF7C-E80A-9C91E3EACDC7}"/>
              </a:ext>
            </a:extLst>
          </p:cNvPr>
          <p:cNvSpPr>
            <a:spLocks noGrp="1"/>
          </p:cNvSpPr>
          <p:nvPr>
            <p:ph idx="1"/>
          </p:nvPr>
        </p:nvSpPr>
        <p:spPr>
          <a:xfrm>
            <a:off x="526384" y="1958112"/>
            <a:ext cx="7289800" cy="4763363"/>
          </a:xfrm>
        </p:spPr>
        <p:txBody>
          <a:bodyPr>
            <a:normAutofit fontScale="77500" lnSpcReduction="20000"/>
          </a:bodyPr>
          <a:lstStyle/>
          <a:p>
            <a:pPr marL="0" indent="0">
              <a:buNone/>
            </a:pPr>
            <a:r>
              <a:rPr lang="en-US" sz="3600" b="1" dirty="0">
                <a:solidFill>
                  <a:srgbClr val="FFC000"/>
                </a:solidFill>
              </a:rPr>
              <a:t>Extraordinary Circumstances </a:t>
            </a:r>
          </a:p>
          <a:p>
            <a:pPr marL="0" indent="0">
              <a:buNone/>
            </a:pPr>
            <a:r>
              <a:rPr lang="en-US" sz="3400" dirty="0">
                <a:solidFill>
                  <a:schemeClr val="bg1"/>
                </a:solidFill>
              </a:rPr>
              <a:t>If extraordinary circumstances exist, an operator shall notify the excavator of the operator's inability to comply with this section. Notification under this subsection shall </a:t>
            </a:r>
            <a:r>
              <a:rPr lang="en-US" sz="3400" dirty="0">
                <a:solidFill>
                  <a:srgbClr val="FFC000"/>
                </a:solidFill>
              </a:rPr>
              <a:t>temporarily</a:t>
            </a:r>
            <a:r>
              <a:rPr lang="en-US" sz="3400" dirty="0">
                <a:solidFill>
                  <a:schemeClr val="bg1"/>
                </a:solidFill>
              </a:rPr>
              <a:t> relieve the operator of complying with subsections (5) and (6) of this section until the operator can recover from the extraordinary circumstances. Extraordinary circumstances include weather that makes it </a:t>
            </a:r>
            <a:r>
              <a:rPr lang="en-US" sz="3400" dirty="0">
                <a:solidFill>
                  <a:srgbClr val="FFC000"/>
                </a:solidFill>
              </a:rPr>
              <a:t>impossible for any combination of facility markers </a:t>
            </a:r>
            <a:r>
              <a:rPr lang="en-US" sz="3400" dirty="0">
                <a:solidFill>
                  <a:schemeClr val="bg1"/>
                </a:solidFill>
              </a:rPr>
              <a:t>identified in subsection (10) of this section to be used, </a:t>
            </a:r>
            <a:r>
              <a:rPr lang="en-US" sz="3400" dirty="0">
                <a:solidFill>
                  <a:srgbClr val="FFC000"/>
                </a:solidFill>
              </a:rPr>
              <a:t>extreme</a:t>
            </a:r>
            <a:r>
              <a:rPr lang="en-US" sz="3400" dirty="0"/>
              <a:t> </a:t>
            </a:r>
            <a:r>
              <a:rPr lang="en-US" sz="3400" dirty="0">
                <a:solidFill>
                  <a:schemeClr val="bg1"/>
                </a:solidFill>
              </a:rPr>
              <a:t>weather conditions, force majeure, disasters, or civil unrest that make timely response difficult or impossible.</a:t>
            </a:r>
          </a:p>
          <a:p>
            <a:endParaRPr lang="en-US" dirty="0"/>
          </a:p>
        </p:txBody>
      </p:sp>
      <p:pic>
        <p:nvPicPr>
          <p:cNvPr id="8" name="Picture 7" descr="A group of people walking in the snow&#10;&#10;Description automatically generated">
            <a:extLst>
              <a:ext uri="{FF2B5EF4-FFF2-40B4-BE49-F238E27FC236}">
                <a16:creationId xmlns:a16="http://schemas.microsoft.com/office/drawing/2014/main" id="{996AA1E4-5EE5-15AF-D03F-12300341970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47" r="2" b="2"/>
          <a:stretch/>
        </p:blipFill>
        <p:spPr>
          <a:xfrm>
            <a:off x="8044873" y="10"/>
            <a:ext cx="4147128" cy="2285990"/>
          </a:xfrm>
          <a:custGeom>
            <a:avLst/>
            <a:gdLst/>
            <a:ahLst/>
            <a:cxnLst/>
            <a:rect l="l" t="t" r="r" b="b"/>
            <a:pathLst>
              <a:path w="3440934" h="2286000">
                <a:moveTo>
                  <a:pt x="172481" y="2232285"/>
                </a:moveTo>
                <a:lnTo>
                  <a:pt x="172531" y="2232737"/>
                </a:lnTo>
                <a:lnTo>
                  <a:pt x="172407" y="2233032"/>
                </a:lnTo>
                <a:cubicBezTo>
                  <a:pt x="172452" y="2232834"/>
                  <a:pt x="172808" y="2231800"/>
                  <a:pt x="172481" y="2232285"/>
                </a:cubicBezTo>
                <a:close/>
                <a:moveTo>
                  <a:pt x="18615" y="0"/>
                </a:moveTo>
                <a:lnTo>
                  <a:pt x="3440934" y="0"/>
                </a:lnTo>
                <a:lnTo>
                  <a:pt x="3440934" y="2286000"/>
                </a:lnTo>
                <a:lnTo>
                  <a:pt x="178765" y="2286000"/>
                </a:lnTo>
                <a:lnTo>
                  <a:pt x="174444" y="2250010"/>
                </a:lnTo>
                <a:lnTo>
                  <a:pt x="172531" y="2232737"/>
                </a:lnTo>
                <a:lnTo>
                  <a:pt x="174201" y="2228764"/>
                </a:lnTo>
                <a:cubicBezTo>
                  <a:pt x="177345" y="2221109"/>
                  <a:pt x="195223" y="2193427"/>
                  <a:pt x="191343" y="2186356"/>
                </a:cubicBezTo>
                <a:cubicBezTo>
                  <a:pt x="178219" y="2152642"/>
                  <a:pt x="168572" y="2171498"/>
                  <a:pt x="164067" y="2142065"/>
                </a:cubicBezTo>
                <a:cubicBezTo>
                  <a:pt x="160133" y="2108680"/>
                  <a:pt x="159859" y="2130285"/>
                  <a:pt x="146664" y="2089229"/>
                </a:cubicBezTo>
                <a:cubicBezTo>
                  <a:pt x="150478" y="2084435"/>
                  <a:pt x="154800" y="2063293"/>
                  <a:pt x="152113" y="2054485"/>
                </a:cubicBezTo>
                <a:cubicBezTo>
                  <a:pt x="150513" y="2038242"/>
                  <a:pt x="152449" y="2036605"/>
                  <a:pt x="144880" y="2020593"/>
                </a:cubicBezTo>
                <a:cubicBezTo>
                  <a:pt x="150732" y="2023165"/>
                  <a:pt x="151291" y="1972155"/>
                  <a:pt x="157720" y="1979286"/>
                </a:cubicBezTo>
                <a:cubicBezTo>
                  <a:pt x="162030" y="1968351"/>
                  <a:pt x="153186" y="1963668"/>
                  <a:pt x="156833" y="1952854"/>
                </a:cubicBezTo>
                <a:cubicBezTo>
                  <a:pt x="156957" y="1940918"/>
                  <a:pt x="151341" y="1960059"/>
                  <a:pt x="149917" y="1946946"/>
                </a:cubicBezTo>
                <a:lnTo>
                  <a:pt x="153743" y="1875565"/>
                </a:lnTo>
                <a:cubicBezTo>
                  <a:pt x="149772" y="1866223"/>
                  <a:pt x="150846" y="1858473"/>
                  <a:pt x="153507" y="1850807"/>
                </a:cubicBezTo>
                <a:cubicBezTo>
                  <a:pt x="151112" y="1828667"/>
                  <a:pt x="173586" y="1811973"/>
                  <a:pt x="173799" y="1786925"/>
                </a:cubicBezTo>
                <a:cubicBezTo>
                  <a:pt x="168188" y="1760165"/>
                  <a:pt x="157236" y="1742030"/>
                  <a:pt x="157426" y="1715265"/>
                </a:cubicBezTo>
                <a:cubicBezTo>
                  <a:pt x="147202" y="1689354"/>
                  <a:pt x="168916" y="1697216"/>
                  <a:pt x="167109" y="1674793"/>
                </a:cubicBezTo>
                <a:cubicBezTo>
                  <a:pt x="157138" y="1638671"/>
                  <a:pt x="174193" y="1675326"/>
                  <a:pt x="168434" y="1619050"/>
                </a:cubicBezTo>
                <a:cubicBezTo>
                  <a:pt x="166922" y="1615926"/>
                  <a:pt x="156527" y="1609033"/>
                  <a:pt x="158412" y="1609679"/>
                </a:cubicBezTo>
                <a:cubicBezTo>
                  <a:pt x="157079" y="1597353"/>
                  <a:pt x="177090" y="1561235"/>
                  <a:pt x="173964" y="1543700"/>
                </a:cubicBezTo>
                <a:cubicBezTo>
                  <a:pt x="177333" y="1508983"/>
                  <a:pt x="167634" y="1492719"/>
                  <a:pt x="167811" y="1467670"/>
                </a:cubicBezTo>
                <a:cubicBezTo>
                  <a:pt x="172477" y="1438484"/>
                  <a:pt x="177359" y="1421247"/>
                  <a:pt x="188428" y="1369969"/>
                </a:cubicBezTo>
                <a:lnTo>
                  <a:pt x="217496" y="1196801"/>
                </a:lnTo>
                <a:cubicBezTo>
                  <a:pt x="245293" y="1130831"/>
                  <a:pt x="218387" y="1051919"/>
                  <a:pt x="216976" y="1013447"/>
                </a:cubicBezTo>
                <a:cubicBezTo>
                  <a:pt x="205168" y="998657"/>
                  <a:pt x="215132" y="984657"/>
                  <a:pt x="209028" y="965967"/>
                </a:cubicBezTo>
                <a:cubicBezTo>
                  <a:pt x="202413" y="923668"/>
                  <a:pt x="186505" y="882644"/>
                  <a:pt x="188665" y="826635"/>
                </a:cubicBezTo>
                <a:cubicBezTo>
                  <a:pt x="154241" y="805031"/>
                  <a:pt x="166790" y="738356"/>
                  <a:pt x="143158" y="687408"/>
                </a:cubicBezTo>
                <a:cubicBezTo>
                  <a:pt x="136288" y="657129"/>
                  <a:pt x="147156" y="607330"/>
                  <a:pt x="128870" y="598473"/>
                </a:cubicBezTo>
                <a:cubicBezTo>
                  <a:pt x="137949" y="583359"/>
                  <a:pt x="119601" y="571975"/>
                  <a:pt x="116513" y="556793"/>
                </a:cubicBezTo>
                <a:cubicBezTo>
                  <a:pt x="121944" y="543862"/>
                  <a:pt x="115534" y="538383"/>
                  <a:pt x="113103" y="527393"/>
                </a:cubicBezTo>
                <a:cubicBezTo>
                  <a:pt x="116712" y="521931"/>
                  <a:pt x="115528" y="512540"/>
                  <a:pt x="110358" y="509836"/>
                </a:cubicBezTo>
                <a:cubicBezTo>
                  <a:pt x="99665" y="515528"/>
                  <a:pt x="101869" y="482263"/>
                  <a:pt x="93922" y="480624"/>
                </a:cubicBezTo>
                <a:cubicBezTo>
                  <a:pt x="90364" y="461815"/>
                  <a:pt x="91658" y="378414"/>
                  <a:pt x="77901" y="365726"/>
                </a:cubicBezTo>
                <a:cubicBezTo>
                  <a:pt x="68104" y="327965"/>
                  <a:pt x="82000" y="270503"/>
                  <a:pt x="79978" y="254235"/>
                </a:cubicBezTo>
                <a:cubicBezTo>
                  <a:pt x="100822" y="235742"/>
                  <a:pt x="33401" y="163109"/>
                  <a:pt x="25016" y="94011"/>
                </a:cubicBezTo>
                <a:cubicBezTo>
                  <a:pt x="26229" y="84459"/>
                  <a:pt x="25686" y="79476"/>
                  <a:pt x="20299" y="77502"/>
                </a:cubicBezTo>
                <a:cubicBezTo>
                  <a:pt x="17891" y="68655"/>
                  <a:pt x="14563" y="55480"/>
                  <a:pt x="10477" y="39898"/>
                </a:cubicBezTo>
                <a:lnTo>
                  <a:pt x="0" y="1915"/>
                </a:lnTo>
                <a:close/>
              </a:path>
            </a:pathLst>
          </a:custGeom>
        </p:spPr>
      </p:pic>
      <p:pic>
        <p:nvPicPr>
          <p:cNvPr id="9" name="Picture 8" descr="A picture containing sky, outdoor, plant&#10;&#10;Description automatically generated">
            <a:extLst>
              <a:ext uri="{FF2B5EF4-FFF2-40B4-BE49-F238E27FC236}">
                <a16:creationId xmlns:a16="http://schemas.microsoft.com/office/drawing/2014/main" id="{2266C572-4F57-1018-CBFC-3BF7AC7E33C8}"/>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2053" r="-3" b="-3"/>
          <a:stretch/>
        </p:blipFill>
        <p:spPr>
          <a:xfrm>
            <a:off x="7980218" y="2286000"/>
            <a:ext cx="4211783" cy="2285990"/>
          </a:xfrm>
          <a:custGeom>
            <a:avLst/>
            <a:gdLst/>
            <a:ahLst/>
            <a:cxnLst/>
            <a:rect l="l" t="t" r="r" b="b"/>
            <a:pathLst>
              <a:path w="3496503" h="2286000">
                <a:moveTo>
                  <a:pt x="234334" y="0"/>
                </a:moveTo>
                <a:lnTo>
                  <a:pt x="3496503" y="0"/>
                </a:lnTo>
                <a:lnTo>
                  <a:pt x="3496503" y="2286000"/>
                </a:lnTo>
                <a:lnTo>
                  <a:pt x="3613" y="2286000"/>
                </a:lnTo>
                <a:lnTo>
                  <a:pt x="4396" y="2270265"/>
                </a:lnTo>
                <a:cubicBezTo>
                  <a:pt x="4106" y="2264862"/>
                  <a:pt x="2924" y="2261078"/>
                  <a:pt x="0" y="2260767"/>
                </a:cubicBezTo>
                <a:lnTo>
                  <a:pt x="6766" y="2236182"/>
                </a:lnTo>
                <a:lnTo>
                  <a:pt x="20683" y="2223768"/>
                </a:lnTo>
                <a:cubicBezTo>
                  <a:pt x="21224" y="2219117"/>
                  <a:pt x="9918" y="2214114"/>
                  <a:pt x="9373" y="2208586"/>
                </a:cubicBezTo>
                <a:cubicBezTo>
                  <a:pt x="4738" y="2194984"/>
                  <a:pt x="10418" y="2173804"/>
                  <a:pt x="10075" y="2154649"/>
                </a:cubicBezTo>
                <a:lnTo>
                  <a:pt x="16259" y="2145853"/>
                </a:lnTo>
                <a:lnTo>
                  <a:pt x="11033" y="2117141"/>
                </a:lnTo>
                <a:lnTo>
                  <a:pt x="11986" y="2053936"/>
                </a:lnTo>
                <a:lnTo>
                  <a:pt x="10583" y="2045434"/>
                </a:lnTo>
                <a:cubicBezTo>
                  <a:pt x="11282" y="2042276"/>
                  <a:pt x="181" y="2038711"/>
                  <a:pt x="937" y="2034990"/>
                </a:cubicBezTo>
                <a:lnTo>
                  <a:pt x="15114" y="2023110"/>
                </a:lnTo>
                <a:cubicBezTo>
                  <a:pt x="15743" y="2013526"/>
                  <a:pt x="19078" y="1985878"/>
                  <a:pt x="19941" y="1977488"/>
                </a:cubicBezTo>
                <a:cubicBezTo>
                  <a:pt x="20060" y="1975917"/>
                  <a:pt x="20179" y="1974346"/>
                  <a:pt x="20296" y="1972774"/>
                </a:cubicBezTo>
                <a:lnTo>
                  <a:pt x="31316" y="1942643"/>
                </a:lnTo>
                <a:cubicBezTo>
                  <a:pt x="37425" y="1919203"/>
                  <a:pt x="50453" y="1862289"/>
                  <a:pt x="56947" y="1832134"/>
                </a:cubicBezTo>
                <a:cubicBezTo>
                  <a:pt x="52894" y="1805090"/>
                  <a:pt x="69291" y="1783336"/>
                  <a:pt x="66473" y="1761713"/>
                </a:cubicBezTo>
                <a:cubicBezTo>
                  <a:pt x="70558" y="1734434"/>
                  <a:pt x="77296" y="1712419"/>
                  <a:pt x="81460" y="1694779"/>
                </a:cubicBezTo>
                <a:cubicBezTo>
                  <a:pt x="83201" y="1691851"/>
                  <a:pt x="90092" y="1659258"/>
                  <a:pt x="91453" y="1655871"/>
                </a:cubicBezTo>
                <a:cubicBezTo>
                  <a:pt x="95191" y="1636504"/>
                  <a:pt x="95447" y="1644218"/>
                  <a:pt x="101271" y="1611464"/>
                </a:cubicBezTo>
                <a:cubicBezTo>
                  <a:pt x="107232" y="1583980"/>
                  <a:pt x="109653" y="1555768"/>
                  <a:pt x="115918" y="1525131"/>
                </a:cubicBezTo>
                <a:cubicBezTo>
                  <a:pt x="124353" y="1492600"/>
                  <a:pt x="122211" y="1473342"/>
                  <a:pt x="125775" y="1460539"/>
                </a:cubicBezTo>
                <a:cubicBezTo>
                  <a:pt x="136106" y="1433637"/>
                  <a:pt x="127852" y="1425291"/>
                  <a:pt x="126873" y="1384274"/>
                </a:cubicBezTo>
                <a:cubicBezTo>
                  <a:pt x="133737" y="1352753"/>
                  <a:pt x="131247" y="1319027"/>
                  <a:pt x="144248" y="1294980"/>
                </a:cubicBezTo>
                <a:cubicBezTo>
                  <a:pt x="143106" y="1291836"/>
                  <a:pt x="142383" y="1288469"/>
                  <a:pt x="141961" y="1284960"/>
                </a:cubicBezTo>
                <a:cubicBezTo>
                  <a:pt x="141807" y="1281537"/>
                  <a:pt x="141652" y="1278114"/>
                  <a:pt x="141497" y="1274692"/>
                </a:cubicBezTo>
                <a:lnTo>
                  <a:pt x="142074" y="1273742"/>
                </a:lnTo>
                <a:cubicBezTo>
                  <a:pt x="142731" y="1263061"/>
                  <a:pt x="144799" y="1221141"/>
                  <a:pt x="145443" y="1210604"/>
                </a:cubicBezTo>
                <a:lnTo>
                  <a:pt x="145939" y="1210516"/>
                </a:lnTo>
                <a:cubicBezTo>
                  <a:pt x="147057" y="1207748"/>
                  <a:pt x="148708" y="1200510"/>
                  <a:pt x="152146" y="1193997"/>
                </a:cubicBezTo>
                <a:cubicBezTo>
                  <a:pt x="155856" y="1183479"/>
                  <a:pt x="164871" y="1159395"/>
                  <a:pt x="168198" y="1147411"/>
                </a:cubicBezTo>
                <a:lnTo>
                  <a:pt x="183535" y="1125901"/>
                </a:lnTo>
                <a:lnTo>
                  <a:pt x="179302" y="1105015"/>
                </a:lnTo>
                <a:cubicBezTo>
                  <a:pt x="177427" y="1088995"/>
                  <a:pt x="183476" y="1087934"/>
                  <a:pt x="188150" y="1068360"/>
                </a:cubicBezTo>
                <a:cubicBezTo>
                  <a:pt x="185665" y="1058736"/>
                  <a:pt x="176420" y="1052359"/>
                  <a:pt x="180132" y="1046638"/>
                </a:cubicBezTo>
                <a:cubicBezTo>
                  <a:pt x="181056" y="1026408"/>
                  <a:pt x="198829" y="1009747"/>
                  <a:pt x="202718" y="987934"/>
                </a:cubicBezTo>
                <a:cubicBezTo>
                  <a:pt x="201197" y="962487"/>
                  <a:pt x="211172" y="952942"/>
                  <a:pt x="215291" y="929621"/>
                </a:cubicBezTo>
                <a:cubicBezTo>
                  <a:pt x="209930" y="906521"/>
                  <a:pt x="224528" y="915000"/>
                  <a:pt x="229290" y="903908"/>
                </a:cubicBezTo>
                <a:lnTo>
                  <a:pt x="230029" y="900578"/>
                </a:lnTo>
                <a:lnTo>
                  <a:pt x="228646" y="854063"/>
                </a:lnTo>
                <a:cubicBezTo>
                  <a:pt x="234851" y="848408"/>
                  <a:pt x="228954" y="820026"/>
                  <a:pt x="240038" y="824287"/>
                </a:cubicBezTo>
                <a:cubicBezTo>
                  <a:pt x="242249" y="809308"/>
                  <a:pt x="241673" y="775478"/>
                  <a:pt x="241912" y="764190"/>
                </a:cubicBezTo>
                <a:cubicBezTo>
                  <a:pt x="241766" y="761646"/>
                  <a:pt x="241619" y="759103"/>
                  <a:pt x="241473" y="756558"/>
                </a:cubicBezTo>
                <a:lnTo>
                  <a:pt x="240145" y="754270"/>
                </a:lnTo>
                <a:cubicBezTo>
                  <a:pt x="239378" y="751871"/>
                  <a:pt x="239144" y="748528"/>
                  <a:pt x="240106" y="743071"/>
                </a:cubicBezTo>
                <a:lnTo>
                  <a:pt x="240556" y="741834"/>
                </a:lnTo>
                <a:cubicBezTo>
                  <a:pt x="239764" y="738704"/>
                  <a:pt x="237828" y="696921"/>
                  <a:pt x="237972" y="678244"/>
                </a:cubicBezTo>
                <a:cubicBezTo>
                  <a:pt x="247782" y="647903"/>
                  <a:pt x="227131" y="663568"/>
                  <a:pt x="229993" y="629773"/>
                </a:cubicBezTo>
                <a:cubicBezTo>
                  <a:pt x="229544" y="591552"/>
                  <a:pt x="239252" y="564992"/>
                  <a:pt x="239462" y="539841"/>
                </a:cubicBezTo>
                <a:cubicBezTo>
                  <a:pt x="238623" y="528031"/>
                  <a:pt x="238173" y="441859"/>
                  <a:pt x="242683" y="448956"/>
                </a:cubicBezTo>
                <a:cubicBezTo>
                  <a:pt x="243255" y="418452"/>
                  <a:pt x="244219" y="373783"/>
                  <a:pt x="242896" y="356821"/>
                </a:cubicBezTo>
                <a:cubicBezTo>
                  <a:pt x="242719" y="353610"/>
                  <a:pt x="234923" y="350399"/>
                  <a:pt x="234747" y="347187"/>
                </a:cubicBezTo>
                <a:cubicBezTo>
                  <a:pt x="244704" y="325468"/>
                  <a:pt x="242593" y="337207"/>
                  <a:pt x="243310" y="314607"/>
                </a:cubicBezTo>
                <a:cubicBezTo>
                  <a:pt x="241669" y="297647"/>
                  <a:pt x="250872" y="309332"/>
                  <a:pt x="249229" y="292372"/>
                </a:cubicBezTo>
                <a:cubicBezTo>
                  <a:pt x="220320" y="258295"/>
                  <a:pt x="245189" y="235217"/>
                  <a:pt x="233505" y="189449"/>
                </a:cubicBezTo>
                <a:lnTo>
                  <a:pt x="232734" y="119205"/>
                </a:lnTo>
                <a:cubicBezTo>
                  <a:pt x="232883" y="113125"/>
                  <a:pt x="230979" y="106701"/>
                  <a:pt x="234365" y="102821"/>
                </a:cubicBezTo>
                <a:cubicBezTo>
                  <a:pt x="235226" y="89557"/>
                  <a:pt x="237218" y="59178"/>
                  <a:pt x="237903" y="39622"/>
                </a:cubicBezTo>
                <a:cubicBezTo>
                  <a:pt x="237508" y="29839"/>
                  <a:pt x="236214" y="16537"/>
                  <a:pt x="234680" y="2881"/>
                </a:cubicBezTo>
                <a:close/>
              </a:path>
            </a:pathLst>
          </a:custGeom>
        </p:spPr>
      </p:pic>
      <p:pic>
        <p:nvPicPr>
          <p:cNvPr id="10" name="Picture 9" descr="A picture containing text, water, outdoor, boat&#10;&#10;Description automatically generated">
            <a:extLst>
              <a:ext uri="{FF2B5EF4-FFF2-40B4-BE49-F238E27FC236}">
                <a16:creationId xmlns:a16="http://schemas.microsoft.com/office/drawing/2014/main" id="{CB754208-67E9-FD55-7740-D22B85428F87}"/>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5813" r="13740" b="3"/>
          <a:stretch/>
        </p:blipFill>
        <p:spPr>
          <a:xfrm>
            <a:off x="7980218" y="4572000"/>
            <a:ext cx="4211783" cy="2286000"/>
          </a:xfrm>
          <a:custGeom>
            <a:avLst/>
            <a:gdLst/>
            <a:ahLst/>
            <a:cxnLst/>
            <a:rect l="l" t="t" r="r" b="b"/>
            <a:pathLst>
              <a:path w="3502979" h="2286000">
                <a:moveTo>
                  <a:pt x="10089" y="0"/>
                </a:moveTo>
                <a:lnTo>
                  <a:pt x="3502979" y="0"/>
                </a:lnTo>
                <a:lnTo>
                  <a:pt x="3502979" y="2286000"/>
                </a:lnTo>
                <a:lnTo>
                  <a:pt x="154969" y="2286000"/>
                </a:lnTo>
                <a:lnTo>
                  <a:pt x="154933" y="2285999"/>
                </a:lnTo>
                <a:cubicBezTo>
                  <a:pt x="154939" y="2285919"/>
                  <a:pt x="154948" y="2285839"/>
                  <a:pt x="154956" y="2285759"/>
                </a:cubicBezTo>
                <a:lnTo>
                  <a:pt x="157817" y="2280128"/>
                </a:lnTo>
                <a:lnTo>
                  <a:pt x="152413" y="2258335"/>
                </a:lnTo>
                <a:cubicBezTo>
                  <a:pt x="150528" y="2247599"/>
                  <a:pt x="149279" y="2236301"/>
                  <a:pt x="148708" y="2224706"/>
                </a:cubicBezTo>
                <a:cubicBezTo>
                  <a:pt x="152516" y="2222105"/>
                  <a:pt x="147106" y="2213005"/>
                  <a:pt x="146036" y="2208724"/>
                </a:cubicBezTo>
                <a:cubicBezTo>
                  <a:pt x="148522" y="2208679"/>
                  <a:pt x="149715" y="2199194"/>
                  <a:pt x="147657" y="2195828"/>
                </a:cubicBezTo>
                <a:cubicBezTo>
                  <a:pt x="138768" y="2125090"/>
                  <a:pt x="161998" y="2164893"/>
                  <a:pt x="148068" y="2122444"/>
                </a:cubicBezTo>
                <a:cubicBezTo>
                  <a:pt x="147343" y="2115342"/>
                  <a:pt x="148590" y="2110013"/>
                  <a:pt x="150648" y="2105568"/>
                </a:cubicBezTo>
                <a:lnTo>
                  <a:pt x="155787" y="2097570"/>
                </a:lnTo>
                <a:lnTo>
                  <a:pt x="153954" y="2091304"/>
                </a:lnTo>
                <a:cubicBezTo>
                  <a:pt x="153810" y="2067650"/>
                  <a:pt x="159078" y="2060678"/>
                  <a:pt x="153772" y="2046915"/>
                </a:cubicBezTo>
                <a:cubicBezTo>
                  <a:pt x="164801" y="2026580"/>
                  <a:pt x="154871" y="2033427"/>
                  <a:pt x="153183" y="2017960"/>
                </a:cubicBezTo>
                <a:cubicBezTo>
                  <a:pt x="150985" y="2005758"/>
                  <a:pt x="146752" y="2028159"/>
                  <a:pt x="146128" y="2016200"/>
                </a:cubicBezTo>
                <a:cubicBezTo>
                  <a:pt x="148976" y="2003262"/>
                  <a:pt x="140132" y="2003871"/>
                  <a:pt x="143614" y="1990415"/>
                </a:cubicBezTo>
                <a:cubicBezTo>
                  <a:pt x="150276" y="1993685"/>
                  <a:pt x="142322" y="1963865"/>
                  <a:pt x="148142" y="1962939"/>
                </a:cubicBezTo>
                <a:cubicBezTo>
                  <a:pt x="139821" y="1951510"/>
                  <a:pt x="150073" y="1945769"/>
                  <a:pt x="147508" y="1930552"/>
                </a:cubicBezTo>
                <a:cubicBezTo>
                  <a:pt x="144359" y="1923385"/>
                  <a:pt x="143818" y="1918215"/>
                  <a:pt x="147206" y="1911172"/>
                </a:cubicBezTo>
                <a:cubicBezTo>
                  <a:pt x="131877" y="1878161"/>
                  <a:pt x="146519" y="1891201"/>
                  <a:pt x="140623" y="1860308"/>
                </a:cubicBezTo>
                <a:cubicBezTo>
                  <a:pt x="134425" y="1833694"/>
                  <a:pt x="130403" y="1803523"/>
                  <a:pt x="115600" y="1777782"/>
                </a:cubicBezTo>
                <a:cubicBezTo>
                  <a:pt x="111409" y="1773057"/>
                  <a:pt x="109821" y="1761456"/>
                  <a:pt x="112056" y="1751872"/>
                </a:cubicBezTo>
                <a:cubicBezTo>
                  <a:pt x="112440" y="1750225"/>
                  <a:pt x="112926" y="1748698"/>
                  <a:pt x="113499" y="1747342"/>
                </a:cubicBezTo>
                <a:cubicBezTo>
                  <a:pt x="111234" y="1725088"/>
                  <a:pt x="101120" y="1643694"/>
                  <a:pt x="98470" y="1618347"/>
                </a:cubicBezTo>
                <a:cubicBezTo>
                  <a:pt x="103856" y="1616296"/>
                  <a:pt x="94136" y="1603478"/>
                  <a:pt x="97590" y="1595269"/>
                </a:cubicBezTo>
                <a:cubicBezTo>
                  <a:pt x="100620" y="1589389"/>
                  <a:pt x="98377" y="1584128"/>
                  <a:pt x="98140" y="1577986"/>
                </a:cubicBezTo>
                <a:cubicBezTo>
                  <a:pt x="100521" y="1569894"/>
                  <a:pt x="96220" y="1543501"/>
                  <a:pt x="93133" y="1536621"/>
                </a:cubicBezTo>
                <a:cubicBezTo>
                  <a:pt x="82411" y="1520178"/>
                  <a:pt x="90374" y="1482816"/>
                  <a:pt x="82158" y="1469154"/>
                </a:cubicBezTo>
                <a:cubicBezTo>
                  <a:pt x="80954" y="1464197"/>
                  <a:pt x="80466" y="1459348"/>
                  <a:pt x="80424" y="1454586"/>
                </a:cubicBezTo>
                <a:lnTo>
                  <a:pt x="81328" y="1441264"/>
                </a:lnTo>
                <a:lnTo>
                  <a:pt x="83625" y="1437478"/>
                </a:lnTo>
                <a:cubicBezTo>
                  <a:pt x="83435" y="1434764"/>
                  <a:pt x="83246" y="1432049"/>
                  <a:pt x="83056" y="1429335"/>
                </a:cubicBezTo>
                <a:cubicBezTo>
                  <a:pt x="83172" y="1428557"/>
                  <a:pt x="83291" y="1427781"/>
                  <a:pt x="83407" y="1427003"/>
                </a:cubicBezTo>
                <a:cubicBezTo>
                  <a:pt x="84084" y="1422546"/>
                  <a:pt x="84674" y="1418148"/>
                  <a:pt x="84906" y="1413794"/>
                </a:cubicBezTo>
                <a:cubicBezTo>
                  <a:pt x="73390" y="1419520"/>
                  <a:pt x="84992" y="1377705"/>
                  <a:pt x="75678" y="1389757"/>
                </a:cubicBezTo>
                <a:cubicBezTo>
                  <a:pt x="74957" y="1366832"/>
                  <a:pt x="66282" y="1384318"/>
                  <a:pt x="74551" y="1356760"/>
                </a:cubicBezTo>
                <a:cubicBezTo>
                  <a:pt x="72160" y="1327675"/>
                  <a:pt x="66061" y="1251589"/>
                  <a:pt x="61331" y="1215246"/>
                </a:cubicBezTo>
                <a:cubicBezTo>
                  <a:pt x="48696" y="1178057"/>
                  <a:pt x="52517" y="1164292"/>
                  <a:pt x="46176" y="1138699"/>
                </a:cubicBezTo>
                <a:cubicBezTo>
                  <a:pt x="43091" y="1088911"/>
                  <a:pt x="27949" y="1091674"/>
                  <a:pt x="39077" y="1069753"/>
                </a:cubicBezTo>
                <a:cubicBezTo>
                  <a:pt x="36360" y="1036358"/>
                  <a:pt x="22533" y="1065337"/>
                  <a:pt x="27015" y="1030325"/>
                </a:cubicBezTo>
                <a:cubicBezTo>
                  <a:pt x="25199" y="1029239"/>
                  <a:pt x="7014" y="1004953"/>
                  <a:pt x="5711" y="1002694"/>
                </a:cubicBezTo>
                <a:lnTo>
                  <a:pt x="4782" y="959024"/>
                </a:lnTo>
                <a:lnTo>
                  <a:pt x="4956" y="955844"/>
                </a:lnTo>
                <a:lnTo>
                  <a:pt x="0" y="935724"/>
                </a:lnTo>
                <a:lnTo>
                  <a:pt x="396" y="935045"/>
                </a:lnTo>
                <a:cubicBezTo>
                  <a:pt x="1170" y="933065"/>
                  <a:pt x="1530" y="930734"/>
                  <a:pt x="1027" y="927619"/>
                </a:cubicBezTo>
                <a:cubicBezTo>
                  <a:pt x="2171" y="918238"/>
                  <a:pt x="7071" y="890403"/>
                  <a:pt x="7257" y="878755"/>
                </a:cubicBezTo>
                <a:cubicBezTo>
                  <a:pt x="5425" y="872157"/>
                  <a:pt x="3693" y="865113"/>
                  <a:pt x="2142" y="857732"/>
                </a:cubicBezTo>
                <a:lnTo>
                  <a:pt x="1365" y="798432"/>
                </a:lnTo>
                <a:lnTo>
                  <a:pt x="10445" y="736329"/>
                </a:lnTo>
                <a:cubicBezTo>
                  <a:pt x="10644" y="713358"/>
                  <a:pt x="14017" y="693468"/>
                  <a:pt x="11638" y="674025"/>
                </a:cubicBezTo>
                <a:cubicBezTo>
                  <a:pt x="14263" y="666128"/>
                  <a:pt x="7702" y="658684"/>
                  <a:pt x="3774" y="651467"/>
                </a:cubicBezTo>
                <a:cubicBezTo>
                  <a:pt x="5085" y="630031"/>
                  <a:pt x="18313" y="624842"/>
                  <a:pt x="13938" y="611257"/>
                </a:cubicBezTo>
                <a:cubicBezTo>
                  <a:pt x="23010" y="599213"/>
                  <a:pt x="19548" y="598502"/>
                  <a:pt x="16950" y="592841"/>
                </a:cubicBezTo>
                <a:cubicBezTo>
                  <a:pt x="16888" y="592573"/>
                  <a:pt x="16826" y="592303"/>
                  <a:pt x="16764" y="592034"/>
                </a:cubicBezTo>
                <a:lnTo>
                  <a:pt x="18062" y="590387"/>
                </a:lnTo>
                <a:lnTo>
                  <a:pt x="18662" y="586980"/>
                </a:lnTo>
                <a:cubicBezTo>
                  <a:pt x="18533" y="583880"/>
                  <a:pt x="18403" y="580781"/>
                  <a:pt x="18274" y="577681"/>
                </a:cubicBezTo>
                <a:cubicBezTo>
                  <a:pt x="18115" y="576515"/>
                  <a:pt x="17955" y="575348"/>
                  <a:pt x="17796" y="574183"/>
                </a:cubicBezTo>
                <a:cubicBezTo>
                  <a:pt x="17589" y="571773"/>
                  <a:pt x="17612" y="570172"/>
                  <a:pt x="17805" y="569065"/>
                </a:cubicBezTo>
                <a:lnTo>
                  <a:pt x="17912" y="568936"/>
                </a:lnTo>
                <a:cubicBezTo>
                  <a:pt x="17845" y="567338"/>
                  <a:pt x="29209" y="573362"/>
                  <a:pt x="29143" y="571763"/>
                </a:cubicBezTo>
                <a:cubicBezTo>
                  <a:pt x="28562" y="563674"/>
                  <a:pt x="16337" y="548181"/>
                  <a:pt x="15392" y="540689"/>
                </a:cubicBezTo>
                <a:cubicBezTo>
                  <a:pt x="21346" y="534352"/>
                  <a:pt x="14313" y="506665"/>
                  <a:pt x="25536" y="509696"/>
                </a:cubicBezTo>
                <a:cubicBezTo>
                  <a:pt x="24595" y="499588"/>
                  <a:pt x="19934" y="493475"/>
                  <a:pt x="27295" y="496878"/>
                </a:cubicBezTo>
                <a:cubicBezTo>
                  <a:pt x="27196" y="493551"/>
                  <a:pt x="27823" y="491500"/>
                  <a:pt x="28803" y="490032"/>
                </a:cubicBezTo>
                <a:lnTo>
                  <a:pt x="29265" y="489607"/>
                </a:lnTo>
                <a:cubicBezTo>
                  <a:pt x="28500" y="481587"/>
                  <a:pt x="25372" y="452075"/>
                  <a:pt x="24211" y="441905"/>
                </a:cubicBezTo>
                <a:cubicBezTo>
                  <a:pt x="23574" y="437467"/>
                  <a:pt x="22937" y="433030"/>
                  <a:pt x="22300" y="428592"/>
                </a:cubicBezTo>
                <a:lnTo>
                  <a:pt x="22699" y="427306"/>
                </a:lnTo>
                <a:lnTo>
                  <a:pt x="28219" y="418090"/>
                </a:lnTo>
                <a:cubicBezTo>
                  <a:pt x="27250" y="415121"/>
                  <a:pt x="18397" y="412494"/>
                  <a:pt x="16799" y="410365"/>
                </a:cubicBezTo>
                <a:cubicBezTo>
                  <a:pt x="25342" y="378983"/>
                  <a:pt x="17525" y="349373"/>
                  <a:pt x="19002" y="315310"/>
                </a:cubicBezTo>
                <a:cubicBezTo>
                  <a:pt x="15978" y="276813"/>
                  <a:pt x="16726" y="257569"/>
                  <a:pt x="14356" y="235298"/>
                </a:cubicBezTo>
                <a:cubicBezTo>
                  <a:pt x="14223" y="231626"/>
                  <a:pt x="13137" y="201873"/>
                  <a:pt x="17876" y="207989"/>
                </a:cubicBezTo>
                <a:cubicBezTo>
                  <a:pt x="17051" y="174826"/>
                  <a:pt x="20805" y="126304"/>
                  <a:pt x="19885" y="92237"/>
                </a:cubicBezTo>
                <a:cubicBezTo>
                  <a:pt x="31141" y="70340"/>
                  <a:pt x="10251" y="49317"/>
                  <a:pt x="12357" y="26606"/>
                </a:cubicBezTo>
                <a:cubicBezTo>
                  <a:pt x="7176" y="29713"/>
                  <a:pt x="8629" y="17064"/>
                  <a:pt x="9916" y="3483"/>
                </a:cubicBezTo>
                <a:close/>
              </a:path>
            </a:pathLst>
          </a:custGeom>
        </p:spPr>
      </p:pic>
    </p:spTree>
    <p:extLst>
      <p:ext uri="{BB962C8B-B14F-4D97-AF65-F5344CB8AC3E}">
        <p14:creationId xmlns:p14="http://schemas.microsoft.com/office/powerpoint/2010/main" val="2632385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Operator Requirements:	 </a:t>
            </a:r>
            <a:r>
              <a:rPr lang="en-US" sz="3600" b="1" dirty="0">
                <a:solidFill>
                  <a:srgbClr val="FFC000"/>
                </a:solidFill>
                <a:latin typeface="Calibri Light" panose="020F0302020204030204"/>
              </a:rPr>
              <a:t>Installation Requirements</a:t>
            </a:r>
            <a:endParaRPr lang="en-US" sz="3600"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fontScale="92500" lnSpcReduction="10000"/>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838200" y="2505003"/>
            <a:ext cx="4786745" cy="2992582"/>
          </a:xfrm>
        </p:spPr>
        <p:txBody>
          <a:bodyPr>
            <a:normAutofit fontScale="92500" lnSpcReduction="10000"/>
          </a:bodyPr>
          <a:lstStyle/>
          <a:p>
            <a:pPr marL="0" indent="0" algn="ctr">
              <a:buNone/>
            </a:pPr>
            <a:r>
              <a:rPr lang="en-US" sz="3000" b="1" dirty="0">
                <a:solidFill>
                  <a:srgbClr val="FFC000"/>
                </a:solidFill>
              </a:rPr>
              <a:t>All underground facilities installed after January 1, 2013, shall include a means to accurately identify and locate the underground facilities from the surface. This subsection does not apply to the repair of existing facilities.</a:t>
            </a:r>
            <a:endParaRPr lang="en-US" sz="1900" b="1" dirty="0">
              <a:solidFill>
                <a:srgbClr val="FFC000"/>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47</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A4F2685-FC37-524C-F94B-DA94D3524762}"/>
              </a:ext>
            </a:extLst>
          </p:cNvPr>
          <p:cNvPicPr>
            <a:picLocks noChangeAspect="1"/>
          </p:cNvPicPr>
          <p:nvPr/>
        </p:nvPicPr>
        <p:blipFill>
          <a:blip r:embed="rId3"/>
          <a:stretch>
            <a:fillRect/>
          </a:stretch>
        </p:blipFill>
        <p:spPr>
          <a:xfrm>
            <a:off x="5837381" y="1907946"/>
            <a:ext cx="5738643" cy="4301291"/>
          </a:xfrm>
          <a:prstGeom prst="rect">
            <a:avLst/>
          </a:prstGeom>
          <a:ln>
            <a:noFill/>
          </a:ln>
          <a:effectLst>
            <a:softEdge rad="112500"/>
          </a:effectLst>
        </p:spPr>
      </p:pic>
    </p:spTree>
    <p:extLst>
      <p:ext uri="{BB962C8B-B14F-4D97-AF65-F5344CB8AC3E}">
        <p14:creationId xmlns:p14="http://schemas.microsoft.com/office/powerpoint/2010/main" val="3909432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579581" y="1"/>
            <a:ext cx="10515600" cy="1320799"/>
          </a:xfrm>
        </p:spPr>
        <p:txBody>
          <a:bodyPr>
            <a:normAutofit/>
          </a:bodyPr>
          <a:lstStyle/>
          <a:p>
            <a:r>
              <a:rPr lang="en-US" sz="3200" b="1" dirty="0">
                <a:solidFill>
                  <a:schemeClr val="bg1"/>
                </a:solidFill>
              </a:rPr>
              <a:t>Protection Notification Center and Kentucky Contact Center Requirements:   </a:t>
            </a:r>
            <a:r>
              <a:rPr lang="en-US" sz="3200" b="1" dirty="0">
                <a:solidFill>
                  <a:srgbClr val="FFC000"/>
                </a:solidFill>
              </a:rPr>
              <a:t>KRS 367.4913</a:t>
            </a:r>
            <a:r>
              <a:rPr lang="en-US" b="1" dirty="0">
                <a:solidFill>
                  <a:schemeClr val="bg1"/>
                </a:solidFill>
              </a:rPr>
              <a:t>	</a:t>
            </a:r>
            <a:endParaRPr lang="en-US" sz="3600"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153513" y="1688777"/>
            <a:ext cx="6009822" cy="5003951"/>
          </a:xfrm>
        </p:spPr>
        <p:txBody>
          <a:bodyPr>
            <a:noAutofit/>
          </a:bodyPr>
          <a:lstStyle/>
          <a:p>
            <a:pPr marL="0" indent="0">
              <a:buNone/>
            </a:pPr>
            <a:r>
              <a:rPr lang="en-US" sz="1600" dirty="0">
                <a:solidFill>
                  <a:schemeClr val="bg1"/>
                </a:solidFill>
              </a:rPr>
              <a:t>(a) Provide locate request services during working days and provide an emergency contact number for incidents occurring outside the working day.</a:t>
            </a:r>
          </a:p>
          <a:p>
            <a:pPr marL="0" indent="0">
              <a:buNone/>
            </a:pPr>
            <a:r>
              <a:rPr lang="en-US" sz="1600" dirty="0">
                <a:solidFill>
                  <a:schemeClr val="bg1"/>
                </a:solidFill>
              </a:rPr>
              <a:t>(b) Provide a positive response system…to determine the status of locating an underground facility.</a:t>
            </a:r>
          </a:p>
          <a:p>
            <a:pPr marL="0" indent="0">
              <a:buNone/>
            </a:pPr>
            <a:r>
              <a:rPr lang="en-US" sz="1600" dirty="0">
                <a:solidFill>
                  <a:schemeClr val="bg1"/>
                </a:solidFill>
              </a:rPr>
              <a:t>(c) Provide any excavation request with an identification number and the names of the facility owners or operators who will be notified for each locate request.</a:t>
            </a:r>
          </a:p>
          <a:p>
            <a:pPr marL="0" indent="0">
              <a:buNone/>
            </a:pPr>
            <a:r>
              <a:rPr lang="en-US" sz="1600" dirty="0">
                <a:solidFill>
                  <a:schemeClr val="bg1"/>
                </a:solidFill>
              </a:rPr>
              <a:t>(d) Promptly after receiving an excavation or demolition work notification…provide to each of its affected operator members the excavator information…</a:t>
            </a:r>
          </a:p>
          <a:p>
            <a:pPr marL="0" indent="0">
              <a:buNone/>
            </a:pPr>
            <a:r>
              <a:rPr lang="en-US" sz="1600" dirty="0">
                <a:solidFill>
                  <a:schemeClr val="bg1"/>
                </a:solidFill>
              </a:rPr>
              <a:t>(e) Maintain a list of all its operator members, their business addresses and their business and emergency telephone numbers and provide this information…with the county clerk of each county where the operator member has underground facilities…</a:t>
            </a:r>
          </a:p>
          <a:p>
            <a:pPr marL="0" indent="0">
              <a:buNone/>
            </a:pPr>
            <a:r>
              <a:rPr lang="en-US" sz="1600" dirty="0">
                <a:solidFill>
                  <a:schemeClr val="bg1"/>
                </a:solidFill>
              </a:rPr>
              <a:t> (f) Make the operator members information list available to any person for inspection at its place of business without charge or provide a copy of the list to any person for any county upon request for a fee not to exceed the actual cost of providing a copy</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48</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24801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5E7AB25-0A31-84AF-DD6D-12A6070361A3}"/>
              </a:ext>
            </a:extLst>
          </p:cNvPr>
          <p:cNvSpPr txBox="1"/>
          <p:nvPr/>
        </p:nvSpPr>
        <p:spPr>
          <a:xfrm>
            <a:off x="335560" y="1319446"/>
            <a:ext cx="11246840" cy="369332"/>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C000"/>
                </a:solidFill>
                <a:effectLst/>
                <a:uLnTx/>
                <a:uFillTx/>
                <a:latin typeface="Calibri" panose="020F0502020204030204"/>
                <a:ea typeface="+mn-ea"/>
                <a:cs typeface="+mn-cs"/>
              </a:rPr>
              <a:t>Requirements for ALL Protection Notification Centers including KY 811:</a:t>
            </a:r>
          </a:p>
        </p:txBody>
      </p:sp>
      <p:sp>
        <p:nvSpPr>
          <p:cNvPr id="8" name="Content Placeholder 10">
            <a:extLst>
              <a:ext uri="{FF2B5EF4-FFF2-40B4-BE49-F238E27FC236}">
                <a16:creationId xmlns:a16="http://schemas.microsoft.com/office/drawing/2014/main" id="{69A867FC-910E-E5A5-D435-753B1D593B6E}"/>
              </a:ext>
            </a:extLst>
          </p:cNvPr>
          <p:cNvSpPr txBox="1">
            <a:spLocks/>
          </p:cNvSpPr>
          <p:nvPr/>
        </p:nvSpPr>
        <p:spPr>
          <a:xfrm>
            <a:off x="6283964" y="1688777"/>
            <a:ext cx="5754523" cy="50039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rPr>
              <a:t>(g) Define and adopt policies and procedures for processing design information requests.</a:t>
            </a:r>
          </a:p>
          <a:p>
            <a:pPr marL="0" indent="0">
              <a:buFont typeface="Arial" panose="020B0604020202020204" pitchFamily="34" charset="0"/>
              <a:buNone/>
            </a:pPr>
            <a:r>
              <a:rPr lang="en-US" sz="1600" dirty="0">
                <a:solidFill>
                  <a:schemeClr val="bg1"/>
                </a:solidFill>
              </a:rPr>
              <a:t>(h) Provide the person making a design information request a list of identified operators that will receive notification and notify those operators.</a:t>
            </a:r>
          </a:p>
          <a:p>
            <a:pPr marL="0" indent="0">
              <a:buFont typeface="Arial" panose="020B0604020202020204" pitchFamily="34" charset="0"/>
              <a:buNone/>
            </a:pPr>
            <a:r>
              <a:rPr lang="en-US" sz="1600" dirty="0">
                <a:solidFill>
                  <a:schemeClr val="bg1"/>
                </a:solidFill>
              </a:rPr>
              <a:t>(</a:t>
            </a:r>
            <a:r>
              <a:rPr lang="en-US" sz="1600" dirty="0" err="1">
                <a:solidFill>
                  <a:schemeClr val="bg1"/>
                </a:solidFill>
              </a:rPr>
              <a:t>i</a:t>
            </a:r>
            <a:r>
              <a:rPr lang="en-US" sz="1600" dirty="0">
                <a:solidFill>
                  <a:schemeClr val="bg1"/>
                </a:solidFill>
              </a:rPr>
              <a:t>) Maintain the following information provided by excavators for all requests to locate facilities for at least five (5) years from the date of the request: Name and phone number of the excavator or person requesting the underground facility locate, Location and type of work being performed by the excavator, Name and phone number of work site contact, Name, address, and phone number of underground facility operators, and Estimated start date and start time of excavation.</a:t>
            </a:r>
          </a:p>
          <a:p>
            <a:pPr marL="0" indent="0">
              <a:buFont typeface="Arial" panose="020B0604020202020204" pitchFamily="34" charset="0"/>
              <a:buNone/>
            </a:pPr>
            <a:r>
              <a:rPr lang="en-US" sz="1600" dirty="0">
                <a:solidFill>
                  <a:schemeClr val="bg1"/>
                </a:solidFill>
              </a:rPr>
              <a:t>(j) Provide contact information for the protection notification center on its Web site or pursuant to paragraph (e) of this subsection .</a:t>
            </a:r>
          </a:p>
          <a:p>
            <a:pPr marL="0" indent="0">
              <a:buFont typeface="Arial" panose="020B0604020202020204" pitchFamily="34" charset="0"/>
              <a:buNone/>
            </a:pPr>
            <a:r>
              <a:rPr lang="en-US" sz="1600" dirty="0">
                <a:solidFill>
                  <a:schemeClr val="bg1"/>
                </a:solidFill>
              </a:rPr>
              <a:t>(k) Provide public awareness education and damage prevention programs in the manner and amount determined by each protection notification center.</a:t>
            </a:r>
          </a:p>
        </p:txBody>
      </p:sp>
      <p:sp>
        <p:nvSpPr>
          <p:cNvPr id="9" name="Rectangle 8">
            <a:extLst>
              <a:ext uri="{FF2B5EF4-FFF2-40B4-BE49-F238E27FC236}">
                <a16:creationId xmlns:a16="http://schemas.microsoft.com/office/drawing/2014/main" id="{E3D3C6D4-9D02-E131-4958-AC7C818E80F5}"/>
              </a:ext>
            </a:extLst>
          </p:cNvPr>
          <p:cNvSpPr/>
          <p:nvPr/>
        </p:nvSpPr>
        <p:spPr>
          <a:xfrm>
            <a:off x="6140429" y="1688776"/>
            <a:ext cx="94673" cy="4924459"/>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7703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Exemptions: </a:t>
            </a:r>
            <a:r>
              <a:rPr lang="en-US" sz="4000" b="1" dirty="0">
                <a:solidFill>
                  <a:srgbClr val="FFC000"/>
                </a:solidFill>
              </a:rPr>
              <a:t>367.4915</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560" y="1588883"/>
            <a:ext cx="11089821" cy="895699"/>
          </a:xfrm>
        </p:spPr>
        <p:txBody>
          <a:bodyPr>
            <a:normAutofit/>
          </a:bodyPr>
          <a:lstStyle/>
          <a:p>
            <a:pPr marL="0" indent="0">
              <a:buNone/>
            </a:pPr>
            <a:r>
              <a:rPr lang="en-US" sz="2400" b="1" dirty="0">
                <a:solidFill>
                  <a:srgbClr val="FFC000"/>
                </a:solidFill>
              </a:rPr>
              <a:t>Except as provided in KRS 367.4911(9), the requirements of KRS 367.4905 to 367.4917 shall not apply to the following:</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49</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BCCC5A-59F1-0AA2-504D-DBF799689F65}"/>
              </a:ext>
            </a:extLst>
          </p:cNvPr>
          <p:cNvSpPr txBox="1"/>
          <p:nvPr/>
        </p:nvSpPr>
        <p:spPr>
          <a:xfrm>
            <a:off x="335560" y="2484582"/>
            <a:ext cx="5012295" cy="3970318"/>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rPr>
              <a:t>Excavation by an operator on its own easement except where that easement is crossed by another operator's facilities</a:t>
            </a:r>
          </a:p>
          <a:p>
            <a:endParaRPr lang="en-US" sz="800" dirty="0">
              <a:solidFill>
                <a:schemeClr val="bg1"/>
              </a:solidFill>
            </a:endParaRPr>
          </a:p>
          <a:p>
            <a:pPr marL="342900" indent="-342900">
              <a:buFont typeface="Arial" panose="020B0604020202020204" pitchFamily="34" charset="0"/>
              <a:buChar char="•"/>
            </a:pPr>
            <a:r>
              <a:rPr lang="en-US" sz="2000" dirty="0">
                <a:solidFill>
                  <a:schemeClr val="bg1"/>
                </a:solidFill>
              </a:rPr>
              <a:t>Routine road maintenance or railroad maintenance or repairs.</a:t>
            </a:r>
          </a:p>
          <a:p>
            <a:endParaRPr lang="en-US" sz="800" dirty="0">
              <a:solidFill>
                <a:schemeClr val="bg1"/>
              </a:solidFill>
            </a:endParaRPr>
          </a:p>
          <a:p>
            <a:pPr marL="342900" indent="-342900">
              <a:buFont typeface="Arial" panose="020B0604020202020204" pitchFamily="34" charset="0"/>
              <a:buChar char="•"/>
            </a:pPr>
            <a:r>
              <a:rPr lang="en-US" sz="2000" dirty="0">
                <a:solidFill>
                  <a:schemeClr val="bg1"/>
                </a:solidFill>
              </a:rPr>
              <a:t>Tilling of soil for agricultural purposes.</a:t>
            </a:r>
          </a:p>
          <a:p>
            <a:endParaRPr lang="en-US" sz="800" dirty="0">
              <a:solidFill>
                <a:schemeClr val="bg1"/>
              </a:solidFill>
            </a:endParaRPr>
          </a:p>
          <a:p>
            <a:pPr marL="342900" indent="-342900">
              <a:buFont typeface="Arial" panose="020B0604020202020204" pitchFamily="34" charset="0"/>
              <a:buChar char="•"/>
            </a:pPr>
            <a:r>
              <a:rPr lang="en-US" sz="2000" dirty="0">
                <a:solidFill>
                  <a:schemeClr val="bg1"/>
                </a:solidFill>
              </a:rPr>
              <a:t>Excavators excavating on private property, using nonmechanized. equipment, if there is no encroachment on any operator's right-of-way or easement.</a:t>
            </a:r>
          </a:p>
          <a:p>
            <a:endParaRPr lang="en-US" sz="800" dirty="0">
              <a:solidFill>
                <a:schemeClr val="bg1"/>
              </a:solidFill>
            </a:endParaRPr>
          </a:p>
          <a:p>
            <a:pPr marL="342900" indent="-342900">
              <a:buFont typeface="Arial" panose="020B0604020202020204" pitchFamily="34" charset="0"/>
              <a:buChar char="•"/>
            </a:pPr>
            <a:r>
              <a:rPr lang="en-US" sz="2000" dirty="0">
                <a:solidFill>
                  <a:schemeClr val="bg1"/>
                </a:solidFill>
              </a:rPr>
              <a:t>The opening of a grave in a cemetery.</a:t>
            </a:r>
          </a:p>
        </p:txBody>
      </p:sp>
      <p:pic>
        <p:nvPicPr>
          <p:cNvPr id="9" name="Picture 8" descr="A pile of dirt in a field&#10;&#10;Description automatically generated with medium confidence">
            <a:extLst>
              <a:ext uri="{FF2B5EF4-FFF2-40B4-BE49-F238E27FC236}">
                <a16:creationId xmlns:a16="http://schemas.microsoft.com/office/drawing/2014/main" id="{7399A94F-B242-6CC2-E814-9249F6B9DF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8382" y="4445535"/>
            <a:ext cx="3147418" cy="2360564"/>
          </a:xfrm>
          <a:prstGeom prst="ellipse">
            <a:avLst/>
          </a:prstGeom>
          <a:ln>
            <a:noFill/>
          </a:ln>
          <a:effectLst>
            <a:softEdge rad="112500"/>
          </a:effectLst>
        </p:spPr>
      </p:pic>
      <p:pic>
        <p:nvPicPr>
          <p:cNvPr id="10" name="Picture 9">
            <a:extLst>
              <a:ext uri="{FF2B5EF4-FFF2-40B4-BE49-F238E27FC236}">
                <a16:creationId xmlns:a16="http://schemas.microsoft.com/office/drawing/2014/main" id="{BF9F8FDF-AE78-664A-68A1-DFB1F318C598}"/>
              </a:ext>
            </a:extLst>
          </p:cNvPr>
          <p:cNvPicPr>
            <a:picLocks noChangeAspect="1"/>
          </p:cNvPicPr>
          <p:nvPr/>
        </p:nvPicPr>
        <p:blipFill>
          <a:blip r:embed="rId4"/>
          <a:stretch>
            <a:fillRect/>
          </a:stretch>
        </p:blipFill>
        <p:spPr>
          <a:xfrm>
            <a:off x="5309537" y="2612809"/>
            <a:ext cx="2576945" cy="3435927"/>
          </a:xfrm>
          <a:prstGeom prst="ellipse">
            <a:avLst/>
          </a:prstGeom>
          <a:ln>
            <a:noFill/>
          </a:ln>
          <a:effectLst>
            <a:softEdge rad="112500"/>
          </a:effectLst>
        </p:spPr>
      </p:pic>
      <p:pic>
        <p:nvPicPr>
          <p:cNvPr id="13" name="Picture 12" descr="A tractor in a field&#10;&#10;Description automatically generated with medium confidence">
            <a:extLst>
              <a:ext uri="{FF2B5EF4-FFF2-40B4-BE49-F238E27FC236}">
                <a16:creationId xmlns:a16="http://schemas.microsoft.com/office/drawing/2014/main" id="{DDBA0A1D-A676-240F-3294-AFC2A4311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6482" y="2124267"/>
            <a:ext cx="3467318" cy="2363845"/>
          </a:xfrm>
          <a:prstGeom prst="ellipse">
            <a:avLst/>
          </a:prstGeom>
          <a:ln>
            <a:noFill/>
          </a:ln>
          <a:effectLst>
            <a:softEdge rad="112500"/>
          </a:effectLst>
        </p:spPr>
      </p:pic>
    </p:spTree>
    <p:extLst>
      <p:ext uri="{BB962C8B-B14F-4D97-AF65-F5344CB8AC3E}">
        <p14:creationId xmlns:p14="http://schemas.microsoft.com/office/powerpoint/2010/main" val="41686826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Exemptions: </a:t>
            </a:r>
            <a:r>
              <a:rPr lang="en-US" sz="4000" b="1" dirty="0">
                <a:solidFill>
                  <a:srgbClr val="FFC000"/>
                </a:solidFill>
              </a:rPr>
              <a:t>367.4915</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560" y="1588883"/>
            <a:ext cx="11089821" cy="895699"/>
          </a:xfrm>
        </p:spPr>
        <p:txBody>
          <a:bodyPr>
            <a:normAutofit/>
          </a:bodyPr>
          <a:lstStyle/>
          <a:p>
            <a:pPr marL="0" indent="0">
              <a:buNone/>
            </a:pPr>
            <a:r>
              <a:rPr lang="en-US" sz="2400" b="1" dirty="0">
                <a:solidFill>
                  <a:srgbClr val="FFC000"/>
                </a:solidFill>
              </a:rPr>
              <a:t>Except as provided in KRS 367.4911(9), the requirements of KRS 367.4905 to 367.4917 shall not apply to the following:</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50</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BCCC5A-59F1-0AA2-504D-DBF799689F65}"/>
              </a:ext>
            </a:extLst>
          </p:cNvPr>
          <p:cNvSpPr txBox="1"/>
          <p:nvPr/>
        </p:nvSpPr>
        <p:spPr>
          <a:xfrm>
            <a:off x="335560" y="2623042"/>
            <a:ext cx="5012295" cy="3539430"/>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rPr>
              <a:t>A solid waste disposal site which is properly permitted.</a:t>
            </a:r>
          </a:p>
          <a:p>
            <a:pPr marL="342900" indent="-342900">
              <a:buFont typeface="Arial" panose="020B0604020202020204" pitchFamily="34" charset="0"/>
              <a:buChar char="•"/>
            </a:pPr>
            <a:endParaRPr lang="en-US" sz="800" dirty="0">
              <a:solidFill>
                <a:schemeClr val="bg1"/>
              </a:solidFill>
            </a:endParaRPr>
          </a:p>
          <a:p>
            <a:pPr marL="342900" indent="-342900">
              <a:buFont typeface="Arial" panose="020B0604020202020204" pitchFamily="34" charset="0"/>
              <a:buChar char="•"/>
            </a:pPr>
            <a:r>
              <a:rPr lang="en-US" sz="2000" dirty="0">
                <a:solidFill>
                  <a:schemeClr val="bg1"/>
                </a:solidFill>
              </a:rPr>
              <a:t>Coal mining operations which are currently regulated under KRS Chapter 350.</a:t>
            </a:r>
          </a:p>
          <a:p>
            <a:pPr marL="342900" indent="-342900">
              <a:buFont typeface="Arial" panose="020B0604020202020204" pitchFamily="34" charset="0"/>
              <a:buChar char="•"/>
            </a:pPr>
            <a:endParaRPr lang="en-US" sz="800" dirty="0">
              <a:solidFill>
                <a:schemeClr val="bg1"/>
              </a:solidFill>
            </a:endParaRPr>
          </a:p>
          <a:p>
            <a:pPr marL="342900" indent="-342900">
              <a:buFont typeface="Arial" panose="020B0604020202020204" pitchFamily="34" charset="0"/>
              <a:buChar char="•"/>
            </a:pPr>
            <a:r>
              <a:rPr lang="en-US" sz="2000" dirty="0">
                <a:solidFill>
                  <a:schemeClr val="bg1"/>
                </a:solidFill>
              </a:rPr>
              <a:t>A utility operator or utility operator subcontractor performing emergency work as defined in KRS 367.4903.</a:t>
            </a:r>
          </a:p>
          <a:p>
            <a:pPr marL="342900" indent="-342900">
              <a:buFont typeface="Arial" panose="020B0604020202020204" pitchFamily="34" charset="0"/>
              <a:buChar char="•"/>
            </a:pPr>
            <a:endParaRPr lang="en-US" sz="800" dirty="0">
              <a:solidFill>
                <a:schemeClr val="bg1"/>
              </a:solidFill>
            </a:endParaRPr>
          </a:p>
          <a:p>
            <a:pPr marL="342900" indent="-342900">
              <a:buFont typeface="Arial" panose="020B0604020202020204" pitchFamily="34" charset="0"/>
              <a:buChar char="•"/>
            </a:pPr>
            <a:r>
              <a:rPr lang="en-US" sz="2000" dirty="0">
                <a:solidFill>
                  <a:schemeClr val="bg1"/>
                </a:solidFill>
              </a:rPr>
              <a:t>Leak migration testing using metal probes inserted by hand by an authorized representative of the operator.</a:t>
            </a:r>
          </a:p>
        </p:txBody>
      </p:sp>
      <p:pic>
        <p:nvPicPr>
          <p:cNvPr id="8" name="Picture 7" descr="A picture containing ground, outdoor">
            <a:extLst>
              <a:ext uri="{FF2B5EF4-FFF2-40B4-BE49-F238E27FC236}">
                <a16:creationId xmlns:a16="http://schemas.microsoft.com/office/drawing/2014/main" id="{889A3D55-FDB1-5316-8681-56D39D5228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074" y="2160442"/>
            <a:ext cx="3691715" cy="2458646"/>
          </a:xfrm>
          <a:prstGeom prst="ellipse">
            <a:avLst/>
          </a:prstGeom>
          <a:ln>
            <a:noFill/>
          </a:ln>
          <a:effectLst>
            <a:softEdge rad="112500"/>
          </a:effectLst>
        </p:spPr>
      </p:pic>
      <p:pic>
        <p:nvPicPr>
          <p:cNvPr id="14" name="Picture 13" descr="A picture containing outdoor&#10;&#10;Description automatically generated">
            <a:extLst>
              <a:ext uri="{FF2B5EF4-FFF2-40B4-BE49-F238E27FC236}">
                <a16:creationId xmlns:a16="http://schemas.microsoft.com/office/drawing/2014/main" id="{DA6A1212-303D-E501-44D6-FD4539FB7E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2425" y="3946182"/>
            <a:ext cx="3964015" cy="2550964"/>
          </a:xfrm>
          <a:prstGeom prst="ellipse">
            <a:avLst/>
          </a:prstGeom>
          <a:ln>
            <a:noFill/>
          </a:ln>
          <a:effectLst>
            <a:softEdge rad="112500"/>
          </a:effectLst>
        </p:spPr>
      </p:pic>
    </p:spTree>
    <p:extLst>
      <p:ext uri="{BB962C8B-B14F-4D97-AF65-F5344CB8AC3E}">
        <p14:creationId xmlns:p14="http://schemas.microsoft.com/office/powerpoint/2010/main" val="20257798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Exemptions: </a:t>
            </a:r>
            <a:r>
              <a:rPr lang="en-US" sz="4000" b="1" dirty="0">
                <a:solidFill>
                  <a:srgbClr val="FFC000"/>
                </a:solidFill>
              </a:rPr>
              <a:t>367.4915</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560" y="1588883"/>
            <a:ext cx="11089821" cy="895699"/>
          </a:xfrm>
        </p:spPr>
        <p:txBody>
          <a:bodyPr>
            <a:normAutofit/>
          </a:bodyPr>
          <a:lstStyle/>
          <a:p>
            <a:pPr marL="0" indent="0">
              <a:buNone/>
            </a:pPr>
            <a:r>
              <a:rPr lang="en-US" sz="2400" b="1" dirty="0">
                <a:solidFill>
                  <a:srgbClr val="FFC000"/>
                </a:solidFill>
              </a:rPr>
              <a:t>Except as provided in KRS 367.4911(9), the requirements of KRS 367.4905 to 367.4917 shall not apply to the following:</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51</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BCCC5A-59F1-0AA2-504D-DBF799689F65}"/>
              </a:ext>
            </a:extLst>
          </p:cNvPr>
          <p:cNvSpPr txBox="1"/>
          <p:nvPr/>
        </p:nvSpPr>
        <p:spPr>
          <a:xfrm>
            <a:off x="335560" y="2623042"/>
            <a:ext cx="5012295" cy="347787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rPr>
              <a:t>Any nonintrusive excavating performed by an operator or his or her subcontractor to locate the operator's underground facilities in response to a notice of excavation from the notification center, if all reasonable precautions have been taken to protect the underground facilities.</a:t>
            </a:r>
          </a:p>
          <a:p>
            <a:pPr marL="342900" indent="-342900">
              <a:buFont typeface="Arial" panose="020B0604020202020204" pitchFamily="34" charset="0"/>
              <a:buChar char="•"/>
            </a:pPr>
            <a:endParaRPr lang="en-US" sz="2000" dirty="0">
              <a:solidFill>
                <a:schemeClr val="bg1"/>
              </a:solidFill>
            </a:endParaRPr>
          </a:p>
          <a:p>
            <a:pPr marL="342900" indent="-342900">
              <a:buFont typeface="Arial" panose="020B0604020202020204" pitchFamily="34" charset="0"/>
              <a:buChar char="•"/>
            </a:pPr>
            <a:r>
              <a:rPr lang="en-US" sz="2000" dirty="0">
                <a:solidFill>
                  <a:schemeClr val="bg1"/>
                </a:solidFill>
              </a:rPr>
              <a:t>Nonintrusive excavating to inspect or perform maintenance for an existing utility pole.</a:t>
            </a:r>
          </a:p>
        </p:txBody>
      </p:sp>
      <p:pic>
        <p:nvPicPr>
          <p:cNvPr id="6" name="Picture 5">
            <a:extLst>
              <a:ext uri="{FF2B5EF4-FFF2-40B4-BE49-F238E27FC236}">
                <a16:creationId xmlns:a16="http://schemas.microsoft.com/office/drawing/2014/main" id="{2782A29A-8F1A-DDA8-5A72-692C9CD7EB04}"/>
              </a:ext>
            </a:extLst>
          </p:cNvPr>
          <p:cNvPicPr>
            <a:picLocks noChangeAspect="1"/>
          </p:cNvPicPr>
          <p:nvPr/>
        </p:nvPicPr>
        <p:blipFill>
          <a:blip r:embed="rId3"/>
          <a:stretch>
            <a:fillRect/>
          </a:stretch>
        </p:blipFill>
        <p:spPr>
          <a:xfrm>
            <a:off x="5768078" y="2252735"/>
            <a:ext cx="2954512" cy="2352530"/>
          </a:xfrm>
          <a:prstGeom prst="rect">
            <a:avLst/>
          </a:prstGeom>
          <a:ln>
            <a:noFill/>
          </a:ln>
          <a:effectLst>
            <a:softEdge rad="112500"/>
          </a:effectLst>
        </p:spPr>
      </p:pic>
    </p:spTree>
    <p:extLst>
      <p:ext uri="{BB962C8B-B14F-4D97-AF65-F5344CB8AC3E}">
        <p14:creationId xmlns:p14="http://schemas.microsoft.com/office/powerpoint/2010/main" val="4233342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Exemptions: </a:t>
            </a:r>
            <a:r>
              <a:rPr lang="en-US" sz="4000" b="1" dirty="0">
                <a:solidFill>
                  <a:srgbClr val="FFC000"/>
                </a:solidFill>
              </a:rPr>
              <a:t>367.4915</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560" y="1671669"/>
            <a:ext cx="11089821" cy="895699"/>
          </a:xfrm>
        </p:spPr>
        <p:txBody>
          <a:bodyPr>
            <a:normAutofit/>
          </a:bodyPr>
          <a:lstStyle/>
          <a:p>
            <a:pPr marL="0" indent="0">
              <a:buNone/>
            </a:pPr>
            <a:r>
              <a:rPr lang="en-US" sz="2400" b="1" dirty="0">
                <a:solidFill>
                  <a:srgbClr val="FFC000"/>
                </a:solidFill>
              </a:rPr>
              <a:t>Except as provided in KRS 367.4911(9), the requirements of KRS 367.4905 to 367.4917 shall not apply to the following:</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52</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48838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BCCC5A-59F1-0AA2-504D-DBF799689F65}"/>
              </a:ext>
            </a:extLst>
          </p:cNvPr>
          <p:cNvSpPr txBox="1"/>
          <p:nvPr/>
        </p:nvSpPr>
        <p:spPr>
          <a:xfrm>
            <a:off x="1006806" y="2760587"/>
            <a:ext cx="5012295"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rPr>
              <a:t>(12) Connection or disconnection of communications lines within a private or public easement or right-of-way by means of nonintrusive excavating when the depth of the excavations is not greater than twelve (12) inches and is completed within twelve (12) inches of a communications service provider's own communications network.</a:t>
            </a:r>
          </a:p>
        </p:txBody>
      </p:sp>
      <p:pic>
        <p:nvPicPr>
          <p:cNvPr id="8" name="Picture 7">
            <a:extLst>
              <a:ext uri="{FF2B5EF4-FFF2-40B4-BE49-F238E27FC236}">
                <a16:creationId xmlns:a16="http://schemas.microsoft.com/office/drawing/2014/main" id="{3B4F027D-C8CE-EBA9-4734-2B148004CB71}"/>
              </a:ext>
            </a:extLst>
          </p:cNvPr>
          <p:cNvPicPr>
            <a:picLocks noChangeAspect="1"/>
          </p:cNvPicPr>
          <p:nvPr/>
        </p:nvPicPr>
        <p:blipFill>
          <a:blip r:embed="rId3"/>
          <a:stretch>
            <a:fillRect/>
          </a:stretch>
        </p:blipFill>
        <p:spPr>
          <a:xfrm>
            <a:off x="7186178" y="2079865"/>
            <a:ext cx="3072824" cy="4097098"/>
          </a:xfrm>
          <a:prstGeom prst="rect">
            <a:avLst/>
          </a:prstGeom>
          <a:ln>
            <a:noFill/>
          </a:ln>
          <a:effectLst>
            <a:softEdge rad="112500"/>
          </a:effectLst>
        </p:spPr>
      </p:pic>
    </p:spTree>
    <p:extLst>
      <p:ext uri="{BB962C8B-B14F-4D97-AF65-F5344CB8AC3E}">
        <p14:creationId xmlns:p14="http://schemas.microsoft.com/office/powerpoint/2010/main" val="20417515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Penalties: 367.4917</a:t>
            </a:r>
            <a:endParaRPr lang="en-US" sz="4000"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560" y="1671669"/>
            <a:ext cx="11089821" cy="895699"/>
          </a:xfrm>
        </p:spPr>
        <p:txBody>
          <a:bodyPr>
            <a:normAutofit/>
          </a:bodyPr>
          <a:lstStyle/>
          <a:p>
            <a:pPr marL="0" indent="0">
              <a:buNone/>
            </a:pPr>
            <a:r>
              <a:rPr lang="en-US" b="1" dirty="0">
                <a:solidFill>
                  <a:srgbClr val="FFC000"/>
                </a:solidFill>
              </a:rPr>
              <a:t>Excavators &amp; Operators:</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53</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48838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BCCC5A-59F1-0AA2-504D-DBF799689F65}"/>
              </a:ext>
            </a:extLst>
          </p:cNvPr>
          <p:cNvSpPr txBox="1"/>
          <p:nvPr/>
        </p:nvSpPr>
        <p:spPr>
          <a:xfrm>
            <a:off x="424915" y="2167258"/>
            <a:ext cx="11089821" cy="4401205"/>
          </a:xfrm>
          <a:prstGeom prst="rect">
            <a:avLst/>
          </a:prstGeom>
          <a:noFill/>
        </p:spPr>
        <p:txBody>
          <a:bodyPr wrap="square" rtlCol="0">
            <a:spAutoFit/>
          </a:bodyPr>
          <a:lstStyle/>
          <a:p>
            <a:pPr marL="342900" indent="-342900" algn="ctr">
              <a:buFont typeface="Arial" panose="020B0604020202020204" pitchFamily="34" charset="0"/>
              <a:buChar char="•"/>
            </a:pPr>
            <a:r>
              <a:rPr lang="en-US" sz="2000" dirty="0">
                <a:solidFill>
                  <a:schemeClr val="bg1"/>
                </a:solidFill>
              </a:rPr>
              <a:t>1</a:t>
            </a:r>
            <a:r>
              <a:rPr lang="en-US" sz="2000" baseline="30000" dirty="0">
                <a:solidFill>
                  <a:schemeClr val="bg1"/>
                </a:solidFill>
              </a:rPr>
              <a:t>st</a:t>
            </a:r>
            <a:r>
              <a:rPr lang="en-US" sz="2000" dirty="0">
                <a:solidFill>
                  <a:schemeClr val="bg1"/>
                </a:solidFill>
              </a:rPr>
              <a:t> Violation:  	</a:t>
            </a:r>
          </a:p>
          <a:p>
            <a:pPr algn="ctr"/>
            <a:r>
              <a:rPr lang="en-US" sz="2000" dirty="0">
                <a:solidFill>
                  <a:schemeClr val="bg1"/>
                </a:solidFill>
              </a:rPr>
              <a:t>  $250.00</a:t>
            </a:r>
          </a:p>
          <a:p>
            <a:pPr marL="342900" indent="-342900" algn="ctr">
              <a:buFont typeface="Arial" panose="020B0604020202020204" pitchFamily="34" charset="0"/>
              <a:buChar char="•"/>
            </a:pPr>
            <a:r>
              <a:rPr lang="en-US" sz="2000" dirty="0">
                <a:solidFill>
                  <a:schemeClr val="bg1"/>
                </a:solidFill>
              </a:rPr>
              <a:t>2</a:t>
            </a:r>
            <a:r>
              <a:rPr lang="en-US" sz="2000" baseline="30000" dirty="0">
                <a:solidFill>
                  <a:schemeClr val="bg1"/>
                </a:solidFill>
              </a:rPr>
              <a:t>nd</a:t>
            </a:r>
            <a:r>
              <a:rPr lang="en-US" sz="2000" dirty="0">
                <a:solidFill>
                  <a:schemeClr val="bg1"/>
                </a:solidFill>
              </a:rPr>
              <a:t> Violation: </a:t>
            </a:r>
          </a:p>
          <a:p>
            <a:pPr algn="ctr"/>
            <a:r>
              <a:rPr lang="en-US" sz="2000" dirty="0">
                <a:solidFill>
                  <a:schemeClr val="bg1"/>
                </a:solidFill>
              </a:rPr>
              <a:t>   $1000.00</a:t>
            </a:r>
          </a:p>
          <a:p>
            <a:pPr marL="342900" indent="-342900" algn="ctr">
              <a:buFont typeface="Arial" panose="020B0604020202020204" pitchFamily="34" charset="0"/>
              <a:buChar char="•"/>
            </a:pPr>
            <a:r>
              <a:rPr lang="en-US" sz="2000" dirty="0">
                <a:solidFill>
                  <a:schemeClr val="bg1"/>
                </a:solidFill>
              </a:rPr>
              <a:t>3</a:t>
            </a:r>
            <a:r>
              <a:rPr lang="en-US" sz="2000" baseline="30000" dirty="0">
                <a:solidFill>
                  <a:schemeClr val="bg1"/>
                </a:solidFill>
              </a:rPr>
              <a:t>rd</a:t>
            </a:r>
            <a:r>
              <a:rPr lang="en-US" sz="2000" dirty="0">
                <a:solidFill>
                  <a:schemeClr val="bg1"/>
                </a:solidFill>
              </a:rPr>
              <a:t> or Subsequent Violation:</a:t>
            </a:r>
          </a:p>
          <a:p>
            <a:pPr algn="ctr"/>
            <a:r>
              <a:rPr lang="en-US" sz="2000" dirty="0">
                <a:solidFill>
                  <a:schemeClr val="bg1"/>
                </a:solidFill>
              </a:rPr>
              <a:t>  $3000.00</a:t>
            </a:r>
          </a:p>
          <a:p>
            <a:pPr algn="ctr"/>
            <a:endParaRPr lang="en-US" sz="2000" dirty="0">
              <a:solidFill>
                <a:schemeClr val="bg1"/>
              </a:solidFill>
            </a:endParaRPr>
          </a:p>
          <a:p>
            <a:pPr algn="ctr"/>
            <a:r>
              <a:rPr lang="en-US" sz="2000" dirty="0">
                <a:solidFill>
                  <a:schemeClr val="bg1"/>
                </a:solidFill>
              </a:rPr>
              <a:t>A violation shall be considered a first violation…if more than three hundred sixty-five (365) days have elapsed since the last incident attributable to a person in violation.</a:t>
            </a:r>
          </a:p>
          <a:p>
            <a:endParaRPr lang="en-US" sz="2000" dirty="0">
              <a:solidFill>
                <a:schemeClr val="bg1"/>
              </a:solidFill>
            </a:endParaRPr>
          </a:p>
          <a:p>
            <a:r>
              <a:rPr lang="en-US" sz="2000" dirty="0">
                <a:solidFill>
                  <a:schemeClr val="bg1"/>
                </a:solidFill>
              </a:rPr>
              <a:t>Any violation that involves damage to a facility containing any flammable, toxic, corrosive, or hazardous material or results in the release of any flammable, toxic, corrosive, or hazardous material:</a:t>
            </a:r>
          </a:p>
          <a:p>
            <a:r>
              <a:rPr lang="en-US" sz="2000" dirty="0">
                <a:solidFill>
                  <a:schemeClr val="bg1"/>
                </a:solidFill>
              </a:rPr>
              <a:t>					Additional $1000.00</a:t>
            </a:r>
          </a:p>
          <a:p>
            <a:pPr marL="342900" indent="-342900">
              <a:buFont typeface="Arial" panose="020B0604020202020204" pitchFamily="34" charset="0"/>
              <a:buChar char="•"/>
            </a:pPr>
            <a:endParaRPr lang="en-US" sz="2000" dirty="0">
              <a:solidFill>
                <a:schemeClr val="bg1"/>
              </a:solidFill>
            </a:endParaRPr>
          </a:p>
        </p:txBody>
      </p:sp>
    </p:spTree>
    <p:extLst>
      <p:ext uri="{BB962C8B-B14F-4D97-AF65-F5344CB8AC3E}">
        <p14:creationId xmlns:p14="http://schemas.microsoft.com/office/powerpoint/2010/main" val="627242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r>
              <a:rPr lang="en-US" b="1" dirty="0">
                <a:solidFill>
                  <a:schemeClr val="bg1"/>
                </a:solidFill>
              </a:rPr>
              <a:t>Penalties: </a:t>
            </a:r>
            <a:r>
              <a:rPr lang="en-US" sz="4000" b="1" dirty="0">
                <a:solidFill>
                  <a:srgbClr val="FFC000"/>
                </a:solidFill>
              </a:rPr>
              <a:t>367.4917</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600" y="1993190"/>
            <a:ext cx="11089821" cy="895699"/>
          </a:xfrm>
        </p:spPr>
        <p:txBody>
          <a:bodyPr>
            <a:normAutofit/>
          </a:bodyPr>
          <a:lstStyle/>
          <a:p>
            <a:pPr marL="0" indent="0" algn="ctr">
              <a:buNone/>
            </a:pPr>
            <a:r>
              <a:rPr lang="en-US" b="1" dirty="0">
                <a:solidFill>
                  <a:srgbClr val="FFC000"/>
                </a:solidFill>
              </a:rPr>
              <a:t>Protection Notifications Centers:</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54</a:t>
            </a:fld>
            <a:endParaRPr lang="en-US" dirty="0"/>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48838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BCCC5A-59F1-0AA2-504D-DBF799689F65}"/>
              </a:ext>
            </a:extLst>
          </p:cNvPr>
          <p:cNvSpPr txBox="1"/>
          <p:nvPr/>
        </p:nvSpPr>
        <p:spPr>
          <a:xfrm>
            <a:off x="474190" y="2575977"/>
            <a:ext cx="11089821" cy="3600986"/>
          </a:xfrm>
          <a:prstGeom prst="rect">
            <a:avLst/>
          </a:prstGeom>
          <a:noFill/>
        </p:spPr>
        <p:txBody>
          <a:bodyPr wrap="square" rtlCol="0">
            <a:spAutoFit/>
          </a:bodyPr>
          <a:lstStyle/>
          <a:p>
            <a:pPr marL="342900" indent="-342900" algn="ctr">
              <a:buFont typeface="Arial" panose="020B0604020202020204" pitchFamily="34" charset="0"/>
              <a:buChar char="•"/>
            </a:pPr>
            <a:r>
              <a:rPr lang="en-US" sz="2400" dirty="0">
                <a:solidFill>
                  <a:schemeClr val="bg1"/>
                </a:solidFill>
              </a:rPr>
              <a:t>$1000.00 per violation</a:t>
            </a:r>
          </a:p>
          <a:p>
            <a:pPr algn="ctr"/>
            <a:endParaRPr lang="en-US" sz="2000" dirty="0">
              <a:solidFill>
                <a:schemeClr val="bg1"/>
              </a:solidFill>
            </a:endParaRPr>
          </a:p>
          <a:p>
            <a:pPr algn="ctr"/>
            <a:r>
              <a:rPr lang="en-US" sz="2800" b="1" dirty="0">
                <a:solidFill>
                  <a:srgbClr val="FFC000"/>
                </a:solidFill>
              </a:rPr>
              <a:t>False Emergency Locate:</a:t>
            </a:r>
          </a:p>
          <a:p>
            <a:pPr marL="342900" indent="-342900" algn="ctr">
              <a:buFont typeface="Arial" panose="020B0604020202020204" pitchFamily="34" charset="0"/>
              <a:buChar char="•"/>
            </a:pPr>
            <a:endParaRPr lang="en-US" sz="2000" dirty="0">
              <a:solidFill>
                <a:schemeClr val="bg1"/>
              </a:solidFill>
            </a:endParaRPr>
          </a:p>
          <a:p>
            <a:pPr marL="342900" indent="-342900" algn="ctr">
              <a:buFont typeface="Arial" panose="020B0604020202020204" pitchFamily="34" charset="0"/>
              <a:buChar char="•"/>
            </a:pPr>
            <a:r>
              <a:rPr lang="en-US" sz="2400" dirty="0">
                <a:solidFill>
                  <a:schemeClr val="bg1"/>
                </a:solidFill>
              </a:rPr>
              <a:t>$1000.00 per violation</a:t>
            </a:r>
          </a:p>
          <a:p>
            <a:pPr marL="342900" indent="-342900" algn="ctr">
              <a:buFont typeface="Arial" panose="020B0604020202020204" pitchFamily="34" charset="0"/>
              <a:buChar char="•"/>
            </a:pPr>
            <a:endParaRPr lang="en-US" sz="2000" dirty="0">
              <a:solidFill>
                <a:schemeClr val="bg1"/>
              </a:solidFill>
            </a:endParaRPr>
          </a:p>
          <a:p>
            <a:pPr algn="ctr"/>
            <a:r>
              <a:rPr lang="en-US" sz="2400" dirty="0">
                <a:solidFill>
                  <a:schemeClr val="bg1"/>
                </a:solidFill>
              </a:rPr>
              <a:t>The Commission shall have statewide authority to enforce and assess civil penalties…for any violation that results in damage to an underground facility use to transport gas or hazardous liquid.</a:t>
            </a:r>
          </a:p>
          <a:p>
            <a:pPr marL="342900" indent="-342900" algn="ctr">
              <a:buFont typeface="Arial" panose="020B0604020202020204" pitchFamily="34" charset="0"/>
              <a:buChar char="•"/>
            </a:pPr>
            <a:endParaRPr lang="en-US" sz="2000" dirty="0">
              <a:solidFill>
                <a:schemeClr val="bg1"/>
              </a:solidFill>
            </a:endParaRPr>
          </a:p>
        </p:txBody>
      </p:sp>
    </p:spTree>
    <p:extLst>
      <p:ext uri="{BB962C8B-B14F-4D97-AF65-F5344CB8AC3E}">
        <p14:creationId xmlns:p14="http://schemas.microsoft.com/office/powerpoint/2010/main" val="27889646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pPr algn="ctr"/>
            <a:r>
              <a:rPr lang="en-US" b="1" dirty="0">
                <a:solidFill>
                  <a:schemeClr val="bg1"/>
                </a:solidFill>
              </a:rPr>
              <a:t>Penalties: </a:t>
            </a:r>
            <a:r>
              <a:rPr lang="en-US" sz="4000" b="1" dirty="0">
                <a:solidFill>
                  <a:srgbClr val="FFC000"/>
                </a:solidFill>
              </a:rPr>
              <a:t>Water Districts as Operators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838199" y="1825625"/>
            <a:ext cx="9155545" cy="4351338"/>
          </a:xfrm>
        </p:spPr>
        <p:txBody>
          <a:bodyPr>
            <a:normAutofit fontScale="92500" lnSpcReduction="10000"/>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600" y="1993190"/>
            <a:ext cx="11089821" cy="4075100"/>
          </a:xfrm>
        </p:spPr>
        <p:txBody>
          <a:bodyPr>
            <a:normAutofit fontScale="92500" lnSpcReduction="10000"/>
          </a:bodyPr>
          <a:lstStyle/>
          <a:p>
            <a:pPr marL="0" indent="0" algn="ctr">
              <a:buNone/>
            </a:pPr>
            <a:r>
              <a:rPr lang="en-US" b="1" dirty="0">
                <a:solidFill>
                  <a:srgbClr val="FFC000"/>
                </a:solidFill>
              </a:rPr>
              <a:t>Penalties under KRS 367.4917 do not apply to water districts in their role as operators but will apply in their role as </a:t>
            </a:r>
            <a:r>
              <a:rPr lang="en-US" b="1" u="sng" dirty="0">
                <a:solidFill>
                  <a:srgbClr val="FFC000"/>
                </a:solidFill>
              </a:rPr>
              <a:t>Excavators</a:t>
            </a:r>
            <a:r>
              <a:rPr lang="en-US" b="1" dirty="0">
                <a:solidFill>
                  <a:srgbClr val="FFC000"/>
                </a:solidFill>
              </a:rPr>
              <a:t>.</a:t>
            </a:r>
          </a:p>
          <a:p>
            <a:pPr marL="0" indent="0">
              <a:buNone/>
            </a:pPr>
            <a:r>
              <a:rPr lang="en-US" u="sng" dirty="0">
                <a:solidFill>
                  <a:srgbClr val="FFC000"/>
                </a:solidFill>
              </a:rPr>
              <a:t>HOWEVER</a:t>
            </a:r>
            <a:r>
              <a:rPr lang="en-US" dirty="0">
                <a:solidFill>
                  <a:srgbClr val="FFC000"/>
                </a:solidFill>
              </a:rPr>
              <a:t>: </a:t>
            </a:r>
          </a:p>
          <a:p>
            <a:r>
              <a:rPr lang="en-US" dirty="0">
                <a:solidFill>
                  <a:srgbClr val="FFC000"/>
                </a:solidFill>
              </a:rPr>
              <a:t>KRS 278.040 </a:t>
            </a:r>
            <a:r>
              <a:rPr lang="en-US" dirty="0">
                <a:solidFill>
                  <a:schemeClr val="bg2"/>
                </a:solidFill>
              </a:rPr>
              <a:t>grants the Commission jurisdiction over the service utilities provide to the public. </a:t>
            </a:r>
          </a:p>
          <a:p>
            <a:r>
              <a:rPr lang="en-US" dirty="0">
                <a:solidFill>
                  <a:srgbClr val="FFC000"/>
                </a:solidFill>
              </a:rPr>
              <a:t>KRS 278.250 </a:t>
            </a:r>
            <a:r>
              <a:rPr lang="en-US" dirty="0">
                <a:solidFill>
                  <a:schemeClr val="bg2"/>
                </a:solidFill>
              </a:rPr>
              <a:t>grants the Commission authority to investigate the condition of a utility subject to its jurisdiction. </a:t>
            </a:r>
          </a:p>
          <a:p>
            <a:r>
              <a:rPr lang="en-US" dirty="0">
                <a:solidFill>
                  <a:schemeClr val="bg2"/>
                </a:solidFill>
              </a:rPr>
              <a:t>The penalties set forth in KRS 278. 990 are applicable to the conduct of Water Districts as operators of underground facilities. </a:t>
            </a:r>
            <a:r>
              <a:rPr lang="en-US" b="1" dirty="0">
                <a:solidFill>
                  <a:srgbClr val="FFC000"/>
                </a:solidFill>
              </a:rPr>
              <a:t>($2,500 individual and $10,000 utility).</a:t>
            </a:r>
          </a:p>
          <a:p>
            <a:pPr marL="0" indent="0" algn="ctr">
              <a:buNone/>
            </a:pPr>
            <a:endParaRPr lang="en-US" b="1" dirty="0">
              <a:solidFill>
                <a:srgbClr val="FFC000"/>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55</a:t>
            </a:fld>
            <a:endParaRPr lang="en-US" dirty="0"/>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48838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2782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24204" y="-71895"/>
            <a:ext cx="10515600" cy="1325563"/>
          </a:xfrm>
        </p:spPr>
        <p:txBody>
          <a:bodyPr/>
          <a:lstStyle/>
          <a:p>
            <a:pPr algn="ctr"/>
            <a:r>
              <a:rPr lang="en-US" sz="4000" b="1" dirty="0">
                <a:solidFill>
                  <a:schemeClr val="bg1"/>
                </a:solidFill>
              </a:rPr>
              <a:t>INVESTIGATIONS	</a:t>
            </a:r>
            <a:endParaRPr lang="en-US" sz="4000"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428855" y="1441505"/>
            <a:ext cx="11113288" cy="4701692"/>
          </a:xfrm>
        </p:spPr>
        <p:txBody>
          <a:bodyPr>
            <a:normAutofit/>
          </a:bodyPr>
          <a:lstStyle/>
          <a:p>
            <a:pPr marL="0" indent="0" algn="ctr">
              <a:buNone/>
            </a:pPr>
            <a:r>
              <a:rPr lang="en-US" sz="3600" b="1" dirty="0">
                <a:solidFill>
                  <a:srgbClr val="FFC000"/>
                </a:solidFill>
              </a:rPr>
              <a:t>APPLY THE LAW AND PROTECT YOURSELF</a:t>
            </a:r>
            <a:endParaRPr lang="en-US" sz="3600" dirty="0">
              <a:solidFill>
                <a:schemeClr val="bg1"/>
              </a:solidFill>
            </a:endParaRPr>
          </a:p>
          <a:p>
            <a:pPr marL="0" indent="0" algn="ctr">
              <a:buNone/>
            </a:pPr>
            <a:r>
              <a:rPr lang="en-US" sz="2400" dirty="0">
                <a:solidFill>
                  <a:schemeClr val="bg1"/>
                </a:solidFill>
              </a:rPr>
              <a:t>Application of the Law and the Department of Inspections Investigation Process</a:t>
            </a:r>
          </a:p>
          <a:p>
            <a:pPr marL="457200" lvl="1" indent="0" algn="ctr">
              <a:buNone/>
            </a:pPr>
            <a:endParaRPr lang="en-US" dirty="0">
              <a:solidFill>
                <a:schemeClr val="bg1"/>
              </a:solidFill>
            </a:endParaRP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56</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286284" y="104051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2" name="Content Placeholder 11" descr="A picture containing text, grass, outdoor, ground&#10;&#10;AI-generated content may be incorrect.">
            <a:extLst>
              <a:ext uri="{FF2B5EF4-FFF2-40B4-BE49-F238E27FC236}">
                <a16:creationId xmlns:a16="http://schemas.microsoft.com/office/drawing/2014/main" id="{BE260976-9449-9C92-7BED-E003F73E609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092096" y="2567340"/>
            <a:ext cx="4300834" cy="3872281"/>
          </a:xfrm>
          <a:effectLst>
            <a:softEdge rad="152400"/>
          </a:effectLst>
        </p:spPr>
      </p:pic>
    </p:spTree>
    <p:extLst>
      <p:ext uri="{BB962C8B-B14F-4D97-AF65-F5344CB8AC3E}">
        <p14:creationId xmlns:p14="http://schemas.microsoft.com/office/powerpoint/2010/main" val="21730890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lstStyle/>
          <a:p>
            <a:pPr algn="ctr"/>
            <a:r>
              <a:rPr lang="en-US" b="1" dirty="0">
                <a:solidFill>
                  <a:schemeClr val="bg1"/>
                </a:solidFill>
              </a:rPr>
              <a:t>INVESTIGATIONS</a:t>
            </a:r>
            <a:endParaRPr lang="en-US" sz="4000"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p:txBody>
          <a:bodyPr>
            <a:normAutofit/>
          </a:bodyPr>
          <a:lstStyle/>
          <a:p>
            <a:pPr lvl="1"/>
            <a:endParaRPr lang="en-US" dirty="0">
              <a:solidFill>
                <a:schemeClr val="bg1"/>
              </a:solidFill>
            </a:endParaRPr>
          </a:p>
          <a:p>
            <a:pPr lvl="1"/>
            <a:endParaRPr lang="en-US" b="1" u="sng" dirty="0">
              <a:solidFill>
                <a:srgbClr val="FFC000"/>
              </a:solidFill>
            </a:endParaRPr>
          </a:p>
        </p:txBody>
      </p:sp>
      <p:sp>
        <p:nvSpPr>
          <p:cNvPr id="11" name="Content Placeholder 10">
            <a:extLst>
              <a:ext uri="{FF2B5EF4-FFF2-40B4-BE49-F238E27FC236}">
                <a16:creationId xmlns:a16="http://schemas.microsoft.com/office/drawing/2014/main" id="{80BBE1B1-327E-D4BD-24C4-456B0794FD1A}"/>
              </a:ext>
            </a:extLst>
          </p:cNvPr>
          <p:cNvSpPr>
            <a:spLocks noGrp="1"/>
          </p:cNvSpPr>
          <p:nvPr>
            <p:ph sz="half" idx="2"/>
          </p:nvPr>
        </p:nvSpPr>
        <p:spPr>
          <a:xfrm>
            <a:off x="335600" y="1993190"/>
            <a:ext cx="11089821" cy="895699"/>
          </a:xfrm>
        </p:spPr>
        <p:txBody>
          <a:bodyPr>
            <a:normAutofit/>
          </a:bodyPr>
          <a:lstStyle/>
          <a:p>
            <a:pPr marL="0" indent="0" algn="ctr">
              <a:buNone/>
            </a:pPr>
            <a:r>
              <a:rPr lang="en-US" b="1" dirty="0">
                <a:solidFill>
                  <a:srgbClr val="FFC000"/>
                </a:solidFill>
              </a:rPr>
              <a:t>WAS THERE A DIG TICKET?</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57</a:t>
            </a:fld>
            <a:endParaRPr lang="en-US" dirty="0"/>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48838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CBCCC5A-59F1-0AA2-504D-DBF799689F65}"/>
              </a:ext>
            </a:extLst>
          </p:cNvPr>
          <p:cNvSpPr txBox="1"/>
          <p:nvPr/>
        </p:nvSpPr>
        <p:spPr>
          <a:xfrm>
            <a:off x="474190" y="2575977"/>
            <a:ext cx="11089821" cy="3293209"/>
          </a:xfrm>
          <a:prstGeom prst="rect">
            <a:avLst/>
          </a:prstGeom>
          <a:noFill/>
        </p:spPr>
        <p:txBody>
          <a:bodyPr wrap="square" rtlCol="0">
            <a:spAutoFit/>
          </a:bodyPr>
          <a:lstStyle/>
          <a:p>
            <a:pPr algn="ctr"/>
            <a:r>
              <a:rPr lang="en-US" sz="2800" dirty="0">
                <a:solidFill>
                  <a:schemeClr val="bg1"/>
                </a:solidFill>
              </a:rPr>
              <a:t>Was a Damage Report completed?</a:t>
            </a:r>
          </a:p>
          <a:p>
            <a:pPr algn="ctr"/>
            <a:r>
              <a:rPr lang="en-US" sz="2800" dirty="0">
                <a:solidFill>
                  <a:schemeClr val="bg1"/>
                </a:solidFill>
              </a:rPr>
              <a:t>Damage Reports should include:</a:t>
            </a:r>
            <a:endParaRPr lang="en-US" sz="2400" dirty="0">
              <a:solidFill>
                <a:schemeClr val="bg1"/>
              </a:solidFill>
            </a:endParaRPr>
          </a:p>
          <a:p>
            <a:pPr marL="571500" indent="-571500" algn="ctr">
              <a:buFont typeface="Arial" panose="020B0604020202020204" pitchFamily="34" charset="0"/>
              <a:buChar char="•"/>
            </a:pPr>
            <a:r>
              <a:rPr lang="en-US" sz="2400" dirty="0">
                <a:solidFill>
                  <a:schemeClr val="bg1"/>
                </a:solidFill>
              </a:rPr>
              <a:t>Written Reports from staff at the site of damage when it occurred.</a:t>
            </a:r>
          </a:p>
          <a:p>
            <a:pPr marL="571500" indent="-571500" algn="ctr">
              <a:buFont typeface="Arial" panose="020B0604020202020204" pitchFamily="34" charset="0"/>
              <a:buChar char="•"/>
            </a:pPr>
            <a:r>
              <a:rPr lang="en-US" sz="2400" dirty="0">
                <a:solidFill>
                  <a:schemeClr val="bg1"/>
                </a:solidFill>
              </a:rPr>
              <a:t>Photographs</a:t>
            </a:r>
          </a:p>
          <a:p>
            <a:pPr marL="571500" indent="-571500" algn="ctr">
              <a:buFont typeface="Arial" panose="020B0604020202020204" pitchFamily="34" charset="0"/>
              <a:buChar char="•"/>
            </a:pPr>
            <a:r>
              <a:rPr lang="en-US" sz="2400" dirty="0">
                <a:solidFill>
                  <a:schemeClr val="bg1"/>
                </a:solidFill>
              </a:rPr>
              <a:t>Diagrams / Drawings </a:t>
            </a:r>
          </a:p>
          <a:p>
            <a:pPr marL="571500" indent="-571500" algn="ctr"/>
            <a:r>
              <a:rPr lang="en-US" sz="2400" dirty="0">
                <a:solidFill>
                  <a:schemeClr val="bg1"/>
                </a:solidFill>
              </a:rPr>
              <a:t>Written agreements. </a:t>
            </a:r>
            <a:r>
              <a:rPr lang="en-US" sz="2400" u="sng" dirty="0">
                <a:solidFill>
                  <a:schemeClr val="bg1"/>
                </a:solidFill>
              </a:rPr>
              <a:t>No</a:t>
            </a:r>
            <a:r>
              <a:rPr lang="en-US" sz="2400" dirty="0">
                <a:solidFill>
                  <a:schemeClr val="bg1"/>
                </a:solidFill>
              </a:rPr>
              <a:t> Verbal agreements.</a:t>
            </a:r>
          </a:p>
          <a:p>
            <a:pPr marL="571500" indent="-571500" algn="ctr">
              <a:buFont typeface="Arial" panose="020B0604020202020204" pitchFamily="34" charset="0"/>
              <a:buChar char="•"/>
            </a:pPr>
            <a:r>
              <a:rPr lang="en-US" sz="3600" dirty="0">
                <a:solidFill>
                  <a:schemeClr val="bg1"/>
                </a:solidFill>
              </a:rPr>
              <a:t>Any other evidence relevant to the damage.</a:t>
            </a:r>
            <a:r>
              <a:rPr lang="en-US" sz="2400" dirty="0">
                <a:solidFill>
                  <a:schemeClr val="bg1"/>
                </a:solidFill>
              </a:rPr>
              <a:t> </a:t>
            </a:r>
          </a:p>
          <a:p>
            <a:pPr marL="342900" indent="-342900" algn="ctr">
              <a:buFont typeface="Arial" panose="020B0604020202020204" pitchFamily="34" charset="0"/>
              <a:buChar char="•"/>
            </a:pPr>
            <a:endParaRPr lang="en-US" sz="2000" dirty="0">
              <a:solidFill>
                <a:schemeClr val="bg1"/>
              </a:solidFill>
            </a:endParaRPr>
          </a:p>
        </p:txBody>
      </p:sp>
    </p:spTree>
    <p:extLst>
      <p:ext uri="{BB962C8B-B14F-4D97-AF65-F5344CB8AC3E}">
        <p14:creationId xmlns:p14="http://schemas.microsoft.com/office/powerpoint/2010/main" val="22212348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lnSpcReduction="10000"/>
          </a:bodyPr>
          <a:lstStyle/>
          <a:p>
            <a:pPr marL="0" indent="0">
              <a:buNone/>
            </a:pPr>
            <a:endParaRPr lang="en-US" sz="900" dirty="0">
              <a:solidFill>
                <a:srgbClr val="FFC000"/>
              </a:solidFill>
            </a:endParaRPr>
          </a:p>
          <a:p>
            <a:pPr marL="457200" indent="-457200" algn="ctr"/>
            <a:r>
              <a:rPr lang="en-US" sz="3600" b="1" dirty="0">
                <a:solidFill>
                  <a:srgbClr val="FFC000"/>
                </a:solidFill>
                <a:cs typeface="Times New Roman" panose="02020603050405020304" pitchFamily="18" charset="0"/>
              </a:rPr>
              <a:t>Was a timely request made?</a:t>
            </a:r>
            <a:endParaRPr lang="en-US" sz="3600" dirty="0">
              <a:solidFill>
                <a:srgbClr val="66FF66"/>
              </a:solidFill>
              <a:cs typeface="Times New Roman" panose="02020603050405020304" pitchFamily="18" charset="0"/>
            </a:endParaRPr>
          </a:p>
          <a:p>
            <a:pPr marL="914400" lvl="1" indent="-457200" algn="ctr">
              <a:buFont typeface="Arial" panose="020B0604020202020204" pitchFamily="34" charset="0"/>
              <a:buChar char="•"/>
            </a:pPr>
            <a:r>
              <a:rPr lang="en-US" sz="3600" dirty="0">
                <a:solidFill>
                  <a:schemeClr val="bg1"/>
                </a:solidFill>
                <a:cs typeface="Times New Roman" panose="02020603050405020304" pitchFamily="18" charset="0"/>
              </a:rPr>
              <a:t>When was the request made and when did the damage occur?</a:t>
            </a:r>
          </a:p>
          <a:p>
            <a:pPr marL="457200" indent="-457200" algn="ctr">
              <a:buFont typeface="Arial" panose="020B0604020202020204" pitchFamily="34" charset="0"/>
              <a:buChar char="•"/>
            </a:pPr>
            <a:r>
              <a:rPr lang="en-US" sz="3600" b="1" dirty="0">
                <a:solidFill>
                  <a:srgbClr val="FFC000"/>
                </a:solidFill>
                <a:cs typeface="Times New Roman" panose="02020603050405020304" pitchFamily="18" charset="0"/>
              </a:rPr>
              <a:t>Did excavation being in the absence of location marks?</a:t>
            </a:r>
            <a:endParaRPr lang="en-US" sz="3600" dirty="0">
              <a:solidFill>
                <a:srgbClr val="66FF66"/>
              </a:solidFill>
              <a:cs typeface="Times New Roman" panose="02020603050405020304" pitchFamily="18" charset="0"/>
            </a:endParaRPr>
          </a:p>
          <a:p>
            <a:pPr marL="914400" lvl="1" indent="-457200" algn="ctr">
              <a:buFont typeface="Arial" panose="020B0604020202020204" pitchFamily="34" charset="0"/>
              <a:buChar char="•"/>
            </a:pPr>
            <a:r>
              <a:rPr lang="en-US" sz="3600" dirty="0">
                <a:solidFill>
                  <a:schemeClr val="bg1"/>
                </a:solidFill>
                <a:cs typeface="Times New Roman" panose="02020603050405020304" pitchFamily="18" charset="0"/>
              </a:rPr>
              <a:t>This is where pre-excavation pictures can help.</a:t>
            </a:r>
          </a:p>
          <a:p>
            <a:pPr marL="914400" lvl="1" indent="-457200" algn="ctr">
              <a:buFont typeface="Arial" panose="020B0604020202020204" pitchFamily="34" charset="0"/>
              <a:buChar char="•"/>
            </a:pPr>
            <a:r>
              <a:rPr lang="en-US" sz="3600" dirty="0">
                <a:solidFill>
                  <a:schemeClr val="bg1"/>
                </a:solidFill>
                <a:cs typeface="Times New Roman" panose="02020603050405020304" pitchFamily="18" charset="0"/>
              </a:rPr>
              <a:t>Are there other facility marks (water, sewer, etc.)</a:t>
            </a:r>
          </a:p>
          <a:p>
            <a:pPr marL="914400" lvl="1" indent="-457200" algn="ctr">
              <a:buFont typeface="Arial" panose="020B0604020202020204" pitchFamily="34" charset="0"/>
              <a:buChar char="•"/>
            </a:pPr>
            <a:r>
              <a:rPr lang="en-US" sz="3600" dirty="0">
                <a:solidFill>
                  <a:schemeClr val="bg1"/>
                </a:solidFill>
                <a:cs typeface="Times New Roman" panose="02020603050405020304" pitchFamily="18" charset="0"/>
              </a:rPr>
              <a:t>Is there a gas meter on the house</a:t>
            </a:r>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58</a:t>
            </a:fld>
            <a:endParaRPr lang="en-US"/>
          </a:p>
        </p:txBody>
      </p:sp>
    </p:spTree>
    <p:extLst>
      <p:ext uri="{BB962C8B-B14F-4D97-AF65-F5344CB8AC3E}">
        <p14:creationId xmlns:p14="http://schemas.microsoft.com/office/powerpoint/2010/main" val="38963412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457200" indent="-457200" algn="ctr"/>
            <a:r>
              <a:rPr lang="en-US" sz="3600" b="1" dirty="0">
                <a:solidFill>
                  <a:srgbClr val="FFC000"/>
                </a:solidFill>
                <a:cs typeface="Times New Roman" panose="02020603050405020304" pitchFamily="18" charset="0"/>
              </a:rPr>
              <a:t>Were the facilities properly and accurately located?</a:t>
            </a:r>
            <a:endParaRPr lang="en-US" sz="3600" dirty="0">
              <a:solidFill>
                <a:srgbClr val="66FF66"/>
              </a:solidFill>
              <a:cs typeface="Times New Roman" panose="02020603050405020304" pitchFamily="18" charset="0"/>
            </a:endParaRPr>
          </a:p>
          <a:p>
            <a:pPr marL="914400" lvl="1" indent="-457200" algn="ctr">
              <a:buFont typeface="Arial" panose="020B0604020202020204" pitchFamily="34" charset="0"/>
              <a:buChar char="•"/>
            </a:pPr>
            <a:r>
              <a:rPr lang="en-US" sz="3600" dirty="0">
                <a:solidFill>
                  <a:schemeClr val="bg1">
                    <a:lumMod val="95000"/>
                  </a:schemeClr>
                </a:solidFill>
                <a:cs typeface="Times New Roman" panose="02020603050405020304" pitchFamily="18" charset="0"/>
              </a:rPr>
              <a:t>Again pre-excavation pictures help.</a:t>
            </a:r>
          </a:p>
          <a:p>
            <a:pPr marL="914400" lvl="1" indent="-457200" algn="ctr">
              <a:buFont typeface="Arial" panose="020B0604020202020204" pitchFamily="34" charset="0"/>
              <a:buChar char="•"/>
            </a:pPr>
            <a:r>
              <a:rPr lang="en-US" sz="3600" dirty="0">
                <a:solidFill>
                  <a:schemeClr val="bg1">
                    <a:lumMod val="95000"/>
                  </a:schemeClr>
                </a:solidFill>
                <a:cs typeface="Times New Roman" panose="02020603050405020304" pitchFamily="18" charset="0"/>
              </a:rPr>
              <a:t>Did the damage occur w/in 24 inches of the locate mark? </a:t>
            </a:r>
            <a:endParaRPr lang="en-US" dirty="0">
              <a:solidFill>
                <a:schemeClr val="bg1">
                  <a:lumMod val="95000"/>
                </a:schemeClr>
              </a:solidFill>
              <a:cs typeface="Times New Roman" panose="02020603050405020304" pitchFamily="18" charset="0"/>
            </a:endParaRPr>
          </a:p>
          <a:p>
            <a:pPr marL="914400" lvl="1" indent="-457200" algn="ctr">
              <a:buFont typeface="Arial" panose="020B0604020202020204" pitchFamily="34" charset="0"/>
              <a:buChar char="•"/>
            </a:pPr>
            <a:r>
              <a:rPr lang="en-US" sz="3600" dirty="0">
                <a:solidFill>
                  <a:schemeClr val="bg1">
                    <a:lumMod val="95000"/>
                  </a:schemeClr>
                </a:solidFill>
                <a:cs typeface="Times New Roman" panose="02020603050405020304" pitchFamily="18" charset="0"/>
              </a:rPr>
              <a:t>Post-damage pictures help.  Try to show locate marks and damage location.</a:t>
            </a:r>
            <a:endParaRPr lang="en-US" sz="2800" dirty="0">
              <a:solidFill>
                <a:schemeClr val="bg1">
                  <a:lumMod val="95000"/>
                </a:schemeClr>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59</a:t>
            </a:fld>
            <a:endParaRPr lang="en-US"/>
          </a:p>
        </p:txBody>
      </p:sp>
    </p:spTree>
    <p:extLst>
      <p:ext uri="{BB962C8B-B14F-4D97-AF65-F5344CB8AC3E}">
        <p14:creationId xmlns:p14="http://schemas.microsoft.com/office/powerpoint/2010/main" val="23075104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457200" indent="-457200" algn="ctr"/>
            <a:r>
              <a:rPr lang="en-US" sz="3600" b="1" dirty="0">
                <a:solidFill>
                  <a:srgbClr val="FFC000"/>
                </a:solidFill>
                <a:cs typeface="Times New Roman" panose="02020603050405020304" pitchFamily="18" charset="0"/>
              </a:rPr>
              <a:t>Were the appropriate excavation methods used in close proximity to the pipeline that was damaged?</a:t>
            </a:r>
          </a:p>
          <a:p>
            <a:pPr marL="457200" indent="-457200" algn="ctr"/>
            <a:r>
              <a:rPr lang="en-US" sz="3600" dirty="0">
                <a:solidFill>
                  <a:schemeClr val="bg2"/>
                </a:solidFill>
                <a:cs typeface="Times New Roman" panose="02020603050405020304" pitchFamily="18" charset="0"/>
              </a:rPr>
              <a:t>Use of non-mechanized equipment within 24 inches of the locate marks.</a:t>
            </a:r>
            <a:endParaRPr lang="en-US" sz="2800" dirty="0">
              <a:solidFill>
                <a:schemeClr val="bg2"/>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60</a:t>
            </a:fld>
            <a:endParaRPr lang="en-US"/>
          </a:p>
        </p:txBody>
      </p:sp>
    </p:spTree>
    <p:extLst>
      <p:ext uri="{BB962C8B-B14F-4D97-AF65-F5344CB8AC3E}">
        <p14:creationId xmlns:p14="http://schemas.microsoft.com/office/powerpoint/2010/main" val="16184436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457200" indent="-457200" algn="ctr"/>
            <a:r>
              <a:rPr lang="en-US" sz="3600" b="1" dirty="0">
                <a:solidFill>
                  <a:srgbClr val="FFC000"/>
                </a:solidFill>
                <a:cs typeface="Times New Roman" panose="02020603050405020304" pitchFamily="18" charset="0"/>
              </a:rPr>
              <a:t>Do any of the statutory exemptions apply?</a:t>
            </a:r>
          </a:p>
          <a:p>
            <a:pPr marL="457200" indent="-457200" algn="ctr"/>
            <a:endParaRPr lang="en-US" sz="2800" dirty="0">
              <a:solidFill>
                <a:schemeClr val="bg2"/>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61</a:t>
            </a:fld>
            <a:endParaRPr lang="en-US"/>
          </a:p>
        </p:txBody>
      </p:sp>
      <p:pic>
        <p:nvPicPr>
          <p:cNvPr id="7" name="Picture 6" descr="Train tracks next to a road&#10;&#10;AI-generated content may be incorrect.">
            <a:extLst>
              <a:ext uri="{FF2B5EF4-FFF2-40B4-BE49-F238E27FC236}">
                <a16:creationId xmlns:a16="http://schemas.microsoft.com/office/drawing/2014/main" id="{6FE9B622-4A59-5C76-55ED-08B72DAFF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2890" y="2808620"/>
            <a:ext cx="5072422" cy="3368343"/>
          </a:xfrm>
          <a:prstGeom prst="rect">
            <a:avLst/>
          </a:prstGeom>
          <a:effectLst>
            <a:softEdge rad="177800"/>
          </a:effectLst>
        </p:spPr>
      </p:pic>
    </p:spTree>
    <p:extLst>
      <p:ext uri="{BB962C8B-B14F-4D97-AF65-F5344CB8AC3E}">
        <p14:creationId xmlns:p14="http://schemas.microsoft.com/office/powerpoint/2010/main" val="14012350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0" indent="0">
              <a:buNone/>
            </a:pPr>
            <a:r>
              <a:rPr lang="en-US" sz="3600" b="1" dirty="0">
                <a:solidFill>
                  <a:srgbClr val="FFC000"/>
                </a:solidFill>
                <a:cs typeface="Times New Roman" panose="02020603050405020304" pitchFamily="18" charset="0"/>
              </a:rPr>
              <a:t>What do these </a:t>
            </a:r>
          </a:p>
          <a:p>
            <a:pPr marL="0" indent="0">
              <a:buNone/>
            </a:pPr>
            <a:r>
              <a:rPr lang="en-US" sz="3600" b="1" dirty="0">
                <a:solidFill>
                  <a:srgbClr val="FFC000"/>
                </a:solidFill>
                <a:cs typeface="Times New Roman" panose="02020603050405020304" pitchFamily="18" charset="0"/>
              </a:rPr>
              <a:t>photos tell us?</a:t>
            </a:r>
          </a:p>
          <a:p>
            <a:pPr marL="0" indent="0" algn="ctr">
              <a:buNone/>
            </a:pPr>
            <a:endParaRPr lang="en-US" sz="2800" dirty="0">
              <a:solidFill>
                <a:schemeClr val="bg2"/>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62</a:t>
            </a:fld>
            <a:endParaRPr lang="en-US"/>
          </a:p>
        </p:txBody>
      </p:sp>
      <p:pic>
        <p:nvPicPr>
          <p:cNvPr id="7" name="Picture 6" descr="A picture containing ground, outdoor, power shovel, transport&#10;&#10;AI-generated content may be incorrect.">
            <a:extLst>
              <a:ext uri="{FF2B5EF4-FFF2-40B4-BE49-F238E27FC236}">
                <a16:creationId xmlns:a16="http://schemas.microsoft.com/office/drawing/2014/main" id="{0219F143-B9C6-792C-5581-23C79AFAE7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7697" y="2053097"/>
            <a:ext cx="3600234" cy="4589702"/>
          </a:xfrm>
          <a:prstGeom prst="rect">
            <a:avLst/>
          </a:prstGeom>
          <a:effectLst>
            <a:softEdge rad="101600"/>
          </a:effectLst>
        </p:spPr>
      </p:pic>
      <p:pic>
        <p:nvPicPr>
          <p:cNvPr id="9" name="Picture 8" descr="A picture containing ground, outdoor&#10;&#10;AI-generated content may be incorrect.">
            <a:extLst>
              <a:ext uri="{FF2B5EF4-FFF2-40B4-BE49-F238E27FC236}">
                <a16:creationId xmlns:a16="http://schemas.microsoft.com/office/drawing/2014/main" id="{90CE8DE7-744E-D14F-7D8E-E0D38A841E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5923" y="2053097"/>
            <a:ext cx="3500968" cy="4589684"/>
          </a:xfrm>
          <a:prstGeom prst="rect">
            <a:avLst/>
          </a:prstGeom>
          <a:effectLst>
            <a:softEdge rad="101600"/>
          </a:effectLst>
        </p:spPr>
      </p:pic>
    </p:spTree>
    <p:extLst>
      <p:ext uri="{BB962C8B-B14F-4D97-AF65-F5344CB8AC3E}">
        <p14:creationId xmlns:p14="http://schemas.microsoft.com/office/powerpoint/2010/main" val="18481926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r>
              <a:rPr lang="en-US" sz="3600" b="1" dirty="0">
                <a:solidFill>
                  <a:srgbClr val="FFC000"/>
                </a:solidFill>
                <a:cs typeface="Times New Roman" panose="02020603050405020304" pitchFamily="18" charset="0"/>
              </a:rPr>
              <a:t>Is this damage within the</a:t>
            </a:r>
          </a:p>
          <a:p>
            <a:pPr marL="0" indent="0">
              <a:buNone/>
            </a:pPr>
            <a:r>
              <a:rPr lang="en-US" sz="3600" b="1" dirty="0">
                <a:solidFill>
                  <a:srgbClr val="FFC000"/>
                </a:solidFill>
                <a:cs typeface="Times New Roman" panose="02020603050405020304" pitchFamily="18" charset="0"/>
              </a:rPr>
              <a:t>tolerance zone?</a:t>
            </a:r>
            <a:endParaRPr lang="en-US" sz="2800" dirty="0">
              <a:solidFill>
                <a:schemeClr val="bg2"/>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63</a:t>
            </a:fld>
            <a:endParaRPr lang="en-US"/>
          </a:p>
        </p:txBody>
      </p:sp>
      <p:pic>
        <p:nvPicPr>
          <p:cNvPr id="7" name="Picture 6" descr="A picture containing grass, outdoor, road, ground&#10;&#10;AI-generated content may be incorrect.">
            <a:extLst>
              <a:ext uri="{FF2B5EF4-FFF2-40B4-BE49-F238E27FC236}">
                <a16:creationId xmlns:a16="http://schemas.microsoft.com/office/drawing/2014/main" id="{C5067028-14D6-007D-8F7E-35F488959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6149" y="1819565"/>
            <a:ext cx="5333884" cy="4841525"/>
          </a:xfrm>
          <a:prstGeom prst="rect">
            <a:avLst/>
          </a:prstGeom>
          <a:effectLst>
            <a:softEdge rad="101600"/>
          </a:effectLst>
        </p:spPr>
      </p:pic>
    </p:spTree>
    <p:extLst>
      <p:ext uri="{BB962C8B-B14F-4D97-AF65-F5344CB8AC3E}">
        <p14:creationId xmlns:p14="http://schemas.microsoft.com/office/powerpoint/2010/main" val="9576870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64</a:t>
            </a:fld>
            <a:endParaRPr lang="en-US"/>
          </a:p>
        </p:txBody>
      </p:sp>
      <p:pic>
        <p:nvPicPr>
          <p:cNvPr id="7" name="Picture 6">
            <a:extLst>
              <a:ext uri="{FF2B5EF4-FFF2-40B4-BE49-F238E27FC236}">
                <a16:creationId xmlns:a16="http://schemas.microsoft.com/office/drawing/2014/main" id="{5A114865-404C-30D3-325F-8E709F9E63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984" y="1691573"/>
            <a:ext cx="4277322" cy="5029902"/>
          </a:xfrm>
          <a:prstGeom prst="rect">
            <a:avLst/>
          </a:prstGeom>
          <a:effectLst>
            <a:softEdge rad="63500"/>
          </a:effectLst>
        </p:spPr>
      </p:pic>
      <p:pic>
        <p:nvPicPr>
          <p:cNvPr id="9" name="Picture 8" descr="A picture containing stone&#10;&#10;AI-generated content may be incorrect.">
            <a:extLst>
              <a:ext uri="{FF2B5EF4-FFF2-40B4-BE49-F238E27FC236}">
                <a16:creationId xmlns:a16="http://schemas.microsoft.com/office/drawing/2014/main" id="{48AED777-3434-63EF-8032-DA5DDF394D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860" y="1643941"/>
            <a:ext cx="3791479" cy="5077534"/>
          </a:xfrm>
          <a:prstGeom prst="rect">
            <a:avLst/>
          </a:prstGeom>
          <a:effectLst>
            <a:softEdge rad="63500"/>
          </a:effectLst>
        </p:spPr>
      </p:pic>
    </p:spTree>
    <p:extLst>
      <p:ext uri="{BB962C8B-B14F-4D97-AF65-F5344CB8AC3E}">
        <p14:creationId xmlns:p14="http://schemas.microsoft.com/office/powerpoint/2010/main" val="7208898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65</a:t>
            </a:fld>
            <a:endParaRPr lang="en-US"/>
          </a:p>
        </p:txBody>
      </p:sp>
      <p:pic>
        <p:nvPicPr>
          <p:cNvPr id="7" name="Picture 6" descr="A picture containing outdoor, ground, sky, construction&#10;&#10;AI-generated content may be incorrect.">
            <a:extLst>
              <a:ext uri="{FF2B5EF4-FFF2-40B4-BE49-F238E27FC236}">
                <a16:creationId xmlns:a16="http://schemas.microsoft.com/office/drawing/2014/main" id="{4DA46CEF-EE4E-1D9E-F8EC-2D9B5676B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1" y="1641367"/>
            <a:ext cx="4963218" cy="4972744"/>
          </a:xfrm>
          <a:prstGeom prst="rect">
            <a:avLst/>
          </a:prstGeom>
          <a:effectLst>
            <a:softEdge rad="63500"/>
          </a:effectLst>
        </p:spPr>
      </p:pic>
    </p:spTree>
    <p:extLst>
      <p:ext uri="{BB962C8B-B14F-4D97-AF65-F5344CB8AC3E}">
        <p14:creationId xmlns:p14="http://schemas.microsoft.com/office/powerpoint/2010/main" val="12097844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0" indent="0">
              <a:buNone/>
            </a:pPr>
            <a:r>
              <a:rPr lang="en-US" sz="3600" b="1" dirty="0">
                <a:solidFill>
                  <a:srgbClr val="FFC000"/>
                </a:solidFill>
                <a:cs typeface="Times New Roman" panose="02020603050405020304" pitchFamily="18" charset="0"/>
              </a:rPr>
              <a:t>Connect the dots</a:t>
            </a:r>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66</a:t>
            </a:fld>
            <a:endParaRPr lang="en-US"/>
          </a:p>
        </p:txBody>
      </p:sp>
      <p:pic>
        <p:nvPicPr>
          <p:cNvPr id="7" name="Picture 6" descr="A picture containing outdoor, ground, construction, curb&#10;&#10;AI-generated content may be incorrect.">
            <a:extLst>
              <a:ext uri="{FF2B5EF4-FFF2-40B4-BE49-F238E27FC236}">
                <a16:creationId xmlns:a16="http://schemas.microsoft.com/office/drawing/2014/main" id="{6B9CD9EA-5FE0-4F1C-917C-234625C90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683" y="1829435"/>
            <a:ext cx="5648498" cy="4892040"/>
          </a:xfrm>
          <a:prstGeom prst="rect">
            <a:avLst/>
          </a:prstGeom>
          <a:effectLst>
            <a:softEdge rad="63500"/>
          </a:effectLst>
        </p:spPr>
      </p:pic>
    </p:spTree>
    <p:extLst>
      <p:ext uri="{BB962C8B-B14F-4D97-AF65-F5344CB8AC3E}">
        <p14:creationId xmlns:p14="http://schemas.microsoft.com/office/powerpoint/2010/main" val="9326167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0" indent="0">
              <a:buNone/>
            </a:pPr>
            <a:r>
              <a:rPr lang="en-US" sz="3600" b="1" dirty="0">
                <a:solidFill>
                  <a:srgbClr val="FFC000"/>
                </a:solidFill>
                <a:cs typeface="Times New Roman" panose="02020603050405020304" pitchFamily="18" charset="0"/>
              </a:rPr>
              <a:t>The statute does </a:t>
            </a:r>
          </a:p>
          <a:p>
            <a:pPr marL="0" indent="0">
              <a:buNone/>
            </a:pPr>
            <a:r>
              <a:rPr lang="en-US" sz="3600" b="1" dirty="0">
                <a:solidFill>
                  <a:srgbClr val="FFC000"/>
                </a:solidFill>
                <a:cs typeface="Times New Roman" panose="02020603050405020304" pitchFamily="18" charset="0"/>
              </a:rPr>
              <a:t>not specify depth.</a:t>
            </a:r>
          </a:p>
          <a:p>
            <a:pPr marL="457200" indent="-457200" algn="ctr"/>
            <a:endParaRPr lang="en-US" sz="3600" b="1" dirty="0">
              <a:solidFill>
                <a:srgbClr val="FFC000"/>
              </a:solidFill>
              <a:cs typeface="Times New Roman" panose="02020603050405020304" pitchFamily="18" charset="0"/>
            </a:endParaRPr>
          </a:p>
          <a:p>
            <a:pPr marL="0" indent="0">
              <a:buNone/>
            </a:pPr>
            <a:r>
              <a:rPr lang="en-US" sz="3600" b="1" dirty="0">
                <a:solidFill>
                  <a:srgbClr val="FFC000"/>
                </a:solidFill>
                <a:cs typeface="Times New Roman" panose="02020603050405020304" pitchFamily="18" charset="0"/>
              </a:rPr>
              <a:t>It was stated that </a:t>
            </a:r>
          </a:p>
          <a:p>
            <a:pPr marL="0" indent="0">
              <a:buNone/>
            </a:pPr>
            <a:r>
              <a:rPr lang="en-US" sz="3600" b="1" dirty="0">
                <a:solidFill>
                  <a:srgbClr val="FFC000"/>
                </a:solidFill>
                <a:cs typeface="Times New Roman" panose="02020603050405020304" pitchFamily="18" charset="0"/>
              </a:rPr>
              <a:t>the line was only 2 </a:t>
            </a:r>
          </a:p>
          <a:p>
            <a:pPr marL="0" indent="0">
              <a:buNone/>
            </a:pPr>
            <a:r>
              <a:rPr lang="en-US" sz="3600" b="1" dirty="0">
                <a:solidFill>
                  <a:srgbClr val="FFC000"/>
                </a:solidFill>
                <a:cs typeface="Times New Roman" panose="02020603050405020304" pitchFamily="18" charset="0"/>
              </a:rPr>
              <a:t>inches deep.</a:t>
            </a:r>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67</a:t>
            </a:fld>
            <a:endParaRPr lang="en-US"/>
          </a:p>
        </p:txBody>
      </p:sp>
      <p:pic>
        <p:nvPicPr>
          <p:cNvPr id="7" name="Picture 6" descr="A picture containing text, grass, outdoor, ground&#10;&#10;AI-generated content may be incorrect.">
            <a:extLst>
              <a:ext uri="{FF2B5EF4-FFF2-40B4-BE49-F238E27FC236}">
                <a16:creationId xmlns:a16="http://schemas.microsoft.com/office/drawing/2014/main" id="{3A64181C-5075-75D5-100B-0448DF118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8668" y="1722962"/>
            <a:ext cx="4277322" cy="4944165"/>
          </a:xfrm>
          <a:prstGeom prst="rect">
            <a:avLst/>
          </a:prstGeom>
          <a:effectLst>
            <a:softEdge rad="63500"/>
          </a:effectLst>
        </p:spPr>
      </p:pic>
    </p:spTree>
    <p:extLst>
      <p:ext uri="{BB962C8B-B14F-4D97-AF65-F5344CB8AC3E}">
        <p14:creationId xmlns:p14="http://schemas.microsoft.com/office/powerpoint/2010/main" val="5069986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0" indent="0">
              <a:buNone/>
            </a:pPr>
            <a:r>
              <a:rPr lang="en-US" sz="3600" b="1" dirty="0">
                <a:solidFill>
                  <a:srgbClr val="FFC000"/>
                </a:solidFill>
                <a:cs typeface="Times New Roman" panose="02020603050405020304" pitchFamily="18" charset="0"/>
              </a:rPr>
              <a:t>Did a shovel or</a:t>
            </a:r>
          </a:p>
          <a:p>
            <a:pPr marL="0" indent="0">
              <a:buNone/>
            </a:pPr>
            <a:r>
              <a:rPr lang="en-US" sz="3600" b="1" dirty="0">
                <a:solidFill>
                  <a:srgbClr val="FFC000"/>
                </a:solidFill>
                <a:cs typeface="Times New Roman" panose="02020603050405020304" pitchFamily="18" charset="0"/>
              </a:rPr>
              <a:t>posthole digger </a:t>
            </a:r>
          </a:p>
          <a:p>
            <a:pPr marL="0" indent="0">
              <a:buNone/>
            </a:pPr>
            <a:r>
              <a:rPr lang="en-US" sz="3600" b="1" dirty="0">
                <a:solidFill>
                  <a:srgbClr val="FFC000"/>
                </a:solidFill>
                <a:cs typeface="Times New Roman" panose="02020603050405020304" pitchFamily="18" charset="0"/>
              </a:rPr>
              <a:t>cause this damage?</a:t>
            </a:r>
          </a:p>
          <a:p>
            <a:pPr marL="0" indent="0">
              <a:buNone/>
            </a:pPr>
            <a:endParaRPr lang="en-US" sz="3600" b="1" dirty="0">
              <a:solidFill>
                <a:srgbClr val="FFC000"/>
              </a:solidFill>
              <a:cs typeface="Times New Roman" panose="02020603050405020304" pitchFamily="18" charset="0"/>
            </a:endParaRPr>
          </a:p>
          <a:p>
            <a:pPr marL="0" indent="0">
              <a:buNone/>
            </a:pPr>
            <a:r>
              <a:rPr lang="en-US" sz="3600" b="1" dirty="0">
                <a:solidFill>
                  <a:srgbClr val="FFC000"/>
                </a:solidFill>
                <a:cs typeface="Times New Roman" panose="02020603050405020304" pitchFamily="18" charset="0"/>
              </a:rPr>
              <a:t>Non-mechanized </a:t>
            </a:r>
          </a:p>
          <a:p>
            <a:pPr marL="0" indent="0">
              <a:buNone/>
            </a:pPr>
            <a:r>
              <a:rPr lang="en-US" sz="3600" b="1" dirty="0">
                <a:solidFill>
                  <a:srgbClr val="FFC000"/>
                </a:solidFill>
                <a:cs typeface="Times New Roman" panose="02020603050405020304" pitchFamily="18" charset="0"/>
              </a:rPr>
              <a:t>equipment?</a:t>
            </a:r>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68</a:t>
            </a:fld>
            <a:endParaRPr lang="en-US"/>
          </a:p>
        </p:txBody>
      </p:sp>
      <p:pic>
        <p:nvPicPr>
          <p:cNvPr id="7" name="Picture 6" descr="A person holding a banana&#10;&#10;AI-generated content may be incorrect.">
            <a:extLst>
              <a:ext uri="{FF2B5EF4-FFF2-40B4-BE49-F238E27FC236}">
                <a16:creationId xmlns:a16="http://schemas.microsoft.com/office/drawing/2014/main" id="{3318580C-4C4F-2D51-E36D-049064CFB5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4070" y="1819565"/>
            <a:ext cx="5247619" cy="4780952"/>
          </a:xfrm>
          <a:prstGeom prst="rect">
            <a:avLst/>
          </a:prstGeom>
          <a:effectLst>
            <a:softEdge rad="63500"/>
          </a:effectLst>
        </p:spPr>
      </p:pic>
    </p:spTree>
    <p:extLst>
      <p:ext uri="{BB962C8B-B14F-4D97-AF65-F5344CB8AC3E}">
        <p14:creationId xmlns:p14="http://schemas.microsoft.com/office/powerpoint/2010/main" val="37374556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0" indent="0">
              <a:buNone/>
            </a:pPr>
            <a:r>
              <a:rPr lang="en-US" sz="3600" b="1" dirty="0">
                <a:solidFill>
                  <a:srgbClr val="FFC000"/>
                </a:solidFill>
                <a:cs typeface="Times New Roman" panose="02020603050405020304" pitchFamily="18" charset="0"/>
              </a:rPr>
              <a:t>Where did this </a:t>
            </a:r>
          </a:p>
          <a:p>
            <a:pPr marL="0" indent="0">
              <a:buNone/>
            </a:pPr>
            <a:r>
              <a:rPr lang="en-US" sz="3600" b="1" dirty="0">
                <a:solidFill>
                  <a:srgbClr val="FFC000"/>
                </a:solidFill>
                <a:cs typeface="Times New Roman" panose="02020603050405020304" pitchFamily="18" charset="0"/>
              </a:rPr>
              <a:t>damage occur?</a:t>
            </a:r>
          </a:p>
          <a:p>
            <a:pPr marL="0" indent="0">
              <a:buNone/>
            </a:pPr>
            <a:endParaRPr lang="en-US" sz="3600" b="1" dirty="0">
              <a:solidFill>
                <a:srgbClr val="FFC000"/>
              </a:solidFill>
              <a:cs typeface="Times New Roman" panose="02020603050405020304" pitchFamily="18" charset="0"/>
            </a:endParaRPr>
          </a:p>
          <a:p>
            <a:pPr marL="0" indent="0">
              <a:buNone/>
            </a:pPr>
            <a:r>
              <a:rPr lang="en-US" sz="3600" b="1" dirty="0">
                <a:solidFill>
                  <a:srgbClr val="FFC000"/>
                </a:solidFill>
                <a:cs typeface="Times New Roman" panose="02020603050405020304" pitchFamily="18" charset="0"/>
              </a:rPr>
              <a:t>Photos should </a:t>
            </a:r>
          </a:p>
          <a:p>
            <a:pPr marL="0" indent="0">
              <a:buNone/>
            </a:pPr>
            <a:r>
              <a:rPr lang="en-US" sz="3600" b="1" dirty="0">
                <a:solidFill>
                  <a:srgbClr val="FFC000"/>
                </a:solidFill>
                <a:cs typeface="Times New Roman" panose="02020603050405020304" pitchFamily="18" charset="0"/>
              </a:rPr>
              <a:t>show address and </a:t>
            </a:r>
          </a:p>
          <a:p>
            <a:pPr marL="0" indent="0">
              <a:buNone/>
            </a:pPr>
            <a:r>
              <a:rPr lang="en-US" sz="3600" b="1" dirty="0">
                <a:solidFill>
                  <a:srgbClr val="FFC000"/>
                </a:solidFill>
                <a:cs typeface="Times New Roman" panose="02020603050405020304" pitchFamily="18" charset="0"/>
              </a:rPr>
              <a:t>landmarks.</a:t>
            </a:r>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69</a:t>
            </a:fld>
            <a:endParaRPr lang="en-US"/>
          </a:p>
        </p:txBody>
      </p:sp>
      <p:pic>
        <p:nvPicPr>
          <p:cNvPr id="7" name="Picture 6" descr="A picture containing grass, outdoor, dirt&#10;&#10;AI-generated content may be incorrect.">
            <a:extLst>
              <a:ext uri="{FF2B5EF4-FFF2-40B4-BE49-F238E27FC236}">
                <a16:creationId xmlns:a16="http://schemas.microsoft.com/office/drawing/2014/main" id="{45DF1111-F1DE-CB02-55CE-61ECCAB45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1701" y="1722962"/>
            <a:ext cx="6077798" cy="4944165"/>
          </a:xfrm>
          <a:prstGeom prst="rect">
            <a:avLst/>
          </a:prstGeom>
          <a:effectLst>
            <a:softEdge rad="63500"/>
          </a:effectLst>
        </p:spPr>
      </p:pic>
    </p:spTree>
    <p:extLst>
      <p:ext uri="{BB962C8B-B14F-4D97-AF65-F5344CB8AC3E}">
        <p14:creationId xmlns:p14="http://schemas.microsoft.com/office/powerpoint/2010/main" val="14973382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70</a:t>
            </a:fld>
            <a:endParaRPr lang="en-US"/>
          </a:p>
        </p:txBody>
      </p:sp>
      <p:pic>
        <p:nvPicPr>
          <p:cNvPr id="7" name="Picture 6" descr="A picture containing text, outdoor, grass, ground&#10;&#10;AI-generated content may be incorrect.">
            <a:extLst>
              <a:ext uri="{FF2B5EF4-FFF2-40B4-BE49-F238E27FC236}">
                <a16:creationId xmlns:a16="http://schemas.microsoft.com/office/drawing/2014/main" id="{961D991D-BE4D-32BA-06AE-0CE9DDBA0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0420" y="1728592"/>
            <a:ext cx="9926435" cy="5048955"/>
          </a:xfrm>
          <a:prstGeom prst="rect">
            <a:avLst/>
          </a:prstGeom>
          <a:effectLst>
            <a:softEdge rad="101600"/>
          </a:effectLst>
        </p:spPr>
      </p:pic>
    </p:spTree>
    <p:extLst>
      <p:ext uri="{BB962C8B-B14F-4D97-AF65-F5344CB8AC3E}">
        <p14:creationId xmlns:p14="http://schemas.microsoft.com/office/powerpoint/2010/main" val="6262217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0" indent="0">
              <a:buNone/>
            </a:pPr>
            <a:r>
              <a:rPr lang="en-US" sz="3600" b="1" dirty="0">
                <a:solidFill>
                  <a:srgbClr val="FFC000"/>
                </a:solidFill>
                <a:cs typeface="Times New Roman" panose="02020603050405020304" pitchFamily="18" charset="0"/>
              </a:rPr>
              <a:t>Diagrams </a:t>
            </a:r>
          </a:p>
          <a:p>
            <a:pPr marL="0" indent="0">
              <a:buNone/>
            </a:pPr>
            <a:r>
              <a:rPr lang="en-US" sz="3600" b="1" dirty="0">
                <a:solidFill>
                  <a:srgbClr val="FFC000"/>
                </a:solidFill>
                <a:cs typeface="Times New Roman" panose="02020603050405020304" pitchFamily="18" charset="0"/>
              </a:rPr>
              <a:t>enhance your </a:t>
            </a:r>
          </a:p>
          <a:p>
            <a:pPr marL="0" indent="0">
              <a:buNone/>
            </a:pPr>
            <a:r>
              <a:rPr lang="en-US" sz="3600" b="1" dirty="0">
                <a:solidFill>
                  <a:srgbClr val="FFC000"/>
                </a:solidFill>
                <a:cs typeface="Times New Roman" panose="02020603050405020304" pitchFamily="18" charset="0"/>
              </a:rPr>
              <a:t>photographs </a:t>
            </a:r>
          </a:p>
          <a:p>
            <a:pPr marL="0" indent="0">
              <a:buNone/>
            </a:pPr>
            <a:r>
              <a:rPr lang="en-US" sz="3600" b="1" dirty="0">
                <a:solidFill>
                  <a:srgbClr val="FFC000"/>
                </a:solidFill>
                <a:cs typeface="Times New Roman" panose="02020603050405020304" pitchFamily="18" charset="0"/>
              </a:rPr>
              <a:t>and report.</a:t>
            </a:r>
            <a:endParaRPr lang="en-US" sz="2800" dirty="0">
              <a:solidFill>
                <a:schemeClr val="bg2"/>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71</a:t>
            </a:fld>
            <a:endParaRPr lang="en-US"/>
          </a:p>
        </p:txBody>
      </p:sp>
      <p:pic>
        <p:nvPicPr>
          <p:cNvPr id="7" name="Picture 6" descr="Chart, diagram&#10;&#10;AI-generated content may be incorrect.">
            <a:extLst>
              <a:ext uri="{FF2B5EF4-FFF2-40B4-BE49-F238E27FC236}">
                <a16:creationId xmlns:a16="http://schemas.microsoft.com/office/drawing/2014/main" id="{E1D2F253-5FF3-4217-7A06-4429F29B62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9210" y="1653841"/>
            <a:ext cx="7573432" cy="4972744"/>
          </a:xfrm>
          <a:prstGeom prst="rect">
            <a:avLst/>
          </a:prstGeom>
        </p:spPr>
      </p:pic>
    </p:spTree>
    <p:extLst>
      <p:ext uri="{BB962C8B-B14F-4D97-AF65-F5344CB8AC3E}">
        <p14:creationId xmlns:p14="http://schemas.microsoft.com/office/powerpoint/2010/main" val="42406608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marL="0" indent="0">
              <a:buNone/>
            </a:pPr>
            <a:r>
              <a:rPr lang="en-US" sz="3600" b="1" dirty="0">
                <a:solidFill>
                  <a:srgbClr val="FFC000"/>
                </a:solidFill>
                <a:cs typeface="Times New Roman" panose="02020603050405020304" pitchFamily="18" charset="0"/>
              </a:rPr>
              <a:t>Locate 7828 </a:t>
            </a:r>
          </a:p>
          <a:p>
            <a:pPr marL="0" indent="0">
              <a:buNone/>
            </a:pPr>
            <a:r>
              <a:rPr lang="en-US" sz="3600" b="1" dirty="0">
                <a:solidFill>
                  <a:srgbClr val="FFC000"/>
                </a:solidFill>
                <a:cs typeface="Times New Roman" panose="02020603050405020304" pitchFamily="18" charset="0"/>
              </a:rPr>
              <a:t>and 7827</a:t>
            </a:r>
          </a:p>
          <a:p>
            <a:pPr marL="0" indent="0">
              <a:buNone/>
            </a:pPr>
            <a:r>
              <a:rPr lang="en-US" sz="3600" b="1" dirty="0" err="1">
                <a:solidFill>
                  <a:srgbClr val="FFC000"/>
                </a:solidFill>
                <a:cs typeface="Times New Roman" panose="02020603050405020304" pitchFamily="18" charset="0"/>
              </a:rPr>
              <a:t>Fairmeadows</a:t>
            </a:r>
            <a:r>
              <a:rPr lang="en-US" sz="3600" b="1" dirty="0">
                <a:solidFill>
                  <a:srgbClr val="FFC000"/>
                </a:solidFill>
                <a:cs typeface="Times New Roman" panose="02020603050405020304" pitchFamily="18" charset="0"/>
              </a:rPr>
              <a:t> </a:t>
            </a:r>
          </a:p>
          <a:p>
            <a:pPr marL="0" indent="0">
              <a:buNone/>
            </a:pPr>
            <a:r>
              <a:rPr lang="en-US" sz="3600" b="1" dirty="0">
                <a:solidFill>
                  <a:srgbClr val="FFC000"/>
                </a:solidFill>
                <a:cs typeface="Times New Roman" panose="02020603050405020304" pitchFamily="18" charset="0"/>
              </a:rPr>
              <a:t>Lane</a:t>
            </a:r>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72</a:t>
            </a:fld>
            <a:endParaRPr lang="en-US"/>
          </a:p>
        </p:txBody>
      </p:sp>
      <p:pic>
        <p:nvPicPr>
          <p:cNvPr id="7" name="Picture 6" descr="Map&#10;&#10;AI-generated content may be incorrect.">
            <a:extLst>
              <a:ext uri="{FF2B5EF4-FFF2-40B4-BE49-F238E27FC236}">
                <a16:creationId xmlns:a16="http://schemas.microsoft.com/office/drawing/2014/main" id="{42149CE2-5872-3C3C-B055-847F15E75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3528" y="2170706"/>
            <a:ext cx="3830463" cy="3830463"/>
          </a:xfrm>
          <a:prstGeom prst="rect">
            <a:avLst/>
          </a:prstGeom>
          <a:effectLst>
            <a:softEdge rad="63500"/>
          </a:effectLst>
        </p:spPr>
      </p:pic>
      <p:pic>
        <p:nvPicPr>
          <p:cNvPr id="9" name="Picture 8" descr="Aerial view of a neighborhood&#10;&#10;AI-generated content may be incorrect.">
            <a:extLst>
              <a:ext uri="{FF2B5EF4-FFF2-40B4-BE49-F238E27FC236}">
                <a16:creationId xmlns:a16="http://schemas.microsoft.com/office/drawing/2014/main" id="{FFE59C74-DFED-3DC7-8F7C-93E6F0052B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7107" y="2170706"/>
            <a:ext cx="3686693" cy="3869564"/>
          </a:xfrm>
          <a:prstGeom prst="rect">
            <a:avLst/>
          </a:prstGeom>
          <a:effectLst>
            <a:softEdge rad="63500"/>
          </a:effectLst>
        </p:spPr>
      </p:pic>
    </p:spTree>
    <p:extLst>
      <p:ext uri="{BB962C8B-B14F-4D97-AF65-F5344CB8AC3E}">
        <p14:creationId xmlns:p14="http://schemas.microsoft.com/office/powerpoint/2010/main" val="22296712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73</a:t>
            </a:fld>
            <a:endParaRPr lang="en-US"/>
          </a:p>
        </p:txBody>
      </p:sp>
      <p:pic>
        <p:nvPicPr>
          <p:cNvPr id="11" name="Picture 10" descr="A picture containing power shovel, outdoor, ground, transport&#10;&#10;AI-generated content may be incorrect.">
            <a:extLst>
              <a:ext uri="{FF2B5EF4-FFF2-40B4-BE49-F238E27FC236}">
                <a16:creationId xmlns:a16="http://schemas.microsoft.com/office/drawing/2014/main" id="{9AC46179-6AB5-778C-F650-00524FCDE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05" y="1716659"/>
            <a:ext cx="5001323" cy="4991797"/>
          </a:xfrm>
          <a:prstGeom prst="rect">
            <a:avLst/>
          </a:prstGeom>
          <a:effectLst>
            <a:softEdge rad="63500"/>
          </a:effectLst>
        </p:spPr>
      </p:pic>
      <p:pic>
        <p:nvPicPr>
          <p:cNvPr id="13" name="Picture 12" descr="A picture containing person, outdoor, people, group&#10;&#10;AI-generated content may be incorrect.">
            <a:extLst>
              <a:ext uri="{FF2B5EF4-FFF2-40B4-BE49-F238E27FC236}">
                <a16:creationId xmlns:a16="http://schemas.microsoft.com/office/drawing/2014/main" id="{E38A6FEB-B4BC-EB78-6101-007787FDD4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1729678"/>
            <a:ext cx="4902679" cy="4931518"/>
          </a:xfrm>
          <a:prstGeom prst="rect">
            <a:avLst/>
          </a:prstGeom>
          <a:effectLst>
            <a:softEdge rad="63500"/>
          </a:effectLst>
        </p:spPr>
      </p:pic>
    </p:spTree>
    <p:extLst>
      <p:ext uri="{BB962C8B-B14F-4D97-AF65-F5344CB8AC3E}">
        <p14:creationId xmlns:p14="http://schemas.microsoft.com/office/powerpoint/2010/main" val="13981990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marL="0" indent="0">
              <a:buNone/>
            </a:pPr>
            <a:endParaRPr lang="en-US" sz="900" dirty="0">
              <a:solidFill>
                <a:srgbClr val="FFC000"/>
              </a:solidFill>
            </a:endParaRP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74</a:t>
            </a:fld>
            <a:endParaRPr lang="en-US"/>
          </a:p>
        </p:txBody>
      </p:sp>
      <p:pic>
        <p:nvPicPr>
          <p:cNvPr id="7" name="Picture 6" descr="A person standing next to a truck&#10;&#10;AI-generated content may be incorrect.">
            <a:extLst>
              <a:ext uri="{FF2B5EF4-FFF2-40B4-BE49-F238E27FC236}">
                <a16:creationId xmlns:a16="http://schemas.microsoft.com/office/drawing/2014/main" id="{6E34FB07-6A48-ED01-A8CD-AE609530BA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672" y="1753299"/>
            <a:ext cx="4410691" cy="4915586"/>
          </a:xfrm>
          <a:prstGeom prst="rect">
            <a:avLst/>
          </a:prstGeom>
          <a:effectLst>
            <a:softEdge rad="63500"/>
          </a:effectLst>
        </p:spPr>
      </p:pic>
      <p:pic>
        <p:nvPicPr>
          <p:cNvPr id="9" name="Picture 8" descr="A picture containing outdoor, ground, road&#10;&#10;AI-generated content may be incorrect.">
            <a:extLst>
              <a:ext uri="{FF2B5EF4-FFF2-40B4-BE49-F238E27FC236}">
                <a16:creationId xmlns:a16="http://schemas.microsoft.com/office/drawing/2014/main" id="{23F73101-E3CE-6FF4-4B5F-E38D6B39BE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1110" y="1739205"/>
            <a:ext cx="4963218" cy="4982270"/>
          </a:xfrm>
          <a:prstGeom prst="rect">
            <a:avLst/>
          </a:prstGeom>
          <a:effectLst>
            <a:softEdge rad="63500"/>
          </a:effectLst>
        </p:spPr>
      </p:pic>
    </p:spTree>
    <p:extLst>
      <p:ext uri="{BB962C8B-B14F-4D97-AF65-F5344CB8AC3E}">
        <p14:creationId xmlns:p14="http://schemas.microsoft.com/office/powerpoint/2010/main" val="418562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75</a:t>
            </a:fld>
            <a:endParaRPr lang="en-US"/>
          </a:p>
        </p:txBody>
      </p:sp>
      <p:pic>
        <p:nvPicPr>
          <p:cNvPr id="7" name="Picture 6" descr="A picture containing person, ground, outdoor, dirt&#10;&#10;AI-generated content may be incorrect.">
            <a:extLst>
              <a:ext uri="{FF2B5EF4-FFF2-40B4-BE49-F238E27FC236}">
                <a16:creationId xmlns:a16="http://schemas.microsoft.com/office/drawing/2014/main" id="{194AE0CE-591F-3E2F-D031-F3AF218DB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52957"/>
            <a:ext cx="4563112" cy="5001323"/>
          </a:xfrm>
          <a:prstGeom prst="rect">
            <a:avLst/>
          </a:prstGeom>
          <a:effectLst>
            <a:softEdge rad="63500"/>
          </a:effectLst>
        </p:spPr>
      </p:pic>
      <p:pic>
        <p:nvPicPr>
          <p:cNvPr id="9" name="Picture 8" descr="A picture containing person, outdoor&#10;&#10;AI-generated content may be incorrect.">
            <a:extLst>
              <a:ext uri="{FF2B5EF4-FFF2-40B4-BE49-F238E27FC236}">
                <a16:creationId xmlns:a16="http://schemas.microsoft.com/office/drawing/2014/main" id="{8927B734-19E0-3281-EC3C-391C9F3BAE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2875" y="1652957"/>
            <a:ext cx="4410168" cy="5001318"/>
          </a:xfrm>
          <a:prstGeom prst="rect">
            <a:avLst/>
          </a:prstGeom>
          <a:effectLst>
            <a:softEdge rad="63500"/>
          </a:effectLst>
        </p:spPr>
      </p:pic>
    </p:spTree>
    <p:extLst>
      <p:ext uri="{BB962C8B-B14F-4D97-AF65-F5344CB8AC3E}">
        <p14:creationId xmlns:p14="http://schemas.microsoft.com/office/powerpoint/2010/main" val="6065284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lnSpcReduction="10000"/>
          </a:bodyPr>
          <a:lstStyle/>
          <a:p>
            <a:pPr marL="0" indent="0" algn="ctr">
              <a:buNone/>
            </a:pPr>
            <a:r>
              <a:rPr lang="en-US" sz="3600" b="1" dirty="0">
                <a:solidFill>
                  <a:srgbClr val="FFC000"/>
                </a:solidFill>
                <a:cs typeface="Times New Roman" panose="02020603050405020304" pitchFamily="18" charset="0"/>
              </a:rPr>
              <a:t>Some helpful hints for excavators: </a:t>
            </a:r>
          </a:p>
          <a:p>
            <a:pPr marL="571500" indent="-571500">
              <a:buFont typeface="Arial" panose="020B0604020202020204" pitchFamily="34" charset="0"/>
              <a:buChar char="•"/>
            </a:pPr>
            <a:r>
              <a:rPr lang="en-US" sz="3600" dirty="0">
                <a:solidFill>
                  <a:schemeClr val="bg1"/>
                </a:solidFill>
              </a:rPr>
              <a:t>Don’t assume all pipes or lines are straight.</a:t>
            </a:r>
          </a:p>
          <a:p>
            <a:pPr marL="571500" indent="-571500">
              <a:buFont typeface="Arial" panose="020B0604020202020204" pitchFamily="34" charset="0"/>
              <a:buChar char="•"/>
            </a:pPr>
            <a:r>
              <a:rPr lang="en-US" sz="3600" dirty="0">
                <a:solidFill>
                  <a:schemeClr val="bg1"/>
                </a:solidFill>
              </a:rPr>
              <a:t>Don’t assume facility depths are uniform.</a:t>
            </a:r>
          </a:p>
          <a:p>
            <a:pPr marL="571500" indent="-571500">
              <a:buFont typeface="Arial" panose="020B0604020202020204" pitchFamily="34" charset="0"/>
              <a:buChar char="•"/>
            </a:pPr>
            <a:r>
              <a:rPr lang="en-US" sz="3600" dirty="0">
                <a:solidFill>
                  <a:schemeClr val="bg1"/>
                </a:solidFill>
              </a:rPr>
              <a:t>Don’t remark or improve markings on your own.</a:t>
            </a:r>
          </a:p>
          <a:p>
            <a:pPr marL="571500" indent="-571500">
              <a:buFont typeface="Arial" panose="020B0604020202020204" pitchFamily="34" charset="0"/>
              <a:buChar char="•"/>
            </a:pPr>
            <a:r>
              <a:rPr lang="en-US" sz="3600" dirty="0">
                <a:solidFill>
                  <a:schemeClr val="bg1"/>
                </a:solidFill>
              </a:rPr>
              <a:t>Don’t assume everything has been marked just because some things have.</a:t>
            </a:r>
          </a:p>
          <a:p>
            <a:pPr marL="571500" indent="-571500">
              <a:buFont typeface="Arial" panose="020B0604020202020204" pitchFamily="34" charset="0"/>
              <a:buChar char="•"/>
            </a:pPr>
            <a:r>
              <a:rPr lang="en-US" sz="3600" dirty="0">
                <a:solidFill>
                  <a:schemeClr val="bg1"/>
                </a:solidFill>
              </a:rPr>
              <a:t>Don’t assume permanent pipeline markers are exactly above the pipe. </a:t>
            </a:r>
          </a:p>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76</a:t>
            </a:fld>
            <a:endParaRPr lang="en-US"/>
          </a:p>
        </p:txBody>
      </p:sp>
    </p:spTree>
    <p:extLst>
      <p:ext uri="{BB962C8B-B14F-4D97-AF65-F5344CB8AC3E}">
        <p14:creationId xmlns:p14="http://schemas.microsoft.com/office/powerpoint/2010/main" val="22729822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INVESTIGATIONS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19565"/>
            <a:ext cx="10515600" cy="4357398"/>
          </a:xfrm>
        </p:spPr>
        <p:txBody>
          <a:bodyPr>
            <a:normAutofit/>
          </a:bodyPr>
          <a:lstStyle/>
          <a:p>
            <a:pPr lvl="1"/>
            <a:endParaRPr lang="en-US" sz="2400" dirty="0">
              <a:solidFill>
                <a:schemeClr val="bg1"/>
              </a:solidFill>
            </a:endParaRPr>
          </a:p>
          <a:p>
            <a:pPr marL="457200" lvl="1" indent="0">
              <a:buNone/>
            </a:pPr>
            <a:endParaRPr lang="en-US" sz="2400" dirty="0">
              <a:solidFill>
                <a:schemeClr val="bg1"/>
              </a:solidFill>
            </a:endParaRPr>
          </a:p>
          <a:p>
            <a:pPr marL="457200" lvl="2" indent="-457200">
              <a:buNone/>
            </a:pPr>
            <a:endParaRPr lang="en-US" sz="24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77</a:t>
            </a:fld>
            <a:endParaRPr lang="en-US"/>
          </a:p>
        </p:txBody>
      </p:sp>
      <p:pic>
        <p:nvPicPr>
          <p:cNvPr id="7" name="Picture 6" descr="A picture containing text, outdoor, sky, tree&#10;&#10;AI-generated content may be incorrect.">
            <a:extLst>
              <a:ext uri="{FF2B5EF4-FFF2-40B4-BE49-F238E27FC236}">
                <a16:creationId xmlns:a16="http://schemas.microsoft.com/office/drawing/2014/main" id="{4ECB3C9B-24AC-437E-9367-CF3346FE5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7920" y="1722962"/>
            <a:ext cx="7376160" cy="4945380"/>
          </a:xfrm>
          <a:prstGeom prst="rect">
            <a:avLst/>
          </a:prstGeom>
          <a:effectLst>
            <a:softEdge rad="63500"/>
          </a:effectLst>
        </p:spPr>
      </p:pic>
    </p:spTree>
    <p:extLst>
      <p:ext uri="{BB962C8B-B14F-4D97-AF65-F5344CB8AC3E}">
        <p14:creationId xmlns:p14="http://schemas.microsoft.com/office/powerpoint/2010/main" val="19269781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24204" y="-71895"/>
            <a:ext cx="10515600" cy="1325563"/>
          </a:xfrm>
        </p:spPr>
        <p:txBody>
          <a:bodyPr/>
          <a:lstStyle/>
          <a:p>
            <a:pPr algn="ctr"/>
            <a:r>
              <a:rPr lang="en-US" sz="4000" b="1" dirty="0">
                <a:solidFill>
                  <a:schemeClr val="bg1"/>
                </a:solidFill>
              </a:rPr>
              <a:t>Contact Us	</a:t>
            </a:r>
            <a:endParaRPr lang="en-US" sz="4000" b="1" dirty="0">
              <a:solidFill>
                <a:srgbClr val="FFC000"/>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428855" y="1441504"/>
            <a:ext cx="5540970" cy="4727009"/>
          </a:xfrm>
        </p:spPr>
        <p:txBody>
          <a:bodyPr>
            <a:normAutofit fontScale="85000" lnSpcReduction="20000"/>
          </a:bodyPr>
          <a:lstStyle/>
          <a:p>
            <a:pPr marL="457200" lvl="1" indent="0" algn="ctr">
              <a:buNone/>
            </a:pPr>
            <a:endParaRPr lang="en-US" dirty="0">
              <a:solidFill>
                <a:schemeClr val="bg1"/>
              </a:solidFill>
            </a:endParaRPr>
          </a:p>
          <a:p>
            <a:pPr marL="457200" lvl="1" indent="0" algn="ctr">
              <a:buNone/>
            </a:pPr>
            <a:r>
              <a:rPr lang="en-US" dirty="0">
                <a:solidFill>
                  <a:schemeClr val="bg1"/>
                </a:solidFill>
              </a:rPr>
              <a:t>Eric Tout</a:t>
            </a:r>
          </a:p>
          <a:p>
            <a:pPr marL="457200" lvl="1" indent="0" algn="ctr">
              <a:buNone/>
            </a:pPr>
            <a:r>
              <a:rPr lang="en-US" dirty="0">
                <a:solidFill>
                  <a:schemeClr val="bg1"/>
                </a:solidFill>
              </a:rPr>
              <a:t>Consumer Complaints Analyst-Damage Prevention</a:t>
            </a:r>
          </a:p>
          <a:p>
            <a:pPr marL="457200" lvl="1" indent="0" algn="ctr">
              <a:buNone/>
            </a:pPr>
            <a:r>
              <a:rPr lang="en-US" dirty="0">
                <a:solidFill>
                  <a:schemeClr val="bg1"/>
                </a:solidFill>
                <a:hlinkClick r:id="rId3"/>
              </a:rPr>
              <a:t>Ericv.tout@ky.gov</a:t>
            </a:r>
            <a:endParaRPr lang="en-US" dirty="0">
              <a:solidFill>
                <a:schemeClr val="bg1"/>
              </a:solidFill>
            </a:endParaRPr>
          </a:p>
          <a:p>
            <a:pPr marL="457200" lvl="1" indent="0" algn="ctr">
              <a:buNone/>
            </a:pPr>
            <a:r>
              <a:rPr lang="en-US" dirty="0">
                <a:solidFill>
                  <a:schemeClr val="bg1"/>
                </a:solidFill>
              </a:rPr>
              <a:t>502-782-2622</a:t>
            </a:r>
          </a:p>
          <a:p>
            <a:pPr marL="457200" lvl="1" indent="0" algn="ctr">
              <a:buNone/>
            </a:pPr>
            <a:endParaRPr lang="en-US" dirty="0">
              <a:solidFill>
                <a:schemeClr val="bg1"/>
              </a:solidFill>
            </a:endParaRPr>
          </a:p>
          <a:p>
            <a:pPr marL="457200" lvl="1" indent="0" algn="ctr">
              <a:buNone/>
            </a:pPr>
            <a:r>
              <a:rPr lang="en-US" dirty="0">
                <a:solidFill>
                  <a:schemeClr val="bg1"/>
                </a:solidFill>
              </a:rPr>
              <a:t>Ashley Rhodes</a:t>
            </a:r>
          </a:p>
          <a:p>
            <a:pPr marL="457200" lvl="1" indent="0" algn="ctr">
              <a:buNone/>
            </a:pPr>
            <a:r>
              <a:rPr lang="en-US" dirty="0">
                <a:solidFill>
                  <a:schemeClr val="bg1"/>
                </a:solidFill>
              </a:rPr>
              <a:t>Consumer Complaints Analyst-Damage Prevention</a:t>
            </a:r>
          </a:p>
          <a:p>
            <a:pPr marL="457200" lvl="1" indent="0" algn="ctr">
              <a:buNone/>
            </a:pPr>
            <a:r>
              <a:rPr lang="en-US" dirty="0">
                <a:solidFill>
                  <a:schemeClr val="bg1"/>
                </a:solidFill>
                <a:hlinkClick r:id="rId4"/>
              </a:rPr>
              <a:t>Ashleyb.Rhodes@ky.gov</a:t>
            </a:r>
            <a:endParaRPr lang="en-US" dirty="0">
              <a:solidFill>
                <a:schemeClr val="bg1"/>
              </a:solidFill>
            </a:endParaRPr>
          </a:p>
          <a:p>
            <a:pPr marL="457200" lvl="1" indent="0" algn="ctr">
              <a:buNone/>
            </a:pPr>
            <a:r>
              <a:rPr lang="en-US" dirty="0">
                <a:solidFill>
                  <a:schemeClr val="bg1"/>
                </a:solidFill>
              </a:rPr>
              <a:t>502-782-2578</a:t>
            </a:r>
          </a:p>
          <a:p>
            <a:pPr marL="457200" lvl="1" indent="0" algn="ctr">
              <a:buNone/>
            </a:pPr>
            <a:endParaRPr lang="en-US" dirty="0">
              <a:solidFill>
                <a:schemeClr val="bg1"/>
              </a:solidFill>
            </a:endParaRPr>
          </a:p>
          <a:p>
            <a:pPr marL="457200" lvl="1" indent="0" algn="ctr">
              <a:buNone/>
            </a:pPr>
            <a:r>
              <a:rPr lang="en-US" dirty="0">
                <a:solidFill>
                  <a:schemeClr val="bg1"/>
                </a:solidFill>
              </a:rPr>
              <a:t>Jessica Norris-Canfield</a:t>
            </a:r>
          </a:p>
          <a:p>
            <a:pPr marL="457200" lvl="1" indent="0" algn="ctr">
              <a:buNone/>
            </a:pPr>
            <a:r>
              <a:rPr lang="en-US" dirty="0">
                <a:solidFill>
                  <a:schemeClr val="bg1"/>
                </a:solidFill>
              </a:rPr>
              <a:t>Staff Attorney</a:t>
            </a:r>
          </a:p>
          <a:p>
            <a:pPr marL="457200" lvl="1" indent="0" algn="ctr">
              <a:buNone/>
            </a:pPr>
            <a:r>
              <a:rPr lang="en-US" dirty="0">
                <a:solidFill>
                  <a:schemeClr val="bg1"/>
                </a:solidFill>
                <a:hlinkClick r:id="rId5"/>
              </a:rPr>
              <a:t>jnorriscanfield@ky.gov</a:t>
            </a:r>
            <a:endParaRPr lang="en-US" dirty="0">
              <a:solidFill>
                <a:schemeClr val="bg1"/>
              </a:solidFill>
            </a:endParaRPr>
          </a:p>
          <a:p>
            <a:pPr marL="457200" lvl="1" indent="0" algn="ctr">
              <a:buNone/>
            </a:pPr>
            <a:r>
              <a:rPr lang="en-US" dirty="0">
                <a:solidFill>
                  <a:schemeClr val="bg1"/>
                </a:solidFill>
              </a:rPr>
              <a:t>502-782-8508</a:t>
            </a:r>
          </a:p>
        </p:txBody>
      </p: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78</a:t>
            </a:fld>
            <a:endParaRPr lang="en-US"/>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286284" y="104051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7" name="Content Placeholder 6" descr="Background pattern">
            <a:extLst>
              <a:ext uri="{FF2B5EF4-FFF2-40B4-BE49-F238E27FC236}">
                <a16:creationId xmlns:a16="http://schemas.microsoft.com/office/drawing/2014/main" id="{2EACC6A7-5D63-0EAC-1521-4F87B514C5F5}"/>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6158204" y="2134361"/>
            <a:ext cx="5181600" cy="3341296"/>
          </a:xfrm>
          <a:prstGeom prst="rect">
            <a:avLst/>
          </a:prstGeom>
          <a:ln>
            <a:noFill/>
          </a:ln>
          <a:effectLst>
            <a:softEdge rad="112500"/>
          </a:effectLst>
        </p:spPr>
      </p:pic>
    </p:spTree>
    <p:extLst>
      <p:ext uri="{BB962C8B-B14F-4D97-AF65-F5344CB8AC3E}">
        <p14:creationId xmlns:p14="http://schemas.microsoft.com/office/powerpoint/2010/main" val="3786067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27394</TotalTime>
  <Words>4928</Words>
  <Application>Microsoft Office PowerPoint</Application>
  <PresentationFormat>Widescreen</PresentationFormat>
  <Paragraphs>577</Paragraphs>
  <Slides>78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78</vt:i4>
      </vt:variant>
    </vt:vector>
  </HeadingPairs>
  <TitlesOfParts>
    <vt:vector size="86" baseType="lpstr">
      <vt:lpstr>Aptos</vt:lpstr>
      <vt:lpstr>Arial</vt:lpstr>
      <vt:lpstr>Arial Black</vt:lpstr>
      <vt:lpstr>Calibri</vt:lpstr>
      <vt:lpstr>Calibri Light</vt:lpstr>
      <vt:lpstr>Times New Roman</vt:lpstr>
      <vt:lpstr>Wingdings</vt:lpstr>
      <vt:lpstr>Office Theme</vt:lpstr>
      <vt:lpstr>PowerPoint Presentation</vt:lpstr>
      <vt:lpstr>Kentucky Underground Facilities Damage Prevention Act</vt:lpstr>
      <vt:lpstr>The Act</vt:lpstr>
      <vt:lpstr>Commission Jurisdiction</vt:lpstr>
      <vt:lpstr>KY Underground Facilities Damage Prevention Act</vt:lpstr>
      <vt:lpstr>KY Underground Facilities Damage Prevention Act</vt:lpstr>
      <vt:lpstr>KY Underground Facilities Damage Prevention Act</vt:lpstr>
      <vt:lpstr>KY Underground Facilities Damage Prevention Act</vt:lpstr>
      <vt:lpstr>Underground facilities include:</vt:lpstr>
      <vt:lpstr>Key Definitions</vt:lpstr>
      <vt:lpstr>Key Definitions</vt:lpstr>
      <vt:lpstr>Key Definitions</vt:lpstr>
      <vt:lpstr>Key Definitions</vt:lpstr>
      <vt:lpstr>Key Definitions</vt:lpstr>
      <vt:lpstr>Key Definitions</vt:lpstr>
      <vt:lpstr>Key Definitions</vt:lpstr>
      <vt:lpstr>Key Definitions</vt:lpstr>
      <vt:lpstr>Water Districts Duties under the Act</vt:lpstr>
      <vt:lpstr>Excavator Requirements KRS 367.4911</vt:lpstr>
      <vt:lpstr>Excavator Requirements: The Locate Request</vt:lpstr>
      <vt:lpstr>Excavator Requirements: The Locate Request</vt:lpstr>
      <vt:lpstr>Excavator Requirements: The Worksite</vt:lpstr>
      <vt:lpstr>Excavator Requirements: The Worksite</vt:lpstr>
      <vt:lpstr>Excavator Requirements: The Worksite</vt:lpstr>
      <vt:lpstr>Excavator Requirements: The Worksite</vt:lpstr>
      <vt:lpstr>Excavator Requirements: The Worksite</vt:lpstr>
      <vt:lpstr>Excavator Requirements: If a Damage Occurs</vt:lpstr>
      <vt:lpstr>Excavator Requirements: If a Damage Occurs</vt:lpstr>
      <vt:lpstr>Operator Requirements: KRS 367.4909</vt:lpstr>
      <vt:lpstr>Operator Requirements:   KRS 367.4909</vt:lpstr>
      <vt:lpstr>Operator Requirements:  KRS 367.4909</vt:lpstr>
      <vt:lpstr>Operator Requirements:     Locate Timelines </vt:lpstr>
      <vt:lpstr>Operator Requirements:    Locate Timelines  </vt:lpstr>
      <vt:lpstr>Operator Requirements:  Locate Timelines </vt:lpstr>
      <vt:lpstr>Operator Requirements:    Locate Timelines  </vt:lpstr>
      <vt:lpstr>Operator Requirements: </vt:lpstr>
      <vt:lpstr>Operator Requirements:    Locate Timelines </vt:lpstr>
      <vt:lpstr>Operator Requirements: </vt:lpstr>
      <vt:lpstr>Operator Requirements:    Locate Timelines </vt:lpstr>
      <vt:lpstr>Operator Requirements: </vt:lpstr>
      <vt:lpstr>Operator Requirements: </vt:lpstr>
      <vt:lpstr>Operator Requirements:    Locate Timelines  </vt:lpstr>
      <vt:lpstr>Operator Requirements:    Locate Timelines </vt:lpstr>
      <vt:lpstr>Operator Requirements: </vt:lpstr>
      <vt:lpstr>Operator Requirements:  Marking Requirements</vt:lpstr>
      <vt:lpstr>Operator Requirements:   Marking Requirements </vt:lpstr>
      <vt:lpstr>Operator Requirements:  Installation Requirements</vt:lpstr>
      <vt:lpstr>Protection Notification Center and Kentucky Contact Center Requirements:   KRS 367.4913 </vt:lpstr>
      <vt:lpstr>Exemptions: 367.4915</vt:lpstr>
      <vt:lpstr>Exemptions: 367.4915</vt:lpstr>
      <vt:lpstr>Exemptions: 367.4915</vt:lpstr>
      <vt:lpstr>Exemptions: 367.4915</vt:lpstr>
      <vt:lpstr>Penalties: 367.4917</vt:lpstr>
      <vt:lpstr>Penalties: 367.4917</vt:lpstr>
      <vt:lpstr>Penalties: Water Districts as Operators</vt:lpstr>
      <vt:lpstr>INVESTIGATIONS </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INVESTIGATIONS</vt:lpstr>
      <vt:lpstr>Contact Us </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43</cp:revision>
  <cp:lastPrinted>2025-05-28T16:42:40Z</cp:lastPrinted>
  <dcterms:created xsi:type="dcterms:W3CDTF">2023-03-23T13:49:26Z</dcterms:created>
  <dcterms:modified xsi:type="dcterms:W3CDTF">2026-09-17T15:13:20Z</dcterms:modified>
</cp:coreProperties>
</file>