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5"/>
  </p:notesMasterIdLst>
  <p:sldIdLst>
    <p:sldId id="272" r:id="rId5"/>
    <p:sldId id="259" r:id="rId6"/>
    <p:sldId id="262" r:id="rId7"/>
    <p:sldId id="263" r:id="rId8"/>
    <p:sldId id="264" r:id="rId9"/>
    <p:sldId id="265" r:id="rId10"/>
    <p:sldId id="266" r:id="rId11"/>
    <p:sldId id="267" r:id="rId12"/>
    <p:sldId id="268" r:id="rId13"/>
    <p:sldId id="269" r:id="rId14"/>
    <p:sldId id="270" r:id="rId15"/>
    <p:sldId id="271" r:id="rId16"/>
    <p:sldId id="275" r:id="rId17"/>
    <p:sldId id="276" r:id="rId18"/>
    <p:sldId id="277" r:id="rId19"/>
    <p:sldId id="278" r:id="rId20"/>
    <p:sldId id="279" r:id="rId21"/>
    <p:sldId id="280" r:id="rId22"/>
    <p:sldId id="281" r:id="rId23"/>
    <p:sldId id="28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oJXxyjmh61CbRsVIrMo8Bw==" hashData="gQcSxAHXW8csRV6040wE4WekfHfVIGxlyYSMNCSgq5VzbD2WH8tVLv/Bz9PMdvvyoz553v8wxJQnupZDmfpesQ=="/>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7012" autoAdjust="0"/>
    <p:restoredTop sz="94660"/>
  </p:normalViewPr>
  <p:slideViewPr>
    <p:cSldViewPr snapToGrid="0">
      <p:cViewPr varScale="1">
        <p:scale>
          <a:sx n="61" d="100"/>
          <a:sy n="61" d="100"/>
        </p:scale>
        <p:origin x="749"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38213-A791-4AD4-A2ED-5B9BFD89F8A0}"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9B292-9B35-485C-9A4B-00642E43C3FA}" type="slidenum">
              <a:rPr lang="en-US" smtClean="0"/>
              <a:t>‹#›</a:t>
            </a:fld>
            <a:endParaRPr lang="en-US"/>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2FF2BC61-529B-4C6C-AE73-952DABEEB3F0}" type="datetime1">
              <a:rPr lang="en-US" smtClean="0"/>
              <a:t>9/17/2026</a:t>
            </a:fld>
            <a:endParaRPr lang="en-US"/>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491C5586-062C-4B70-82B2-A1EE40E0A269}" type="datetime1">
              <a:rPr lang="en-US" smtClean="0"/>
              <a:t>9/17/2026</a:t>
            </a:fld>
            <a:endParaRPr lang="en-US"/>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5EF69575-CA44-4CAC-872C-C0328F92EA08}" type="datetime1">
              <a:rPr lang="en-US" smtClean="0"/>
              <a:t>9/17/2026</a:t>
            </a:fld>
            <a:endParaRPr lang="en-US"/>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43F6475B-4302-4CF1-96B3-71873EDC77FE}" type="datetime1">
              <a:rPr lang="en-US" smtClean="0"/>
              <a:t>9/17/2026</a:t>
            </a:fld>
            <a:endParaRPr lang="en-US"/>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EB293322-3036-4D2B-9D2F-7BD56289AD2E}" type="datetime1">
              <a:rPr lang="en-US" smtClean="0"/>
              <a:t>9/17/2026</a:t>
            </a:fld>
            <a:endParaRPr lang="en-US"/>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CACC65F1-F5DF-44AE-ABCD-CB570D2F9221}" type="datetime1">
              <a:rPr lang="en-US" smtClean="0"/>
              <a:t>9/17/2026</a:t>
            </a:fld>
            <a:endParaRPr lang="en-US"/>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FFD02DCE-9453-4CC8-AA6F-6FF6A0D2A1FB}" type="datetime1">
              <a:rPr lang="en-US" smtClean="0"/>
              <a:t>9/17/2026</a:t>
            </a:fld>
            <a:endParaRPr lang="en-US"/>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3B00BC80-2D1A-4300-96AC-AABA7799DBA1}" type="datetime1">
              <a:rPr lang="en-US" smtClean="0"/>
              <a:t>9/17/2026</a:t>
            </a:fld>
            <a:endParaRPr lang="en-US"/>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FC34E02-1E2D-469F-94A4-DAF3710FC96A}" type="datetime1">
              <a:rPr lang="en-US" smtClean="0"/>
              <a:t>9/17/2026</a:t>
            </a:fld>
            <a:endParaRPr lang="en-US"/>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5ED7FFC-D38C-4075-A455-677DE7DDCEED}" type="datetime1">
              <a:rPr lang="en-US" smtClean="0"/>
              <a:t>9/17/2026</a:t>
            </a:fld>
            <a:endParaRPr lang="en-US"/>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BAB25BBD-3F00-451A-8D10-A6F73617D103}" type="datetime1">
              <a:rPr lang="en-US" smtClean="0"/>
              <a:t>9/17/2026</a:t>
            </a:fld>
            <a:endParaRPr lang="en-US"/>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058D40-1D7C-4C6C-9E24-1DB39180673F}" type="datetime1">
              <a:rPr lang="en-US" smtClean="0"/>
              <a:t>9/17/2026</a:t>
            </a:fld>
            <a:endParaRPr lang="en-US"/>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141249"/>
            <a:ext cx="7843706" cy="2062103"/>
          </a:xfrm>
          <a:prstGeom prst="rect">
            <a:avLst/>
          </a:prstGeom>
          <a:noFill/>
        </p:spPr>
        <p:txBody>
          <a:bodyPr wrap="square" rtlCol="0">
            <a:spAutoFit/>
          </a:bodyPr>
          <a:lstStyle/>
          <a:p>
            <a:pPr algn="ctr"/>
            <a:r>
              <a:rPr lang="en-US" sz="3200" b="1" dirty="0">
                <a:solidFill>
                  <a:schemeClr val="bg1"/>
                </a:solidFill>
              </a:rPr>
              <a:t>Kentucky Public Service Commission</a:t>
            </a:r>
          </a:p>
          <a:p>
            <a:pPr algn="ctr"/>
            <a:endParaRPr lang="en-US" sz="2400" b="1" dirty="0">
              <a:solidFill>
                <a:schemeClr val="bg1"/>
              </a:solidFill>
            </a:endParaRPr>
          </a:p>
          <a:p>
            <a:pPr algn="ctr"/>
            <a:r>
              <a:rPr lang="en-US" sz="2400" b="1" dirty="0">
                <a:solidFill>
                  <a:schemeClr val="bg1"/>
                </a:solidFill>
              </a:rPr>
              <a:t>Division of Inspections</a:t>
            </a:r>
          </a:p>
          <a:p>
            <a:pPr algn="ctr"/>
            <a:endParaRPr lang="en-US" sz="2400" b="1" dirty="0">
              <a:solidFill>
                <a:schemeClr val="bg1"/>
              </a:solidFill>
            </a:endParaRPr>
          </a:p>
          <a:p>
            <a:pPr algn="ctr"/>
            <a:r>
              <a:rPr lang="en-US" sz="2400" b="1" dirty="0">
                <a:solidFill>
                  <a:schemeClr val="bg1"/>
                </a:solidFill>
              </a:rPr>
              <a:t>PSC Water Training</a:t>
            </a: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3"/>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4"/>
          <a:stretch>
            <a:fillRect/>
          </a:stretch>
        </p:blipFill>
        <p:spPr>
          <a:xfrm>
            <a:off x="5296692" y="4284811"/>
            <a:ext cx="4174480" cy="1168854"/>
          </a:xfrm>
          <a:prstGeom prst="rect">
            <a:avLst/>
          </a:prstGeom>
        </p:spPr>
      </p:pic>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Topics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r>
              <a:rPr lang="en-US" dirty="0">
                <a:solidFill>
                  <a:schemeClr val="bg1"/>
                </a:solidFill>
              </a:rPr>
              <a:t>Division of Inspections Overview</a:t>
            </a:r>
          </a:p>
          <a:p>
            <a:r>
              <a:rPr lang="en-US" dirty="0">
                <a:solidFill>
                  <a:schemeClr val="bg1"/>
                </a:solidFill>
              </a:rPr>
              <a:t>Inspection Process</a:t>
            </a:r>
          </a:p>
          <a:p>
            <a:r>
              <a:rPr lang="en-US" dirty="0">
                <a:solidFill>
                  <a:schemeClr val="bg1"/>
                </a:solidFill>
              </a:rPr>
              <a:t>Areas of Concern</a:t>
            </a:r>
          </a:p>
          <a:p>
            <a:r>
              <a:rPr lang="en-US" dirty="0">
                <a:solidFill>
                  <a:schemeClr val="bg1"/>
                </a:solidFill>
              </a:rPr>
              <a:t>Water Loss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440FC69-CAD3-9C88-422D-0C845BFC9D3C}"/>
              </a:ext>
            </a:extLst>
          </p:cNvPr>
          <p:cNvSpPr>
            <a:spLocks noGrp="1"/>
          </p:cNvSpPr>
          <p:nvPr>
            <p:ph type="sldNum" sz="quarter" idx="12"/>
          </p:nvPr>
        </p:nvSpPr>
        <p:spPr/>
        <p:txBody>
          <a:bodyPr/>
          <a:lstStyle/>
          <a:p>
            <a:fld id="{85C42EE7-FE79-4F97-B36E-8DE404E350A4}" type="slidenum">
              <a:rPr lang="en-US" smtClean="0"/>
              <a:t>2</a:t>
            </a:fld>
            <a:endParaRPr lang="en-US"/>
          </a:p>
        </p:txBody>
      </p:sp>
    </p:spTree>
    <p:extLst>
      <p:ext uri="{BB962C8B-B14F-4D97-AF65-F5344CB8AC3E}">
        <p14:creationId xmlns:p14="http://schemas.microsoft.com/office/powerpoint/2010/main" val="1470084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PSC Mission Statement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838200" y="1825624"/>
            <a:ext cx="10515600" cy="4667247"/>
          </a:xfrm>
        </p:spPr>
        <p:txBody>
          <a:bodyPr>
            <a:normAutofit/>
          </a:bodyPr>
          <a:lstStyle/>
          <a:p>
            <a:pPr>
              <a:buFont typeface="Wingdings" panose="05000000000000000000" pitchFamily="2" charset="2"/>
              <a:buChar char="§"/>
            </a:pPr>
            <a:r>
              <a:rPr lang="en-US" dirty="0">
                <a:solidFill>
                  <a:schemeClr val="bg1"/>
                </a:solidFill>
              </a:rPr>
              <a:t>To foster the provision of safe and reliable service at a reasonable price to the customers of jurisdictional utilities while providing for the financial stability of those utilities by setting fair and just rates and supporting their operational competence by overseeing regulated activities.</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29804656-8267-4508-3F81-101F510FF9AB}"/>
              </a:ext>
            </a:extLst>
          </p:cNvPr>
          <p:cNvSpPr>
            <a:spLocks noGrp="1"/>
          </p:cNvSpPr>
          <p:nvPr>
            <p:ph type="sldNum" sz="quarter" idx="12"/>
          </p:nvPr>
        </p:nvSpPr>
        <p:spPr/>
        <p:txBody>
          <a:bodyPr/>
          <a:lstStyle/>
          <a:p>
            <a:fld id="{85C42EE7-FE79-4F97-B36E-8DE404E350A4}" type="slidenum">
              <a:rPr lang="en-US" smtClean="0"/>
              <a:t>3</a:t>
            </a:fld>
            <a:endParaRPr lang="en-US"/>
          </a:p>
        </p:txBody>
      </p:sp>
    </p:spTree>
    <p:extLst>
      <p:ext uri="{BB962C8B-B14F-4D97-AF65-F5344CB8AC3E}">
        <p14:creationId xmlns:p14="http://schemas.microsoft.com/office/powerpoint/2010/main" val="32459117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Autofit/>
          </a:bodyPr>
          <a:lstStyle/>
          <a:p>
            <a:r>
              <a:rPr lang="en-US" sz="3600" b="1" dirty="0">
                <a:solidFill>
                  <a:schemeClr val="bg1"/>
                </a:solidFill>
              </a:rPr>
              <a:t>Water and Wastewater Utilities Under PSC Jurisdiction</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marL="457200" indent="-457200">
              <a:buFont typeface="Wingdings" panose="05000000000000000000" pitchFamily="2" charset="2"/>
              <a:buChar char="§"/>
              <a:defRPr/>
            </a:pPr>
            <a:r>
              <a:rPr lang="en-US" dirty="0">
                <a:solidFill>
                  <a:schemeClr val="bg1"/>
                </a:solidFill>
                <a:cs typeface="Arial" panose="020B0604020202020204" pitchFamily="34" charset="0"/>
              </a:rPr>
              <a:t>Investor-owned utilities</a:t>
            </a:r>
          </a:p>
          <a:p>
            <a:pPr marL="457200" indent="-457200">
              <a:buFont typeface="Wingdings" panose="05000000000000000000" pitchFamily="2" charset="2"/>
              <a:buChar char="§"/>
              <a:defRPr/>
            </a:pPr>
            <a:r>
              <a:rPr lang="en-US" dirty="0">
                <a:solidFill>
                  <a:schemeClr val="bg1"/>
                </a:solidFill>
                <a:cs typeface="Arial" panose="020B0604020202020204" pitchFamily="34" charset="0"/>
              </a:rPr>
              <a:t>Water districts</a:t>
            </a:r>
          </a:p>
          <a:p>
            <a:pPr marL="457200" indent="-457200">
              <a:buFont typeface="Wingdings" panose="05000000000000000000" pitchFamily="2" charset="2"/>
              <a:buChar char="§"/>
              <a:defRPr/>
            </a:pPr>
            <a:r>
              <a:rPr lang="en-US" dirty="0">
                <a:solidFill>
                  <a:schemeClr val="bg1"/>
                </a:solidFill>
                <a:cs typeface="Arial" panose="020B0604020202020204" pitchFamily="34" charset="0"/>
              </a:rPr>
              <a:t>Water associations</a:t>
            </a:r>
            <a:endParaRPr lang="en-US" sz="3200" dirty="0">
              <a:solidFill>
                <a:schemeClr val="bg1"/>
              </a:solidFill>
              <a:cs typeface="Arial" panose="020B0604020202020204" pitchFamily="34" charset="0"/>
            </a:endParaRPr>
          </a:p>
          <a:p>
            <a:pPr marL="457200" indent="-457200">
              <a:buFont typeface="Wingdings" panose="05000000000000000000" pitchFamily="2" charset="2"/>
              <a:buChar char="§"/>
              <a:defRPr/>
            </a:pPr>
            <a:r>
              <a:rPr lang="en-US" dirty="0">
                <a:solidFill>
                  <a:schemeClr val="bg1"/>
                </a:solidFill>
                <a:cs typeface="Arial" panose="020B0604020202020204" pitchFamily="34" charset="0"/>
              </a:rPr>
              <a:t>Municipal water utilities BUT </a:t>
            </a:r>
            <a:r>
              <a:rPr lang="en-US" u="sng" dirty="0">
                <a:solidFill>
                  <a:schemeClr val="bg1"/>
                </a:solidFill>
                <a:cs typeface="Arial" panose="020B0604020202020204" pitchFamily="34" charset="0"/>
              </a:rPr>
              <a:t>only the wholesale rates</a:t>
            </a:r>
            <a:r>
              <a:rPr lang="en-US" dirty="0">
                <a:solidFill>
                  <a:schemeClr val="bg1"/>
                </a:solidFill>
                <a:cs typeface="Arial" panose="020B0604020202020204" pitchFamily="34" charset="0"/>
              </a:rPr>
              <a:t> for water sold to a utility under full PSC jurisdiction</a:t>
            </a:r>
          </a:p>
          <a:p>
            <a:pPr marL="457200" indent="-457200">
              <a:buFont typeface="Wingdings" panose="05000000000000000000" pitchFamily="2" charset="2"/>
              <a:buChar char="§"/>
              <a:defRPr/>
            </a:pPr>
            <a:r>
              <a:rPr lang="en-US" dirty="0">
                <a:solidFill>
                  <a:schemeClr val="bg1"/>
                </a:solidFill>
                <a:cs typeface="Arial" panose="020B0604020202020204" pitchFamily="34" charset="0"/>
              </a:rPr>
              <a:t>Wastewater utilities – No municipalities*</a:t>
            </a:r>
          </a:p>
          <a:p>
            <a:pPr marL="137160" indent="0">
              <a:buNone/>
            </a:pPr>
            <a:r>
              <a:rPr lang="en-US" dirty="0">
                <a:solidFill>
                  <a:schemeClr val="bg1"/>
                </a:solidFill>
              </a:rPr>
              <a:t>*</a:t>
            </a:r>
            <a:r>
              <a:rPr lang="en-US" sz="1800" dirty="0">
                <a:solidFill>
                  <a:schemeClr val="bg1"/>
                </a:solidFill>
              </a:rPr>
              <a:t>KRS 278.010(3) excludes “a city” from the definition of a “Utility”</a:t>
            </a:r>
            <a:endParaRPr lang="en-US" dirty="0">
              <a:solidFill>
                <a:schemeClr val="bg1"/>
              </a:solidFill>
            </a:endParaRP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1FDB943-D731-1511-3EF8-67F0FFD27257}"/>
              </a:ext>
            </a:extLst>
          </p:cNvPr>
          <p:cNvSpPr>
            <a:spLocks noGrp="1"/>
          </p:cNvSpPr>
          <p:nvPr>
            <p:ph type="sldNum" sz="quarter" idx="12"/>
          </p:nvPr>
        </p:nvSpPr>
        <p:spPr/>
        <p:txBody>
          <a:bodyPr/>
          <a:lstStyle/>
          <a:p>
            <a:fld id="{85C42EE7-FE79-4F97-B36E-8DE404E350A4}" type="slidenum">
              <a:rPr lang="en-US" smtClean="0"/>
              <a:t>4</a:t>
            </a:fld>
            <a:endParaRPr lang="en-US"/>
          </a:p>
        </p:txBody>
      </p:sp>
    </p:spTree>
    <p:extLst>
      <p:ext uri="{BB962C8B-B14F-4D97-AF65-F5344CB8AC3E}">
        <p14:creationId xmlns:p14="http://schemas.microsoft.com/office/powerpoint/2010/main" val="17424163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sz="4400" b="1" dirty="0">
                <a:solidFill>
                  <a:schemeClr val="bg1"/>
                </a:solidFill>
              </a:rPr>
              <a:t>Division Of Inspections</a:t>
            </a:r>
            <a:endParaRPr lang="en-US" b="1"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78441034-94EE-CA2A-E812-8891EC563196}"/>
              </a:ext>
            </a:extLst>
          </p:cNvPr>
          <p:cNvSpPr>
            <a:spLocks noGrp="1"/>
          </p:cNvSpPr>
          <p:nvPr>
            <p:ph type="sldNum" sz="quarter" idx="12"/>
          </p:nvPr>
        </p:nvSpPr>
        <p:spPr/>
        <p:txBody>
          <a:bodyPr/>
          <a:lstStyle/>
          <a:p>
            <a:fld id="{85C42EE7-FE79-4F97-B36E-8DE404E350A4}" type="slidenum">
              <a:rPr lang="en-US" smtClean="0"/>
              <a:t>5</a:t>
            </a:fld>
            <a:endParaRPr lang="en-US"/>
          </a:p>
        </p:txBody>
      </p:sp>
      <p:sp>
        <p:nvSpPr>
          <p:cNvPr id="58" name="Rectangle 57">
            <a:extLst>
              <a:ext uri="{FF2B5EF4-FFF2-40B4-BE49-F238E27FC236}">
                <a16:creationId xmlns:a16="http://schemas.microsoft.com/office/drawing/2014/main" id="{4C87D39F-C0C4-5D0B-0497-8981E93853C0}"/>
              </a:ext>
            </a:extLst>
          </p:cNvPr>
          <p:cNvSpPr/>
          <p:nvPr/>
        </p:nvSpPr>
        <p:spPr>
          <a:xfrm>
            <a:off x="3276600" y="1295400"/>
            <a:ext cx="2286000" cy="5922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Director</a:t>
            </a:r>
          </a:p>
          <a:p>
            <a:pPr algn="ctr"/>
            <a:r>
              <a:rPr lang="en-US" sz="1400" dirty="0"/>
              <a:t>Brandon Bruner</a:t>
            </a:r>
          </a:p>
        </p:txBody>
      </p:sp>
      <p:cxnSp>
        <p:nvCxnSpPr>
          <p:cNvPr id="59" name="Straight Connector 58">
            <a:extLst>
              <a:ext uri="{FF2B5EF4-FFF2-40B4-BE49-F238E27FC236}">
                <a16:creationId xmlns:a16="http://schemas.microsoft.com/office/drawing/2014/main" id="{89DA6E97-B396-34B9-7704-D66E1CAA601C}"/>
              </a:ext>
            </a:extLst>
          </p:cNvPr>
          <p:cNvCxnSpPr>
            <a:cxnSpLocks/>
          </p:cNvCxnSpPr>
          <p:nvPr/>
        </p:nvCxnSpPr>
        <p:spPr>
          <a:xfrm>
            <a:off x="4953000" y="1887682"/>
            <a:ext cx="0" cy="405591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2A11F622-8434-074C-79BB-84AF513004A0}"/>
              </a:ext>
            </a:extLst>
          </p:cNvPr>
          <p:cNvSpPr/>
          <p:nvPr/>
        </p:nvSpPr>
        <p:spPr>
          <a:xfrm>
            <a:off x="1994018" y="2071254"/>
            <a:ext cx="2276645" cy="6996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Assistant Director/Gas Pipeline Safety Program Manager</a:t>
            </a:r>
          </a:p>
          <a:p>
            <a:pPr algn="ctr"/>
            <a:r>
              <a:rPr lang="en-US" sz="1200" dirty="0"/>
              <a:t>Melissa Holbrook</a:t>
            </a:r>
            <a:endParaRPr lang="en-US" sz="1400" dirty="0"/>
          </a:p>
        </p:txBody>
      </p:sp>
      <p:cxnSp>
        <p:nvCxnSpPr>
          <p:cNvPr id="61" name="Straight Connector 60">
            <a:extLst>
              <a:ext uri="{FF2B5EF4-FFF2-40B4-BE49-F238E27FC236}">
                <a16:creationId xmlns:a16="http://schemas.microsoft.com/office/drawing/2014/main" id="{E8EF8284-8B87-FA97-D4B1-90B9DC9BEA99}"/>
              </a:ext>
            </a:extLst>
          </p:cNvPr>
          <p:cNvCxnSpPr>
            <a:cxnSpLocks/>
          </p:cNvCxnSpPr>
          <p:nvPr/>
        </p:nvCxnSpPr>
        <p:spPr>
          <a:xfrm>
            <a:off x="3567545" y="190500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2" name="Rectangle 61">
            <a:extLst>
              <a:ext uri="{FF2B5EF4-FFF2-40B4-BE49-F238E27FC236}">
                <a16:creationId xmlns:a16="http://schemas.microsoft.com/office/drawing/2014/main" id="{09E2BB6D-1B3A-25E7-E20C-D27B5ECB9C77}"/>
              </a:ext>
            </a:extLst>
          </p:cNvPr>
          <p:cNvSpPr/>
          <p:nvPr/>
        </p:nvSpPr>
        <p:spPr>
          <a:xfrm>
            <a:off x="1984664" y="2895600"/>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Gas</a:t>
            </a:r>
          </a:p>
          <a:p>
            <a:pPr algn="ctr"/>
            <a:r>
              <a:rPr lang="en-US" sz="1200" dirty="0"/>
              <a:t>Mike Harris</a:t>
            </a:r>
          </a:p>
        </p:txBody>
      </p:sp>
      <p:sp>
        <p:nvSpPr>
          <p:cNvPr id="63" name="Rectangle 62">
            <a:extLst>
              <a:ext uri="{FF2B5EF4-FFF2-40B4-BE49-F238E27FC236}">
                <a16:creationId xmlns:a16="http://schemas.microsoft.com/office/drawing/2014/main" id="{E5594CD9-B066-0BE8-CD81-4E8BE9AE881E}"/>
              </a:ext>
            </a:extLst>
          </p:cNvPr>
          <p:cNvSpPr/>
          <p:nvPr/>
        </p:nvSpPr>
        <p:spPr>
          <a:xfrm>
            <a:off x="1984665" y="3505200"/>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Gas</a:t>
            </a:r>
          </a:p>
          <a:p>
            <a:pPr algn="ctr"/>
            <a:r>
              <a:rPr lang="en-US" sz="1200" dirty="0"/>
              <a:t>Scott Morris</a:t>
            </a:r>
          </a:p>
        </p:txBody>
      </p:sp>
      <p:sp>
        <p:nvSpPr>
          <p:cNvPr id="64" name="Rectangle 63">
            <a:extLst>
              <a:ext uri="{FF2B5EF4-FFF2-40B4-BE49-F238E27FC236}">
                <a16:creationId xmlns:a16="http://schemas.microsoft.com/office/drawing/2014/main" id="{8A54BD15-01FC-9102-EBBB-25ABA24219D1}"/>
              </a:ext>
            </a:extLst>
          </p:cNvPr>
          <p:cNvSpPr/>
          <p:nvPr/>
        </p:nvSpPr>
        <p:spPr>
          <a:xfrm>
            <a:off x="1984665" y="4121727"/>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Gas</a:t>
            </a:r>
          </a:p>
          <a:p>
            <a:pPr algn="ctr"/>
            <a:r>
              <a:rPr lang="en-US" sz="1200" dirty="0"/>
              <a:t>David Nash</a:t>
            </a:r>
          </a:p>
        </p:txBody>
      </p:sp>
      <p:sp>
        <p:nvSpPr>
          <p:cNvPr id="65" name="Rectangle 64">
            <a:extLst>
              <a:ext uri="{FF2B5EF4-FFF2-40B4-BE49-F238E27FC236}">
                <a16:creationId xmlns:a16="http://schemas.microsoft.com/office/drawing/2014/main" id="{01928CAA-8AA1-53F7-C305-E2AD87609537}"/>
              </a:ext>
            </a:extLst>
          </p:cNvPr>
          <p:cNvSpPr/>
          <p:nvPr/>
        </p:nvSpPr>
        <p:spPr>
          <a:xfrm>
            <a:off x="1984665" y="4727864"/>
            <a:ext cx="2285999" cy="5437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Gas</a:t>
            </a:r>
          </a:p>
          <a:p>
            <a:pPr algn="ctr"/>
            <a:r>
              <a:rPr lang="en-US" sz="1200" dirty="0"/>
              <a:t>John Gallimore</a:t>
            </a:r>
          </a:p>
        </p:txBody>
      </p:sp>
      <p:sp>
        <p:nvSpPr>
          <p:cNvPr id="66" name="Rectangle 65">
            <a:extLst>
              <a:ext uri="{FF2B5EF4-FFF2-40B4-BE49-F238E27FC236}">
                <a16:creationId xmlns:a16="http://schemas.microsoft.com/office/drawing/2014/main" id="{95949258-7C5B-0539-4CA4-D3C1F460E7FA}"/>
              </a:ext>
            </a:extLst>
          </p:cNvPr>
          <p:cNvSpPr/>
          <p:nvPr/>
        </p:nvSpPr>
        <p:spPr>
          <a:xfrm>
            <a:off x="1984665" y="5334000"/>
            <a:ext cx="2285999"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a:t>
            </a:r>
          </a:p>
          <a:p>
            <a:pPr algn="ctr"/>
            <a:r>
              <a:rPr lang="en-US" sz="1200" dirty="0"/>
              <a:t>Gas</a:t>
            </a:r>
          </a:p>
          <a:p>
            <a:pPr algn="ctr"/>
            <a:r>
              <a:rPr lang="en-US" sz="1200" dirty="0"/>
              <a:t>Kory Kiser</a:t>
            </a:r>
          </a:p>
        </p:txBody>
      </p:sp>
      <p:cxnSp>
        <p:nvCxnSpPr>
          <p:cNvPr id="68" name="Straight Connector 67">
            <a:extLst>
              <a:ext uri="{FF2B5EF4-FFF2-40B4-BE49-F238E27FC236}">
                <a16:creationId xmlns:a16="http://schemas.microsoft.com/office/drawing/2014/main" id="{4D44BBFC-0BB7-D59C-BACD-11684D3290A8}"/>
              </a:ext>
            </a:extLst>
          </p:cNvPr>
          <p:cNvCxnSpPr>
            <a:cxnSpLocks/>
          </p:cNvCxnSpPr>
          <p:nvPr/>
        </p:nvCxnSpPr>
        <p:spPr>
          <a:xfrm>
            <a:off x="3127664" y="2815936"/>
            <a:ext cx="0" cy="796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B1CA86C-D7D9-B4B0-93D3-47B5A1EC8C0A}"/>
              </a:ext>
            </a:extLst>
          </p:cNvPr>
          <p:cNvCxnSpPr>
            <a:cxnSpLocks/>
          </p:cNvCxnSpPr>
          <p:nvPr/>
        </p:nvCxnSpPr>
        <p:spPr>
          <a:xfrm>
            <a:off x="3127664" y="3439391"/>
            <a:ext cx="1" cy="658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06D9244-3CDC-417B-F64E-DE5FB077E9C3}"/>
              </a:ext>
            </a:extLst>
          </p:cNvPr>
          <p:cNvCxnSpPr>
            <a:cxnSpLocks/>
          </p:cNvCxnSpPr>
          <p:nvPr/>
        </p:nvCxnSpPr>
        <p:spPr>
          <a:xfrm>
            <a:off x="3127665" y="4048991"/>
            <a:ext cx="0" cy="7273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9BA475B3-CB8E-B1F9-634B-BEA688E24D24}"/>
              </a:ext>
            </a:extLst>
          </p:cNvPr>
          <p:cNvCxnSpPr>
            <a:cxnSpLocks/>
          </p:cNvCxnSpPr>
          <p:nvPr/>
        </p:nvCxnSpPr>
        <p:spPr>
          <a:xfrm>
            <a:off x="3127665" y="4665518"/>
            <a:ext cx="0" cy="62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9D66CCB9-53A0-CBA3-0852-D7AD0DE8571D}"/>
              </a:ext>
            </a:extLst>
          </p:cNvPr>
          <p:cNvCxnSpPr>
            <a:cxnSpLocks/>
          </p:cNvCxnSpPr>
          <p:nvPr/>
        </p:nvCxnSpPr>
        <p:spPr>
          <a:xfrm>
            <a:off x="3127665" y="5271654"/>
            <a:ext cx="0" cy="6234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4" name="Rectangle 73">
            <a:extLst>
              <a:ext uri="{FF2B5EF4-FFF2-40B4-BE49-F238E27FC236}">
                <a16:creationId xmlns:a16="http://schemas.microsoft.com/office/drawing/2014/main" id="{5CFAAFC0-4F6A-592B-3063-C614E5B3D190}"/>
              </a:ext>
            </a:extLst>
          </p:cNvPr>
          <p:cNvSpPr/>
          <p:nvPr/>
        </p:nvSpPr>
        <p:spPr>
          <a:xfrm>
            <a:off x="5711208" y="1507799"/>
            <a:ext cx="2044580" cy="5322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Administrative Specialist Senior </a:t>
            </a:r>
          </a:p>
          <a:p>
            <a:pPr algn="ctr"/>
            <a:r>
              <a:rPr lang="en-US" sz="1200" dirty="0"/>
              <a:t>Andrea Wise</a:t>
            </a:r>
          </a:p>
        </p:txBody>
      </p:sp>
      <p:sp>
        <p:nvSpPr>
          <p:cNvPr id="75" name="Rectangle 74">
            <a:extLst>
              <a:ext uri="{FF2B5EF4-FFF2-40B4-BE49-F238E27FC236}">
                <a16:creationId xmlns:a16="http://schemas.microsoft.com/office/drawing/2014/main" id="{6E37D26B-8332-BF63-D6D3-41156DF45718}"/>
              </a:ext>
            </a:extLst>
          </p:cNvPr>
          <p:cNvSpPr/>
          <p:nvPr/>
        </p:nvSpPr>
        <p:spPr>
          <a:xfrm>
            <a:off x="5105400" y="2647949"/>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Electric</a:t>
            </a:r>
          </a:p>
          <a:p>
            <a:pPr algn="ctr"/>
            <a:r>
              <a:rPr lang="en-US" sz="1200" dirty="0"/>
              <a:t>Jeff Moore</a:t>
            </a:r>
          </a:p>
        </p:txBody>
      </p:sp>
      <p:sp>
        <p:nvSpPr>
          <p:cNvPr id="76" name="Rectangle 75">
            <a:extLst>
              <a:ext uri="{FF2B5EF4-FFF2-40B4-BE49-F238E27FC236}">
                <a16:creationId xmlns:a16="http://schemas.microsoft.com/office/drawing/2014/main" id="{7C1F0A34-F3CD-09BC-BA13-103C06D8E5EF}"/>
              </a:ext>
            </a:extLst>
          </p:cNvPr>
          <p:cNvSpPr/>
          <p:nvPr/>
        </p:nvSpPr>
        <p:spPr>
          <a:xfrm>
            <a:off x="5105400" y="3245425"/>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a:t>
            </a:r>
          </a:p>
          <a:p>
            <a:pPr algn="ctr"/>
            <a:r>
              <a:rPr lang="en-US" sz="1200" dirty="0"/>
              <a:t>Electric</a:t>
            </a:r>
          </a:p>
          <a:p>
            <a:pPr algn="ctr"/>
            <a:r>
              <a:rPr lang="en-US" sz="1200" dirty="0"/>
              <a:t>John Redfern</a:t>
            </a:r>
          </a:p>
        </p:txBody>
      </p:sp>
      <p:sp>
        <p:nvSpPr>
          <p:cNvPr id="77" name="Rectangle 76">
            <a:extLst>
              <a:ext uri="{FF2B5EF4-FFF2-40B4-BE49-F238E27FC236}">
                <a16:creationId xmlns:a16="http://schemas.microsoft.com/office/drawing/2014/main" id="{D1037C99-DD59-2C93-E954-0F9D5F919629}"/>
              </a:ext>
            </a:extLst>
          </p:cNvPr>
          <p:cNvSpPr/>
          <p:nvPr/>
        </p:nvSpPr>
        <p:spPr>
          <a:xfrm>
            <a:off x="5105400" y="3849831"/>
            <a:ext cx="2306782"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Electric</a:t>
            </a:r>
          </a:p>
          <a:p>
            <a:pPr algn="ctr"/>
            <a:r>
              <a:rPr lang="en-US" sz="1200" dirty="0"/>
              <a:t>Vacant</a:t>
            </a:r>
          </a:p>
        </p:txBody>
      </p:sp>
      <p:sp>
        <p:nvSpPr>
          <p:cNvPr id="78" name="Rectangle 77">
            <a:extLst>
              <a:ext uri="{FF2B5EF4-FFF2-40B4-BE49-F238E27FC236}">
                <a16:creationId xmlns:a16="http://schemas.microsoft.com/office/drawing/2014/main" id="{35EF7BDC-D032-5938-8B62-97B9AB883804}"/>
              </a:ext>
            </a:extLst>
          </p:cNvPr>
          <p:cNvSpPr/>
          <p:nvPr/>
        </p:nvSpPr>
        <p:spPr>
          <a:xfrm>
            <a:off x="5105400" y="4455968"/>
            <a:ext cx="2306782"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Wastewater</a:t>
            </a:r>
          </a:p>
          <a:p>
            <a:pPr algn="ctr"/>
            <a:r>
              <a:rPr lang="en-US" sz="1200" dirty="0"/>
              <a:t>Brian Rice</a:t>
            </a:r>
          </a:p>
        </p:txBody>
      </p:sp>
      <p:sp>
        <p:nvSpPr>
          <p:cNvPr id="79" name="Rectangle 78">
            <a:extLst>
              <a:ext uri="{FF2B5EF4-FFF2-40B4-BE49-F238E27FC236}">
                <a16:creationId xmlns:a16="http://schemas.microsoft.com/office/drawing/2014/main" id="{106202E8-1D17-D7DF-89A2-AF585B4F3C48}"/>
              </a:ext>
            </a:extLst>
          </p:cNvPr>
          <p:cNvSpPr/>
          <p:nvPr/>
        </p:nvSpPr>
        <p:spPr>
          <a:xfrm>
            <a:off x="5105400" y="5070763"/>
            <a:ext cx="2306782"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III</a:t>
            </a:r>
          </a:p>
          <a:p>
            <a:pPr algn="ctr"/>
            <a:r>
              <a:rPr lang="en-US" sz="1200" dirty="0"/>
              <a:t>Water</a:t>
            </a:r>
          </a:p>
          <a:p>
            <a:pPr algn="ctr"/>
            <a:r>
              <a:rPr lang="en-US" sz="1200" dirty="0"/>
              <a:t>Erin Donges</a:t>
            </a:r>
          </a:p>
        </p:txBody>
      </p:sp>
      <p:sp>
        <p:nvSpPr>
          <p:cNvPr id="80" name="Rectangle 79">
            <a:extLst>
              <a:ext uri="{FF2B5EF4-FFF2-40B4-BE49-F238E27FC236}">
                <a16:creationId xmlns:a16="http://schemas.microsoft.com/office/drawing/2014/main" id="{FF0EB6AA-3DB0-C234-245A-60CC975D4DEC}"/>
              </a:ext>
            </a:extLst>
          </p:cNvPr>
          <p:cNvSpPr/>
          <p:nvPr/>
        </p:nvSpPr>
        <p:spPr>
          <a:xfrm>
            <a:off x="5126182" y="5671704"/>
            <a:ext cx="2303318"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Utility Inspector I</a:t>
            </a:r>
          </a:p>
          <a:p>
            <a:pPr algn="ctr"/>
            <a:r>
              <a:rPr lang="en-US" sz="1200" dirty="0"/>
              <a:t>Water</a:t>
            </a:r>
          </a:p>
          <a:p>
            <a:pPr algn="ctr"/>
            <a:r>
              <a:rPr lang="en-US" sz="1200" dirty="0"/>
              <a:t>Taylor Stamper</a:t>
            </a:r>
          </a:p>
        </p:txBody>
      </p:sp>
      <p:cxnSp>
        <p:nvCxnSpPr>
          <p:cNvPr id="81" name="Straight Connector 80">
            <a:extLst>
              <a:ext uri="{FF2B5EF4-FFF2-40B4-BE49-F238E27FC236}">
                <a16:creationId xmlns:a16="http://schemas.microsoft.com/office/drawing/2014/main" id="{875135AF-7C9E-158D-3EB2-F158CEA98B70}"/>
              </a:ext>
            </a:extLst>
          </p:cNvPr>
          <p:cNvCxnSpPr>
            <a:cxnSpLocks/>
          </p:cNvCxnSpPr>
          <p:nvPr/>
        </p:nvCxnSpPr>
        <p:spPr>
          <a:xfrm>
            <a:off x="5544207" y="1576696"/>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48D1871-9458-7426-F8D0-29773C2598E5}"/>
              </a:ext>
            </a:extLst>
          </p:cNvPr>
          <p:cNvCxnSpPr>
            <a:cxnSpLocks/>
          </p:cNvCxnSpPr>
          <p:nvPr/>
        </p:nvCxnSpPr>
        <p:spPr>
          <a:xfrm>
            <a:off x="4953000" y="2919844"/>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267C236-9C96-F763-981E-3C26D334AE2E}"/>
              </a:ext>
            </a:extLst>
          </p:cNvPr>
          <p:cNvCxnSpPr>
            <a:cxnSpLocks/>
          </p:cNvCxnSpPr>
          <p:nvPr/>
        </p:nvCxnSpPr>
        <p:spPr>
          <a:xfrm>
            <a:off x="4953000" y="3517320"/>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60A3A19-BA0F-65F7-62E7-7D701095298E}"/>
              </a:ext>
            </a:extLst>
          </p:cNvPr>
          <p:cNvCxnSpPr>
            <a:cxnSpLocks/>
          </p:cNvCxnSpPr>
          <p:nvPr/>
        </p:nvCxnSpPr>
        <p:spPr>
          <a:xfrm>
            <a:off x="4953000" y="4121726"/>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53051DAF-13AC-A219-41BA-CB45BC9AC9F8}"/>
              </a:ext>
            </a:extLst>
          </p:cNvPr>
          <p:cNvCxnSpPr>
            <a:cxnSpLocks/>
          </p:cNvCxnSpPr>
          <p:nvPr/>
        </p:nvCxnSpPr>
        <p:spPr>
          <a:xfrm>
            <a:off x="4953000" y="4727863"/>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0090DC1-9A58-F47A-CE65-37B033DCBE01}"/>
              </a:ext>
            </a:extLst>
          </p:cNvPr>
          <p:cNvCxnSpPr>
            <a:cxnSpLocks/>
          </p:cNvCxnSpPr>
          <p:nvPr/>
        </p:nvCxnSpPr>
        <p:spPr>
          <a:xfrm>
            <a:off x="4953000" y="5342658"/>
            <a:ext cx="152400"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03E60FD-4093-2DDE-962B-7F38C9257D93}"/>
              </a:ext>
            </a:extLst>
          </p:cNvPr>
          <p:cNvCxnSpPr>
            <a:cxnSpLocks/>
          </p:cNvCxnSpPr>
          <p:nvPr/>
        </p:nvCxnSpPr>
        <p:spPr>
          <a:xfrm>
            <a:off x="4953000" y="5943599"/>
            <a:ext cx="173182" cy="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082F16E-A650-5BC0-5D0C-FF016BCC5066}"/>
              </a:ext>
            </a:extLst>
          </p:cNvPr>
          <p:cNvSpPr/>
          <p:nvPr/>
        </p:nvSpPr>
        <p:spPr>
          <a:xfrm>
            <a:off x="9800368" y="1507802"/>
            <a:ext cx="1902274" cy="5437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Staff Attorney </a:t>
            </a:r>
          </a:p>
          <a:p>
            <a:pPr algn="ctr"/>
            <a:r>
              <a:rPr lang="en-US" sz="1200" dirty="0"/>
              <a:t>Justin Young</a:t>
            </a:r>
          </a:p>
        </p:txBody>
      </p:sp>
      <p:sp>
        <p:nvSpPr>
          <p:cNvPr id="6" name="Rectangle 5">
            <a:extLst>
              <a:ext uri="{FF2B5EF4-FFF2-40B4-BE49-F238E27FC236}">
                <a16:creationId xmlns:a16="http://schemas.microsoft.com/office/drawing/2014/main" id="{D14DF3D5-DF6A-31CC-E16B-3297A3C6ED73}"/>
              </a:ext>
            </a:extLst>
          </p:cNvPr>
          <p:cNvSpPr/>
          <p:nvPr/>
        </p:nvSpPr>
        <p:spPr>
          <a:xfrm>
            <a:off x="7770388" y="1507799"/>
            <a:ext cx="2029979" cy="5322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Staff Attorney</a:t>
            </a:r>
          </a:p>
          <a:p>
            <a:pPr algn="ctr"/>
            <a:r>
              <a:rPr lang="en-US" sz="1200" dirty="0"/>
              <a:t>Jessica Norris-Canfield </a:t>
            </a:r>
          </a:p>
        </p:txBody>
      </p:sp>
      <p:sp>
        <p:nvSpPr>
          <p:cNvPr id="7" name="Rectangle 6">
            <a:extLst>
              <a:ext uri="{FF2B5EF4-FFF2-40B4-BE49-F238E27FC236}">
                <a16:creationId xmlns:a16="http://schemas.microsoft.com/office/drawing/2014/main" id="{AF8882CC-CB82-7011-2EE0-D6FD4D6EE013}"/>
              </a:ext>
            </a:extLst>
          </p:cNvPr>
          <p:cNvSpPr/>
          <p:nvPr/>
        </p:nvSpPr>
        <p:spPr>
          <a:xfrm>
            <a:off x="7467600" y="2647948"/>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Consumer Complaint Investigator/Analyst</a:t>
            </a:r>
          </a:p>
          <a:p>
            <a:pPr algn="ctr"/>
            <a:r>
              <a:rPr lang="en-US" sz="1200" dirty="0"/>
              <a:t>Eric Tout</a:t>
            </a:r>
          </a:p>
        </p:txBody>
      </p:sp>
      <p:sp>
        <p:nvSpPr>
          <p:cNvPr id="8" name="Rectangle 7">
            <a:extLst>
              <a:ext uri="{FF2B5EF4-FFF2-40B4-BE49-F238E27FC236}">
                <a16:creationId xmlns:a16="http://schemas.microsoft.com/office/drawing/2014/main" id="{EA12C3E6-AE82-072E-5019-EBD1D6D47C56}"/>
              </a:ext>
            </a:extLst>
          </p:cNvPr>
          <p:cNvSpPr/>
          <p:nvPr/>
        </p:nvSpPr>
        <p:spPr>
          <a:xfrm>
            <a:off x="7467600" y="3247390"/>
            <a:ext cx="2286000" cy="54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Consumer Complaint Investigator/Analyst</a:t>
            </a:r>
          </a:p>
          <a:p>
            <a:pPr algn="ctr"/>
            <a:r>
              <a:rPr lang="en-US" sz="1200" dirty="0"/>
              <a:t>Ashley Rhodes</a:t>
            </a:r>
          </a:p>
        </p:txBody>
      </p:sp>
    </p:spTree>
    <p:extLst>
      <p:ext uri="{BB962C8B-B14F-4D97-AF65-F5344CB8AC3E}">
        <p14:creationId xmlns:p14="http://schemas.microsoft.com/office/powerpoint/2010/main" val="1729143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Regulated Water Utilities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a:buFont typeface="Wingdings" panose="05000000000000000000" pitchFamily="2" charset="2"/>
              <a:buChar char="§"/>
            </a:pPr>
            <a:r>
              <a:rPr lang="en-US" dirty="0">
                <a:solidFill>
                  <a:schemeClr val="bg1"/>
                </a:solidFill>
              </a:rPr>
              <a:t>In 2024, the PSC received annual reports from 132 of 133 drinking water utilities throughout the state serving residential, commercial and industrial customers:</a:t>
            </a:r>
          </a:p>
          <a:p>
            <a:pPr lvl="1">
              <a:buFont typeface="Wingdings" panose="05000000000000000000" pitchFamily="2" charset="2"/>
              <a:buChar char="Ø"/>
            </a:pPr>
            <a:r>
              <a:rPr lang="en-US" dirty="0">
                <a:solidFill>
                  <a:schemeClr val="bg1"/>
                </a:solidFill>
              </a:rPr>
              <a:t>5 Investor-Owned – AMB $ 65.97</a:t>
            </a:r>
          </a:p>
          <a:p>
            <a:pPr lvl="1">
              <a:buFont typeface="Wingdings" panose="05000000000000000000" pitchFamily="2" charset="2"/>
              <a:buChar char="Ø"/>
            </a:pPr>
            <a:r>
              <a:rPr lang="en-US" dirty="0">
                <a:solidFill>
                  <a:schemeClr val="bg1"/>
                </a:solidFill>
              </a:rPr>
              <a:t>20 of 20 Water Associations – AMB $ 44.56</a:t>
            </a:r>
          </a:p>
          <a:p>
            <a:pPr lvl="1">
              <a:buFont typeface="Wingdings" panose="05000000000000000000" pitchFamily="2" charset="2"/>
              <a:buChar char="Ø"/>
            </a:pPr>
            <a:r>
              <a:rPr lang="en-US" dirty="0">
                <a:solidFill>
                  <a:schemeClr val="bg1"/>
                </a:solidFill>
              </a:rPr>
              <a:t>107 of 108 Water Districts – AMB $ 51.68</a:t>
            </a:r>
          </a:p>
          <a:p>
            <a:pPr>
              <a:buFont typeface="Wingdings" panose="05000000000000000000" pitchFamily="2" charset="2"/>
              <a:buChar char="§"/>
            </a:pPr>
            <a:r>
              <a:rPr lang="en-US" dirty="0">
                <a:solidFill>
                  <a:schemeClr val="bg1"/>
                </a:solidFill>
              </a:rPr>
              <a:t>Total Customers - 809,422 </a:t>
            </a:r>
          </a:p>
          <a:p>
            <a:pPr>
              <a:buFont typeface="Wingdings" panose="05000000000000000000" pitchFamily="2" charset="2"/>
              <a:buChar char="§"/>
            </a:pPr>
            <a:r>
              <a:rPr lang="en-US" dirty="0">
                <a:solidFill>
                  <a:schemeClr val="bg1"/>
                </a:solidFill>
              </a:rPr>
              <a:t>Total Revenues - $560,822,374.64</a:t>
            </a:r>
          </a:p>
          <a:p>
            <a:pPr>
              <a:buFont typeface="Wingdings" panose="05000000000000000000" pitchFamily="2" charset="2"/>
              <a:buChar char="§"/>
            </a:pPr>
            <a:r>
              <a:rPr lang="en-US" dirty="0">
                <a:solidFill>
                  <a:schemeClr val="bg1"/>
                </a:solidFill>
              </a:rPr>
              <a:t>Gallons Sold - 313,366,245,000</a:t>
            </a:r>
          </a:p>
          <a:p>
            <a:pPr marL="137160" indent="0">
              <a:buNone/>
            </a:pPr>
            <a:r>
              <a:rPr lang="en-US" sz="1000" dirty="0">
                <a:solidFill>
                  <a:schemeClr val="bg1"/>
                </a:solidFill>
              </a:rPr>
              <a:t>*  Source - 2023 annual reports submitted to the Kentucky Public Service Commission.  </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E267EE09-F41D-4E1F-3341-0BE42162B32D}"/>
              </a:ext>
            </a:extLst>
          </p:cNvPr>
          <p:cNvSpPr>
            <a:spLocks noGrp="1"/>
          </p:cNvSpPr>
          <p:nvPr>
            <p:ph type="sldNum" sz="quarter" idx="12"/>
          </p:nvPr>
        </p:nvSpPr>
        <p:spPr/>
        <p:txBody>
          <a:bodyPr/>
          <a:lstStyle/>
          <a:p>
            <a:fld id="{85C42EE7-FE79-4F97-B36E-8DE404E350A4}" type="slidenum">
              <a:rPr lang="en-US" smtClean="0"/>
              <a:t>6</a:t>
            </a:fld>
            <a:endParaRPr lang="en-US"/>
          </a:p>
        </p:txBody>
      </p:sp>
    </p:spTree>
    <p:extLst>
      <p:ext uri="{BB962C8B-B14F-4D97-AF65-F5344CB8AC3E}">
        <p14:creationId xmlns:p14="http://schemas.microsoft.com/office/powerpoint/2010/main" val="13488228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Regulated Wastewater Utilities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buFont typeface="Wingdings" panose="05000000000000000000" pitchFamily="2" charset="2"/>
              <a:buChar char="§"/>
            </a:pPr>
            <a:r>
              <a:rPr lang="en-US" dirty="0">
                <a:solidFill>
                  <a:schemeClr val="bg1"/>
                </a:solidFill>
              </a:rPr>
              <a:t>In 2024, the PSC received annual reports from 35 of 35 wastewater utilities throughout the state serving residential, commercial and industrial customers:</a:t>
            </a:r>
          </a:p>
          <a:p>
            <a:pPr>
              <a:buFont typeface="Wingdings" panose="05000000000000000000" pitchFamily="2" charset="2"/>
              <a:buChar char="§"/>
            </a:pPr>
            <a:r>
              <a:rPr lang="en-US" dirty="0">
                <a:solidFill>
                  <a:schemeClr val="bg1"/>
                </a:solidFill>
              </a:rPr>
              <a:t>Total Customers - 38,088</a:t>
            </a:r>
          </a:p>
          <a:p>
            <a:pPr>
              <a:buFont typeface="Wingdings" panose="05000000000000000000" pitchFamily="2" charset="2"/>
              <a:buChar char="§"/>
            </a:pPr>
            <a:r>
              <a:rPr lang="en-US" dirty="0">
                <a:solidFill>
                  <a:schemeClr val="bg1"/>
                </a:solidFill>
              </a:rPr>
              <a:t>Total Revenues - $1,407,744.08</a:t>
            </a:r>
          </a:p>
          <a:p>
            <a:pPr lvl="1">
              <a:buFont typeface="Wingdings" panose="05000000000000000000" pitchFamily="2" charset="2"/>
              <a:buChar char="Ø"/>
            </a:pPr>
            <a:r>
              <a:rPr lang="en-US" dirty="0">
                <a:solidFill>
                  <a:schemeClr val="bg1"/>
                </a:solidFill>
              </a:rPr>
              <a:t>Residential AMB - $ 44.39</a:t>
            </a:r>
          </a:p>
          <a:p>
            <a:pPr lvl="1">
              <a:buFont typeface="Wingdings" panose="05000000000000000000" pitchFamily="2" charset="2"/>
              <a:buChar char="Ø"/>
            </a:pPr>
            <a:r>
              <a:rPr lang="en-US" dirty="0">
                <a:solidFill>
                  <a:schemeClr val="bg1"/>
                </a:solidFill>
              </a:rPr>
              <a:t>Commercial AMB - $ 102.10</a:t>
            </a:r>
          </a:p>
          <a:p>
            <a:pPr lvl="1">
              <a:buFont typeface="Wingdings" panose="05000000000000000000" pitchFamily="2" charset="2"/>
              <a:buChar char="Ø"/>
            </a:pPr>
            <a:r>
              <a:rPr lang="en-US" dirty="0">
                <a:solidFill>
                  <a:schemeClr val="bg1"/>
                </a:solidFill>
              </a:rPr>
              <a:t>Industrial AMB - $ 3,214.60</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3B7A6220-0779-23EF-E8DC-7047452D96C1}"/>
              </a:ext>
            </a:extLst>
          </p:cNvPr>
          <p:cNvSpPr>
            <a:spLocks noGrp="1"/>
          </p:cNvSpPr>
          <p:nvPr>
            <p:ph type="sldNum" sz="quarter" idx="12"/>
          </p:nvPr>
        </p:nvSpPr>
        <p:spPr/>
        <p:txBody>
          <a:bodyPr/>
          <a:lstStyle/>
          <a:p>
            <a:fld id="{85C42EE7-FE79-4F97-B36E-8DE404E350A4}" type="slidenum">
              <a:rPr lang="en-US" smtClean="0"/>
              <a:t>7</a:t>
            </a:fld>
            <a:endParaRPr lang="en-US"/>
          </a:p>
        </p:txBody>
      </p:sp>
    </p:spTree>
    <p:extLst>
      <p:ext uri="{BB962C8B-B14F-4D97-AF65-F5344CB8AC3E}">
        <p14:creationId xmlns:p14="http://schemas.microsoft.com/office/powerpoint/2010/main" val="208327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Improving The Inspection Process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buFont typeface="Wingdings" panose="05000000000000000000" pitchFamily="2" charset="2"/>
              <a:buChar char="§"/>
            </a:pPr>
            <a:r>
              <a:rPr lang="en-US" dirty="0">
                <a:solidFill>
                  <a:schemeClr val="bg1"/>
                </a:solidFill>
              </a:rPr>
              <a:t>Three Inspectors to cover water and wastewater inspections.</a:t>
            </a:r>
          </a:p>
          <a:p>
            <a:pPr>
              <a:buFont typeface="Wingdings" panose="05000000000000000000" pitchFamily="2" charset="2"/>
              <a:buChar char="§"/>
            </a:pPr>
            <a:r>
              <a:rPr lang="en-US" dirty="0">
                <a:solidFill>
                  <a:schemeClr val="bg1"/>
                </a:solidFill>
              </a:rPr>
              <a:t>IRS – Inspection Reports System (Internal database)</a:t>
            </a:r>
          </a:p>
          <a:p>
            <a:pPr>
              <a:buFont typeface="Wingdings" panose="05000000000000000000" pitchFamily="2" charset="2"/>
              <a:buChar char="§"/>
            </a:pPr>
            <a:r>
              <a:rPr lang="en-US" dirty="0">
                <a:solidFill>
                  <a:schemeClr val="bg1"/>
                </a:solidFill>
              </a:rPr>
              <a:t>Standard Operating Procedures</a:t>
            </a:r>
          </a:p>
          <a:p>
            <a:pPr>
              <a:buFont typeface="Wingdings" panose="05000000000000000000" pitchFamily="2" charset="2"/>
              <a:buChar char="§"/>
            </a:pPr>
            <a:r>
              <a:rPr lang="en-US" dirty="0">
                <a:solidFill>
                  <a:schemeClr val="bg1"/>
                </a:solidFill>
              </a:rPr>
              <a:t>Inspection cycle - Every 1-2 years.</a:t>
            </a:r>
          </a:p>
          <a:p>
            <a:pPr>
              <a:buFont typeface="Wingdings" panose="05000000000000000000" pitchFamily="2" charset="2"/>
              <a:buChar char="§"/>
            </a:pPr>
            <a:r>
              <a:rPr lang="en-US" dirty="0">
                <a:solidFill>
                  <a:schemeClr val="bg1"/>
                </a:solidFill>
              </a:rPr>
              <a:t>Risk Assessment (Water Utilities)</a:t>
            </a:r>
          </a:p>
          <a:p>
            <a:pPr>
              <a:buFont typeface="Wingdings" panose="05000000000000000000" pitchFamily="2" charset="2"/>
              <a:buChar char="§"/>
            </a:pPr>
            <a:r>
              <a:rPr lang="en-US" dirty="0">
                <a:solidFill>
                  <a:schemeClr val="bg1"/>
                </a:solidFill>
              </a:rPr>
              <a:t>Now collaborating with the Division of Water</a:t>
            </a:r>
          </a:p>
          <a:p>
            <a:pPr lvl="1">
              <a:buFont typeface="Wingdings" panose="05000000000000000000" pitchFamily="2" charset="2"/>
              <a:buChar char="Ø"/>
            </a:pPr>
            <a:r>
              <a:rPr lang="en-US" dirty="0">
                <a:solidFill>
                  <a:schemeClr val="bg1"/>
                </a:solidFill>
              </a:rPr>
              <a:t>Drinking Water and Wastewater Advisory Councils</a:t>
            </a:r>
          </a:p>
          <a:p>
            <a:pPr lvl="1">
              <a:buFont typeface="Wingdings" panose="05000000000000000000" pitchFamily="2" charset="2"/>
              <a:buChar char="Ø"/>
            </a:pPr>
            <a:r>
              <a:rPr lang="en-US" dirty="0">
                <a:solidFill>
                  <a:schemeClr val="bg1"/>
                </a:solidFill>
              </a:rPr>
              <a:t>Data sharing – Boil Water Advisories </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62692F1D-98A4-067C-7C2A-71A4BE0A13C6}"/>
              </a:ext>
            </a:extLst>
          </p:cNvPr>
          <p:cNvSpPr>
            <a:spLocks noGrp="1"/>
          </p:cNvSpPr>
          <p:nvPr>
            <p:ph type="sldNum" sz="quarter" idx="12"/>
          </p:nvPr>
        </p:nvSpPr>
        <p:spPr/>
        <p:txBody>
          <a:bodyPr/>
          <a:lstStyle/>
          <a:p>
            <a:fld id="{85C42EE7-FE79-4F97-B36E-8DE404E350A4}" type="slidenum">
              <a:rPr lang="en-US" smtClean="0"/>
              <a:t>8</a:t>
            </a:fld>
            <a:endParaRPr lang="en-US"/>
          </a:p>
        </p:txBody>
      </p:sp>
    </p:spTree>
    <p:extLst>
      <p:ext uri="{BB962C8B-B14F-4D97-AF65-F5344CB8AC3E}">
        <p14:creationId xmlns:p14="http://schemas.microsoft.com/office/powerpoint/2010/main" val="2853944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normAutofit/>
          </a:bodyPr>
          <a:lstStyle/>
          <a:p>
            <a:r>
              <a:rPr lang="en-US" b="1" dirty="0">
                <a:solidFill>
                  <a:schemeClr val="bg1"/>
                </a:solidFill>
              </a:rPr>
              <a:t>Risk Assessment</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buFont typeface="Wingdings" panose="05000000000000000000" pitchFamily="2" charset="2"/>
              <a:buChar char="§"/>
            </a:pPr>
            <a:r>
              <a:rPr lang="en-US" dirty="0">
                <a:solidFill>
                  <a:schemeClr val="bg1"/>
                </a:solidFill>
              </a:rPr>
              <a:t>Seven Metrics </a:t>
            </a:r>
          </a:p>
          <a:p>
            <a:pPr lvl="1">
              <a:buFont typeface="Wingdings" panose="05000000000000000000" pitchFamily="2" charset="2"/>
              <a:buChar char="Ø"/>
            </a:pPr>
            <a:r>
              <a:rPr lang="en-US" dirty="0">
                <a:solidFill>
                  <a:schemeClr val="bg1"/>
                </a:solidFill>
              </a:rPr>
              <a:t>Number of deficiencies last inspection</a:t>
            </a:r>
          </a:p>
          <a:p>
            <a:pPr lvl="1">
              <a:buFont typeface="Wingdings" panose="05000000000000000000" pitchFamily="2" charset="2"/>
              <a:buChar char="Ø"/>
            </a:pPr>
            <a:r>
              <a:rPr lang="en-US" dirty="0">
                <a:solidFill>
                  <a:schemeClr val="bg1"/>
                </a:solidFill>
              </a:rPr>
              <a:t>Unresolved deficiencies</a:t>
            </a:r>
          </a:p>
          <a:p>
            <a:pPr lvl="1">
              <a:buFont typeface="Wingdings" panose="05000000000000000000" pitchFamily="2" charset="2"/>
              <a:buChar char="Ø"/>
            </a:pPr>
            <a:r>
              <a:rPr lang="en-US" dirty="0">
                <a:solidFill>
                  <a:schemeClr val="bg1"/>
                </a:solidFill>
              </a:rPr>
              <a:t>Excessive water loss %</a:t>
            </a:r>
          </a:p>
          <a:p>
            <a:pPr lvl="1">
              <a:buFont typeface="Wingdings" panose="05000000000000000000" pitchFamily="2" charset="2"/>
              <a:buChar char="Ø"/>
            </a:pPr>
            <a:r>
              <a:rPr lang="en-US" dirty="0">
                <a:solidFill>
                  <a:schemeClr val="bg1"/>
                </a:solidFill>
              </a:rPr>
              <a:t>Management/employee turnover</a:t>
            </a:r>
          </a:p>
          <a:p>
            <a:pPr lvl="1">
              <a:buFont typeface="Wingdings" panose="05000000000000000000" pitchFamily="2" charset="2"/>
              <a:buChar char="Ø"/>
            </a:pPr>
            <a:r>
              <a:rPr lang="en-US" dirty="0">
                <a:solidFill>
                  <a:schemeClr val="bg1"/>
                </a:solidFill>
              </a:rPr>
              <a:t>Inspector’s subjective knowledge</a:t>
            </a:r>
          </a:p>
          <a:p>
            <a:pPr lvl="1">
              <a:buFont typeface="Wingdings" panose="05000000000000000000" pitchFamily="2" charset="2"/>
              <a:buChar char="Ø"/>
            </a:pPr>
            <a:r>
              <a:rPr lang="en-US" dirty="0">
                <a:solidFill>
                  <a:schemeClr val="bg1"/>
                </a:solidFill>
              </a:rPr>
              <a:t>Construction activity</a:t>
            </a:r>
          </a:p>
          <a:p>
            <a:pPr lvl="1">
              <a:buFont typeface="Wingdings" panose="05000000000000000000" pitchFamily="2" charset="2"/>
              <a:buChar char="Ø"/>
            </a:pPr>
            <a:r>
              <a:rPr lang="en-US" dirty="0">
                <a:solidFill>
                  <a:schemeClr val="bg1"/>
                </a:solidFill>
              </a:rPr>
              <a:t>Elapsed time since last inspection</a:t>
            </a:r>
          </a:p>
          <a:p>
            <a:pPr>
              <a:buFont typeface="Wingdings" panose="05000000000000000000" pitchFamily="2" charset="2"/>
              <a:buChar char="§"/>
            </a:pPr>
            <a:r>
              <a:rPr lang="en-US" dirty="0">
                <a:solidFill>
                  <a:schemeClr val="bg1"/>
                </a:solidFill>
              </a:rPr>
              <a:t>Higher point value will warrant more attention</a:t>
            </a:r>
          </a:p>
          <a:p>
            <a:endParaRPr lang="en-US" u="sng"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CE35988-FCA7-6A92-E03E-69C1B70B4E90}"/>
              </a:ext>
            </a:extLst>
          </p:cNvPr>
          <p:cNvSpPr>
            <a:spLocks noGrp="1"/>
          </p:cNvSpPr>
          <p:nvPr>
            <p:ph type="sldNum" sz="quarter" idx="12"/>
          </p:nvPr>
        </p:nvSpPr>
        <p:spPr/>
        <p:txBody>
          <a:bodyPr/>
          <a:lstStyle/>
          <a:p>
            <a:fld id="{85C42EE7-FE79-4F97-B36E-8DE404E350A4}" type="slidenum">
              <a:rPr lang="en-US" smtClean="0"/>
              <a:t>9</a:t>
            </a:fld>
            <a:endParaRPr lang="en-US"/>
          </a:p>
        </p:txBody>
      </p:sp>
    </p:spTree>
    <p:extLst>
      <p:ext uri="{BB962C8B-B14F-4D97-AF65-F5344CB8AC3E}">
        <p14:creationId xmlns:p14="http://schemas.microsoft.com/office/powerpoint/2010/main" val="4099855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Inspection Process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a:buFont typeface="Wingdings" panose="05000000000000000000" pitchFamily="2" charset="2"/>
              <a:buChar char="§"/>
            </a:pPr>
            <a:r>
              <a:rPr lang="en-US" dirty="0">
                <a:solidFill>
                  <a:schemeClr val="bg1"/>
                </a:solidFill>
              </a:rPr>
              <a:t>Contact utility to set inspection date(s). Must respond promptly. </a:t>
            </a:r>
          </a:p>
          <a:p>
            <a:pPr>
              <a:buFont typeface="Wingdings" panose="05000000000000000000" pitchFamily="2" charset="2"/>
              <a:buChar char="§"/>
            </a:pPr>
            <a:r>
              <a:rPr lang="en-US" dirty="0">
                <a:solidFill>
                  <a:schemeClr val="bg1"/>
                </a:solidFill>
              </a:rPr>
              <a:t>Utility is provided a document list and inspection checklist.</a:t>
            </a:r>
          </a:p>
          <a:p>
            <a:pPr>
              <a:buFont typeface="Wingdings" panose="05000000000000000000" pitchFamily="2" charset="2"/>
              <a:buChar char="§"/>
            </a:pPr>
            <a:r>
              <a:rPr lang="en-US" dirty="0">
                <a:solidFill>
                  <a:schemeClr val="bg1"/>
                </a:solidFill>
              </a:rPr>
              <a:t>Internal records review</a:t>
            </a:r>
          </a:p>
          <a:p>
            <a:pPr lvl="1">
              <a:buFont typeface="Wingdings" panose="05000000000000000000" pitchFamily="2" charset="2"/>
              <a:buChar char="Ø"/>
            </a:pPr>
            <a:r>
              <a:rPr lang="en-US" dirty="0">
                <a:solidFill>
                  <a:schemeClr val="bg1"/>
                </a:solidFill>
              </a:rPr>
              <a:t>Case history</a:t>
            </a:r>
          </a:p>
          <a:p>
            <a:pPr lvl="1">
              <a:buFont typeface="Wingdings" panose="05000000000000000000" pitchFamily="2" charset="2"/>
              <a:buChar char="Ø"/>
            </a:pPr>
            <a:r>
              <a:rPr lang="en-US" dirty="0">
                <a:solidFill>
                  <a:schemeClr val="bg1"/>
                </a:solidFill>
              </a:rPr>
              <a:t>Annual Reports/Water Produced/Purchased/Loss</a:t>
            </a:r>
          </a:p>
          <a:p>
            <a:pPr lvl="1">
              <a:buFont typeface="Wingdings" panose="05000000000000000000" pitchFamily="2" charset="2"/>
              <a:buChar char="Ø"/>
            </a:pPr>
            <a:r>
              <a:rPr lang="en-US" dirty="0">
                <a:solidFill>
                  <a:schemeClr val="bg1"/>
                </a:solidFill>
              </a:rPr>
              <a:t>Previous Inspections</a:t>
            </a:r>
          </a:p>
          <a:p>
            <a:pPr>
              <a:buFont typeface="Wingdings" panose="05000000000000000000" pitchFamily="2" charset="2"/>
              <a:buChar char="§"/>
            </a:pPr>
            <a:r>
              <a:rPr lang="en-US" dirty="0">
                <a:solidFill>
                  <a:schemeClr val="bg1"/>
                </a:solidFill>
              </a:rPr>
              <a:t>Go through inspections checklist, reviewing utility documentation at office</a:t>
            </a:r>
          </a:p>
          <a:p>
            <a:pPr lvl="1">
              <a:buFont typeface="Wingdings" panose="05000000000000000000" pitchFamily="2" charset="2"/>
              <a:buChar char="Ø"/>
            </a:pPr>
            <a:r>
              <a:rPr lang="en-US" dirty="0">
                <a:solidFill>
                  <a:schemeClr val="bg1"/>
                </a:solidFill>
              </a:rPr>
              <a:t>Line break logs</a:t>
            </a:r>
          </a:p>
          <a:p>
            <a:pPr lvl="1">
              <a:buFont typeface="Wingdings" panose="05000000000000000000" pitchFamily="2" charset="2"/>
              <a:buChar char="Ø"/>
            </a:pPr>
            <a:r>
              <a:rPr lang="en-US" dirty="0">
                <a:solidFill>
                  <a:schemeClr val="bg1"/>
                </a:solidFill>
              </a:rPr>
              <a:t>Fire Dept. usage</a:t>
            </a:r>
          </a:p>
          <a:p>
            <a:pPr lvl="1">
              <a:buFont typeface="Wingdings" panose="05000000000000000000" pitchFamily="2" charset="2"/>
              <a:buChar char="Ø"/>
            </a:pPr>
            <a:r>
              <a:rPr lang="en-US" dirty="0">
                <a:solidFill>
                  <a:schemeClr val="bg1"/>
                </a:solidFill>
              </a:rPr>
              <a:t>Pressure charts</a:t>
            </a:r>
          </a:p>
          <a:p>
            <a:pPr lvl="1">
              <a:buFont typeface="Wingdings" panose="05000000000000000000" pitchFamily="2" charset="2"/>
              <a:buChar char="Ø"/>
            </a:pPr>
            <a:r>
              <a:rPr lang="en-US" dirty="0">
                <a:solidFill>
                  <a:schemeClr val="bg1"/>
                </a:solidFill>
              </a:rPr>
              <a:t>Facility self-inspections (plant, tanks, manholes, etc.)</a:t>
            </a: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FAF1EE8D-9AD8-1D92-CEA8-CD97AD559F1A}"/>
              </a:ext>
            </a:extLst>
          </p:cNvPr>
          <p:cNvSpPr>
            <a:spLocks noGrp="1"/>
          </p:cNvSpPr>
          <p:nvPr>
            <p:ph type="sldNum" sz="quarter" idx="12"/>
          </p:nvPr>
        </p:nvSpPr>
        <p:spPr/>
        <p:txBody>
          <a:bodyPr/>
          <a:lstStyle/>
          <a:p>
            <a:fld id="{85C42EE7-FE79-4F97-B36E-8DE404E350A4}" type="slidenum">
              <a:rPr lang="en-US" smtClean="0"/>
              <a:t>10</a:t>
            </a:fld>
            <a:endParaRPr lang="en-US"/>
          </a:p>
        </p:txBody>
      </p:sp>
    </p:spTree>
    <p:extLst>
      <p:ext uri="{BB962C8B-B14F-4D97-AF65-F5344CB8AC3E}">
        <p14:creationId xmlns:p14="http://schemas.microsoft.com/office/powerpoint/2010/main" val="2685781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Inspection Process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a:buFont typeface="Wingdings" panose="05000000000000000000" pitchFamily="2" charset="2"/>
              <a:buChar char="§"/>
            </a:pPr>
            <a:r>
              <a:rPr lang="en-US" dirty="0">
                <a:solidFill>
                  <a:schemeClr val="bg1"/>
                </a:solidFill>
              </a:rPr>
              <a:t>Field Review</a:t>
            </a:r>
          </a:p>
          <a:p>
            <a:pPr lvl="1">
              <a:buFont typeface="Wingdings" panose="05000000000000000000" pitchFamily="2" charset="2"/>
              <a:buChar char="Ø"/>
            </a:pPr>
            <a:r>
              <a:rPr lang="en-US" dirty="0">
                <a:solidFill>
                  <a:schemeClr val="bg1"/>
                </a:solidFill>
              </a:rPr>
              <a:t>Plant</a:t>
            </a:r>
          </a:p>
          <a:p>
            <a:pPr lvl="1">
              <a:buFont typeface="Wingdings" panose="05000000000000000000" pitchFamily="2" charset="2"/>
              <a:buChar char="Ø"/>
            </a:pPr>
            <a:r>
              <a:rPr lang="en-US" dirty="0">
                <a:solidFill>
                  <a:schemeClr val="bg1"/>
                </a:solidFill>
              </a:rPr>
              <a:t>Tanks</a:t>
            </a:r>
          </a:p>
          <a:p>
            <a:pPr lvl="1">
              <a:buFont typeface="Wingdings" panose="05000000000000000000" pitchFamily="2" charset="2"/>
              <a:buChar char="Ø"/>
            </a:pPr>
            <a:r>
              <a:rPr lang="en-US" dirty="0">
                <a:solidFill>
                  <a:schemeClr val="bg1"/>
                </a:solidFill>
              </a:rPr>
              <a:t>Pump/lift stations</a:t>
            </a:r>
          </a:p>
          <a:p>
            <a:pPr lvl="1">
              <a:buFont typeface="Wingdings" panose="05000000000000000000" pitchFamily="2" charset="2"/>
              <a:buChar char="Ø"/>
            </a:pPr>
            <a:r>
              <a:rPr lang="en-US" dirty="0">
                <a:solidFill>
                  <a:schemeClr val="bg1"/>
                </a:solidFill>
              </a:rPr>
              <a:t>Construction projects</a:t>
            </a:r>
          </a:p>
          <a:p>
            <a:pPr lvl="1">
              <a:buFont typeface="Wingdings" panose="05000000000000000000" pitchFamily="2" charset="2"/>
              <a:buChar char="Ø"/>
            </a:pPr>
            <a:r>
              <a:rPr lang="en-US" dirty="0">
                <a:solidFill>
                  <a:schemeClr val="bg1"/>
                </a:solidFill>
              </a:rPr>
              <a:t>Safety/Security</a:t>
            </a:r>
          </a:p>
          <a:p>
            <a:pPr>
              <a:buFont typeface="Wingdings" panose="05000000000000000000" pitchFamily="2" charset="2"/>
              <a:buChar char="§"/>
            </a:pPr>
            <a:r>
              <a:rPr lang="en-US" dirty="0">
                <a:solidFill>
                  <a:schemeClr val="bg1"/>
                </a:solidFill>
              </a:rPr>
              <a:t>Exit Interview</a:t>
            </a:r>
          </a:p>
          <a:p>
            <a:pPr>
              <a:buFont typeface="Wingdings" panose="05000000000000000000" pitchFamily="2" charset="2"/>
              <a:buChar char="§"/>
            </a:pPr>
            <a:r>
              <a:rPr lang="en-US" dirty="0">
                <a:solidFill>
                  <a:schemeClr val="bg1"/>
                </a:solidFill>
              </a:rPr>
              <a:t>Inspection provided to utility approximately 30 days later.</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4B11E9A1-896C-CC82-A318-8893C4EE93D1}"/>
              </a:ext>
            </a:extLst>
          </p:cNvPr>
          <p:cNvSpPr>
            <a:spLocks noGrp="1"/>
          </p:cNvSpPr>
          <p:nvPr>
            <p:ph type="sldNum" sz="quarter" idx="12"/>
          </p:nvPr>
        </p:nvSpPr>
        <p:spPr/>
        <p:txBody>
          <a:bodyPr/>
          <a:lstStyle/>
          <a:p>
            <a:fld id="{85C42EE7-FE79-4F97-B36E-8DE404E350A4}" type="slidenum">
              <a:rPr lang="en-US" smtClean="0"/>
              <a:t>11</a:t>
            </a:fld>
            <a:endParaRPr lang="en-US"/>
          </a:p>
        </p:txBody>
      </p:sp>
    </p:spTree>
    <p:extLst>
      <p:ext uri="{BB962C8B-B14F-4D97-AF65-F5344CB8AC3E}">
        <p14:creationId xmlns:p14="http://schemas.microsoft.com/office/powerpoint/2010/main" val="42567804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Inspection Process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lnSpcReduction="10000"/>
          </a:bodyPr>
          <a:lstStyle/>
          <a:p>
            <a:pPr>
              <a:buFont typeface="Wingdings" panose="05000000000000000000" pitchFamily="2" charset="2"/>
              <a:buChar char="§"/>
            </a:pPr>
            <a:r>
              <a:rPr lang="en-US" dirty="0">
                <a:solidFill>
                  <a:schemeClr val="bg1"/>
                </a:solidFill>
              </a:rPr>
              <a:t>Full internal review of inspections.</a:t>
            </a:r>
          </a:p>
          <a:p>
            <a:pPr>
              <a:buFont typeface="Wingdings" panose="05000000000000000000" pitchFamily="2" charset="2"/>
              <a:buChar char="§"/>
            </a:pPr>
            <a:r>
              <a:rPr lang="en-US" dirty="0">
                <a:solidFill>
                  <a:schemeClr val="bg1"/>
                </a:solidFill>
              </a:rPr>
              <a:t>Internal discussions on cited deficiencies.</a:t>
            </a:r>
          </a:p>
          <a:p>
            <a:pPr>
              <a:buFont typeface="Wingdings" panose="05000000000000000000" pitchFamily="2" charset="2"/>
              <a:buChar char="§"/>
            </a:pPr>
            <a:r>
              <a:rPr lang="en-US" dirty="0">
                <a:solidFill>
                  <a:schemeClr val="bg1"/>
                </a:solidFill>
              </a:rPr>
              <a:t>After inspection report sent, if violations cited, utility given 30 days to respond.</a:t>
            </a:r>
          </a:p>
          <a:p>
            <a:pPr>
              <a:buFont typeface="Wingdings" panose="05000000000000000000" pitchFamily="2" charset="2"/>
              <a:buChar char="§"/>
            </a:pPr>
            <a:r>
              <a:rPr lang="en-US" dirty="0">
                <a:solidFill>
                  <a:schemeClr val="bg1"/>
                </a:solidFill>
              </a:rPr>
              <a:t>If the utility does not respond, a demand letter will be sent by OGC on behalf of DOI.</a:t>
            </a:r>
          </a:p>
          <a:p>
            <a:pPr>
              <a:buFont typeface="Wingdings" panose="05000000000000000000" pitchFamily="2" charset="2"/>
              <a:buChar char="§"/>
            </a:pPr>
            <a:r>
              <a:rPr lang="en-US" dirty="0">
                <a:solidFill>
                  <a:schemeClr val="bg1"/>
                </a:solidFill>
              </a:rPr>
              <a:t>Failure to respond or to correct deficiencies will result an initiation of formal action (Case).</a:t>
            </a:r>
          </a:p>
          <a:p>
            <a:pPr lvl="1">
              <a:buFont typeface="Wingdings" panose="05000000000000000000" pitchFamily="2" charset="2"/>
              <a:buChar char="Ø"/>
            </a:pPr>
            <a:r>
              <a:rPr lang="en-US" dirty="0">
                <a:solidFill>
                  <a:schemeClr val="bg1"/>
                </a:solidFill>
              </a:rPr>
              <a:t>Investigation</a:t>
            </a:r>
          </a:p>
          <a:p>
            <a:pPr lvl="1">
              <a:buFont typeface="Wingdings" panose="05000000000000000000" pitchFamily="2" charset="2"/>
              <a:buChar char="Ø"/>
            </a:pPr>
            <a:r>
              <a:rPr lang="en-US" dirty="0">
                <a:solidFill>
                  <a:schemeClr val="bg1"/>
                </a:solidFill>
              </a:rPr>
              <a:t>Show Cause Hearing</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12</a:t>
            </a:fld>
            <a:endParaRPr lang="en-US"/>
          </a:p>
        </p:txBody>
      </p:sp>
    </p:spTree>
    <p:extLst>
      <p:ext uri="{BB962C8B-B14F-4D97-AF65-F5344CB8AC3E}">
        <p14:creationId xmlns:p14="http://schemas.microsoft.com/office/powerpoint/2010/main" val="1974804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Areas of Concern</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lstStyle/>
          <a:p>
            <a:pPr>
              <a:buFont typeface="Wingdings" panose="05000000000000000000" pitchFamily="2" charset="2"/>
              <a:buChar char="§"/>
            </a:pPr>
            <a:r>
              <a:rPr lang="en-US" dirty="0">
                <a:solidFill>
                  <a:schemeClr val="bg1"/>
                </a:solidFill>
              </a:rPr>
              <a:t>Water loss*</a:t>
            </a:r>
          </a:p>
          <a:p>
            <a:pPr lvl="1">
              <a:buFont typeface="Wingdings" panose="05000000000000000000" pitchFamily="2" charset="2"/>
              <a:buChar char="Ø"/>
            </a:pPr>
            <a:r>
              <a:rPr lang="en-US" dirty="0">
                <a:solidFill>
                  <a:schemeClr val="bg1"/>
                </a:solidFill>
              </a:rPr>
              <a:t>Water Districts – 34.27% or approx. 104,072,175</a:t>
            </a:r>
          </a:p>
          <a:p>
            <a:pPr lvl="1">
              <a:buFont typeface="Wingdings" panose="05000000000000000000" pitchFamily="2" charset="2"/>
              <a:buChar char="Ø"/>
            </a:pPr>
            <a:r>
              <a:rPr lang="en-US" dirty="0">
                <a:solidFill>
                  <a:schemeClr val="bg1"/>
                </a:solidFill>
              </a:rPr>
              <a:t>Water Associations – 22.16% or approx. 31,061,634</a:t>
            </a:r>
          </a:p>
          <a:p>
            <a:pPr lvl="1">
              <a:buFont typeface="Wingdings" panose="05000000000000000000" pitchFamily="2" charset="2"/>
              <a:buChar char="Ø"/>
            </a:pPr>
            <a:r>
              <a:rPr lang="en-US" dirty="0">
                <a:solidFill>
                  <a:schemeClr val="bg1"/>
                </a:solidFill>
              </a:rPr>
              <a:t>Investor-Owned – 18.12% or approx.  2,998,384</a:t>
            </a:r>
          </a:p>
          <a:p>
            <a:pPr>
              <a:buFont typeface="Wingdings" panose="05000000000000000000" pitchFamily="2" charset="2"/>
              <a:buChar char="§"/>
            </a:pPr>
            <a:r>
              <a:rPr lang="en-US" dirty="0">
                <a:solidFill>
                  <a:schemeClr val="bg1"/>
                </a:solidFill>
              </a:rPr>
              <a:t>Abandonment of Utilities</a:t>
            </a:r>
          </a:p>
          <a:p>
            <a:pPr>
              <a:buFont typeface="Wingdings" panose="05000000000000000000" pitchFamily="2" charset="2"/>
              <a:buChar char="§"/>
            </a:pPr>
            <a:r>
              <a:rPr lang="en-US" dirty="0">
                <a:solidFill>
                  <a:schemeClr val="bg1"/>
                </a:solidFill>
              </a:rPr>
              <a:t>Infrastructure</a:t>
            </a:r>
          </a:p>
          <a:p>
            <a:pPr>
              <a:buFont typeface="Wingdings" panose="05000000000000000000" pitchFamily="2" charset="2"/>
              <a:buChar char="§"/>
            </a:pPr>
            <a:r>
              <a:rPr lang="en-US" dirty="0">
                <a:solidFill>
                  <a:schemeClr val="bg1"/>
                </a:solidFill>
              </a:rPr>
              <a:t>Written documentation of facility inspection procedures and other required records. (Vehicle Inspections, Fire Department Usage, etc.)</a:t>
            </a:r>
          </a:p>
          <a:p>
            <a:pPr marL="137160" indent="0">
              <a:buNone/>
            </a:pPr>
            <a:r>
              <a:rPr lang="en-US" sz="1000" dirty="0">
                <a:solidFill>
                  <a:schemeClr val="bg1"/>
                </a:solidFill>
              </a:rPr>
              <a:t>*Source - 2023 annual report statistics  (as of 9/16/24) compiled by the Kentucky Public Service Commission</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13</a:t>
            </a:fld>
            <a:endParaRPr lang="en-US"/>
          </a:p>
        </p:txBody>
      </p:sp>
    </p:spTree>
    <p:extLst>
      <p:ext uri="{BB962C8B-B14F-4D97-AF65-F5344CB8AC3E}">
        <p14:creationId xmlns:p14="http://schemas.microsoft.com/office/powerpoint/2010/main" val="14344586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Water Loss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85000" lnSpcReduction="20000"/>
          </a:bodyPr>
          <a:lstStyle/>
          <a:p>
            <a:pPr marL="571500" indent="-571500">
              <a:buFont typeface="Wingdings" panose="05000000000000000000" pitchFamily="2" charset="2"/>
              <a:buChar char="§"/>
              <a:defRPr/>
            </a:pPr>
            <a:r>
              <a:rPr lang="en-US" altLang="en-US" sz="3600" dirty="0">
                <a:solidFill>
                  <a:schemeClr val="bg1"/>
                </a:solidFill>
              </a:rPr>
              <a:t>Excessive water loss will be a primary focus of PSC interactions with water utilities.</a:t>
            </a:r>
          </a:p>
          <a:p>
            <a:pPr marL="341313" indent="-341313">
              <a:buFont typeface="Arial" panose="020B0604020202020204" pitchFamily="34" charset="0"/>
              <a:buChar char="•"/>
              <a:defRPr/>
            </a:pPr>
            <a:endParaRPr lang="en-US" altLang="en-US" sz="1400" dirty="0">
              <a:solidFill>
                <a:schemeClr val="bg1"/>
              </a:solidFill>
            </a:endParaRPr>
          </a:p>
          <a:p>
            <a:pPr marL="912812" indent="-457200">
              <a:buFont typeface="Wingdings" panose="05000000000000000000" pitchFamily="2" charset="2"/>
              <a:buChar char="Ø"/>
              <a:defRPr/>
            </a:pPr>
            <a:r>
              <a:rPr lang="en-US" altLang="en-US" dirty="0">
                <a:solidFill>
                  <a:schemeClr val="bg1"/>
                </a:solidFill>
              </a:rPr>
              <a:t>PSC’s position is that excessive water loss poses a threat to the utility’s financial and operational stability &amp; viability.</a:t>
            </a:r>
          </a:p>
          <a:p>
            <a:pPr marL="912812" indent="-457200">
              <a:buFont typeface="Wingdings" panose="05000000000000000000" pitchFamily="2" charset="2"/>
              <a:buChar char="Ø"/>
              <a:defRPr/>
            </a:pPr>
            <a:r>
              <a:rPr lang="en-US" dirty="0">
                <a:solidFill>
                  <a:schemeClr val="bg1"/>
                </a:solidFill>
              </a:rPr>
              <a:t>Point of emphasis at PSC training seminars.</a:t>
            </a:r>
          </a:p>
          <a:p>
            <a:pPr marL="912812" indent="-457200">
              <a:buFont typeface="Wingdings" panose="05000000000000000000" pitchFamily="2" charset="2"/>
              <a:buChar char="Ø"/>
              <a:defRPr/>
            </a:pPr>
            <a:r>
              <a:rPr lang="en-US" dirty="0">
                <a:solidFill>
                  <a:schemeClr val="bg1"/>
                </a:solidFill>
              </a:rPr>
              <a:t>Water loss exceeding 15 percent will be cited as a deficiency by water inspectors.</a:t>
            </a:r>
          </a:p>
          <a:p>
            <a:pPr marL="912812" indent="-457200">
              <a:buFont typeface="Wingdings" panose="05000000000000000000" pitchFamily="2" charset="2"/>
              <a:buChar char="Ø"/>
              <a:defRPr/>
            </a:pPr>
            <a:r>
              <a:rPr lang="en-US" dirty="0">
                <a:solidFill>
                  <a:schemeClr val="bg1"/>
                </a:solidFill>
              </a:rPr>
              <a:t>Rate cases, purchased water adjustments, </a:t>
            </a:r>
            <a:br>
              <a:rPr lang="en-US" dirty="0">
                <a:solidFill>
                  <a:schemeClr val="bg1"/>
                </a:solidFill>
              </a:rPr>
            </a:br>
            <a:r>
              <a:rPr lang="en-US" dirty="0">
                <a:solidFill>
                  <a:schemeClr val="bg1"/>
                </a:solidFill>
              </a:rPr>
              <a:t>CPCNs and water financing cases will all include language on water loss in excess of 15 percent.</a:t>
            </a:r>
          </a:p>
          <a:p>
            <a:pPr marL="912812" indent="-457200">
              <a:buFont typeface="Wingdings" panose="05000000000000000000" pitchFamily="2" charset="2"/>
              <a:buChar char="Ø"/>
              <a:defRPr/>
            </a:pPr>
            <a:r>
              <a:rPr lang="en-US" dirty="0">
                <a:solidFill>
                  <a:schemeClr val="bg1"/>
                </a:solidFill>
              </a:rPr>
              <a:t>A utility’s inability or continued inaction to reduce water loss will lead to greater PSC attention.</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14</a:t>
            </a:fld>
            <a:endParaRPr lang="en-US"/>
          </a:p>
        </p:txBody>
      </p:sp>
    </p:spTree>
    <p:extLst>
      <p:ext uri="{BB962C8B-B14F-4D97-AF65-F5344CB8AC3E}">
        <p14:creationId xmlns:p14="http://schemas.microsoft.com/office/powerpoint/2010/main" val="34999610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Water Loss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912812" indent="-457200">
              <a:buFont typeface="Wingdings" panose="05000000000000000000" pitchFamily="2" charset="2"/>
              <a:buChar char="§"/>
              <a:defRPr/>
            </a:pPr>
            <a:r>
              <a:rPr lang="en-US" sz="3600" dirty="0">
                <a:solidFill>
                  <a:schemeClr val="bg1"/>
                </a:solidFill>
              </a:rPr>
              <a:t>Annual Reports are being reviewed to identify utilities with water loss in excess of 15 percent (64 systems with annual reports of as December 31, 2024 reported &gt; 15 percent)</a:t>
            </a:r>
            <a:endParaRPr lang="en-US" sz="2000" dirty="0">
              <a:solidFill>
                <a:schemeClr val="bg1"/>
              </a:solidFill>
            </a:endParaRPr>
          </a:p>
          <a:p>
            <a:pPr marL="912812" indent="-457200">
              <a:buFont typeface="Wingdings" panose="05000000000000000000" pitchFamily="2" charset="2"/>
              <a:buChar char="§"/>
              <a:defRPr/>
            </a:pPr>
            <a:r>
              <a:rPr lang="en-US" sz="3600" dirty="0">
                <a:solidFill>
                  <a:schemeClr val="bg1"/>
                </a:solidFill>
              </a:rPr>
              <a:t>Deficient utilities will:</a:t>
            </a:r>
          </a:p>
          <a:p>
            <a:pPr marL="1030288" indent="-231775">
              <a:buFont typeface="Wingdings" panose="05000000000000000000" pitchFamily="2" charset="2"/>
              <a:buChar char="§"/>
              <a:defRPr/>
            </a:pPr>
            <a:r>
              <a:rPr lang="en-US" sz="3600" dirty="0">
                <a:solidFill>
                  <a:schemeClr val="bg1"/>
                </a:solidFill>
              </a:rPr>
              <a:t>Be cited with 5:066, Section 6(3) and 7 </a:t>
            </a:r>
          </a:p>
          <a:p>
            <a:pPr marL="1030288" indent="-231775">
              <a:buFont typeface="Wingdings" panose="05000000000000000000" pitchFamily="2" charset="2"/>
              <a:buChar char="§"/>
              <a:defRPr/>
            </a:pPr>
            <a:r>
              <a:rPr lang="en-US" sz="3600" dirty="0">
                <a:solidFill>
                  <a:schemeClr val="bg1"/>
                </a:solidFill>
              </a:rPr>
              <a:t>Utility must provide a water loss reduction plan.</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15</a:t>
            </a:fld>
            <a:endParaRPr lang="en-US"/>
          </a:p>
        </p:txBody>
      </p:sp>
    </p:spTree>
    <p:extLst>
      <p:ext uri="{BB962C8B-B14F-4D97-AF65-F5344CB8AC3E}">
        <p14:creationId xmlns:p14="http://schemas.microsoft.com/office/powerpoint/2010/main" val="3682036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Water Loss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70000" lnSpcReduction="20000"/>
          </a:bodyPr>
          <a:lstStyle/>
          <a:p>
            <a:pPr marL="137160" indent="0" algn="just">
              <a:lnSpc>
                <a:spcPct val="107000"/>
              </a:lnSpc>
              <a:spcBef>
                <a:spcPts val="1000"/>
              </a:spcBef>
              <a:buNone/>
            </a:pPr>
            <a:r>
              <a:rPr lang="en-US" sz="3600" b="1"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“Water loss” </a:t>
            </a: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means the sum of all water purchased and produced by the utility less the volume of water:</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 Sold;</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(b) Provided to customers without charge as authorized by the utility’s tariff; and</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pPr marL="137160" indent="0" algn="just">
              <a:lnSpc>
                <a:spcPct val="107000"/>
              </a:lnSpc>
              <a:buNone/>
            </a:pPr>
            <a:r>
              <a:rPr lang="en-US" sz="36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(c) Used by the utility to conduct the daily operation and maintenance of its treatment, transmission, and distribution systems.</a:t>
            </a:r>
            <a:endParaRPr lang="en-US" sz="3600" dirty="0">
              <a:solidFill>
                <a:schemeClr val="bg1"/>
              </a:solidFill>
              <a:latin typeface="Calibri" panose="020F0502020204030204" pitchFamily="34" charset="0"/>
              <a:ea typeface="Times New Roman" panose="02020603050405020304" pitchFamily="18" charset="0"/>
              <a:cs typeface="Times New Roman" panose="02020603050405020304" pitchFamily="18" charset="0"/>
            </a:endParaRP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16</a:t>
            </a:fld>
            <a:endParaRPr lang="en-US"/>
          </a:p>
        </p:txBody>
      </p:sp>
    </p:spTree>
    <p:extLst>
      <p:ext uri="{BB962C8B-B14F-4D97-AF65-F5344CB8AC3E}">
        <p14:creationId xmlns:p14="http://schemas.microsoft.com/office/powerpoint/2010/main" val="3418434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807 KAR 5:095</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fontScale="92500" lnSpcReduction="10000"/>
          </a:bodyPr>
          <a:lstStyle/>
          <a:p>
            <a:pPr marL="137160" indent="0">
              <a:buNone/>
            </a:pPr>
            <a:r>
              <a:rPr lang="en-US" sz="3600" u="sng" dirty="0">
                <a:solidFill>
                  <a:schemeClr val="bg1"/>
                </a:solidFill>
              </a:rPr>
              <a:t>Section 9</a:t>
            </a:r>
            <a:r>
              <a:rPr lang="en-US" sz="3600" dirty="0">
                <a:solidFill>
                  <a:schemeClr val="bg1"/>
                </a:solidFill>
              </a:rPr>
              <a:t>. A utility that permits a fire department to withdraw water from its water distribution system for fire protection and training purposes at no charge or at reduced rates shall: </a:t>
            </a:r>
          </a:p>
          <a:p>
            <a:pPr marL="137160" indent="0">
              <a:buNone/>
            </a:pPr>
            <a:r>
              <a:rPr lang="en-US" sz="3600" dirty="0">
                <a:solidFill>
                  <a:schemeClr val="bg1"/>
                </a:solidFill>
              </a:rPr>
              <a:t>(1) Require a fire department to submit quarterly reports demonstrating its water usage for the quarter; and </a:t>
            </a:r>
          </a:p>
          <a:p>
            <a:pPr marL="137160" indent="0">
              <a:buNone/>
            </a:pPr>
            <a:r>
              <a:rPr lang="en-US" sz="3600" dirty="0">
                <a:solidFill>
                  <a:schemeClr val="bg1"/>
                </a:solidFill>
              </a:rPr>
              <a:t>(2) State in its tariff the penalty to be assessed for failure to submit the reports required by subsection (1) of this section. </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17</a:t>
            </a:fld>
            <a:endParaRPr lang="en-US"/>
          </a:p>
        </p:txBody>
      </p:sp>
    </p:spTree>
    <p:extLst>
      <p:ext uri="{BB962C8B-B14F-4D97-AF65-F5344CB8AC3E}">
        <p14:creationId xmlns:p14="http://schemas.microsoft.com/office/powerpoint/2010/main" val="4139680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Commission Orders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lgn="just">
              <a:buFont typeface="Wingdings" panose="05000000000000000000" pitchFamily="2" charset="2"/>
              <a:buChar char="§"/>
            </a:pPr>
            <a:r>
              <a:rPr lang="en-US" sz="3600" dirty="0">
                <a:solidFill>
                  <a:schemeClr val="bg1"/>
                </a:solidFill>
              </a:rPr>
              <a:t>The Commission is placing greater emphasis on monitoring utilities that consistently exceed the fifteen (15) percent water loss threshold and strongly encourages </a:t>
            </a:r>
            <a:r>
              <a:rPr lang="en-US" sz="3600" i="1" dirty="0">
                <a:solidFill>
                  <a:schemeClr val="bg1"/>
                </a:solidFill>
              </a:rPr>
              <a:t>Subject Utility</a:t>
            </a:r>
            <a:r>
              <a:rPr lang="en-US" sz="3600" dirty="0">
                <a:solidFill>
                  <a:schemeClr val="bg1"/>
                </a:solidFill>
              </a:rPr>
              <a:t> to pursue reasonable actions to reduce its water loss.  Failure by </a:t>
            </a:r>
            <a:r>
              <a:rPr lang="en-US" sz="3600" i="1" dirty="0">
                <a:solidFill>
                  <a:schemeClr val="bg1"/>
                </a:solidFill>
              </a:rPr>
              <a:t>Subject utility</a:t>
            </a:r>
            <a:r>
              <a:rPr lang="en-US" sz="3600" dirty="0">
                <a:solidFill>
                  <a:schemeClr val="bg1"/>
                </a:solidFill>
              </a:rPr>
              <a:t> to make significant progress towards reducing water loss may cause the Commission to pursue additional action with the utility.  </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18</a:t>
            </a:fld>
            <a:endParaRPr lang="en-US"/>
          </a:p>
        </p:txBody>
      </p:sp>
    </p:spTree>
    <p:extLst>
      <p:ext uri="{BB962C8B-B14F-4D97-AF65-F5344CB8AC3E}">
        <p14:creationId xmlns:p14="http://schemas.microsoft.com/office/powerpoint/2010/main" val="13397813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r>
              <a:rPr lang="en-US" b="1" dirty="0">
                <a:solidFill>
                  <a:schemeClr val="bg1"/>
                </a:solidFill>
              </a:rPr>
              <a:t>Suggestions</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a:buFont typeface="Wingdings" panose="05000000000000000000" pitchFamily="2" charset="2"/>
              <a:buChar char="§"/>
            </a:pPr>
            <a:r>
              <a:rPr lang="en-US" sz="3600" dirty="0">
                <a:solidFill>
                  <a:schemeClr val="bg1"/>
                </a:solidFill>
              </a:rPr>
              <a:t>Ensure accurate reporting</a:t>
            </a:r>
          </a:p>
          <a:p>
            <a:pPr>
              <a:buFont typeface="Wingdings" panose="05000000000000000000" pitchFamily="2" charset="2"/>
              <a:buChar char="§"/>
            </a:pPr>
            <a:endParaRPr lang="en-US" sz="3600" dirty="0">
              <a:solidFill>
                <a:schemeClr val="bg1"/>
              </a:solidFill>
            </a:endParaRPr>
          </a:p>
          <a:p>
            <a:pPr>
              <a:buFont typeface="Wingdings" panose="05000000000000000000" pitchFamily="2" charset="2"/>
              <a:buChar char="§"/>
            </a:pPr>
            <a:r>
              <a:rPr lang="en-US" sz="3600" dirty="0">
                <a:solidFill>
                  <a:schemeClr val="bg1"/>
                </a:solidFill>
              </a:rPr>
              <a:t>Review and document water loss reduction efforts</a:t>
            </a:r>
          </a:p>
          <a:p>
            <a:pPr>
              <a:buFont typeface="Wingdings" panose="05000000000000000000" pitchFamily="2" charset="2"/>
              <a:buChar char="§"/>
            </a:pPr>
            <a:endParaRPr lang="en-US" sz="3600" dirty="0">
              <a:solidFill>
                <a:schemeClr val="bg1"/>
              </a:solidFill>
            </a:endParaRPr>
          </a:p>
          <a:p>
            <a:pPr>
              <a:buFont typeface="Wingdings" panose="05000000000000000000" pitchFamily="2" charset="2"/>
              <a:buChar char="§"/>
            </a:pPr>
            <a:r>
              <a:rPr lang="en-US" sz="3600" dirty="0">
                <a:solidFill>
                  <a:schemeClr val="bg1"/>
                </a:solidFill>
              </a:rPr>
              <a:t>PSC will consider utility requests for surcharges to assist in financing water loss reduction efforts</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19</a:t>
            </a:fld>
            <a:endParaRPr lang="en-US"/>
          </a:p>
        </p:txBody>
      </p:sp>
    </p:spTree>
    <p:extLst>
      <p:ext uri="{BB962C8B-B14F-4D97-AF65-F5344CB8AC3E}">
        <p14:creationId xmlns:p14="http://schemas.microsoft.com/office/powerpoint/2010/main" val="2218458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u="sng" dirty="0">
                <a:solidFill>
                  <a:srgbClr val="FF0000"/>
                </a:solidFill>
              </a:rPr>
              <a:t>QUESTIONS ?</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p:txBody>
          <a:bodyPr>
            <a:norm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600" b="1" u="sng" dirty="0">
                <a:solidFill>
                  <a:prstClr val="white"/>
                </a:solidFill>
                <a:latin typeface="Calibri" panose="020F0502020204030204"/>
              </a:rPr>
              <a:t>CONTACT INFO:</a:t>
            </a:r>
            <a:endParaRPr kumimoji="0" lang="en-US" sz="3600" b="1" i="0" u="sng"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Taylor Stamper</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Utility Inspector I</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Taylor.Stamper@ky.gov</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rPr>
              <a:t>502-782-2522</a:t>
            </a:r>
          </a:p>
          <a:p>
            <a:endParaRPr lang="en-US" dirty="0">
              <a:solidFill>
                <a:schemeClr val="bg1"/>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335560" y="1543574"/>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C96CBBDB-B7E9-64F0-B173-15CDCF0E21C8}"/>
              </a:ext>
            </a:extLst>
          </p:cNvPr>
          <p:cNvSpPr>
            <a:spLocks noGrp="1"/>
          </p:cNvSpPr>
          <p:nvPr>
            <p:ph type="sldNum" sz="quarter" idx="12"/>
          </p:nvPr>
        </p:nvSpPr>
        <p:spPr/>
        <p:txBody>
          <a:bodyPr/>
          <a:lstStyle/>
          <a:p>
            <a:fld id="{85C42EE7-FE79-4F97-B36E-8DE404E350A4}" type="slidenum">
              <a:rPr lang="en-US" smtClean="0"/>
              <a:t>20</a:t>
            </a:fld>
            <a:endParaRPr lang="en-US"/>
          </a:p>
        </p:txBody>
      </p:sp>
    </p:spTree>
    <p:extLst>
      <p:ext uri="{BB962C8B-B14F-4D97-AF65-F5344CB8AC3E}">
        <p14:creationId xmlns:p14="http://schemas.microsoft.com/office/powerpoint/2010/main" val="24788040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993EF70A4863547A0F9BCA154E67037" ma:contentTypeVersion="13" ma:contentTypeDescription="Create a new document." ma:contentTypeScope="" ma:versionID="e9c828474b647d8eff2f001d60df53c9">
  <xsd:schema xmlns:xsd="http://www.w3.org/2001/XMLSchema" xmlns:xs="http://www.w3.org/2001/XMLSchema" xmlns:p="http://schemas.microsoft.com/office/2006/metadata/properties" xmlns:ns3="c9ec0904-c089-4c7c-8c06-0d81cf4eeb29" xmlns:ns4="72d96aaf-19a9-4b17-b2f0-7972b2450bdf" targetNamespace="http://schemas.microsoft.com/office/2006/metadata/properties" ma:root="true" ma:fieldsID="874c4cfc7f516b9db6f3a1b564a8c2a3" ns3:_="" ns4:_="">
    <xsd:import namespace="c9ec0904-c089-4c7c-8c06-0d81cf4eeb29"/>
    <xsd:import namespace="72d96aaf-19a9-4b17-b2f0-7972b2450bd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_activity" minOccurs="0"/>
                <xsd:element ref="ns4:MediaServiceObjectDetectorVersions" minOccurs="0"/>
                <xsd:element ref="ns4:MediaServiceAutoTags" minOccurs="0"/>
                <xsd:element ref="ns4:MediaServiceOCR" minOccurs="0"/>
                <xsd:element ref="ns4:MediaServiceGenerationTime" minOccurs="0"/>
                <xsd:element ref="ns4:MediaServiceEventHashCode"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ec0904-c089-4c7c-8c06-0d81cf4eeb2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2d96aaf-19a9-4b17-b2f0-7972b2450bd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_activity" ma:index="13" nillable="true" ma:displayName="_activity" ma:hidden="true" ma:internalName="_activity">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72d96aaf-19a9-4b17-b2f0-7972b2450bdf" xsi:nil="true"/>
  </documentManagement>
</p:properties>
</file>

<file path=customXml/itemProps1.xml><?xml version="1.0" encoding="utf-8"?>
<ds:datastoreItem xmlns:ds="http://schemas.openxmlformats.org/officeDocument/2006/customXml" ds:itemID="{0970BD27-75A9-4C3F-AE72-1B3F6BB8F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ec0904-c089-4c7c-8c06-0d81cf4eeb29"/>
    <ds:schemaRef ds:uri="72d96aaf-19a9-4b17-b2f0-7972b2450bd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55C10ED-7359-4FA0-927C-D92D502A064F}">
  <ds:schemaRefs>
    <ds:schemaRef ds:uri="http://schemas.microsoft.com/sharepoint/v3/contenttype/forms"/>
  </ds:schemaRefs>
</ds:datastoreItem>
</file>

<file path=customXml/itemProps3.xml><?xml version="1.0" encoding="utf-8"?>
<ds:datastoreItem xmlns:ds="http://schemas.openxmlformats.org/officeDocument/2006/customXml" ds:itemID="{71E8C729-2009-4D48-BC25-5994EEBAFF2A}">
  <ds:schemaRefs>
    <ds:schemaRef ds:uri="http://purl.org/dc/dcmitype/"/>
    <ds:schemaRef ds:uri="http://schemas.microsoft.com/office/infopath/2007/PartnerControls"/>
    <ds:schemaRef ds:uri="http://schemas.microsoft.com/office/2006/metadata/properties"/>
    <ds:schemaRef ds:uri="http://purl.org/dc/terms/"/>
    <ds:schemaRef ds:uri="c9ec0904-c089-4c7c-8c06-0d81cf4eeb29"/>
    <ds:schemaRef ds:uri="http://schemas.microsoft.com/office/2006/documentManagement/types"/>
    <ds:schemaRef ds:uri="http://purl.org/dc/elements/1.1/"/>
    <ds:schemaRef ds:uri="http://schemas.openxmlformats.org/package/2006/metadata/core-properties"/>
    <ds:schemaRef ds:uri="72d96aaf-19a9-4b17-b2f0-7972b2450bdf"/>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607</TotalTime>
  <Words>1165</Words>
  <Application>Microsoft Office PowerPoint</Application>
  <PresentationFormat>Widescreen</PresentationFormat>
  <Paragraphs>200</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Wingdings</vt:lpstr>
      <vt:lpstr>Office Theme</vt:lpstr>
      <vt:lpstr>PowerPoint Presentation</vt:lpstr>
      <vt:lpstr>Topics</vt:lpstr>
      <vt:lpstr>PSC Mission Statement</vt:lpstr>
      <vt:lpstr>Water and Wastewater Utilities Under PSC Jurisdiction</vt:lpstr>
      <vt:lpstr>Division Of Inspections</vt:lpstr>
      <vt:lpstr>Regulated Water Utilities</vt:lpstr>
      <vt:lpstr>Regulated Wastewater Utilities</vt:lpstr>
      <vt:lpstr>Improving The Inspection Process</vt:lpstr>
      <vt:lpstr>Risk Assessment</vt:lpstr>
      <vt:lpstr>Inspection Process</vt:lpstr>
      <vt:lpstr>Inspection Process</vt:lpstr>
      <vt:lpstr>Inspection Process</vt:lpstr>
      <vt:lpstr>Areas of Concern</vt:lpstr>
      <vt:lpstr>Water Loss</vt:lpstr>
      <vt:lpstr>Water Loss</vt:lpstr>
      <vt:lpstr>Water Loss</vt:lpstr>
      <vt:lpstr>807 KAR 5:095</vt:lpstr>
      <vt:lpstr>Commission Orders</vt:lpstr>
      <vt:lpstr>Suggestions</vt:lpstr>
      <vt:lpstr>QUESTIONS ?</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35</cp:revision>
  <dcterms:created xsi:type="dcterms:W3CDTF">2023-03-23T13:49:26Z</dcterms:created>
  <dcterms:modified xsi:type="dcterms:W3CDTF">2026-09-17T13:41:59Z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0x0101000993EF70A4863547A0F9BCA154E67037</vt:lpwstr>
  </property>
</Properties>
</file>