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7315200" cy="9601200"/>
  <p:defaultTextStyle>
    <a:defPPr>
      <a:defRPr kern="0"/>
    </a:defPPr>
  </p:defaultTextStyle>
  <p:modifyVerifier cryptProviderType="rsaAES" cryptAlgorithmClass="hash" cryptAlgorithmType="typeAny" cryptAlgorithmSid="14" spinCount="100000" saltData="jGfJDt7C+vRIjV7jaRaS+Q==" hashData="EqcdwZOId0cQiuVvUF646Ls0eZtlYitLe7EfuDaWPy0FNw1PwUETiiffO6+3+FUcJ4WmmsYwHMFq237bR6USGg=="/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7F14C0-2EB1-416C-9BA0-D06125E331BA}" v="2" dt="2026-04-02T12:57:57.57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643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67359" y="179323"/>
            <a:ext cx="761682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0368" y="-26724"/>
            <a:ext cx="10591800" cy="107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60240" y="1384809"/>
            <a:ext cx="5535295" cy="4414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768168" y="6138681"/>
            <a:ext cx="995045" cy="349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353123" y="6212068"/>
            <a:ext cx="259715" cy="1962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sa.gov/Press-Room/News-Highlights/Article/Article/3304674/nsa-releases-best-practices-for-securing-your-home-network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a.gov/topics/industrial-control-system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isa.gov/stopransomwar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a.gov/news-events/cybersecurity-advisories/aa23-335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h.gatech.edu/news/587359/simulated-ransomware-attack-shows-vulnerability-industrial-control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t4u3nJDXwe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a.gov/resources-tools/resources/internet-exposed-hmis-pose-cybersecurity-risks-water-and-wastewater-system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isa.gov/sites/default/files/2024-05/defending-ot-operations-against-ongoing-pro-russia-hacktivist-activity-508c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a.gov/news-events/alerts/2024/02/07/cisa-and-partners-release-advisory-prc-sponsored-volt-typhoon-activity-and-supplemental-living-lan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icrosoft.com/en-us/security/blog/2023/05/24/volt-typhoon-targets-us-critical-infrastructure-with-living-off-the-land-techniques/" TargetMode="External"/><Relationship Id="rId4" Type="http://schemas.openxmlformats.org/officeDocument/2006/relationships/hyperlink" Target="https://www.criticalstart.com/volt-typhoon-hiding-in-plain-sight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ocradar.io/living-off-the-land-lotl-the-invisible-cyber-threat-lurking-in-your-system/#%3A%7E%3Atext%3DLiving%20Off%20the%20Land%20(LOTL)%2C%20also%20known%20as%20lolbins%2Cvictim%2C%20LOTL%20attacks%20are%20fileles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a.gov/resources-tools/services/logging-made-eas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CyberSharedServices@cisa.dhs.gov" TargetMode="External"/><Relationship Id="rId4" Type="http://schemas.openxmlformats.org/officeDocument/2006/relationships/hyperlink" Target="https://github.com/cisagov/LME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isagov/Malcol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eepingcomputer.com/news/security/fired-employee-hacks-and-shuts-down-smart-water-readers-in-five-us-citie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leepingcomputer.com/news/security/ransomware-gang-encrypted-network-from-a-webcam-to-bypass-edr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isa.gov/resources-tools/resources/stuff-search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shodan.io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censys.com/blog/turning-off-the-information-flow-working-with-the-epa-to-secure-hundreds-of-exposed-water-hmi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omelandsecurity.ky.gov/Pages/Grants.aspx" TargetMode="External"/><Relationship Id="rId4" Type="http://schemas.openxmlformats.org/officeDocument/2006/relationships/hyperlink" Target="https://www.cisa.gov/water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a.gov/wate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a.gov/wate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a.gov/wate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sa.gov/ics-training-available-through-cis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vulnerability@cisa.dhs.gov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mailto:report@cisa.gov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a.gov/about/region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isa.gov/resources-tools/resources/top-cyber-actions-securing-water-systems" TargetMode="External"/><Relationship Id="rId5" Type="http://schemas.openxmlformats.org/officeDocument/2006/relationships/hyperlink" Target="https://www.epa.gov/waterresilience/forms/cybersecurity-technical-assistance-program-water-sector" TargetMode="External"/><Relationship Id="rId4" Type="http://schemas.openxmlformats.org/officeDocument/2006/relationships/hyperlink" Target="mailto:vulnerability@cisa.dhs.gov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mailto:colin.glover@cisa.dhs.gov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ryan.lewis@cisa.dhs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03200" y="5631179"/>
            <a:ext cx="3454400" cy="1150620"/>
            <a:chOff x="203200" y="5631179"/>
            <a:chExt cx="3454400" cy="11506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575" y="5896739"/>
              <a:ext cx="914397" cy="68267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3200" y="5791199"/>
              <a:ext cx="3454400" cy="990600"/>
            </a:xfrm>
            <a:custGeom>
              <a:avLst/>
              <a:gdLst/>
              <a:ahLst/>
              <a:cxnLst/>
              <a:rect l="l" t="t" r="r" b="b"/>
              <a:pathLst>
                <a:path w="3454400" h="990600">
                  <a:moveTo>
                    <a:pt x="34544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3454400" y="990600"/>
                  </a:lnTo>
                  <a:lnTo>
                    <a:pt x="3454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5631179"/>
              <a:ext cx="1341119" cy="1005839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0" y="0"/>
            <a:ext cx="12192000" cy="914400"/>
          </a:xfrm>
          <a:custGeom>
            <a:avLst/>
            <a:gdLst/>
            <a:ahLst/>
            <a:cxnLst/>
            <a:rect l="l" t="t" r="r" b="b"/>
            <a:pathLst>
              <a:path w="12192000" h="914400">
                <a:moveTo>
                  <a:pt x="12192000" y="0"/>
                </a:moveTo>
                <a:lnTo>
                  <a:pt x="0" y="0"/>
                </a:lnTo>
                <a:lnTo>
                  <a:pt x="0" y="914400"/>
                </a:lnTo>
                <a:lnTo>
                  <a:pt x="12192000" y="9144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44500" y="622808"/>
            <a:ext cx="7180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spc="11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|</a:t>
            </a:r>
            <a:r>
              <a:rPr sz="1200" b="1" spc="13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200" spc="145" dirty="0">
                <a:solidFill>
                  <a:srgbClr val="FFFFFF"/>
                </a:solidFill>
                <a:latin typeface="Arial"/>
                <a:cs typeface="Arial"/>
              </a:rPr>
              <a:t>CY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45" dirty="0">
                <a:solidFill>
                  <a:srgbClr val="FFFFFF"/>
                </a:solidFill>
                <a:latin typeface="Arial"/>
                <a:cs typeface="Arial"/>
              </a:rPr>
              <a:t>RS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20" dirty="0">
                <a:solidFill>
                  <a:srgbClr val="FFFFFF"/>
                </a:solidFill>
                <a:latin typeface="Arial"/>
                <a:cs typeface="Arial"/>
              </a:rPr>
              <a:t>CURI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200" spc="4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45" dirty="0">
                <a:solidFill>
                  <a:srgbClr val="FFFFFF"/>
                </a:solidFill>
                <a:latin typeface="Arial"/>
                <a:cs typeface="Arial"/>
              </a:rPr>
              <a:t>ND</a:t>
            </a:r>
            <a:r>
              <a:rPr sz="1200" spc="13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35" dirty="0">
                <a:solidFill>
                  <a:srgbClr val="FFFFFF"/>
                </a:solidFill>
                <a:latin typeface="Arial"/>
                <a:cs typeface="Arial"/>
              </a:rPr>
              <a:t>NF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45" dirty="0">
                <a:solidFill>
                  <a:srgbClr val="FFFFFF"/>
                </a:solidFill>
                <a:latin typeface="Arial"/>
                <a:cs typeface="Arial"/>
              </a:rPr>
              <a:t>RA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20" dirty="0">
                <a:solidFill>
                  <a:srgbClr val="FFFFFF"/>
                </a:solidFill>
                <a:latin typeface="Arial"/>
                <a:cs typeface="Arial"/>
              </a:rPr>
              <a:t>RUCT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95" dirty="0">
                <a:solidFill>
                  <a:srgbClr val="FFFFFF"/>
                </a:solidFill>
                <a:latin typeface="Arial"/>
                <a:cs typeface="Arial"/>
              </a:rPr>
              <a:t>URE</a:t>
            </a:r>
            <a:r>
              <a:rPr sz="1200" spc="12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20" dirty="0">
                <a:solidFill>
                  <a:srgbClr val="FFFFFF"/>
                </a:solidFill>
                <a:latin typeface="Arial"/>
                <a:cs typeface="Arial"/>
              </a:rPr>
              <a:t>CURI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200" spc="4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70" dirty="0">
                <a:solidFill>
                  <a:srgbClr val="FFFFFF"/>
                </a:solidFill>
                <a:latin typeface="Arial"/>
                <a:cs typeface="Arial"/>
              </a:rPr>
              <a:t>NCY 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908050"/>
            <a:ext cx="12192000" cy="4502150"/>
            <a:chOff x="0" y="908050"/>
            <a:chExt cx="12192000" cy="4502150"/>
          </a:xfrm>
        </p:grpSpPr>
        <p:sp>
          <p:nvSpPr>
            <p:cNvPr id="10" name="object 10"/>
            <p:cNvSpPr/>
            <p:nvPr/>
          </p:nvSpPr>
          <p:spPr>
            <a:xfrm>
              <a:off x="609600" y="911225"/>
              <a:ext cx="10972800" cy="0"/>
            </a:xfrm>
            <a:custGeom>
              <a:avLst/>
              <a:gdLst/>
              <a:ahLst/>
              <a:cxnLst/>
              <a:rect l="l" t="t" r="r" b="b"/>
              <a:pathLst>
                <a:path w="10972800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914400"/>
              <a:ext cx="12192000" cy="4495800"/>
            </a:xfrm>
            <a:custGeom>
              <a:avLst/>
              <a:gdLst/>
              <a:ahLst/>
              <a:cxnLst/>
              <a:rect l="l" t="t" r="r" b="b"/>
              <a:pathLst>
                <a:path w="12192000" h="4495800">
                  <a:moveTo>
                    <a:pt x="12192000" y="0"/>
                  </a:moveTo>
                  <a:lnTo>
                    <a:pt x="0" y="0"/>
                  </a:lnTo>
                  <a:lnTo>
                    <a:pt x="0" y="4495800"/>
                  </a:lnTo>
                  <a:lnTo>
                    <a:pt x="12192000" y="44958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52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444500" y="1070863"/>
            <a:ext cx="104032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CYBERSECURITY</a:t>
            </a:r>
            <a:r>
              <a:rPr spc="-140" dirty="0"/>
              <a:t> </a:t>
            </a:r>
            <a:r>
              <a:rPr dirty="0"/>
              <a:t>AWARENESS</a:t>
            </a:r>
            <a:r>
              <a:rPr spc="-140" dirty="0"/>
              <a:t> </a:t>
            </a:r>
            <a:r>
              <a:rPr spc="-10" dirty="0"/>
              <a:t>TRAINING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152400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0" y="1143000"/>
              <a:ext cx="6095999" cy="4571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0"/>
              <a:ext cx="9143999" cy="6857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073" rIns="0" bIns="0" rtlCol="0">
            <a:spAutoFit/>
          </a:bodyPr>
          <a:lstStyle/>
          <a:p>
            <a:pPr marL="192405">
              <a:lnSpc>
                <a:spcPct val="100000"/>
              </a:lnSpc>
              <a:spcBef>
                <a:spcPts val="95"/>
              </a:spcBef>
            </a:pPr>
            <a:r>
              <a:rPr dirty="0"/>
              <a:t>Serving</a:t>
            </a:r>
            <a:r>
              <a:rPr spc="-100" dirty="0"/>
              <a:t> </a:t>
            </a:r>
            <a:r>
              <a:rPr dirty="0"/>
              <a:t>Critical</a:t>
            </a:r>
            <a:r>
              <a:rPr spc="-90" dirty="0"/>
              <a:t> </a:t>
            </a:r>
            <a:r>
              <a:rPr spc="-10" dirty="0"/>
              <a:t>Infrastructure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9236" y="1970727"/>
            <a:ext cx="6757690" cy="348027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31061" y="1270832"/>
            <a:ext cx="793877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Arial"/>
                <a:cs typeface="Arial"/>
              </a:rPr>
              <a:t>Phishing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-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online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messages</a:t>
            </a:r>
            <a:r>
              <a:rPr sz="2200" spc="-3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designed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to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look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like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they’re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from</a:t>
            </a:r>
            <a:r>
              <a:rPr sz="2200" spc="-35" dirty="0">
                <a:latin typeface="Arial"/>
                <a:cs typeface="Arial"/>
              </a:rPr>
              <a:t> </a:t>
            </a:r>
            <a:r>
              <a:rPr sz="2200" spc="-50" dirty="0">
                <a:latin typeface="Arial"/>
                <a:cs typeface="Arial"/>
              </a:rPr>
              <a:t>a </a:t>
            </a:r>
            <a:r>
              <a:rPr sz="2200" dirty="0">
                <a:latin typeface="Arial"/>
                <a:cs typeface="Arial"/>
              </a:rPr>
              <a:t>trusted</a:t>
            </a:r>
            <a:r>
              <a:rPr sz="2200" spc="-6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source</a:t>
            </a:r>
            <a:r>
              <a:rPr sz="2200" spc="-5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and/or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hijack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legitimate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accounts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intended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to</a:t>
            </a:r>
            <a:r>
              <a:rPr sz="2200" spc="-5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lure </a:t>
            </a:r>
            <a:r>
              <a:rPr sz="2200" dirty="0">
                <a:latin typeface="Arial"/>
                <a:cs typeface="Arial"/>
              </a:rPr>
              <a:t>target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to:</a:t>
            </a:r>
            <a:r>
              <a:rPr sz="2200" spc="-3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click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link</a:t>
            </a:r>
            <a:r>
              <a:rPr sz="2200" u="none" dirty="0">
                <a:latin typeface="Arial"/>
                <a:cs typeface="Arial"/>
              </a:rPr>
              <a:t>,</a:t>
            </a:r>
            <a:r>
              <a:rPr sz="2200" u="none" spc="-25" dirty="0">
                <a:latin typeface="Arial"/>
                <a:cs typeface="Arial"/>
              </a:rPr>
              <a:t> </a:t>
            </a:r>
            <a:r>
              <a:rPr sz="2200" u="none" dirty="0">
                <a:latin typeface="Arial"/>
                <a:cs typeface="Arial"/>
              </a:rPr>
              <a:t>open</a:t>
            </a:r>
            <a:r>
              <a:rPr sz="2200" u="none" spc="-30" dirty="0">
                <a:latin typeface="Arial"/>
                <a:cs typeface="Arial"/>
              </a:rPr>
              <a:t> </a:t>
            </a:r>
            <a:r>
              <a:rPr sz="2200" u="none" dirty="0">
                <a:latin typeface="Arial"/>
                <a:cs typeface="Arial"/>
              </a:rPr>
              <a:t>an</a:t>
            </a:r>
            <a:r>
              <a:rPr sz="2200" u="none" spc="-35" dirty="0"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attachment</a:t>
            </a:r>
            <a:r>
              <a:rPr sz="2200" u="none" dirty="0">
                <a:latin typeface="Arial"/>
                <a:cs typeface="Arial"/>
              </a:rPr>
              <a:t>,</a:t>
            </a:r>
            <a:r>
              <a:rPr sz="2200" u="none" spc="-15" dirty="0">
                <a:latin typeface="Arial"/>
                <a:cs typeface="Arial"/>
              </a:rPr>
              <a:t> </a:t>
            </a:r>
            <a:r>
              <a:rPr sz="2200" u="none" dirty="0">
                <a:latin typeface="Arial"/>
                <a:cs typeface="Arial"/>
              </a:rPr>
              <a:t>or</a:t>
            </a:r>
            <a:r>
              <a:rPr sz="2200" u="none" spc="-30" dirty="0">
                <a:latin typeface="Arial"/>
                <a:cs typeface="Arial"/>
              </a:rPr>
              <a:t> </a:t>
            </a:r>
            <a:r>
              <a:rPr sz="2200" u="none" dirty="0">
                <a:latin typeface="Arial"/>
                <a:cs typeface="Arial"/>
              </a:rPr>
              <a:t>take</a:t>
            </a:r>
            <a:r>
              <a:rPr sz="2200" u="none" spc="-40" dirty="0">
                <a:latin typeface="Arial"/>
                <a:cs typeface="Arial"/>
              </a:rPr>
              <a:t> </a:t>
            </a:r>
            <a:r>
              <a:rPr sz="2200" u="none" dirty="0">
                <a:latin typeface="Arial"/>
                <a:cs typeface="Arial"/>
              </a:rPr>
              <a:t>an</a:t>
            </a:r>
            <a:r>
              <a:rPr sz="2200" u="none" spc="-40" dirty="0">
                <a:latin typeface="Arial"/>
                <a:cs typeface="Arial"/>
              </a:rPr>
              <a:t> </a:t>
            </a:r>
            <a:r>
              <a:rPr sz="22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action</a:t>
            </a:r>
            <a:r>
              <a:rPr sz="2200" u="none" spc="-10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Phishing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28800" y="2586189"/>
            <a:ext cx="4572000" cy="3116580"/>
          </a:xfrm>
          <a:prstGeom prst="rect">
            <a:avLst/>
          </a:prstGeom>
          <a:ln w="38100">
            <a:solidFill>
              <a:srgbClr val="000062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265430" indent="-174625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Wingdings"/>
              <a:buChar char=""/>
              <a:tabLst>
                <a:tab pos="265430" algn="l"/>
              </a:tabLst>
            </a:pP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Common</a:t>
            </a:r>
            <a:r>
              <a:rPr sz="1500" b="1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Red</a:t>
            </a:r>
            <a:r>
              <a:rPr sz="1500" b="1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151515"/>
                </a:solidFill>
                <a:latin typeface="Arial"/>
                <a:cs typeface="Arial"/>
              </a:rPr>
              <a:t>Flags:</a:t>
            </a:r>
            <a:endParaRPr sz="1500">
              <a:latin typeface="Arial"/>
              <a:cs typeface="Arial"/>
            </a:endParaRPr>
          </a:p>
          <a:p>
            <a:pPr marL="518795" lvl="1" indent="-167005">
              <a:lnSpc>
                <a:spcPct val="100000"/>
              </a:lnSpc>
              <a:spcBef>
                <a:spcPts val="540"/>
              </a:spcBef>
              <a:buClr>
                <a:srgbClr val="000000"/>
              </a:buClr>
              <a:buFont typeface="Wingdings"/>
              <a:buChar char=""/>
              <a:tabLst>
                <a:tab pos="518795" algn="l"/>
              </a:tabLst>
            </a:pP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Urgent/</a:t>
            </a:r>
            <a:r>
              <a:rPr sz="15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Emotionally</a:t>
            </a:r>
            <a:r>
              <a:rPr sz="15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Charged</a:t>
            </a:r>
            <a:endParaRPr sz="1500">
              <a:latin typeface="Arial"/>
              <a:cs typeface="Arial"/>
            </a:endParaRPr>
          </a:p>
          <a:p>
            <a:pPr marL="519430" marR="721995" lvl="1" indent="-167640">
              <a:lnSpc>
                <a:spcPct val="100000"/>
              </a:lnSpc>
              <a:spcBef>
                <a:spcPts val="540"/>
              </a:spcBef>
              <a:buClr>
                <a:srgbClr val="000000"/>
              </a:buClr>
              <a:buFont typeface="Wingdings"/>
              <a:buChar char=""/>
              <a:tabLst>
                <a:tab pos="519430" algn="l"/>
              </a:tabLst>
            </a:pP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Requests</a:t>
            </a:r>
            <a:r>
              <a:rPr sz="1500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to</a:t>
            </a:r>
            <a:r>
              <a:rPr sz="150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Send</a:t>
            </a:r>
            <a:r>
              <a:rPr sz="1500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or</a:t>
            </a:r>
            <a:r>
              <a:rPr sz="1500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Change</a:t>
            </a:r>
            <a:r>
              <a:rPr sz="15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Personal/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Finance</a:t>
            </a:r>
            <a:r>
              <a:rPr sz="1500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151515"/>
                </a:solidFill>
                <a:latin typeface="Arial"/>
                <a:cs typeface="Arial"/>
              </a:rPr>
              <a:t>Info</a:t>
            </a:r>
            <a:endParaRPr sz="1500">
              <a:latin typeface="Arial"/>
              <a:cs typeface="Arial"/>
            </a:endParaRPr>
          </a:p>
          <a:p>
            <a:pPr marL="519430" marR="891540" lvl="1" indent="-167640">
              <a:lnSpc>
                <a:spcPct val="100000"/>
              </a:lnSpc>
              <a:spcBef>
                <a:spcPts val="540"/>
              </a:spcBef>
              <a:buClr>
                <a:srgbClr val="000000"/>
              </a:buClr>
              <a:buFont typeface="Wingdings"/>
              <a:buChar char=""/>
              <a:tabLst>
                <a:tab pos="519430" algn="l"/>
              </a:tabLst>
            </a:pP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Unexpected/</a:t>
            </a:r>
            <a:r>
              <a:rPr sz="150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Suspicious</a:t>
            </a:r>
            <a:r>
              <a:rPr sz="1500" spc="-10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Attachments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(uncommon</a:t>
            </a:r>
            <a:r>
              <a:rPr sz="15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naming/</a:t>
            </a:r>
            <a:r>
              <a:rPr sz="15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file</a:t>
            </a:r>
            <a:r>
              <a:rPr sz="150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types)</a:t>
            </a:r>
            <a:endParaRPr sz="1500">
              <a:latin typeface="Arial"/>
              <a:cs typeface="Arial"/>
            </a:endParaRPr>
          </a:p>
          <a:p>
            <a:pPr marL="518795" lvl="1" indent="-167005">
              <a:lnSpc>
                <a:spcPct val="100000"/>
              </a:lnSpc>
              <a:spcBef>
                <a:spcPts val="540"/>
              </a:spcBef>
              <a:buClr>
                <a:srgbClr val="000000"/>
              </a:buClr>
              <a:buFont typeface="Wingdings"/>
              <a:buChar char=""/>
              <a:tabLst>
                <a:tab pos="518795" algn="l"/>
              </a:tabLst>
            </a:pP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Untrusted/Suspicious</a:t>
            </a:r>
            <a:r>
              <a:rPr sz="1500" spc="-2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Links</a:t>
            </a:r>
            <a:r>
              <a:rPr sz="150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(URL</a:t>
            </a:r>
            <a:r>
              <a:rPr sz="150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mismatches)</a:t>
            </a:r>
            <a:endParaRPr sz="1500">
              <a:latin typeface="Arial"/>
              <a:cs typeface="Arial"/>
            </a:endParaRPr>
          </a:p>
          <a:p>
            <a:pPr marL="518795" lvl="1" indent="-167005">
              <a:lnSpc>
                <a:spcPct val="100000"/>
              </a:lnSpc>
              <a:spcBef>
                <a:spcPts val="540"/>
              </a:spcBef>
              <a:buClr>
                <a:srgbClr val="000000"/>
              </a:buClr>
              <a:buFont typeface="Wingdings"/>
              <a:buChar char=""/>
              <a:tabLst>
                <a:tab pos="518795" algn="l"/>
              </a:tabLst>
            </a:pP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Email</a:t>
            </a:r>
            <a:r>
              <a:rPr sz="1500" spc="-9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Addresses</a:t>
            </a:r>
            <a:r>
              <a:rPr sz="150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Do</a:t>
            </a:r>
            <a:r>
              <a:rPr sz="1500" spc="-1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Not</a:t>
            </a:r>
            <a:r>
              <a:rPr sz="1500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Match</a:t>
            </a:r>
            <a:r>
              <a:rPr sz="150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Sender</a:t>
            </a:r>
            <a:endParaRPr sz="1500">
              <a:latin typeface="Arial"/>
              <a:cs typeface="Arial"/>
            </a:endParaRPr>
          </a:p>
          <a:p>
            <a:pPr marL="519430" marR="717550" lvl="1" indent="-167640">
              <a:lnSpc>
                <a:spcPct val="100000"/>
              </a:lnSpc>
              <a:spcBef>
                <a:spcPts val="540"/>
              </a:spcBef>
              <a:buClr>
                <a:srgbClr val="000000"/>
              </a:buClr>
              <a:buFont typeface="Wingdings"/>
              <a:buChar char=""/>
              <a:tabLst>
                <a:tab pos="519430" algn="l"/>
              </a:tabLst>
            </a:pP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Official</a:t>
            </a:r>
            <a:r>
              <a:rPr sz="150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Emails</a:t>
            </a:r>
            <a:r>
              <a:rPr sz="15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Originating</a:t>
            </a:r>
            <a:r>
              <a:rPr sz="15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from</a:t>
            </a:r>
            <a:r>
              <a:rPr sz="15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Outside Company</a:t>
            </a:r>
            <a:endParaRPr sz="1500">
              <a:latin typeface="Arial"/>
              <a:cs typeface="Arial"/>
            </a:endParaRPr>
          </a:p>
          <a:p>
            <a:pPr marL="518795" lvl="1" indent="-167005">
              <a:lnSpc>
                <a:spcPct val="100000"/>
              </a:lnSpc>
              <a:spcBef>
                <a:spcPts val="540"/>
              </a:spcBef>
              <a:buClr>
                <a:srgbClr val="000000"/>
              </a:buClr>
              <a:buFont typeface="Wingdings"/>
              <a:buChar char=""/>
              <a:tabLst>
                <a:tab pos="518795" algn="l"/>
              </a:tabLst>
            </a:pPr>
            <a:r>
              <a:rPr sz="1500" spc="-45" dirty="0">
                <a:solidFill>
                  <a:srgbClr val="151515"/>
                </a:solidFill>
                <a:latin typeface="Arial"/>
                <a:cs typeface="Arial"/>
              </a:rPr>
              <a:t>Too</a:t>
            </a:r>
            <a:r>
              <a:rPr sz="150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Good</a:t>
            </a:r>
            <a:r>
              <a:rPr sz="15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85" dirty="0">
                <a:solidFill>
                  <a:srgbClr val="151515"/>
                </a:solidFill>
                <a:latin typeface="Arial"/>
                <a:cs typeface="Arial"/>
              </a:rPr>
              <a:t>To</a:t>
            </a:r>
            <a:r>
              <a:rPr sz="1500" spc="-1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Be</a:t>
            </a:r>
            <a:r>
              <a:rPr sz="15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151515"/>
                </a:solidFill>
                <a:latin typeface="Arial"/>
                <a:cs typeface="Arial"/>
              </a:rPr>
              <a:t>True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01129" y="2971800"/>
            <a:ext cx="3771900" cy="2077720"/>
          </a:xfrm>
          <a:prstGeom prst="rect">
            <a:avLst/>
          </a:prstGeom>
          <a:ln w="38100">
            <a:solidFill>
              <a:srgbClr val="000062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348615" indent="-257175">
              <a:lnSpc>
                <a:spcPct val="100000"/>
              </a:lnSpc>
              <a:spcBef>
                <a:spcPts val="320"/>
              </a:spcBef>
              <a:buFont typeface="Wingdings"/>
              <a:buChar char=""/>
              <a:tabLst>
                <a:tab pos="348615" algn="l"/>
              </a:tabLst>
            </a:pPr>
            <a:r>
              <a:rPr sz="1500" spc="-10" dirty="0">
                <a:solidFill>
                  <a:srgbClr val="0000FF"/>
                </a:solidFill>
                <a:latin typeface="Arial"/>
                <a:cs typeface="Arial"/>
              </a:rPr>
              <a:t>Mitigation:</a:t>
            </a:r>
            <a:endParaRPr sz="1500">
              <a:latin typeface="Arial"/>
              <a:cs typeface="Arial"/>
            </a:endParaRPr>
          </a:p>
          <a:p>
            <a:pPr marL="691515" lvl="1" indent="-257175">
              <a:lnSpc>
                <a:spcPct val="100000"/>
              </a:lnSpc>
              <a:buFont typeface="Wingdings"/>
              <a:buChar char=""/>
              <a:tabLst>
                <a:tab pos="691515" algn="l"/>
              </a:tabLst>
            </a:pP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Resist</a:t>
            </a:r>
            <a:r>
              <a:rPr sz="1500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and</a:t>
            </a:r>
            <a:r>
              <a:rPr sz="15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000FF"/>
                </a:solidFill>
                <a:latin typeface="Arial"/>
                <a:cs typeface="Arial"/>
              </a:rPr>
              <a:t>Report</a:t>
            </a:r>
            <a:endParaRPr sz="1500">
              <a:latin typeface="Arial"/>
              <a:cs typeface="Arial"/>
            </a:endParaRPr>
          </a:p>
          <a:p>
            <a:pPr marL="1034415" lvl="2" indent="-25717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1034415" algn="l"/>
              </a:tabLst>
            </a:pP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Spam</a:t>
            </a:r>
            <a:r>
              <a:rPr sz="1500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–</a:t>
            </a:r>
            <a:r>
              <a:rPr sz="1500" spc="-10" dirty="0">
                <a:solidFill>
                  <a:srgbClr val="0000FF"/>
                </a:solidFill>
                <a:latin typeface="Arial"/>
                <a:cs typeface="Arial"/>
              </a:rPr>
              <a:t> Organization</a:t>
            </a:r>
            <a:endParaRPr sz="1500">
              <a:latin typeface="Arial"/>
              <a:cs typeface="Arial"/>
            </a:endParaRPr>
          </a:p>
          <a:p>
            <a:pPr marL="1034415" lvl="2" indent="-257175">
              <a:lnSpc>
                <a:spcPct val="100000"/>
              </a:lnSpc>
              <a:buFont typeface="Wingdings"/>
              <a:buChar char=""/>
              <a:tabLst>
                <a:tab pos="1034415" algn="l"/>
              </a:tabLst>
            </a:pP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Blocks</a:t>
            </a:r>
            <a:r>
              <a:rPr sz="1500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Current</a:t>
            </a:r>
            <a:r>
              <a:rPr sz="1500" spc="-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000FF"/>
                </a:solidFill>
                <a:latin typeface="Arial"/>
                <a:cs typeface="Arial"/>
              </a:rPr>
              <a:t>Sender</a:t>
            </a:r>
            <a:endParaRPr sz="1500">
              <a:latin typeface="Arial"/>
              <a:cs typeface="Arial"/>
            </a:endParaRPr>
          </a:p>
          <a:p>
            <a:pPr marL="691515" lvl="1" indent="-257175">
              <a:lnSpc>
                <a:spcPct val="100000"/>
              </a:lnSpc>
              <a:buFont typeface="Wingdings"/>
              <a:buChar char=""/>
              <a:tabLst>
                <a:tab pos="691515" algn="l"/>
              </a:tabLst>
            </a:pPr>
            <a:r>
              <a:rPr sz="1500" spc="-10" dirty="0">
                <a:solidFill>
                  <a:srgbClr val="0000FF"/>
                </a:solidFill>
                <a:latin typeface="Arial"/>
                <a:cs typeface="Arial"/>
              </a:rPr>
              <a:t>Delete</a:t>
            </a:r>
            <a:endParaRPr sz="1500">
              <a:latin typeface="Arial"/>
              <a:cs typeface="Arial"/>
            </a:endParaRPr>
          </a:p>
          <a:p>
            <a:pPr marL="257175" marR="735965" lvl="2" indent="-257175" algn="r">
              <a:lnSpc>
                <a:spcPct val="100000"/>
              </a:lnSpc>
              <a:buFont typeface="Wingdings"/>
              <a:buChar char=""/>
              <a:tabLst>
                <a:tab pos="257175" algn="l"/>
              </a:tabLst>
            </a:pP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Avoid</a:t>
            </a:r>
            <a:r>
              <a:rPr sz="15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Unsubscribe</a:t>
            </a:r>
            <a:r>
              <a:rPr sz="15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0000FF"/>
                </a:solidFill>
                <a:latin typeface="Arial"/>
                <a:cs typeface="Arial"/>
              </a:rPr>
              <a:t>Link</a:t>
            </a:r>
            <a:endParaRPr sz="1500">
              <a:latin typeface="Arial"/>
              <a:cs typeface="Arial"/>
            </a:endParaRPr>
          </a:p>
          <a:p>
            <a:pPr marL="257175" marR="749300" lvl="3" indent="-257175" algn="r">
              <a:lnSpc>
                <a:spcPct val="100000"/>
              </a:lnSpc>
              <a:buFont typeface="Wingdings"/>
              <a:buChar char=""/>
              <a:tabLst>
                <a:tab pos="257175" algn="l"/>
              </a:tabLst>
            </a:pP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Could</a:t>
            </a:r>
            <a:r>
              <a:rPr sz="15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00FF"/>
                </a:solidFill>
                <a:latin typeface="Arial"/>
                <a:cs typeface="Arial"/>
              </a:rPr>
              <a:t>Be</a:t>
            </a:r>
            <a:r>
              <a:rPr sz="150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000FF"/>
                </a:solidFill>
                <a:latin typeface="Arial"/>
                <a:cs typeface="Arial"/>
              </a:rPr>
              <a:t>Malicious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Password</a:t>
            </a:r>
            <a:r>
              <a:rPr spc="-140" dirty="0"/>
              <a:t> </a:t>
            </a:r>
            <a:r>
              <a:rPr spc="-10" dirty="0"/>
              <a:t>Defense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06979" y="1247787"/>
            <a:ext cx="6613219" cy="103331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92640" y="2385885"/>
            <a:ext cx="2820949" cy="279547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0873" y="2396363"/>
            <a:ext cx="2559532" cy="279546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619273" y="5232056"/>
            <a:ext cx="7143750" cy="770890"/>
          </a:xfrm>
          <a:prstGeom prst="rect">
            <a:avLst/>
          </a:prstGeom>
          <a:solidFill>
            <a:srgbClr val="6FBB1F"/>
          </a:solidFill>
        </p:spPr>
        <p:txBody>
          <a:bodyPr vert="horz" wrap="square" lIns="0" tIns="29844" rIns="0" bIns="0" rtlCol="0">
            <a:spAutoFit/>
          </a:bodyPr>
          <a:lstStyle/>
          <a:p>
            <a:pPr marL="67945" marR="723900">
              <a:lnSpc>
                <a:spcPct val="100000"/>
              </a:lnSpc>
              <a:spcBef>
                <a:spcPts val="234"/>
              </a:spcBef>
            </a:pP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r>
              <a:rPr sz="15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character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(numbers,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upper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lowercase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letters,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symbols)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=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39</a:t>
            </a:r>
            <a:r>
              <a:rPr sz="15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Arial"/>
                <a:cs typeface="Arial"/>
              </a:rPr>
              <a:t>minutes </a:t>
            </a: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  <a:r>
              <a:rPr sz="15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character</a:t>
            </a:r>
            <a:r>
              <a:rPr sz="15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(numbers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only)</a:t>
            </a:r>
            <a:r>
              <a:rPr sz="15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=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1500" b="1" spc="-20" dirty="0">
                <a:solidFill>
                  <a:srgbClr val="FFFFFF"/>
                </a:solidFill>
                <a:latin typeface="Arial"/>
                <a:cs typeface="Arial"/>
              </a:rPr>
              <a:t> hours</a:t>
            </a:r>
            <a:endParaRPr sz="1500">
              <a:latin typeface="Arial"/>
              <a:cs typeface="Arial"/>
            </a:endParaRPr>
          </a:p>
          <a:p>
            <a:pPr marL="67945">
              <a:lnSpc>
                <a:spcPct val="100000"/>
              </a:lnSpc>
            </a:pP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  <a:r>
              <a:rPr sz="15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character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(numbers,</a:t>
            </a:r>
            <a:r>
              <a:rPr sz="15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upper</a:t>
            </a:r>
            <a:r>
              <a:rPr sz="15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lowercase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letters,</a:t>
            </a:r>
            <a:r>
              <a:rPr sz="15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symbols)</a:t>
            </a:r>
            <a:r>
              <a:rPr sz="15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=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92bn</a:t>
            </a:r>
            <a:r>
              <a:rPr sz="15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Arial"/>
                <a:cs typeface="Arial"/>
              </a:rPr>
              <a:t>years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37540" y="1625601"/>
            <a:ext cx="6819265" cy="156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 indent="-233045">
              <a:lnSpc>
                <a:spcPct val="100000"/>
              </a:lnSpc>
              <a:spcBef>
                <a:spcPts val="100"/>
              </a:spcBef>
              <a:buSzPct val="60416"/>
              <a:buFont typeface="Wingdings"/>
              <a:buChar char=""/>
              <a:tabLst>
                <a:tab pos="245745" algn="l"/>
              </a:tabLst>
            </a:pPr>
            <a:r>
              <a:rPr sz="2400" dirty="0">
                <a:latin typeface="Arial"/>
                <a:cs typeface="Arial"/>
              </a:rPr>
              <a:t>MFA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(two-</a:t>
            </a:r>
            <a:r>
              <a:rPr sz="2400" dirty="0">
                <a:latin typeface="Arial"/>
                <a:cs typeface="Arial"/>
              </a:rPr>
              <a:t>factor):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Confirms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Our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Identities.</a:t>
            </a:r>
            <a:endParaRPr sz="2400">
              <a:latin typeface="Arial"/>
              <a:cs typeface="Arial"/>
            </a:endParaRPr>
          </a:p>
          <a:p>
            <a:pPr marL="245745" indent="-233045">
              <a:lnSpc>
                <a:spcPct val="100000"/>
              </a:lnSpc>
              <a:spcBef>
                <a:spcPts val="1725"/>
              </a:spcBef>
              <a:buSzPct val="60416"/>
              <a:buFont typeface="Wingdings"/>
              <a:buChar char=""/>
              <a:tabLst>
                <a:tab pos="245745" algn="l"/>
              </a:tabLst>
            </a:pPr>
            <a:r>
              <a:rPr sz="2400" dirty="0">
                <a:latin typeface="Arial"/>
                <a:cs typeface="Arial"/>
              </a:rPr>
              <a:t>Highly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Impactful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Defense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Against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Cyber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Attacks.</a:t>
            </a:r>
            <a:endParaRPr sz="2400">
              <a:latin typeface="Arial"/>
              <a:cs typeface="Arial"/>
            </a:endParaRPr>
          </a:p>
          <a:p>
            <a:pPr marL="245745" indent="-233045">
              <a:lnSpc>
                <a:spcPct val="100000"/>
              </a:lnSpc>
              <a:spcBef>
                <a:spcPts val="1730"/>
              </a:spcBef>
              <a:buSzPct val="60416"/>
              <a:buFont typeface="Wingdings"/>
              <a:buChar char=""/>
              <a:tabLst>
                <a:tab pos="245745" algn="l"/>
              </a:tabLst>
            </a:pPr>
            <a:r>
              <a:rPr sz="2400" dirty="0">
                <a:latin typeface="Arial"/>
                <a:cs typeface="Arial"/>
              </a:rPr>
              <a:t>Enable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EVERY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account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Device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pssible.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Multifactor</a:t>
            </a:r>
            <a:r>
              <a:rPr spc="-175" dirty="0"/>
              <a:t> </a:t>
            </a:r>
            <a:r>
              <a:rPr dirty="0"/>
              <a:t>Authentication</a:t>
            </a:r>
            <a:r>
              <a:rPr spc="-180" dirty="0"/>
              <a:t> </a:t>
            </a:r>
            <a:r>
              <a:rPr spc="-10" dirty="0"/>
              <a:t>(MFA)</a:t>
            </a: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38702" y="5382374"/>
            <a:ext cx="2852883" cy="3048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24151" y="3500263"/>
            <a:ext cx="6895993" cy="1698596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37540" y="1515672"/>
            <a:ext cx="10883265" cy="302831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245745" indent="-233045">
              <a:lnSpc>
                <a:spcPct val="100000"/>
              </a:lnSpc>
              <a:spcBef>
                <a:spcPts val="965"/>
              </a:spcBef>
              <a:buClr>
                <a:srgbClr val="000000"/>
              </a:buClr>
              <a:buSzPct val="60416"/>
              <a:buFont typeface="Wingdings"/>
              <a:buChar char=""/>
              <a:tabLst>
                <a:tab pos="245745" algn="l"/>
              </a:tabLst>
            </a:pP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Install</a:t>
            </a:r>
            <a:r>
              <a:rPr sz="24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Updates</a:t>
            </a:r>
            <a:r>
              <a:rPr sz="2400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to</a:t>
            </a:r>
            <a:r>
              <a:rPr sz="24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fix</a:t>
            </a:r>
            <a:r>
              <a:rPr sz="24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Security</a:t>
            </a:r>
            <a:r>
              <a:rPr sz="240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51515"/>
                </a:solidFill>
                <a:latin typeface="Arial"/>
                <a:cs typeface="Arial"/>
              </a:rPr>
              <a:t>Risks.</a:t>
            </a:r>
            <a:endParaRPr sz="2400">
              <a:latin typeface="Arial"/>
              <a:cs typeface="Arial"/>
            </a:endParaRPr>
          </a:p>
          <a:p>
            <a:pPr marL="584200" marR="5080" lvl="1" indent="-224154">
              <a:lnSpc>
                <a:spcPct val="100000"/>
              </a:lnSpc>
              <a:spcBef>
                <a:spcPts val="785"/>
              </a:spcBef>
              <a:buClr>
                <a:srgbClr val="000000"/>
              </a:buClr>
              <a:buSzPct val="59090"/>
              <a:buFont typeface="Wingdings"/>
              <a:buChar char=""/>
              <a:tabLst>
                <a:tab pos="584200" algn="l"/>
              </a:tabLst>
            </a:pP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Mobile</a:t>
            </a:r>
            <a:r>
              <a:rPr sz="22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Phones,</a:t>
            </a:r>
            <a:r>
              <a:rPr sz="22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Computers/</a:t>
            </a:r>
            <a:r>
              <a:rPr sz="22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Tablets,</a:t>
            </a:r>
            <a:r>
              <a:rPr sz="22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Operating</a:t>
            </a:r>
            <a:r>
              <a:rPr sz="22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Systems,</a:t>
            </a:r>
            <a:r>
              <a:rPr sz="220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Software,</a:t>
            </a:r>
            <a:r>
              <a:rPr sz="22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Web</a:t>
            </a:r>
            <a:r>
              <a:rPr sz="22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51515"/>
                </a:solidFill>
                <a:latin typeface="Arial"/>
                <a:cs typeface="Arial"/>
              </a:rPr>
              <a:t>Browsers,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Watches,</a:t>
            </a:r>
            <a:r>
              <a:rPr sz="22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3333FF"/>
                </a:solidFill>
                <a:latin typeface="Arial"/>
                <a:cs typeface="Arial"/>
              </a:rPr>
              <a:t>Network</a:t>
            </a:r>
            <a:r>
              <a:rPr sz="2200" b="1" spc="-8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3333FF"/>
                </a:solidFill>
                <a:latin typeface="Arial"/>
                <a:cs typeface="Arial"/>
              </a:rPr>
              <a:t>and</a:t>
            </a:r>
            <a:r>
              <a:rPr sz="2200" b="1" spc="-6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3333FF"/>
                </a:solidFill>
                <a:latin typeface="Arial"/>
                <a:cs typeface="Arial"/>
              </a:rPr>
              <a:t>Security</a:t>
            </a:r>
            <a:r>
              <a:rPr sz="2200" b="1" spc="-6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3333FF"/>
                </a:solidFill>
                <a:latin typeface="Arial"/>
                <a:cs typeface="Arial"/>
              </a:rPr>
              <a:t>Equipment,</a:t>
            </a:r>
            <a:r>
              <a:rPr sz="2200" b="1" spc="-6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3333FF"/>
                </a:solidFill>
                <a:latin typeface="Arial"/>
                <a:cs typeface="Arial"/>
              </a:rPr>
              <a:t>IoT</a:t>
            </a:r>
            <a:endParaRPr sz="2200">
              <a:latin typeface="Arial"/>
              <a:cs typeface="Arial"/>
            </a:endParaRPr>
          </a:p>
          <a:p>
            <a:pPr marL="245745" indent="-233045">
              <a:lnSpc>
                <a:spcPct val="100000"/>
              </a:lnSpc>
              <a:spcBef>
                <a:spcPts val="1735"/>
              </a:spcBef>
              <a:buClr>
                <a:srgbClr val="000000"/>
              </a:buClr>
              <a:buSzPct val="60416"/>
              <a:buFont typeface="Wingdings"/>
              <a:buChar char=""/>
              <a:tabLst>
                <a:tab pos="245745" algn="l"/>
              </a:tabLst>
            </a:pP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Time</a:t>
            </a:r>
            <a:r>
              <a:rPr sz="24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is</a:t>
            </a:r>
            <a:r>
              <a:rPr sz="24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Critical</a:t>
            </a:r>
            <a:r>
              <a:rPr sz="24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once</a:t>
            </a:r>
            <a:r>
              <a:rPr sz="24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Vulnerabilities</a:t>
            </a:r>
            <a:r>
              <a:rPr sz="24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are</a:t>
            </a:r>
            <a:r>
              <a:rPr sz="24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51515"/>
                </a:solidFill>
                <a:latin typeface="Arial"/>
                <a:cs typeface="Arial"/>
              </a:rPr>
              <a:t>known.</a:t>
            </a:r>
            <a:endParaRPr sz="2400">
              <a:latin typeface="Arial"/>
              <a:cs typeface="Arial"/>
            </a:endParaRPr>
          </a:p>
          <a:p>
            <a:pPr marL="245745" indent="-233045">
              <a:lnSpc>
                <a:spcPct val="100000"/>
              </a:lnSpc>
              <a:spcBef>
                <a:spcPts val="1725"/>
              </a:spcBef>
              <a:buClr>
                <a:srgbClr val="000000"/>
              </a:buClr>
              <a:buSzPct val="60416"/>
              <a:buFont typeface="Wingdings"/>
              <a:buChar char=""/>
              <a:tabLst>
                <a:tab pos="245745" algn="l"/>
              </a:tabLst>
            </a:pP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Turn</a:t>
            </a:r>
            <a:r>
              <a:rPr sz="2400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on</a:t>
            </a:r>
            <a:r>
              <a:rPr sz="2400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Automatic</a:t>
            </a:r>
            <a:r>
              <a:rPr sz="24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51515"/>
                </a:solidFill>
                <a:latin typeface="Arial"/>
                <a:cs typeface="Arial"/>
              </a:rPr>
              <a:t>Updates</a:t>
            </a:r>
            <a:endParaRPr sz="2400">
              <a:latin typeface="Arial"/>
              <a:cs typeface="Arial"/>
            </a:endParaRPr>
          </a:p>
          <a:p>
            <a:pPr marL="245745" indent="-233045">
              <a:lnSpc>
                <a:spcPct val="100000"/>
              </a:lnSpc>
              <a:spcBef>
                <a:spcPts val="1730"/>
              </a:spcBef>
              <a:buClr>
                <a:srgbClr val="000000"/>
              </a:buClr>
              <a:buSzPct val="60416"/>
              <a:buFont typeface="Wingdings"/>
              <a:buChar char=""/>
              <a:tabLst>
                <a:tab pos="245745" algn="l"/>
              </a:tabLst>
            </a:pP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Watch</a:t>
            </a:r>
            <a:r>
              <a:rPr sz="24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for</a:t>
            </a:r>
            <a:r>
              <a:rPr sz="240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Notifiers</a:t>
            </a:r>
            <a:r>
              <a:rPr sz="240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–</a:t>
            </a:r>
            <a:r>
              <a:rPr sz="24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Not</a:t>
            </a:r>
            <a:r>
              <a:rPr sz="24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every</a:t>
            </a:r>
            <a:r>
              <a:rPr sz="240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update</a:t>
            </a:r>
            <a:r>
              <a:rPr sz="240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can</a:t>
            </a:r>
            <a:r>
              <a:rPr sz="24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be</a:t>
            </a:r>
            <a:r>
              <a:rPr sz="24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automatically</a:t>
            </a:r>
            <a:r>
              <a:rPr sz="24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51515"/>
                </a:solidFill>
                <a:latin typeface="Arial"/>
                <a:cs typeface="Arial"/>
              </a:rPr>
              <a:t>installed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Software</a:t>
            </a:r>
            <a:r>
              <a:rPr spc="-135" dirty="0"/>
              <a:t> </a:t>
            </a:r>
            <a:r>
              <a:rPr spc="-10" dirty="0"/>
              <a:t>Updates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3848100" y="5396687"/>
            <a:ext cx="3973195" cy="551180"/>
            <a:chOff x="3848100" y="5396687"/>
            <a:chExt cx="3973195" cy="55118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0" y="5434787"/>
              <a:ext cx="3896880" cy="4744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867150" y="5415737"/>
              <a:ext cx="3935095" cy="513080"/>
            </a:xfrm>
            <a:custGeom>
              <a:avLst/>
              <a:gdLst/>
              <a:ahLst/>
              <a:cxnLst/>
              <a:rect l="l" t="t" r="r" b="b"/>
              <a:pathLst>
                <a:path w="3935095" h="513079">
                  <a:moveTo>
                    <a:pt x="0" y="0"/>
                  </a:moveTo>
                  <a:lnTo>
                    <a:pt x="3934980" y="0"/>
                  </a:lnTo>
                  <a:lnTo>
                    <a:pt x="3934980" y="512571"/>
                  </a:lnTo>
                  <a:lnTo>
                    <a:pt x="0" y="512571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231" y="6125400"/>
            <a:ext cx="8318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EA/SED/IOD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Home</a:t>
            </a:r>
            <a:r>
              <a:rPr spc="-125" dirty="0"/>
              <a:t> </a:t>
            </a:r>
            <a:r>
              <a:rPr dirty="0"/>
              <a:t>Network</a:t>
            </a:r>
            <a:r>
              <a:rPr spc="-125" dirty="0"/>
              <a:t> </a:t>
            </a:r>
            <a:r>
              <a:rPr spc="-10" dirty="0"/>
              <a:t>Security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581150" y="1795806"/>
            <a:ext cx="8672830" cy="3479165"/>
            <a:chOff x="1581150" y="1795806"/>
            <a:chExt cx="8672830" cy="347916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1150" y="1795806"/>
              <a:ext cx="7543799" cy="34786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63228" y="4479036"/>
              <a:ext cx="1190243" cy="56540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245600" y="4514855"/>
              <a:ext cx="965200" cy="390525"/>
            </a:xfrm>
            <a:custGeom>
              <a:avLst/>
              <a:gdLst/>
              <a:ahLst/>
              <a:cxnLst/>
              <a:rect l="l" t="t" r="r" b="b"/>
              <a:pathLst>
                <a:path w="965200" h="390525">
                  <a:moveTo>
                    <a:pt x="965200" y="0"/>
                  </a:moveTo>
                  <a:lnTo>
                    <a:pt x="450850" y="0"/>
                  </a:lnTo>
                  <a:lnTo>
                    <a:pt x="450850" y="390334"/>
                  </a:lnTo>
                  <a:lnTo>
                    <a:pt x="0" y="390334"/>
                  </a:lnTo>
                </a:path>
              </a:pathLst>
            </a:custGeom>
            <a:ln w="25400">
              <a:solidFill>
                <a:srgbClr val="0057B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182098" y="4867085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57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90900" y="5536691"/>
            <a:ext cx="5410199" cy="110337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031488" y="5628630"/>
            <a:ext cx="41275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 marR="5080" indent="-114490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62"/>
                </a:solidFill>
                <a:latin typeface="Arial"/>
                <a:cs typeface="Arial"/>
              </a:rPr>
              <a:t>Change</a:t>
            </a:r>
            <a:r>
              <a:rPr sz="2400" spc="-40" dirty="0">
                <a:solidFill>
                  <a:srgbClr val="00006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62"/>
                </a:solidFill>
                <a:latin typeface="Arial"/>
                <a:cs typeface="Arial"/>
              </a:rPr>
              <a:t>Default</a:t>
            </a:r>
            <a:r>
              <a:rPr sz="2400" spc="-45" dirty="0">
                <a:solidFill>
                  <a:srgbClr val="00006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62"/>
                </a:solidFill>
                <a:latin typeface="Arial"/>
                <a:cs typeface="Arial"/>
              </a:rPr>
              <a:t>Password</a:t>
            </a:r>
            <a:r>
              <a:rPr sz="2400" spc="-50" dirty="0">
                <a:solidFill>
                  <a:srgbClr val="00006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62"/>
                </a:solidFill>
                <a:latin typeface="Arial"/>
                <a:cs typeface="Arial"/>
              </a:rPr>
              <a:t>-</a:t>
            </a:r>
            <a:r>
              <a:rPr sz="2400" spc="-65" dirty="0">
                <a:solidFill>
                  <a:srgbClr val="000062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62"/>
                </a:solidFill>
                <a:latin typeface="Arial"/>
                <a:cs typeface="Arial"/>
              </a:rPr>
              <a:t>-</a:t>
            </a:r>
            <a:r>
              <a:rPr sz="2400" spc="-65" dirty="0">
                <a:solidFill>
                  <a:srgbClr val="000062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000062"/>
                </a:solidFill>
                <a:latin typeface="Arial"/>
                <a:cs typeface="Arial"/>
              </a:rPr>
              <a:t>- </a:t>
            </a:r>
            <a:r>
              <a:rPr sz="2400" dirty="0">
                <a:solidFill>
                  <a:srgbClr val="000062"/>
                </a:solidFill>
                <a:latin typeface="Arial"/>
                <a:cs typeface="Arial"/>
              </a:rPr>
              <a:t>Restart</a:t>
            </a:r>
            <a:r>
              <a:rPr sz="2400" spc="-55" dirty="0">
                <a:solidFill>
                  <a:srgbClr val="000062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62"/>
                </a:solidFill>
                <a:latin typeface="Arial"/>
                <a:cs typeface="Arial"/>
              </a:rPr>
              <a:t>Often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21886" y="5363380"/>
            <a:ext cx="27743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sng" spc="-10" dirty="0">
                <a:solidFill>
                  <a:srgbClr val="000062"/>
                </a:solidFill>
                <a:uFill>
                  <a:solidFill>
                    <a:srgbClr val="000062"/>
                  </a:solidFill>
                </a:uFill>
                <a:latin typeface="Arial"/>
                <a:cs typeface="Arial"/>
                <a:hlinkClick r:id="rId6"/>
              </a:rPr>
              <a:t>NSA-</a:t>
            </a:r>
            <a:r>
              <a:rPr sz="900" u="sng" dirty="0">
                <a:solidFill>
                  <a:srgbClr val="000062"/>
                </a:solidFill>
                <a:uFill>
                  <a:solidFill>
                    <a:srgbClr val="000062"/>
                  </a:solidFill>
                </a:uFill>
                <a:latin typeface="Arial"/>
                <a:cs typeface="Arial"/>
                <a:hlinkClick r:id="rId6"/>
              </a:rPr>
              <a:t>Best</a:t>
            </a:r>
            <a:r>
              <a:rPr sz="900" u="sng" spc="-15" dirty="0">
                <a:solidFill>
                  <a:srgbClr val="000062"/>
                </a:solidFill>
                <a:uFill>
                  <a:solidFill>
                    <a:srgbClr val="000062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900" u="sng" dirty="0">
                <a:solidFill>
                  <a:srgbClr val="000062"/>
                </a:solidFill>
                <a:uFill>
                  <a:solidFill>
                    <a:srgbClr val="000062"/>
                  </a:solidFill>
                </a:uFill>
                <a:latin typeface="Arial"/>
                <a:cs typeface="Arial"/>
                <a:hlinkClick r:id="rId6"/>
              </a:rPr>
              <a:t>Practices</a:t>
            </a:r>
            <a:r>
              <a:rPr sz="900" u="sng" spc="-30" dirty="0">
                <a:solidFill>
                  <a:srgbClr val="000062"/>
                </a:solidFill>
                <a:uFill>
                  <a:solidFill>
                    <a:srgbClr val="000062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900" u="sng" dirty="0">
                <a:solidFill>
                  <a:srgbClr val="000062"/>
                </a:solidFill>
                <a:uFill>
                  <a:solidFill>
                    <a:srgbClr val="000062"/>
                  </a:solidFill>
                </a:uFill>
                <a:latin typeface="Arial"/>
                <a:cs typeface="Arial"/>
                <a:hlinkClick r:id="rId6"/>
              </a:rPr>
              <a:t>For</a:t>
            </a:r>
            <a:r>
              <a:rPr sz="900" u="sng" spc="-10" dirty="0">
                <a:solidFill>
                  <a:srgbClr val="000062"/>
                </a:solidFill>
                <a:uFill>
                  <a:solidFill>
                    <a:srgbClr val="000062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900" u="sng" dirty="0">
                <a:solidFill>
                  <a:srgbClr val="000062"/>
                </a:solidFill>
                <a:uFill>
                  <a:solidFill>
                    <a:srgbClr val="000062"/>
                  </a:solidFill>
                </a:uFill>
                <a:latin typeface="Arial"/>
                <a:cs typeface="Arial"/>
                <a:hlinkClick r:id="rId6"/>
              </a:rPr>
              <a:t>Securing</a:t>
            </a:r>
            <a:r>
              <a:rPr sz="900" u="sng" spc="-20" dirty="0">
                <a:solidFill>
                  <a:srgbClr val="000062"/>
                </a:solidFill>
                <a:uFill>
                  <a:solidFill>
                    <a:srgbClr val="000062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900" u="sng" dirty="0">
                <a:solidFill>
                  <a:srgbClr val="000062"/>
                </a:solidFill>
                <a:uFill>
                  <a:solidFill>
                    <a:srgbClr val="000062"/>
                  </a:solidFill>
                </a:uFill>
                <a:latin typeface="Arial"/>
                <a:cs typeface="Arial"/>
                <a:hlinkClick r:id="rId6"/>
              </a:rPr>
              <a:t>Your</a:t>
            </a:r>
            <a:r>
              <a:rPr sz="900" u="sng" spc="-5" dirty="0">
                <a:solidFill>
                  <a:srgbClr val="000062"/>
                </a:solidFill>
                <a:uFill>
                  <a:solidFill>
                    <a:srgbClr val="000062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900" u="sng" dirty="0">
                <a:solidFill>
                  <a:srgbClr val="000062"/>
                </a:solidFill>
                <a:uFill>
                  <a:solidFill>
                    <a:srgbClr val="000062"/>
                  </a:solidFill>
                </a:uFill>
                <a:latin typeface="Arial"/>
                <a:cs typeface="Arial"/>
                <a:hlinkClick r:id="rId6"/>
              </a:rPr>
              <a:t>Home</a:t>
            </a:r>
            <a:r>
              <a:rPr sz="900" u="sng" spc="-10" dirty="0">
                <a:solidFill>
                  <a:srgbClr val="000062"/>
                </a:solidFill>
                <a:uFill>
                  <a:solidFill>
                    <a:srgbClr val="000062"/>
                  </a:solidFill>
                </a:uFill>
                <a:latin typeface="Arial"/>
                <a:cs typeface="Arial"/>
                <a:hlinkClick r:id="rId6"/>
              </a:rPr>
              <a:t> Network</a:t>
            </a:r>
            <a:endParaRPr sz="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44015" y="1885950"/>
            <a:ext cx="904921" cy="125044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430004" y="3183844"/>
            <a:ext cx="10179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400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latin typeface="Arial"/>
                <a:cs typeface="Arial"/>
              </a:rPr>
              <a:t>ISP </a:t>
            </a:r>
            <a:r>
              <a:rPr sz="900" b="1" spc="-10" dirty="0">
                <a:latin typeface="Arial"/>
                <a:cs typeface="Arial"/>
              </a:rPr>
              <a:t>Router Management</a:t>
            </a:r>
            <a:endParaRPr sz="900">
              <a:latin typeface="Arial"/>
              <a:cs typeface="Arial"/>
            </a:endParaRPr>
          </a:p>
          <a:p>
            <a:pPr marL="140335" marR="73660" indent="-128270">
              <a:lnSpc>
                <a:spcPct val="100000"/>
              </a:lnSpc>
              <a:buFont typeface="Wingdings"/>
              <a:buChar char=""/>
              <a:tabLst>
                <a:tab pos="140335" algn="l"/>
              </a:tabLst>
            </a:pPr>
            <a:r>
              <a:rPr sz="900" dirty="0">
                <a:latin typeface="Arial"/>
                <a:cs typeface="Arial"/>
              </a:rPr>
              <a:t>Change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Default Password</a:t>
            </a:r>
            <a:endParaRPr sz="900">
              <a:latin typeface="Arial"/>
              <a:cs typeface="Arial"/>
            </a:endParaRPr>
          </a:p>
          <a:p>
            <a:pPr marL="140335" indent="-127635">
              <a:lnSpc>
                <a:spcPct val="100000"/>
              </a:lnSpc>
              <a:buFont typeface="Wingdings"/>
              <a:buChar char=""/>
              <a:tabLst>
                <a:tab pos="140335" algn="l"/>
              </a:tabLst>
            </a:pPr>
            <a:r>
              <a:rPr sz="900" dirty="0">
                <a:latin typeface="Arial"/>
                <a:cs typeface="Arial"/>
              </a:rPr>
              <a:t>Enable</a:t>
            </a:r>
            <a:r>
              <a:rPr sz="900" spc="-3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Firewall</a:t>
            </a:r>
            <a:endParaRPr sz="900">
              <a:latin typeface="Arial"/>
              <a:cs typeface="Arial"/>
            </a:endParaRPr>
          </a:p>
          <a:p>
            <a:pPr marL="140335" marR="5080" indent="-128270">
              <a:lnSpc>
                <a:spcPct val="100000"/>
              </a:lnSpc>
              <a:buFont typeface="Wingdings"/>
              <a:buChar char=""/>
              <a:tabLst>
                <a:tab pos="140335" algn="l"/>
              </a:tabLst>
            </a:pPr>
            <a:r>
              <a:rPr sz="900" dirty="0">
                <a:latin typeface="Arial"/>
                <a:cs typeface="Arial"/>
              </a:rPr>
              <a:t>Enable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Network Address </a:t>
            </a:r>
            <a:r>
              <a:rPr sz="900" dirty="0">
                <a:latin typeface="Arial"/>
                <a:cs typeface="Arial"/>
              </a:rPr>
              <a:t>Translation</a:t>
            </a:r>
            <a:r>
              <a:rPr sz="900" spc="-40" dirty="0">
                <a:latin typeface="Arial"/>
                <a:cs typeface="Arial"/>
              </a:rPr>
              <a:t> </a:t>
            </a:r>
            <a:r>
              <a:rPr sz="900" spc="-20" dirty="0">
                <a:latin typeface="Arial"/>
                <a:cs typeface="Arial"/>
              </a:rPr>
              <a:t>(NAT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768168" y="6306370"/>
            <a:ext cx="993140" cy="182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March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18,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2026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231" y="6125400"/>
            <a:ext cx="8318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EA/SED/IOD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Mobile</a:t>
            </a:r>
            <a:r>
              <a:rPr spc="-130" dirty="0"/>
              <a:t> </a:t>
            </a:r>
            <a:r>
              <a:rPr dirty="0"/>
              <a:t>Device</a:t>
            </a:r>
            <a:r>
              <a:rPr spc="-114" dirty="0"/>
              <a:t> </a:t>
            </a:r>
            <a:r>
              <a:rPr spc="-10" dirty="0"/>
              <a:t>Security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159824" y="1296287"/>
            <a:ext cx="7813040" cy="45002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5745" indent="-233045">
              <a:lnSpc>
                <a:spcPct val="100000"/>
              </a:lnSpc>
              <a:spcBef>
                <a:spcPts val="95"/>
              </a:spcBef>
              <a:buSzPct val="59090"/>
              <a:buFont typeface="Wingdings"/>
              <a:buChar char=""/>
              <a:tabLst>
                <a:tab pos="245745" algn="l"/>
              </a:tabLst>
            </a:pP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Enable</a:t>
            </a:r>
            <a:r>
              <a:rPr sz="22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User</a:t>
            </a:r>
            <a:r>
              <a:rPr sz="22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Authentication</a:t>
            </a:r>
            <a:r>
              <a:rPr sz="22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51515"/>
                </a:solidFill>
                <a:latin typeface="Arial"/>
                <a:cs typeface="Arial"/>
              </a:rPr>
              <a:t>(Passcode)</a:t>
            </a:r>
            <a:endParaRPr sz="2200">
              <a:latin typeface="Arial"/>
              <a:cs typeface="Arial"/>
            </a:endParaRPr>
          </a:p>
          <a:p>
            <a:pPr marL="245745" indent="-233045">
              <a:lnSpc>
                <a:spcPct val="100000"/>
              </a:lnSpc>
              <a:spcBef>
                <a:spcPts val="1585"/>
              </a:spcBef>
              <a:buSzPct val="59090"/>
              <a:buFont typeface="Wingdings"/>
              <a:buChar char=""/>
              <a:tabLst>
                <a:tab pos="245745" algn="l"/>
              </a:tabLst>
            </a:pP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Install</a:t>
            </a:r>
            <a:r>
              <a:rPr sz="22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51515"/>
                </a:solidFill>
                <a:latin typeface="Arial"/>
                <a:cs typeface="Arial"/>
              </a:rPr>
              <a:t>Updates</a:t>
            </a:r>
            <a:endParaRPr sz="2200">
              <a:latin typeface="Arial"/>
              <a:cs typeface="Arial"/>
            </a:endParaRPr>
          </a:p>
          <a:p>
            <a:pPr marL="245745" indent="-233045">
              <a:lnSpc>
                <a:spcPct val="100000"/>
              </a:lnSpc>
              <a:spcBef>
                <a:spcPts val="1580"/>
              </a:spcBef>
              <a:buSzPct val="59090"/>
              <a:buFont typeface="Wingdings"/>
              <a:buChar char=""/>
              <a:tabLst>
                <a:tab pos="245745" algn="l"/>
              </a:tabLst>
            </a:pP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Restart</a:t>
            </a:r>
            <a:r>
              <a:rPr sz="22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Phone</a:t>
            </a:r>
            <a:r>
              <a:rPr sz="220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Often</a:t>
            </a:r>
            <a:r>
              <a:rPr sz="22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(Memory</a:t>
            </a:r>
            <a:r>
              <a:rPr sz="220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51515"/>
                </a:solidFill>
                <a:latin typeface="Arial"/>
                <a:cs typeface="Arial"/>
              </a:rPr>
              <a:t>Dump)</a:t>
            </a:r>
            <a:endParaRPr sz="2200">
              <a:latin typeface="Arial"/>
              <a:cs typeface="Arial"/>
            </a:endParaRPr>
          </a:p>
          <a:p>
            <a:pPr marL="245745" indent="-233045">
              <a:lnSpc>
                <a:spcPct val="100000"/>
              </a:lnSpc>
              <a:spcBef>
                <a:spcPts val="1585"/>
              </a:spcBef>
              <a:buSzPct val="59090"/>
              <a:buFont typeface="Wingdings"/>
              <a:buChar char=""/>
              <a:tabLst>
                <a:tab pos="245745" algn="l"/>
              </a:tabLst>
            </a:pP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Create</a:t>
            </a:r>
            <a:r>
              <a:rPr sz="22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51515"/>
                </a:solidFill>
                <a:latin typeface="Arial"/>
                <a:cs typeface="Arial"/>
              </a:rPr>
              <a:t>backups</a:t>
            </a:r>
            <a:endParaRPr sz="2200">
              <a:latin typeface="Arial"/>
              <a:cs typeface="Arial"/>
            </a:endParaRPr>
          </a:p>
          <a:p>
            <a:pPr marL="245745" marR="5080" indent="-233679">
              <a:lnSpc>
                <a:spcPct val="100000"/>
              </a:lnSpc>
              <a:spcBef>
                <a:spcPts val="1585"/>
              </a:spcBef>
              <a:buSzPct val="59090"/>
              <a:buFont typeface="Wingdings"/>
              <a:buChar char=""/>
              <a:tabLst>
                <a:tab pos="245745" algn="l"/>
              </a:tabLst>
            </a:pP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Reinstall</a:t>
            </a:r>
            <a:r>
              <a:rPr sz="22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From</a:t>
            </a:r>
            <a:r>
              <a:rPr sz="22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backups</a:t>
            </a:r>
            <a:r>
              <a:rPr sz="22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Occasionally</a:t>
            </a:r>
            <a:r>
              <a:rPr sz="2200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(After</a:t>
            </a:r>
            <a:r>
              <a:rPr sz="22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Foreign</a:t>
            </a:r>
            <a:r>
              <a:rPr sz="22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Travel</a:t>
            </a:r>
            <a:r>
              <a:rPr sz="2200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151515"/>
                </a:solidFill>
                <a:latin typeface="Arial"/>
                <a:cs typeface="Arial"/>
              </a:rPr>
              <a:t>or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Loss</a:t>
            </a:r>
            <a:r>
              <a:rPr sz="22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of</a:t>
            </a:r>
            <a:r>
              <a:rPr sz="2200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51515"/>
                </a:solidFill>
                <a:latin typeface="Arial"/>
                <a:cs typeface="Arial"/>
              </a:rPr>
              <a:t>Control)</a:t>
            </a:r>
            <a:endParaRPr sz="2200">
              <a:latin typeface="Arial"/>
              <a:cs typeface="Arial"/>
            </a:endParaRPr>
          </a:p>
          <a:p>
            <a:pPr marL="245745" indent="-233045">
              <a:lnSpc>
                <a:spcPct val="100000"/>
              </a:lnSpc>
              <a:spcBef>
                <a:spcPts val="1585"/>
              </a:spcBef>
              <a:buSzPct val="59090"/>
              <a:buFont typeface="Wingdings"/>
              <a:buChar char=""/>
              <a:tabLst>
                <a:tab pos="245745" algn="l"/>
              </a:tabLst>
            </a:pP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Only</a:t>
            </a:r>
            <a:r>
              <a:rPr sz="220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Download</a:t>
            </a:r>
            <a:r>
              <a:rPr sz="22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Apps</a:t>
            </a:r>
            <a:r>
              <a:rPr sz="22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from</a:t>
            </a:r>
            <a:r>
              <a:rPr sz="22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Legitimate</a:t>
            </a:r>
            <a:r>
              <a:rPr sz="22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51515"/>
                </a:solidFill>
                <a:latin typeface="Arial"/>
                <a:cs typeface="Arial"/>
              </a:rPr>
              <a:t>Sources</a:t>
            </a:r>
            <a:endParaRPr sz="2200">
              <a:latin typeface="Arial"/>
              <a:cs typeface="Arial"/>
            </a:endParaRPr>
          </a:p>
          <a:p>
            <a:pPr marL="245745" indent="-233045">
              <a:lnSpc>
                <a:spcPct val="100000"/>
              </a:lnSpc>
              <a:spcBef>
                <a:spcPts val="1585"/>
              </a:spcBef>
              <a:buSzPct val="59090"/>
              <a:buFont typeface="Wingdings"/>
              <a:buChar char=""/>
              <a:tabLst>
                <a:tab pos="245745" algn="l"/>
              </a:tabLst>
            </a:pP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Limit</a:t>
            </a:r>
            <a:r>
              <a:rPr sz="22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Remote</a:t>
            </a:r>
            <a:r>
              <a:rPr sz="22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51515"/>
                </a:solidFill>
                <a:latin typeface="Arial"/>
                <a:cs typeface="Arial"/>
              </a:rPr>
              <a:t>Sharing</a:t>
            </a:r>
            <a:endParaRPr sz="2200">
              <a:latin typeface="Arial"/>
              <a:cs typeface="Arial"/>
            </a:endParaRPr>
          </a:p>
          <a:p>
            <a:pPr marL="245745" indent="-233045">
              <a:lnSpc>
                <a:spcPct val="100000"/>
              </a:lnSpc>
              <a:spcBef>
                <a:spcPts val="1730"/>
              </a:spcBef>
              <a:buSzPct val="59090"/>
              <a:buFont typeface="Wingdings"/>
              <a:buChar char=""/>
              <a:tabLst>
                <a:tab pos="245745" algn="l"/>
              </a:tabLst>
            </a:pP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Limit</a:t>
            </a:r>
            <a:r>
              <a:rPr sz="22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Public</a:t>
            </a:r>
            <a:r>
              <a:rPr sz="22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51515"/>
                </a:solidFill>
                <a:latin typeface="Arial"/>
                <a:cs typeface="Arial"/>
              </a:rPr>
              <a:t>Exposure/</a:t>
            </a:r>
            <a:r>
              <a:rPr sz="22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Change</a:t>
            </a:r>
            <a:r>
              <a:rPr sz="24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51515"/>
                </a:solidFill>
                <a:latin typeface="Arial"/>
                <a:cs typeface="Arial"/>
              </a:rPr>
              <a:t>Device</a:t>
            </a:r>
            <a:r>
              <a:rPr sz="24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51515"/>
                </a:solidFill>
                <a:latin typeface="Arial"/>
                <a:cs typeface="Arial"/>
              </a:rPr>
              <a:t>Name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0" y="1513689"/>
            <a:ext cx="2490914" cy="166219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768168" y="6306370"/>
            <a:ext cx="993140" cy="182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March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18,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2026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05020" y="174625"/>
            <a:ext cx="1466850" cy="278130"/>
          </a:xfrm>
          <a:custGeom>
            <a:avLst/>
            <a:gdLst/>
            <a:ahLst/>
            <a:cxnLst/>
            <a:rect l="l" t="t" r="r" b="b"/>
            <a:pathLst>
              <a:path w="1466850" h="278130">
                <a:moveTo>
                  <a:pt x="1466850" y="0"/>
                </a:moveTo>
                <a:lnTo>
                  <a:pt x="0" y="0"/>
                </a:lnTo>
                <a:lnTo>
                  <a:pt x="0" y="277812"/>
                </a:lnTo>
                <a:lnTo>
                  <a:pt x="1466850" y="277812"/>
                </a:lnTo>
                <a:lnTo>
                  <a:pt x="1466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09944" y="203074"/>
            <a:ext cx="8572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35374" y="6125400"/>
            <a:ext cx="127635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0" dirty="0">
                <a:latin typeface="Arial"/>
                <a:cs typeface="Arial"/>
              </a:rPr>
              <a:t>D</a:t>
            </a:r>
            <a:endParaRPr sz="1100">
              <a:latin typeface="Arial"/>
              <a:cs typeface="Arial"/>
            </a:endParaRPr>
          </a:p>
          <a:p>
            <a:pPr marL="34925">
              <a:lnSpc>
                <a:spcPct val="100000"/>
              </a:lnSpc>
              <a:spcBef>
                <a:spcPts val="5"/>
              </a:spcBef>
            </a:pPr>
            <a:r>
              <a:rPr sz="1100" spc="-50" dirty="0"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86045" y="5466025"/>
            <a:ext cx="1784985" cy="1010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980440" algn="r">
              <a:lnSpc>
                <a:spcPts val="910"/>
              </a:lnSpc>
            </a:pPr>
            <a:r>
              <a:rPr sz="800" b="1" dirty="0">
                <a:solidFill>
                  <a:srgbClr val="5A5B5D"/>
                </a:solidFill>
                <a:latin typeface="Arial"/>
                <a:cs typeface="Arial"/>
              </a:rPr>
              <a:t>Joe</a:t>
            </a:r>
            <a:r>
              <a:rPr sz="800" b="1" spc="10" dirty="0">
                <a:solidFill>
                  <a:srgbClr val="5A5B5D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5A5B5D"/>
                </a:solidFill>
                <a:latin typeface="Arial"/>
                <a:cs typeface="Arial"/>
              </a:rPr>
              <a:t>Parker</a:t>
            </a:r>
            <a:endParaRPr sz="800">
              <a:latin typeface="Arial"/>
              <a:cs typeface="Arial"/>
            </a:endParaRPr>
          </a:p>
          <a:p>
            <a:pPr marR="979805" algn="r">
              <a:lnSpc>
                <a:spcPct val="100000"/>
              </a:lnSpc>
              <a:spcBef>
                <a:spcPts val="35"/>
              </a:spcBef>
            </a:pPr>
            <a:r>
              <a:rPr sz="800" dirty="0">
                <a:solidFill>
                  <a:srgbClr val="5A5B5D"/>
                </a:solidFill>
                <a:latin typeface="Arial"/>
                <a:cs typeface="Arial"/>
              </a:rPr>
              <a:t>October</a:t>
            </a:r>
            <a:r>
              <a:rPr sz="800" spc="10" dirty="0">
                <a:solidFill>
                  <a:srgbClr val="5A5B5D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5A5B5D"/>
                </a:solidFill>
                <a:latin typeface="Arial"/>
                <a:cs typeface="Arial"/>
              </a:rPr>
              <a:t>22,</a:t>
            </a:r>
            <a:r>
              <a:rPr sz="800" spc="25" dirty="0">
                <a:solidFill>
                  <a:srgbClr val="5A5B5D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5A5B5D"/>
                </a:solidFill>
                <a:latin typeface="Arial"/>
                <a:cs typeface="Arial"/>
              </a:rPr>
              <a:t>2024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endParaRPr sz="800">
              <a:latin typeface="Arial"/>
              <a:cs typeface="Arial"/>
            </a:endParaRPr>
          </a:p>
          <a:p>
            <a:pPr marL="1057275">
              <a:lnSpc>
                <a:spcPct val="100000"/>
              </a:lnSpc>
            </a:pPr>
            <a:r>
              <a:rPr sz="1100" b="1" spc="-10" dirty="0">
                <a:latin typeface="Arial"/>
                <a:cs typeface="Arial"/>
              </a:rPr>
              <a:t>EA/SED/IO</a:t>
            </a:r>
            <a:endParaRPr sz="1100">
              <a:latin typeface="Arial"/>
              <a:cs typeface="Arial"/>
            </a:endParaRPr>
          </a:p>
          <a:p>
            <a:pPr marL="894715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March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18,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202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524000" y="0"/>
            <a:ext cx="9144000" cy="6858000"/>
            <a:chOff x="1524000" y="0"/>
            <a:chExt cx="9144000" cy="68580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8327" y="5894543"/>
              <a:ext cx="514348" cy="6836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00" y="0"/>
              <a:ext cx="9143987" cy="6857742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3867150" y="2914650"/>
            <a:ext cx="4457700" cy="636905"/>
          </a:xfrm>
          <a:prstGeom prst="rect">
            <a:avLst/>
          </a:prstGeom>
          <a:solidFill>
            <a:srgbClr val="0078AC"/>
          </a:solidFill>
        </p:spPr>
        <p:txBody>
          <a:bodyPr vert="horz" wrap="square" lIns="0" tIns="201295" rIns="0" bIns="0" rtlCol="0">
            <a:spAutoFit/>
          </a:bodyPr>
          <a:lstStyle/>
          <a:p>
            <a:pPr marL="66675" algn="ctr">
              <a:lnSpc>
                <a:spcPct val="100000"/>
              </a:lnSpc>
              <a:spcBef>
                <a:spcPts val="1585"/>
              </a:spcBef>
            </a:pPr>
            <a:r>
              <a:rPr sz="2750" dirty="0"/>
              <a:t>CYBER</a:t>
            </a:r>
            <a:r>
              <a:rPr sz="2750" spc="-30" dirty="0"/>
              <a:t> </a:t>
            </a:r>
            <a:r>
              <a:rPr sz="2750" spc="-10" dirty="0"/>
              <a:t>THREATS</a:t>
            </a:r>
            <a:endParaRPr sz="2750"/>
          </a:p>
        </p:txBody>
      </p:sp>
      <p:sp>
        <p:nvSpPr>
          <p:cNvPr id="12" name="object 12"/>
          <p:cNvSpPr txBox="1"/>
          <p:nvPr/>
        </p:nvSpPr>
        <p:spPr>
          <a:xfrm>
            <a:off x="10001125" y="5499253"/>
            <a:ext cx="1473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solidFill>
                  <a:srgbClr val="5A5B5D"/>
                </a:solidFill>
                <a:latin typeface="Arial"/>
                <a:cs typeface="Arial"/>
              </a:rPr>
              <a:t>16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81300" y="1828800"/>
            <a:ext cx="6629399" cy="415415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Ransomware</a:t>
            </a:r>
            <a:r>
              <a:rPr spc="-85" dirty="0"/>
              <a:t> </a:t>
            </a:r>
            <a:r>
              <a:rPr dirty="0"/>
              <a:t>Internet</a:t>
            </a:r>
            <a:r>
              <a:rPr spc="-114" dirty="0"/>
              <a:t> </a:t>
            </a:r>
            <a:r>
              <a:rPr dirty="0"/>
              <a:t>of</a:t>
            </a:r>
            <a:r>
              <a:rPr spc="-114" dirty="0"/>
              <a:t> </a:t>
            </a:r>
            <a:r>
              <a:rPr spc="-10" dirty="0"/>
              <a:t>Things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888740" y="1244601"/>
            <a:ext cx="36683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Infects…Encrypts…Extorts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58444" y="1716746"/>
            <a:ext cx="10385425" cy="289687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87325" indent="-17462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187325" algn="l"/>
              </a:tabLst>
            </a:pP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Building</a:t>
            </a:r>
            <a:r>
              <a:rPr sz="2000" spc="-1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Automation</a:t>
            </a:r>
            <a:r>
              <a:rPr sz="2000" spc="-1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Systems</a:t>
            </a:r>
            <a:r>
              <a:rPr sz="20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(BAS)</a:t>
            </a:r>
            <a:r>
              <a:rPr sz="20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BACNet</a:t>
            </a:r>
            <a:r>
              <a:rPr sz="20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Field</a:t>
            </a:r>
            <a:r>
              <a:rPr sz="20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Panels</a:t>
            </a:r>
            <a:r>
              <a:rPr sz="20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(BFP)</a:t>
            </a:r>
            <a:endParaRPr sz="2000">
              <a:latin typeface="Arial"/>
              <a:cs typeface="Arial"/>
            </a:endParaRPr>
          </a:p>
          <a:p>
            <a:pPr marL="439420" marR="5080" lvl="1" indent="-167005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442595" algn="l"/>
              </a:tabLst>
            </a:pPr>
            <a:r>
              <a:rPr sz="2000" spc="-50" dirty="0">
                <a:solidFill>
                  <a:srgbClr val="151515"/>
                </a:solidFill>
                <a:latin typeface="Arial"/>
                <a:cs typeface="Arial"/>
              </a:rPr>
              <a:t>HVAC</a:t>
            </a:r>
            <a:r>
              <a:rPr sz="200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Systems</a:t>
            </a:r>
            <a:r>
              <a:rPr sz="2000" spc="-9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Control-</a:t>
            </a:r>
            <a:r>
              <a:rPr sz="2000" spc="-1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elevators,</a:t>
            </a:r>
            <a:r>
              <a:rPr sz="2000" spc="-1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lighting,</a:t>
            </a:r>
            <a:r>
              <a:rPr sz="2000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emergency</a:t>
            </a:r>
            <a:r>
              <a:rPr sz="2000" spc="-1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services,</a:t>
            </a:r>
            <a:r>
              <a:rPr sz="2000" spc="-114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sensors,</a:t>
            </a:r>
            <a:r>
              <a:rPr sz="2000" spc="-1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access</a:t>
            </a:r>
            <a:r>
              <a:rPr sz="2000" spc="-1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control, 	</a:t>
            </a:r>
            <a:r>
              <a:rPr sz="2000" spc="-20" dirty="0">
                <a:solidFill>
                  <a:srgbClr val="151515"/>
                </a:solidFill>
                <a:latin typeface="Arial"/>
                <a:cs typeface="Arial"/>
              </a:rPr>
              <a:t>etc.</a:t>
            </a:r>
            <a:endParaRPr sz="2000">
              <a:latin typeface="Arial"/>
              <a:cs typeface="Arial"/>
            </a:endParaRPr>
          </a:p>
          <a:p>
            <a:pPr marL="187325" indent="-174625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187325" algn="l"/>
              </a:tabLst>
            </a:pP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Utility</a:t>
            </a:r>
            <a:r>
              <a:rPr sz="20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PLCs</a:t>
            </a:r>
            <a:r>
              <a:rPr sz="2000" spc="-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(programable</a:t>
            </a:r>
            <a:r>
              <a:rPr sz="2000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logic</a:t>
            </a:r>
            <a:r>
              <a:rPr sz="20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controllers)</a:t>
            </a:r>
            <a:r>
              <a:rPr sz="2000" spc="-1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and</a:t>
            </a:r>
            <a:r>
              <a:rPr sz="2000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Human</a:t>
            </a:r>
            <a:r>
              <a:rPr sz="2000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Machine</a:t>
            </a:r>
            <a:r>
              <a:rPr sz="2000" spc="-9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Interface</a:t>
            </a:r>
            <a:r>
              <a:rPr sz="2000" spc="-10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(HMI)</a:t>
            </a:r>
            <a:endParaRPr sz="2000">
              <a:latin typeface="Arial"/>
              <a:cs typeface="Arial"/>
            </a:endParaRPr>
          </a:p>
          <a:p>
            <a:pPr marL="187325" indent="-174625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187325" algn="l"/>
              </a:tabLst>
            </a:pP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Camera</a:t>
            </a:r>
            <a:r>
              <a:rPr sz="2000" spc="-1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Systems</a:t>
            </a:r>
            <a:endParaRPr sz="2000">
              <a:latin typeface="Arial"/>
              <a:cs typeface="Arial"/>
            </a:endParaRPr>
          </a:p>
          <a:p>
            <a:pPr marL="187325" indent="-174625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187325" algn="l"/>
              </a:tabLst>
            </a:pP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Specialty</a:t>
            </a:r>
            <a:r>
              <a:rPr sz="2000" spc="-10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Equipment</a:t>
            </a:r>
            <a:r>
              <a:rPr sz="2000" spc="-10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(Vender</a:t>
            </a:r>
            <a:r>
              <a:rPr sz="2000" spc="-12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Maintained)</a:t>
            </a:r>
            <a:endParaRPr sz="2000">
              <a:latin typeface="Arial"/>
              <a:cs typeface="Arial"/>
            </a:endParaRPr>
          </a:p>
          <a:p>
            <a:pPr marL="187325" indent="-174625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187325" algn="l"/>
              </a:tabLst>
            </a:pPr>
            <a:r>
              <a:rPr sz="2000" b="1" spc="-10" dirty="0">
                <a:solidFill>
                  <a:srgbClr val="151515"/>
                </a:solidFill>
                <a:latin typeface="Arial"/>
                <a:cs typeface="Arial"/>
              </a:rPr>
              <a:t>Compromised</a:t>
            </a:r>
            <a:r>
              <a:rPr sz="2000" b="1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51515"/>
                </a:solidFill>
                <a:latin typeface="Arial"/>
                <a:cs typeface="Arial"/>
              </a:rPr>
              <a:t>OT</a:t>
            </a:r>
            <a:r>
              <a:rPr sz="2000" b="1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51515"/>
                </a:solidFill>
                <a:latin typeface="Arial"/>
                <a:cs typeface="Arial"/>
              </a:rPr>
              <a:t>network</a:t>
            </a:r>
            <a:r>
              <a:rPr sz="2000" b="1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51515"/>
                </a:solidFill>
                <a:latin typeface="Arial"/>
                <a:cs typeface="Arial"/>
              </a:rPr>
              <a:t>resulting</a:t>
            </a:r>
            <a:r>
              <a:rPr sz="2000" b="1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51515"/>
                </a:solidFill>
                <a:latin typeface="Arial"/>
                <a:cs typeface="Arial"/>
              </a:rPr>
              <a:t>in</a:t>
            </a:r>
            <a:r>
              <a:rPr sz="2000" b="1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51515"/>
                </a:solidFill>
                <a:latin typeface="Arial"/>
                <a:cs typeface="Arial"/>
              </a:rPr>
              <a:t>IT</a:t>
            </a:r>
            <a:r>
              <a:rPr sz="2000" b="1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51515"/>
                </a:solidFill>
                <a:latin typeface="Arial"/>
                <a:cs typeface="Arial"/>
              </a:rPr>
              <a:t>network</a:t>
            </a:r>
            <a:r>
              <a:rPr sz="2000" b="1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51515"/>
                </a:solidFill>
                <a:latin typeface="Arial"/>
                <a:cs typeface="Arial"/>
              </a:rPr>
              <a:t>ransomware</a:t>
            </a:r>
            <a:r>
              <a:rPr sz="2000" b="1" spc="-10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51515"/>
                </a:solidFill>
                <a:latin typeface="Arial"/>
                <a:cs typeface="Arial"/>
              </a:rPr>
              <a:t>or</a:t>
            </a:r>
            <a:r>
              <a:rPr sz="2000" b="1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51515"/>
                </a:solidFill>
                <a:latin typeface="Arial"/>
                <a:cs typeface="Arial"/>
              </a:rPr>
              <a:t>vice</a:t>
            </a:r>
            <a:r>
              <a:rPr sz="2000" b="1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51515"/>
                </a:solidFill>
                <a:latin typeface="Arial"/>
                <a:cs typeface="Arial"/>
              </a:rPr>
              <a:t>versa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1179195"/>
          </a:xfrm>
          <a:custGeom>
            <a:avLst/>
            <a:gdLst/>
            <a:ahLst/>
            <a:cxnLst/>
            <a:rect l="l" t="t" r="r" b="b"/>
            <a:pathLst>
              <a:path w="12192000" h="1179195">
                <a:moveTo>
                  <a:pt x="12192000" y="0"/>
                </a:moveTo>
                <a:lnTo>
                  <a:pt x="0" y="0"/>
                </a:lnTo>
                <a:lnTo>
                  <a:pt x="0" y="1178890"/>
                </a:lnTo>
                <a:lnTo>
                  <a:pt x="12192000" y="117889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Operational</a:t>
            </a:r>
            <a:r>
              <a:rPr spc="-114" dirty="0"/>
              <a:t> </a:t>
            </a:r>
            <a:r>
              <a:rPr dirty="0"/>
              <a:t>Technology</a:t>
            </a:r>
            <a:r>
              <a:rPr spc="-120" dirty="0"/>
              <a:t> </a:t>
            </a:r>
            <a:r>
              <a:rPr dirty="0"/>
              <a:t>(OT)</a:t>
            </a:r>
            <a:r>
              <a:rPr spc="-114" dirty="0"/>
              <a:t> </a:t>
            </a:r>
            <a:r>
              <a:rPr spc="-10" dirty="0"/>
              <a:t>Vulnerabilities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279473" y="6012054"/>
            <a:ext cx="489902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I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ndustria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l</a:t>
            </a:r>
            <a:r>
              <a:rPr sz="1050" u="sng" spc="-40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Contro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l</a:t>
            </a:r>
            <a:r>
              <a:rPr sz="1050" u="sng" spc="-35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System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s</a:t>
            </a:r>
            <a:r>
              <a:rPr sz="1050" u="sng" spc="-40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|</a:t>
            </a:r>
            <a:r>
              <a:rPr sz="1050" u="sng" spc="-25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10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Cybersecurit</a:t>
            </a:r>
            <a:r>
              <a:rPr sz="1050" u="sng" spc="-10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y</a:t>
            </a:r>
            <a:r>
              <a:rPr sz="1050" u="sng" spc="-50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an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d</a:t>
            </a:r>
            <a:r>
              <a:rPr sz="1050" u="sng" spc="-25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I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nfrastructur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e</a:t>
            </a:r>
            <a:r>
              <a:rPr sz="1050" u="sng" spc="-15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20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Securit</a:t>
            </a:r>
            <a:r>
              <a:rPr sz="1050" u="sng" spc="-20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y</a:t>
            </a:r>
            <a:r>
              <a:rPr sz="1050" u="sng" spc="-75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Agenc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y</a:t>
            </a:r>
            <a:r>
              <a:rPr sz="1050" u="sng" spc="-50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20" dirty="0">
                <a:solidFill>
                  <a:srgbClr val="3333FF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CISA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#Stop</a:t>
            </a:r>
            <a:r>
              <a:rPr spc="-90" dirty="0"/>
              <a:t> </a:t>
            </a:r>
            <a:r>
              <a:rPr dirty="0"/>
              <a:t>Ransomware</a:t>
            </a:r>
            <a:r>
              <a:rPr spc="-70" dirty="0"/>
              <a:t> </a:t>
            </a:r>
            <a:r>
              <a:rPr dirty="0"/>
              <a:t>-</a:t>
            </a:r>
            <a:r>
              <a:rPr spc="-85" dirty="0"/>
              <a:t> </a:t>
            </a:r>
            <a:r>
              <a:rPr spc="-10" dirty="0"/>
              <a:t>Resources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52700" y="1766893"/>
            <a:ext cx="6858231" cy="332421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463689" y="5439284"/>
            <a:ext cx="34937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4"/>
              </a:rPr>
              <a:t>Stop</a:t>
            </a:r>
            <a:r>
              <a:rPr sz="2400" u="sng" spc="-7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240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4"/>
              </a:rPr>
              <a:t>Ransomware</a:t>
            </a:r>
            <a:r>
              <a:rPr sz="2400" u="sng" spc="-5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240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4"/>
              </a:rPr>
              <a:t>|</a:t>
            </a:r>
            <a:r>
              <a:rPr sz="2400" u="sng" spc="-8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2400" u="sng" spc="-2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4"/>
              </a:rPr>
              <a:t>CISA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444500" y="247904"/>
            <a:ext cx="376110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CyberAv3ngers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378523" y="6212068"/>
            <a:ext cx="196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b="1" spc="-25" dirty="0">
                <a:latin typeface="Arial"/>
                <a:cs typeface="Arial"/>
              </a:rPr>
              <a:t>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39545" y="1589406"/>
            <a:ext cx="8235315" cy="309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960" marR="309245" indent="-17526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60416"/>
              <a:buFont typeface="Wingdings"/>
              <a:buChar char=""/>
              <a:tabLst>
                <a:tab pos="187960" algn="l"/>
              </a:tabLst>
            </a:pPr>
            <a:r>
              <a:rPr sz="2400" dirty="0">
                <a:solidFill>
                  <a:srgbClr val="1B1B1B"/>
                </a:solidFill>
                <a:latin typeface="Arial"/>
                <a:cs typeface="Arial"/>
              </a:rPr>
              <a:t>Iranian</a:t>
            </a:r>
            <a:r>
              <a:rPr sz="2400" spc="-9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B1B1B"/>
                </a:solidFill>
                <a:latin typeface="Arial"/>
                <a:cs typeface="Arial"/>
              </a:rPr>
              <a:t>Government’s</a:t>
            </a:r>
            <a:r>
              <a:rPr sz="2400" spc="-9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B1B1B"/>
                </a:solidFill>
                <a:latin typeface="Arial"/>
                <a:cs typeface="Arial"/>
              </a:rPr>
              <a:t>Islamic</a:t>
            </a:r>
            <a:r>
              <a:rPr sz="2400" spc="-10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B1B1B"/>
                </a:solidFill>
                <a:latin typeface="Arial"/>
                <a:cs typeface="Arial"/>
              </a:rPr>
              <a:t>Revolutionary</a:t>
            </a:r>
            <a:r>
              <a:rPr sz="2400" spc="-6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B1B1B"/>
                </a:solidFill>
                <a:latin typeface="Arial"/>
                <a:cs typeface="Arial"/>
              </a:rPr>
              <a:t>Guard</a:t>
            </a:r>
            <a:r>
              <a:rPr sz="2400" spc="-10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B1B1B"/>
                </a:solidFill>
                <a:latin typeface="Arial"/>
                <a:cs typeface="Arial"/>
              </a:rPr>
              <a:t>Corps </a:t>
            </a:r>
            <a:r>
              <a:rPr sz="2400" spc="-20" dirty="0">
                <a:solidFill>
                  <a:srgbClr val="1B1B1B"/>
                </a:solidFill>
                <a:latin typeface="Arial"/>
                <a:cs typeface="Arial"/>
              </a:rPr>
              <a:t>(</a:t>
            </a:r>
            <a:r>
              <a:rPr sz="1650" spc="-20" dirty="0">
                <a:solidFill>
                  <a:srgbClr val="151515"/>
                </a:solidFill>
                <a:latin typeface="Arial"/>
                <a:cs typeface="Arial"/>
              </a:rPr>
              <a:t>IRGC)-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Affiliated</a:t>
            </a:r>
            <a:r>
              <a:rPr sz="1650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Cyber</a:t>
            </a:r>
            <a:r>
              <a:rPr sz="165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spc="-20" dirty="0">
                <a:solidFill>
                  <a:srgbClr val="151515"/>
                </a:solidFill>
                <a:latin typeface="Arial"/>
                <a:cs typeface="Arial"/>
              </a:rPr>
              <a:t>Actor</a:t>
            </a:r>
            <a:endParaRPr sz="1650">
              <a:latin typeface="Arial"/>
              <a:cs typeface="Arial"/>
            </a:endParaRPr>
          </a:p>
          <a:p>
            <a:pPr marL="187325" indent="-174625">
              <a:lnSpc>
                <a:spcPct val="100000"/>
              </a:lnSpc>
              <a:spcBef>
                <a:spcPts val="1215"/>
              </a:spcBef>
              <a:buClr>
                <a:srgbClr val="000000"/>
              </a:buClr>
              <a:buSzPct val="60606"/>
              <a:buFont typeface="Wingdings"/>
              <a:buChar char=""/>
              <a:tabLst>
                <a:tab pos="187325" algn="l"/>
              </a:tabLst>
            </a:pP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Exploited</a:t>
            </a:r>
            <a:r>
              <a:rPr sz="1650" spc="-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PLCs</a:t>
            </a:r>
            <a:r>
              <a:rPr sz="165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in</a:t>
            </a:r>
            <a:r>
              <a:rPr sz="165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Multiple</a:t>
            </a:r>
            <a:r>
              <a:rPr sz="165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U.S.</a:t>
            </a:r>
            <a:r>
              <a:rPr sz="165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Critical</a:t>
            </a:r>
            <a:r>
              <a:rPr sz="165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Infrastructure</a:t>
            </a:r>
            <a:r>
              <a:rPr sz="165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Arial"/>
                <a:cs typeface="Arial"/>
              </a:rPr>
              <a:t>Sectors</a:t>
            </a:r>
            <a:endParaRPr sz="165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500"/>
              </a:spcBef>
              <a:buClr>
                <a:srgbClr val="000000"/>
              </a:buClr>
              <a:buSzPct val="60000"/>
              <a:buFont typeface="Wingdings"/>
              <a:buChar char=""/>
              <a:tabLst>
                <a:tab pos="440055" algn="l"/>
              </a:tabLst>
            </a:pPr>
            <a:r>
              <a:rPr sz="1500" spc="-20" dirty="0">
                <a:solidFill>
                  <a:srgbClr val="151515"/>
                </a:solidFill>
                <a:latin typeface="Arial"/>
                <a:cs typeface="Arial"/>
              </a:rPr>
              <a:t>Water/Wastewater,</a:t>
            </a:r>
            <a:r>
              <a:rPr sz="150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Health,</a:t>
            </a:r>
            <a:r>
              <a:rPr sz="15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Food,</a:t>
            </a:r>
            <a:r>
              <a:rPr sz="150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Energy,</a:t>
            </a:r>
            <a:r>
              <a:rPr sz="15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Manufacturing</a:t>
            </a:r>
            <a:endParaRPr sz="150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505"/>
              </a:spcBef>
              <a:buClr>
                <a:srgbClr val="000000"/>
              </a:buClr>
              <a:buSzPct val="60000"/>
              <a:buFont typeface="Wingdings"/>
              <a:buChar char=""/>
              <a:tabLst>
                <a:tab pos="440055" algn="l"/>
              </a:tabLst>
            </a:pPr>
            <a:r>
              <a:rPr sz="1500" b="1" spc="-10" dirty="0">
                <a:solidFill>
                  <a:srgbClr val="151515"/>
                </a:solidFill>
                <a:latin typeface="Arial"/>
                <a:cs typeface="Arial"/>
              </a:rPr>
              <a:t>Water/Wastewater</a:t>
            </a:r>
            <a:r>
              <a:rPr sz="1500" b="1" spc="-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151515"/>
                </a:solidFill>
                <a:latin typeface="Arial"/>
                <a:cs typeface="Arial"/>
              </a:rPr>
              <a:t>primary</a:t>
            </a:r>
            <a:r>
              <a:rPr sz="1500" b="1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target</a:t>
            </a:r>
            <a:r>
              <a:rPr sz="1500" b="1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with</a:t>
            </a:r>
            <a:r>
              <a:rPr sz="1500" b="1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60</a:t>
            </a:r>
            <a:r>
              <a:rPr sz="1500" b="1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percent</a:t>
            </a:r>
            <a:r>
              <a:rPr sz="1500" b="1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of</a:t>
            </a:r>
            <a:r>
              <a:rPr sz="1500" b="1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151515"/>
                </a:solidFill>
                <a:latin typeface="Arial"/>
                <a:cs typeface="Arial"/>
              </a:rPr>
              <a:t>activity</a:t>
            </a:r>
            <a:endParaRPr sz="1500">
              <a:latin typeface="Arial"/>
              <a:cs typeface="Arial"/>
            </a:endParaRPr>
          </a:p>
          <a:p>
            <a:pPr marL="187325" indent="-174625">
              <a:lnSpc>
                <a:spcPct val="100000"/>
              </a:lnSpc>
              <a:spcBef>
                <a:spcPts val="1195"/>
              </a:spcBef>
              <a:buClr>
                <a:srgbClr val="000000"/>
              </a:buClr>
              <a:buSzPct val="60606"/>
              <a:buFont typeface="Wingdings"/>
              <a:buChar char=""/>
              <a:tabLst>
                <a:tab pos="187325" algn="l"/>
              </a:tabLst>
            </a:pP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Targeted</a:t>
            </a:r>
            <a:r>
              <a:rPr sz="165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spc="-20" dirty="0">
                <a:solidFill>
                  <a:srgbClr val="151515"/>
                </a:solidFill>
                <a:latin typeface="Arial"/>
                <a:cs typeface="Arial"/>
              </a:rPr>
              <a:t>Israeli-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made</a:t>
            </a:r>
            <a:r>
              <a:rPr sz="165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Unitronics</a:t>
            </a:r>
            <a:r>
              <a:rPr sz="165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Vision</a:t>
            </a:r>
            <a:r>
              <a:rPr sz="165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Series</a:t>
            </a:r>
            <a:r>
              <a:rPr sz="165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PLCs/</a:t>
            </a:r>
            <a:r>
              <a:rPr sz="165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spc="-30" dirty="0">
                <a:solidFill>
                  <a:srgbClr val="151515"/>
                </a:solidFill>
                <a:latin typeface="Arial"/>
                <a:cs typeface="Arial"/>
              </a:rPr>
              <a:t>Human-</a:t>
            </a:r>
            <a:r>
              <a:rPr sz="1650" spc="-20" dirty="0">
                <a:solidFill>
                  <a:srgbClr val="151515"/>
                </a:solidFill>
                <a:latin typeface="Arial"/>
                <a:cs typeface="Arial"/>
              </a:rPr>
              <a:t>Machine-</a:t>
            </a:r>
            <a:r>
              <a:rPr sz="1650" spc="-10" dirty="0">
                <a:solidFill>
                  <a:srgbClr val="151515"/>
                </a:solidFill>
                <a:latin typeface="Arial"/>
                <a:cs typeface="Arial"/>
              </a:rPr>
              <a:t>Interfaces</a:t>
            </a:r>
            <a:r>
              <a:rPr sz="165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Arial"/>
                <a:cs typeface="Arial"/>
              </a:rPr>
              <a:t>(HMI)</a:t>
            </a:r>
            <a:endParaRPr sz="165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509"/>
              </a:spcBef>
              <a:buClr>
                <a:srgbClr val="000000"/>
              </a:buClr>
              <a:buSzPct val="60000"/>
              <a:buFont typeface="Wingdings"/>
              <a:buChar char=""/>
              <a:tabLst>
                <a:tab pos="440055" algn="l"/>
              </a:tabLst>
            </a:pP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However,</a:t>
            </a:r>
            <a:r>
              <a:rPr sz="150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likely</a:t>
            </a:r>
            <a:r>
              <a:rPr sz="1500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pivot</a:t>
            </a:r>
            <a:r>
              <a:rPr sz="150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to</a:t>
            </a:r>
            <a:r>
              <a:rPr sz="15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other</a:t>
            </a:r>
            <a:r>
              <a:rPr sz="1500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venders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spcBef>
                <a:spcPts val="1190"/>
              </a:spcBef>
              <a:buClr>
                <a:srgbClr val="000000"/>
              </a:buClr>
              <a:buSzPct val="60606"/>
              <a:buFont typeface="Wingdings"/>
              <a:buChar char=""/>
              <a:tabLst>
                <a:tab pos="269875" algn="l"/>
              </a:tabLst>
            </a:pP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Most</a:t>
            </a:r>
            <a:r>
              <a:rPr sz="165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Arial"/>
                <a:cs typeface="Arial"/>
              </a:rPr>
              <a:t>exploitations</a:t>
            </a:r>
            <a:r>
              <a:rPr sz="1650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took</a:t>
            </a:r>
            <a:r>
              <a:rPr sz="165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advantage</a:t>
            </a:r>
            <a:r>
              <a:rPr sz="165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of</a:t>
            </a:r>
            <a:r>
              <a:rPr sz="165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i="1" dirty="0">
                <a:solidFill>
                  <a:srgbClr val="151515"/>
                </a:solidFill>
                <a:latin typeface="Arial"/>
                <a:cs typeface="Arial"/>
              </a:rPr>
              <a:t>“Default”</a:t>
            </a:r>
            <a:r>
              <a:rPr sz="1650" b="1" i="1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i="1" dirty="0">
                <a:solidFill>
                  <a:srgbClr val="151515"/>
                </a:solidFill>
                <a:latin typeface="Arial"/>
                <a:cs typeface="Arial"/>
              </a:rPr>
              <a:t>passwords</a:t>
            </a:r>
            <a:r>
              <a:rPr sz="1650" b="1" i="1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i="1" spc="-10" dirty="0">
                <a:solidFill>
                  <a:srgbClr val="151515"/>
                </a:solidFill>
                <a:latin typeface="Arial"/>
                <a:cs typeface="Arial"/>
              </a:rPr>
              <a:t>(1111)</a:t>
            </a:r>
            <a:r>
              <a:rPr sz="1650" b="1" i="1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51515"/>
                </a:solidFill>
                <a:latin typeface="Arial"/>
                <a:cs typeface="Arial"/>
              </a:rPr>
              <a:t>and</a:t>
            </a:r>
            <a:r>
              <a:rPr sz="165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51515"/>
                </a:solidFill>
                <a:latin typeface="Arial"/>
                <a:cs typeface="Arial"/>
              </a:rPr>
              <a:t>direct</a:t>
            </a:r>
            <a:endParaRPr sz="1650">
              <a:latin typeface="Arial"/>
              <a:cs typeface="Arial"/>
            </a:endParaRPr>
          </a:p>
          <a:p>
            <a:pPr marL="445134" lvl="1" indent="-257175">
              <a:lnSpc>
                <a:spcPct val="100000"/>
              </a:lnSpc>
              <a:buClr>
                <a:srgbClr val="000000"/>
              </a:buClr>
              <a:buSzPct val="60606"/>
              <a:buFont typeface="Wingdings"/>
              <a:buChar char=""/>
              <a:tabLst>
                <a:tab pos="445134" algn="l"/>
              </a:tabLst>
            </a:pPr>
            <a:r>
              <a:rPr sz="1650" b="1" u="sng" dirty="0">
                <a:solidFill>
                  <a:srgbClr val="151515"/>
                </a:solidFill>
                <a:uFill>
                  <a:solidFill>
                    <a:srgbClr val="5A5B5D"/>
                  </a:solidFill>
                </a:uFill>
                <a:latin typeface="Arial"/>
                <a:cs typeface="Arial"/>
              </a:rPr>
              <a:t>exposure</a:t>
            </a:r>
            <a:r>
              <a:rPr sz="1650" b="1" u="sng" spc="-65" dirty="0">
                <a:solidFill>
                  <a:srgbClr val="151515"/>
                </a:solidFill>
                <a:uFill>
                  <a:solidFill>
                    <a:srgbClr val="5A5B5D"/>
                  </a:solidFill>
                </a:uFill>
                <a:latin typeface="Arial"/>
                <a:cs typeface="Arial"/>
              </a:rPr>
              <a:t> </a:t>
            </a:r>
            <a:r>
              <a:rPr sz="1650" b="1" u="sng" dirty="0">
                <a:solidFill>
                  <a:srgbClr val="151515"/>
                </a:solidFill>
                <a:uFill>
                  <a:solidFill>
                    <a:srgbClr val="5A5B5D"/>
                  </a:solidFill>
                </a:uFill>
                <a:latin typeface="Arial"/>
                <a:cs typeface="Arial"/>
              </a:rPr>
              <a:t>to</a:t>
            </a:r>
            <a:r>
              <a:rPr sz="1650" b="1" u="sng" spc="-85" dirty="0">
                <a:solidFill>
                  <a:srgbClr val="151515"/>
                </a:solidFill>
                <a:uFill>
                  <a:solidFill>
                    <a:srgbClr val="5A5B5D"/>
                  </a:solidFill>
                </a:uFill>
                <a:latin typeface="Arial"/>
                <a:cs typeface="Arial"/>
              </a:rPr>
              <a:t> </a:t>
            </a:r>
            <a:r>
              <a:rPr sz="1650" b="1" u="sng" dirty="0">
                <a:solidFill>
                  <a:srgbClr val="151515"/>
                </a:solidFill>
                <a:uFill>
                  <a:solidFill>
                    <a:srgbClr val="5A5B5D"/>
                  </a:solidFill>
                </a:uFill>
                <a:latin typeface="Arial"/>
                <a:cs typeface="Arial"/>
              </a:rPr>
              <a:t>the</a:t>
            </a:r>
            <a:r>
              <a:rPr sz="1650" b="1" u="sng" spc="-40" dirty="0">
                <a:solidFill>
                  <a:srgbClr val="151515"/>
                </a:solidFill>
                <a:uFill>
                  <a:solidFill>
                    <a:srgbClr val="5A5B5D"/>
                  </a:solidFill>
                </a:uFill>
                <a:latin typeface="Arial"/>
                <a:cs typeface="Arial"/>
              </a:rPr>
              <a:t> </a:t>
            </a:r>
            <a:r>
              <a:rPr sz="1650" b="1" u="sng" spc="-10" dirty="0">
                <a:solidFill>
                  <a:srgbClr val="151515"/>
                </a:solidFill>
                <a:uFill>
                  <a:solidFill>
                    <a:srgbClr val="5A5B5D"/>
                  </a:solidFill>
                </a:uFill>
                <a:latin typeface="Arial"/>
                <a:cs typeface="Arial"/>
              </a:rPr>
              <a:t>internet.</a:t>
            </a:r>
            <a:endParaRPr sz="1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69183" y="5542554"/>
            <a:ext cx="739711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I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RGC-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Affiliate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d</a:t>
            </a:r>
            <a:r>
              <a:rPr sz="1050" u="sng" spc="-6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Cybe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r</a:t>
            </a:r>
            <a:r>
              <a:rPr sz="1050" u="sng" spc="-5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Actor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s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Exploi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t</a:t>
            </a:r>
            <a:r>
              <a:rPr sz="1050" u="sng" spc="-4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PLC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s</a:t>
            </a:r>
            <a:r>
              <a:rPr sz="1050" u="sng" spc="-1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in</a:t>
            </a:r>
            <a:r>
              <a:rPr sz="105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Multipl</a:t>
            </a:r>
            <a:r>
              <a:rPr sz="105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e</a:t>
            </a:r>
            <a:r>
              <a:rPr sz="1050" u="sng" spc="-4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Sectors</a:t>
            </a:r>
            <a:r>
              <a:rPr sz="105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,</a:t>
            </a:r>
            <a:r>
              <a:rPr sz="1050" u="sng" spc="-4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I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ncludin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g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U.S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.</a:t>
            </a:r>
            <a:r>
              <a:rPr sz="1050" u="sng" spc="-3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Wate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r</a:t>
            </a:r>
            <a:r>
              <a:rPr sz="1050" u="sng" spc="-4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an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d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Wastewate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r</a:t>
            </a:r>
            <a:r>
              <a:rPr sz="1050" u="sng" spc="-4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System</a:t>
            </a:r>
            <a:r>
              <a:rPr sz="105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s</a:t>
            </a:r>
            <a:r>
              <a:rPr sz="1050" u="sng" spc="-3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Facilitie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s</a:t>
            </a:r>
            <a:r>
              <a:rPr sz="1050" u="sng" spc="-4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|</a:t>
            </a:r>
            <a:r>
              <a:rPr sz="1050" u="sng" spc="-1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CISA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013904" y="1308608"/>
            <a:ext cx="8103234" cy="4271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5745" marR="277495" indent="-233679">
              <a:lnSpc>
                <a:spcPct val="100299"/>
              </a:lnSpc>
              <a:spcBef>
                <a:spcPts val="90"/>
              </a:spcBef>
              <a:buSzPct val="60416"/>
              <a:buFont typeface="Wingdings"/>
              <a:buChar char=""/>
              <a:tabLst>
                <a:tab pos="245745" algn="l"/>
              </a:tabLst>
            </a:pP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The</a:t>
            </a:r>
            <a:r>
              <a:rPr sz="2400" b="1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attack</a:t>
            </a:r>
            <a:r>
              <a:rPr sz="2400" b="1" spc="-3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simulation</a:t>
            </a:r>
            <a:r>
              <a:rPr sz="2400" b="1" spc="-4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shows</a:t>
            </a:r>
            <a:r>
              <a:rPr sz="2400" b="1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how</a:t>
            </a:r>
            <a:r>
              <a:rPr sz="2400" b="1" spc="-4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an</a:t>
            </a:r>
            <a:r>
              <a:rPr sz="2400" b="1" spc="-4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attacker</a:t>
            </a:r>
            <a:r>
              <a:rPr sz="2400" b="1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with</a:t>
            </a:r>
            <a:r>
              <a:rPr sz="2400" b="1" spc="-3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access</a:t>
            </a:r>
            <a:r>
              <a:rPr sz="2400" b="1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151515"/>
                </a:solidFill>
                <a:latin typeface="Calibri"/>
                <a:cs typeface="Calibri"/>
              </a:rPr>
              <a:t>to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the</a:t>
            </a:r>
            <a:r>
              <a:rPr sz="2400" b="1" spc="-3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PLCs</a:t>
            </a:r>
            <a:r>
              <a:rPr sz="2400" b="1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can</a:t>
            </a:r>
            <a:r>
              <a:rPr sz="2400" b="1" spc="-5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close</a:t>
            </a:r>
            <a:r>
              <a:rPr sz="2400" b="1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valves,</a:t>
            </a:r>
            <a:r>
              <a:rPr sz="2400" b="1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display</a:t>
            </a:r>
            <a:r>
              <a:rPr sz="2400" b="1" spc="-2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false</a:t>
            </a:r>
            <a:r>
              <a:rPr sz="2400" b="1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information</a:t>
            </a:r>
            <a:r>
              <a:rPr sz="2400" b="1" spc="-4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to</a:t>
            </a:r>
            <a:r>
              <a:rPr sz="2400" b="1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151515"/>
                </a:solidFill>
                <a:latin typeface="Calibri"/>
                <a:cs typeface="Calibri"/>
              </a:rPr>
              <a:t>the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operator,</a:t>
            </a:r>
            <a:r>
              <a:rPr sz="2400" b="1" spc="-6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and</a:t>
            </a:r>
            <a:r>
              <a:rPr sz="2400" b="1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increase</a:t>
            </a:r>
            <a:r>
              <a:rPr sz="2400" b="1" spc="-6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the</a:t>
            </a:r>
            <a:r>
              <a:rPr sz="2400" b="1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amount</a:t>
            </a:r>
            <a:r>
              <a:rPr sz="2400" b="1" spc="-5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of</a:t>
            </a:r>
            <a:r>
              <a:rPr sz="2400" b="1" spc="-6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chlorine</a:t>
            </a:r>
            <a:r>
              <a:rPr sz="2400" b="1" spc="-6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added</a:t>
            </a:r>
            <a:r>
              <a:rPr sz="2400" b="1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51515"/>
                </a:solidFill>
                <a:latin typeface="Calibri"/>
                <a:cs typeface="Calibri"/>
              </a:rPr>
              <a:t>to</a:t>
            </a:r>
            <a:r>
              <a:rPr sz="2400" b="1" spc="-4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151515"/>
                </a:solidFill>
                <a:latin typeface="Calibri"/>
                <a:cs typeface="Calibri"/>
              </a:rPr>
              <a:t>the </a:t>
            </a:r>
            <a:r>
              <a:rPr sz="2400" b="1" spc="-10" dirty="0">
                <a:solidFill>
                  <a:srgbClr val="151515"/>
                </a:solidFill>
                <a:latin typeface="Calibri"/>
                <a:cs typeface="Calibri"/>
              </a:rPr>
              <a:t>water.</a:t>
            </a:r>
            <a:endParaRPr sz="2400">
              <a:latin typeface="Calibri"/>
              <a:cs typeface="Calibri"/>
            </a:endParaRPr>
          </a:p>
          <a:p>
            <a:pPr marL="245745" marR="5080" indent="-233679">
              <a:lnSpc>
                <a:spcPct val="100099"/>
              </a:lnSpc>
              <a:spcBef>
                <a:spcPts val="1700"/>
              </a:spcBef>
              <a:buSzPct val="60416"/>
              <a:buFont typeface="Wingdings"/>
              <a:buChar char=""/>
              <a:tabLst>
                <a:tab pos="245745" algn="l"/>
              </a:tabLst>
            </a:pP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“We</a:t>
            </a:r>
            <a:r>
              <a:rPr sz="2400" spc="-4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were</a:t>
            </a:r>
            <a:r>
              <a:rPr sz="2400" spc="-3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able</a:t>
            </a:r>
            <a:r>
              <a:rPr sz="2400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to</a:t>
            </a:r>
            <a:r>
              <a:rPr sz="2400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simulate</a:t>
            </a:r>
            <a:r>
              <a:rPr sz="2400" spc="-4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a</a:t>
            </a:r>
            <a:r>
              <a:rPr sz="2400" spc="-4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hacker</a:t>
            </a:r>
            <a:r>
              <a:rPr sz="2400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who</a:t>
            </a:r>
            <a:r>
              <a:rPr sz="2400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had</a:t>
            </a:r>
            <a:r>
              <a:rPr sz="2400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gained</a:t>
            </a:r>
            <a:r>
              <a:rPr sz="2400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access</a:t>
            </a:r>
            <a:r>
              <a:rPr sz="2400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151515"/>
                </a:solidFill>
                <a:latin typeface="Calibri"/>
                <a:cs typeface="Calibri"/>
              </a:rPr>
              <a:t>to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this</a:t>
            </a:r>
            <a:r>
              <a:rPr sz="2400" spc="-3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part</a:t>
            </a:r>
            <a:r>
              <a:rPr sz="2400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of</a:t>
            </a:r>
            <a:r>
              <a:rPr sz="2400" spc="-3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the</a:t>
            </a:r>
            <a:r>
              <a:rPr sz="2400" spc="-2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system</a:t>
            </a:r>
            <a:r>
              <a:rPr sz="2400" spc="-3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and</a:t>
            </a:r>
            <a:r>
              <a:rPr sz="2400" spc="-3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is</a:t>
            </a:r>
            <a:r>
              <a:rPr sz="2400" spc="-3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holding</a:t>
            </a:r>
            <a:r>
              <a:rPr sz="2400" spc="-3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it</a:t>
            </a:r>
            <a:r>
              <a:rPr sz="2400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hostage</a:t>
            </a:r>
            <a:r>
              <a:rPr sz="2400" spc="-3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by</a:t>
            </a:r>
            <a:r>
              <a:rPr sz="2400" spc="-2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51515"/>
                </a:solidFill>
                <a:latin typeface="Calibri"/>
                <a:cs typeface="Calibri"/>
              </a:rPr>
              <a:t>threatening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to</a:t>
            </a:r>
            <a:r>
              <a:rPr sz="2400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dump</a:t>
            </a:r>
            <a:r>
              <a:rPr sz="2400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large</a:t>
            </a:r>
            <a:r>
              <a:rPr sz="2400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amounts</a:t>
            </a:r>
            <a:r>
              <a:rPr sz="2400" spc="-3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of</a:t>
            </a:r>
            <a:r>
              <a:rPr sz="2400" spc="-3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chlorine</a:t>
            </a:r>
            <a:r>
              <a:rPr sz="2400" spc="-3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into</a:t>
            </a:r>
            <a:r>
              <a:rPr sz="2400" spc="-5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the</a:t>
            </a:r>
            <a:r>
              <a:rPr sz="2400" spc="-3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water</a:t>
            </a:r>
            <a:r>
              <a:rPr sz="2400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unless</a:t>
            </a:r>
            <a:r>
              <a:rPr sz="2400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151515"/>
                </a:solidFill>
                <a:latin typeface="Calibri"/>
                <a:cs typeface="Calibri"/>
              </a:rPr>
              <a:t>the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operator</a:t>
            </a:r>
            <a:r>
              <a:rPr sz="2400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pays</a:t>
            </a:r>
            <a:r>
              <a:rPr sz="2400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a</a:t>
            </a:r>
            <a:r>
              <a:rPr sz="2400" spc="-3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ransom,”</a:t>
            </a:r>
            <a:r>
              <a:rPr sz="2400" spc="-5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51515"/>
                </a:solidFill>
                <a:latin typeface="Calibri"/>
                <a:cs typeface="Calibri"/>
              </a:rPr>
              <a:t>Formby</a:t>
            </a:r>
            <a:r>
              <a:rPr sz="2400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sng" dirty="0">
                <a:solidFill>
                  <a:srgbClr val="151515"/>
                </a:solidFill>
                <a:uFill>
                  <a:solidFill>
                    <a:srgbClr val="151515"/>
                  </a:solidFill>
                </a:uFill>
                <a:latin typeface="Calibri"/>
                <a:cs typeface="Calibri"/>
                <a:hlinkClick r:id="rId3"/>
              </a:rPr>
              <a:t>said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.</a:t>
            </a:r>
            <a:r>
              <a:rPr sz="2400" u="none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“In</a:t>
            </a:r>
            <a:r>
              <a:rPr sz="2400" u="none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the</a:t>
            </a:r>
            <a:r>
              <a:rPr sz="2400" u="none" spc="-3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right</a:t>
            </a:r>
            <a:r>
              <a:rPr sz="2400" u="none" spc="-4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spc="-10" dirty="0">
                <a:solidFill>
                  <a:srgbClr val="151515"/>
                </a:solidFill>
                <a:latin typeface="Calibri"/>
                <a:cs typeface="Calibri"/>
              </a:rPr>
              <a:t>amount,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chlorine</a:t>
            </a:r>
            <a:r>
              <a:rPr sz="2400" u="none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disinfects</a:t>
            </a:r>
            <a:r>
              <a:rPr sz="2400" u="none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the</a:t>
            </a:r>
            <a:r>
              <a:rPr sz="2400" u="none" spc="-3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water</a:t>
            </a:r>
            <a:r>
              <a:rPr sz="2400" u="none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and</a:t>
            </a:r>
            <a:r>
              <a:rPr sz="2400" u="none" spc="-3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makes</a:t>
            </a:r>
            <a:r>
              <a:rPr sz="2400" u="none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it</a:t>
            </a:r>
            <a:r>
              <a:rPr sz="2400" u="none" spc="-4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safe</a:t>
            </a:r>
            <a:r>
              <a:rPr sz="2400" u="none" spc="-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to</a:t>
            </a:r>
            <a:r>
              <a:rPr sz="2400" u="none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drink.</a:t>
            </a:r>
            <a:r>
              <a:rPr sz="2400" u="none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But</a:t>
            </a:r>
            <a:r>
              <a:rPr sz="2400" u="none" spc="-4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spc="-25" dirty="0">
                <a:solidFill>
                  <a:srgbClr val="151515"/>
                </a:solidFill>
                <a:latin typeface="Calibri"/>
                <a:cs typeface="Calibri"/>
              </a:rPr>
              <a:t>too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much</a:t>
            </a:r>
            <a:r>
              <a:rPr sz="2400" u="none" spc="-5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chlorine</a:t>
            </a:r>
            <a:r>
              <a:rPr sz="2400" u="none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can</a:t>
            </a:r>
            <a:r>
              <a:rPr sz="2400" u="none" spc="-5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create</a:t>
            </a:r>
            <a:r>
              <a:rPr sz="2400" u="none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a</a:t>
            </a:r>
            <a:r>
              <a:rPr sz="2400" u="none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bad</a:t>
            </a:r>
            <a:r>
              <a:rPr sz="2400" u="none" spc="-3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reaction</a:t>
            </a:r>
            <a:r>
              <a:rPr sz="2400" u="none" spc="-6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that</a:t>
            </a:r>
            <a:r>
              <a:rPr sz="2400" u="none" spc="-4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would</a:t>
            </a:r>
            <a:r>
              <a:rPr sz="2400" u="none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make</a:t>
            </a:r>
            <a:r>
              <a:rPr sz="2400" u="none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spc="-25" dirty="0">
                <a:solidFill>
                  <a:srgbClr val="151515"/>
                </a:solidFill>
                <a:latin typeface="Calibri"/>
                <a:cs typeface="Calibri"/>
              </a:rPr>
              <a:t>the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water</a:t>
            </a:r>
            <a:r>
              <a:rPr sz="2400" u="none" spc="-6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400" u="none" dirty="0">
                <a:solidFill>
                  <a:srgbClr val="151515"/>
                </a:solidFill>
                <a:latin typeface="Calibri"/>
                <a:cs typeface="Calibri"/>
              </a:rPr>
              <a:t>unsafe.”</a:t>
            </a:r>
            <a:r>
              <a:rPr sz="2400" u="none" spc="5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2000" u="sng" spc="-1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4"/>
              </a:rPr>
              <a:t>https://www.youtube.com/watch?v=t4u3nJDXwes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Georgia</a:t>
            </a:r>
            <a:r>
              <a:rPr spc="-85" dirty="0"/>
              <a:t> </a:t>
            </a:r>
            <a:r>
              <a:rPr dirty="0"/>
              <a:t>Tech</a:t>
            </a:r>
            <a:r>
              <a:rPr spc="-80" dirty="0"/>
              <a:t> </a:t>
            </a:r>
            <a:r>
              <a:rPr dirty="0"/>
              <a:t>Attack</a:t>
            </a:r>
            <a:r>
              <a:rPr spc="-70" dirty="0"/>
              <a:t> </a:t>
            </a:r>
            <a:r>
              <a:rPr spc="-10" dirty="0"/>
              <a:t>Simulation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05020" y="174625"/>
            <a:ext cx="1466850" cy="278130"/>
          </a:xfrm>
          <a:custGeom>
            <a:avLst/>
            <a:gdLst/>
            <a:ahLst/>
            <a:cxnLst/>
            <a:rect l="l" t="t" r="r" b="b"/>
            <a:pathLst>
              <a:path w="1466850" h="278130">
                <a:moveTo>
                  <a:pt x="1466850" y="0"/>
                </a:moveTo>
                <a:lnTo>
                  <a:pt x="0" y="0"/>
                </a:lnTo>
                <a:lnTo>
                  <a:pt x="0" y="277812"/>
                </a:lnTo>
                <a:lnTo>
                  <a:pt x="1466850" y="277812"/>
                </a:lnTo>
                <a:lnTo>
                  <a:pt x="1466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09944" y="203074"/>
            <a:ext cx="8572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94575" y="0"/>
            <a:ext cx="10073640" cy="6858000"/>
            <a:chOff x="594575" y="0"/>
            <a:chExt cx="10073640" cy="6858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575" y="5896739"/>
              <a:ext cx="914397" cy="682673"/>
            </a:xfrm>
            <a:prstGeom prst="rect">
              <a:avLst/>
            </a:prstGeom>
          </p:spPr>
        </p:pic>
        <p:pic>
          <p:nvPicPr>
            <p:cNvPr id="7" name="object 7" descr="þÿ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0"/>
              <a:ext cx="9143987" cy="6857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Pro-</a:t>
            </a:r>
            <a:r>
              <a:rPr dirty="0"/>
              <a:t>Russian</a:t>
            </a:r>
            <a:r>
              <a:rPr spc="-175" dirty="0"/>
              <a:t> </a:t>
            </a:r>
            <a:r>
              <a:rPr dirty="0"/>
              <a:t>Hacktivist</a:t>
            </a:r>
            <a:r>
              <a:rPr spc="-160" dirty="0"/>
              <a:t> </a:t>
            </a:r>
            <a:r>
              <a:rPr spc="-10" dirty="0"/>
              <a:t>Targeting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930401" y="1590930"/>
            <a:ext cx="7705090" cy="3343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0325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Threat</a:t>
            </a:r>
            <a:r>
              <a:rPr sz="1650" b="1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actors</a:t>
            </a:r>
            <a:r>
              <a:rPr sz="1650" b="1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can</a:t>
            </a:r>
            <a:r>
              <a:rPr sz="1650" b="1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000FF"/>
                </a:solidFill>
                <a:latin typeface="Arial"/>
                <a:cs typeface="Arial"/>
              </a:rPr>
              <a:t>exploit</a:t>
            </a:r>
            <a:r>
              <a:rPr sz="165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000FF"/>
                </a:solidFill>
                <a:latin typeface="Arial"/>
                <a:cs typeface="Arial"/>
              </a:rPr>
              <a:t>exposed</a:t>
            </a:r>
            <a:r>
              <a:rPr sz="1650" b="1" spc="-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000FF"/>
                </a:solidFill>
                <a:latin typeface="Arial"/>
                <a:cs typeface="Arial"/>
              </a:rPr>
              <a:t>HMIs</a:t>
            </a:r>
            <a:r>
              <a:rPr sz="1650" b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000FF"/>
                </a:solidFill>
                <a:latin typeface="Arial"/>
                <a:cs typeface="Arial"/>
              </a:rPr>
              <a:t>at</a:t>
            </a:r>
            <a:r>
              <a:rPr sz="1650" b="1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000FF"/>
                </a:solidFill>
                <a:latin typeface="Arial"/>
                <a:cs typeface="Arial"/>
              </a:rPr>
              <a:t>WWS</a:t>
            </a:r>
            <a:r>
              <a:rPr sz="1650" b="1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000FF"/>
                </a:solidFill>
                <a:latin typeface="Arial"/>
                <a:cs typeface="Arial"/>
              </a:rPr>
              <a:t>Sector</a:t>
            </a:r>
            <a:r>
              <a:rPr sz="1650" b="1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000FF"/>
                </a:solidFill>
                <a:latin typeface="Arial"/>
                <a:cs typeface="Arial"/>
              </a:rPr>
              <a:t>utilities</a:t>
            </a:r>
            <a:r>
              <a:rPr sz="1650" b="1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to</a:t>
            </a:r>
            <a:r>
              <a:rPr sz="1650" b="1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view</a:t>
            </a:r>
            <a:r>
              <a:rPr sz="1650" b="1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25" dirty="0">
                <a:solidFill>
                  <a:srgbClr val="151515"/>
                </a:solidFill>
                <a:latin typeface="Arial"/>
                <a:cs typeface="Arial"/>
              </a:rPr>
              <a:t>the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contents</a:t>
            </a:r>
            <a:r>
              <a:rPr sz="1650" b="1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of</a:t>
            </a:r>
            <a:r>
              <a:rPr sz="1650" b="1" spc="-2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the</a:t>
            </a:r>
            <a:r>
              <a:rPr sz="1650" b="1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HMI,</a:t>
            </a:r>
            <a:r>
              <a:rPr sz="1650" b="1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make</a:t>
            </a:r>
            <a:r>
              <a:rPr sz="1650" b="1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unauthorized</a:t>
            </a:r>
            <a:r>
              <a:rPr sz="1650" b="1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changes,</a:t>
            </a:r>
            <a:r>
              <a:rPr sz="1650" b="1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and</a:t>
            </a:r>
            <a:r>
              <a:rPr sz="1650" b="1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potentially</a:t>
            </a:r>
            <a:r>
              <a:rPr sz="1650" b="1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disrupt</a:t>
            </a:r>
            <a:r>
              <a:rPr sz="1650" b="1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25" dirty="0">
                <a:solidFill>
                  <a:srgbClr val="151515"/>
                </a:solidFill>
                <a:latin typeface="Arial"/>
                <a:cs typeface="Arial"/>
              </a:rPr>
              <a:t>the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facility’s</a:t>
            </a:r>
            <a:r>
              <a:rPr sz="1650" b="1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water</a:t>
            </a:r>
            <a:r>
              <a:rPr sz="1650" b="1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and/or</a:t>
            </a:r>
            <a:r>
              <a:rPr sz="1650" b="1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wastewater</a:t>
            </a:r>
            <a:r>
              <a:rPr sz="1650" b="1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51515"/>
                </a:solidFill>
                <a:latin typeface="Arial"/>
                <a:cs typeface="Arial"/>
              </a:rPr>
              <a:t>treatment</a:t>
            </a:r>
            <a:r>
              <a:rPr sz="1650" b="1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151515"/>
                </a:solidFill>
                <a:latin typeface="Arial"/>
                <a:cs typeface="Arial"/>
              </a:rPr>
              <a:t>process.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0"/>
              </a:spcBef>
            </a:pPr>
            <a:endParaRPr sz="1650">
              <a:latin typeface="Arial"/>
              <a:cs typeface="Arial"/>
            </a:endParaRPr>
          </a:p>
          <a:p>
            <a:pPr marL="196215" indent="-174625">
              <a:lnSpc>
                <a:spcPct val="100000"/>
              </a:lnSpc>
              <a:buClr>
                <a:srgbClr val="000000"/>
              </a:buClr>
              <a:buSzPct val="60000"/>
              <a:buFont typeface="Wingdings"/>
              <a:buChar char=""/>
              <a:tabLst>
                <a:tab pos="196215" algn="l"/>
              </a:tabLst>
            </a:pP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Physical</a:t>
            </a:r>
            <a:r>
              <a:rPr sz="1500" b="1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disruptions</a:t>
            </a:r>
            <a:r>
              <a:rPr sz="1500" b="1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from</a:t>
            </a:r>
            <a:r>
              <a:rPr sz="15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attacker</a:t>
            </a:r>
            <a:r>
              <a:rPr sz="1500" spc="-9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remotely</a:t>
            </a:r>
            <a:r>
              <a:rPr sz="15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manipulating</a:t>
            </a:r>
            <a:r>
              <a:rPr sz="1500" spc="-9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HMIs.</a:t>
            </a:r>
            <a:endParaRPr sz="1500">
              <a:latin typeface="Arial"/>
              <a:cs typeface="Arial"/>
            </a:endParaRPr>
          </a:p>
          <a:p>
            <a:pPr marL="194945" marR="1028700" indent="-173355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SzPct val="60000"/>
              <a:buFont typeface="Wingdings"/>
              <a:buChar char=""/>
              <a:tabLst>
                <a:tab pos="196850" algn="l"/>
              </a:tabLst>
            </a:pP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Caused</a:t>
            </a:r>
            <a:r>
              <a:rPr sz="1500" spc="-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water</a:t>
            </a:r>
            <a:r>
              <a:rPr sz="15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pumps</a:t>
            </a:r>
            <a:r>
              <a:rPr sz="1500" spc="-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and</a:t>
            </a:r>
            <a:r>
              <a:rPr sz="150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blower</a:t>
            </a:r>
            <a:r>
              <a:rPr sz="1500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equipment</a:t>
            </a:r>
            <a:r>
              <a:rPr sz="1500" spc="-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to</a:t>
            </a:r>
            <a:r>
              <a:rPr sz="15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exceed</a:t>
            </a:r>
            <a:r>
              <a:rPr sz="150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their</a:t>
            </a:r>
            <a:r>
              <a:rPr sz="150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normal</a:t>
            </a:r>
            <a:r>
              <a:rPr sz="15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operating 	parameters.</a:t>
            </a:r>
            <a:endParaRPr sz="1500">
              <a:latin typeface="Arial"/>
              <a:cs typeface="Arial"/>
            </a:endParaRPr>
          </a:p>
          <a:p>
            <a:pPr marL="194945" marR="389890" indent="-173355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SzPct val="60000"/>
              <a:buFont typeface="Wingdings"/>
              <a:buChar char=""/>
              <a:tabLst>
                <a:tab pos="196850" algn="l"/>
              </a:tabLst>
            </a:pP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Maxed</a:t>
            </a:r>
            <a:r>
              <a:rPr sz="1500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out</a:t>
            </a:r>
            <a:r>
              <a:rPr sz="15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set</a:t>
            </a:r>
            <a:r>
              <a:rPr sz="1500" spc="-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points,</a:t>
            </a:r>
            <a:r>
              <a:rPr sz="1500" spc="-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altered</a:t>
            </a:r>
            <a:r>
              <a:rPr sz="15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other</a:t>
            </a:r>
            <a:r>
              <a:rPr sz="15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settings</a:t>
            </a:r>
            <a:r>
              <a:rPr sz="1500" spc="-9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(Ladder</a:t>
            </a:r>
            <a:r>
              <a:rPr sz="15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Diagram</a:t>
            </a:r>
            <a:r>
              <a:rPr sz="15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Logic),</a:t>
            </a:r>
            <a:r>
              <a:rPr sz="15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turned</a:t>
            </a:r>
            <a:r>
              <a:rPr sz="150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off</a:t>
            </a:r>
            <a:r>
              <a:rPr sz="15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alarm 	mechanisms,</a:t>
            </a:r>
            <a:r>
              <a:rPr sz="1500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and</a:t>
            </a:r>
            <a:r>
              <a:rPr sz="15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changed</a:t>
            </a:r>
            <a:r>
              <a:rPr sz="150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administrative</a:t>
            </a:r>
            <a:r>
              <a:rPr sz="150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passwords</a:t>
            </a:r>
            <a:r>
              <a:rPr sz="1500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to</a:t>
            </a:r>
            <a:r>
              <a:rPr sz="15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lock</a:t>
            </a:r>
            <a:r>
              <a:rPr sz="150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out</a:t>
            </a:r>
            <a:r>
              <a:rPr sz="150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the</a:t>
            </a:r>
            <a:r>
              <a:rPr sz="1500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WWS</a:t>
            </a:r>
            <a:r>
              <a:rPr sz="15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operators.</a:t>
            </a:r>
            <a:endParaRPr sz="1500">
              <a:latin typeface="Arial"/>
              <a:cs typeface="Arial"/>
            </a:endParaRPr>
          </a:p>
          <a:p>
            <a:pPr marL="194945" marR="5080" indent="-173355" algn="just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SzPct val="60000"/>
              <a:buFont typeface="Wingdings"/>
              <a:buChar char=""/>
              <a:tabLst>
                <a:tab pos="196850" algn="l"/>
              </a:tabLst>
            </a:pP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Some</a:t>
            </a:r>
            <a:r>
              <a:rPr sz="1500" spc="195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victims</a:t>
            </a:r>
            <a:r>
              <a:rPr sz="1500" spc="195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experienced</a:t>
            </a:r>
            <a:r>
              <a:rPr sz="1500" spc="195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minor</a:t>
            </a:r>
            <a:r>
              <a:rPr sz="1500" spc="190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tank</a:t>
            </a:r>
            <a:r>
              <a:rPr sz="1500" spc="195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overflow</a:t>
            </a:r>
            <a:r>
              <a:rPr sz="1500" spc="190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events;</a:t>
            </a:r>
            <a:r>
              <a:rPr sz="1500" spc="190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however,</a:t>
            </a:r>
            <a:r>
              <a:rPr sz="1500" spc="190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most</a:t>
            </a:r>
            <a:r>
              <a:rPr sz="1500" spc="185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victims 	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reverted</a:t>
            </a:r>
            <a:r>
              <a:rPr sz="1500" b="1" spc="135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to</a:t>
            </a:r>
            <a:r>
              <a:rPr sz="1500" b="1" spc="130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manual</a:t>
            </a:r>
            <a:r>
              <a:rPr sz="1500" b="1" spc="135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controls</a:t>
            </a:r>
            <a:r>
              <a:rPr sz="1500" b="1" spc="140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in</a:t>
            </a:r>
            <a:r>
              <a:rPr sz="1500" spc="135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the</a:t>
            </a:r>
            <a:r>
              <a:rPr sz="1500" spc="140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immediate</a:t>
            </a:r>
            <a:r>
              <a:rPr sz="1500" spc="135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aftermath</a:t>
            </a:r>
            <a:r>
              <a:rPr sz="1500" spc="135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and</a:t>
            </a:r>
            <a:r>
              <a:rPr sz="1500" spc="130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quickly</a:t>
            </a:r>
            <a:r>
              <a:rPr sz="1500" spc="130" dirty="0">
                <a:solidFill>
                  <a:srgbClr val="151515"/>
                </a:solidFill>
                <a:latin typeface="Arial"/>
                <a:cs typeface="Arial"/>
              </a:rPr>
              <a:t>  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restored 	operations.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82852" y="5314776"/>
            <a:ext cx="5460365" cy="450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90" marR="5080" indent="-9525">
              <a:lnSpc>
                <a:spcPct val="132800"/>
              </a:lnSpc>
              <a:spcBef>
                <a:spcPts val="95"/>
              </a:spcBef>
            </a:pPr>
            <a:r>
              <a:rPr sz="1050" u="sng" spc="-1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</a:rPr>
              <a:t>I</a:t>
            </a:r>
            <a:r>
              <a:rPr sz="1050" u="sng" spc="-1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nternet-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Exposed</a:t>
            </a:r>
            <a:r>
              <a:rPr sz="1050" u="sng" spc="-2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HMIs</a:t>
            </a:r>
            <a:r>
              <a:rPr sz="1050" u="sng" spc="-2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Pose</a:t>
            </a:r>
            <a:r>
              <a:rPr sz="1050" u="sng" spc="-1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Cybersecurity</a:t>
            </a:r>
            <a:r>
              <a:rPr sz="1050" u="sng" spc="-2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Risks</a:t>
            </a:r>
            <a:r>
              <a:rPr sz="1050" u="sng" spc="-3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to</a:t>
            </a:r>
            <a:r>
              <a:rPr sz="1050" u="sng" spc="-1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Water</a:t>
            </a:r>
            <a:r>
              <a:rPr sz="1050" u="sng" spc="-4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and</a:t>
            </a:r>
            <a:r>
              <a:rPr sz="1050" u="sng" spc="-2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Wastewater</a:t>
            </a:r>
            <a:r>
              <a:rPr sz="1050" u="sng" spc="-4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Systems</a:t>
            </a:r>
            <a:r>
              <a:rPr sz="1050" u="sng" spc="-2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|</a:t>
            </a:r>
            <a:r>
              <a:rPr sz="1050" u="sng" spc="-15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spc="-20" dirty="0">
                <a:solidFill>
                  <a:srgbClr val="3333FF"/>
                </a:solidFill>
                <a:uFill>
                  <a:solidFill>
                    <a:srgbClr val="3333FF"/>
                  </a:solidFill>
                </a:uFill>
                <a:latin typeface="Arial"/>
                <a:cs typeface="Arial"/>
                <a:hlinkClick r:id="rId3"/>
              </a:rPr>
              <a:t>CISA</a:t>
            </a:r>
            <a:r>
              <a:rPr sz="1050" u="none" spc="-2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1050" u="sng" spc="-10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Defendin</a:t>
            </a:r>
            <a:r>
              <a:rPr sz="1050" u="sng" spc="-10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g</a:t>
            </a:r>
            <a:r>
              <a:rPr sz="1050" u="sng" spc="-35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O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T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10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Operation</a:t>
            </a:r>
            <a:r>
              <a:rPr sz="1050" u="sng" spc="-10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s</a:t>
            </a:r>
            <a:r>
              <a:rPr sz="1050" u="sng" spc="-20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Agains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t</a:t>
            </a:r>
            <a:r>
              <a:rPr sz="1050" u="sng" spc="-25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10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Ongoin</a:t>
            </a:r>
            <a:r>
              <a:rPr sz="1050" u="sng" spc="-10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g</a:t>
            </a:r>
            <a:r>
              <a:rPr sz="1050" u="sng" spc="-25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25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Pro-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Russia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n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10" dirty="0">
                <a:solidFill>
                  <a:srgbClr val="3333FF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Threats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977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>
                <a:latin typeface="Calibri"/>
                <a:cs typeface="Calibri"/>
              </a:rPr>
              <a:t>PRC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Hackers: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The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Typhoons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1930401" y="1583310"/>
            <a:ext cx="8309609" cy="2449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5110" marR="114935" indent="-233045">
              <a:lnSpc>
                <a:spcPct val="100000"/>
              </a:lnSpc>
              <a:spcBef>
                <a:spcPts val="105"/>
              </a:spcBef>
              <a:buSzPct val="60606"/>
              <a:buFont typeface="Wingdings"/>
              <a:buChar char=""/>
              <a:tabLst>
                <a:tab pos="245110" algn="l"/>
              </a:tabLst>
            </a:pPr>
            <a:r>
              <a:rPr sz="1650" dirty="0">
                <a:latin typeface="Calibri"/>
                <a:cs typeface="Calibri"/>
              </a:rPr>
              <a:t>The</a:t>
            </a:r>
            <a:r>
              <a:rPr sz="1650" spc="-2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U.S.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Intelligence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Community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(IC)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assesses</a:t>
            </a:r>
            <a:r>
              <a:rPr sz="1650" spc="-2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that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the</a:t>
            </a:r>
            <a:r>
              <a:rPr sz="1650" spc="-25" dirty="0">
                <a:latin typeface="Calibri"/>
                <a:cs typeface="Calibri"/>
              </a:rPr>
              <a:t> </a:t>
            </a:r>
            <a:r>
              <a:rPr sz="1650" spc="-20" dirty="0">
                <a:latin typeface="Calibri"/>
                <a:cs typeface="Calibri"/>
              </a:rPr>
              <a:t>People’s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Republic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of</a:t>
            </a:r>
            <a:r>
              <a:rPr sz="1650" spc="-3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China(PRC)</a:t>
            </a:r>
            <a:r>
              <a:rPr sz="1650" spc="-5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is</a:t>
            </a:r>
            <a:r>
              <a:rPr sz="1650" spc="-10" dirty="0">
                <a:latin typeface="Calibri"/>
                <a:cs typeface="Calibri"/>
              </a:rPr>
              <a:t> </a:t>
            </a:r>
            <a:r>
              <a:rPr sz="1650" b="1" spc="-20" dirty="0">
                <a:solidFill>
                  <a:srgbClr val="3333FF"/>
                </a:solidFill>
                <a:latin typeface="Calibri"/>
                <a:cs typeface="Calibri"/>
              </a:rPr>
              <a:t>“the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most</a:t>
            </a:r>
            <a:r>
              <a:rPr sz="1650" b="1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active</a:t>
            </a:r>
            <a:r>
              <a:rPr sz="1650" b="1" spc="-4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and</a:t>
            </a:r>
            <a:r>
              <a:rPr sz="1650" b="1" spc="-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3333FF"/>
                </a:solidFill>
                <a:latin typeface="Calibri"/>
                <a:cs typeface="Calibri"/>
              </a:rPr>
              <a:t>persistent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cyber</a:t>
            </a:r>
            <a:r>
              <a:rPr sz="1650" b="1" spc="-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threat”</a:t>
            </a:r>
            <a:r>
              <a:rPr sz="1650" b="1" spc="-3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to</a:t>
            </a:r>
            <a:r>
              <a:rPr sz="1650" spc="-1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U.S.</a:t>
            </a:r>
            <a:r>
              <a:rPr sz="1650" spc="-3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institutions.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The</a:t>
            </a:r>
            <a:r>
              <a:rPr sz="1650" spc="-3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Office</a:t>
            </a:r>
            <a:r>
              <a:rPr sz="1650" spc="-2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of</a:t>
            </a:r>
            <a:r>
              <a:rPr sz="1650" spc="-2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the</a:t>
            </a:r>
            <a:r>
              <a:rPr sz="1650" spc="-2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National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Cyber </a:t>
            </a:r>
            <a:r>
              <a:rPr sz="1650" dirty="0">
                <a:latin typeface="Calibri"/>
                <a:cs typeface="Calibri"/>
              </a:rPr>
              <a:t>Director</a:t>
            </a:r>
            <a:r>
              <a:rPr sz="1650" spc="-5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has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highlighted</a:t>
            </a:r>
            <a:r>
              <a:rPr sz="1650" spc="-6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China’s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ambitions</a:t>
            </a:r>
            <a:r>
              <a:rPr sz="1650" spc="-60" dirty="0"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“to</a:t>
            </a:r>
            <a:r>
              <a:rPr sz="1650" b="1" spc="-4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hold</a:t>
            </a:r>
            <a:r>
              <a:rPr sz="1650" b="1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at</a:t>
            </a:r>
            <a:r>
              <a:rPr sz="1650" b="1" spc="-4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risk</a:t>
            </a:r>
            <a:r>
              <a:rPr sz="1650" b="1" spc="-2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U.S.</a:t>
            </a:r>
            <a:r>
              <a:rPr sz="1650" b="1" spc="-5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and</a:t>
            </a:r>
            <a:r>
              <a:rPr sz="1650" b="1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allied</a:t>
            </a:r>
            <a:r>
              <a:rPr sz="1650" b="1" spc="-5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3333FF"/>
                </a:solidFill>
                <a:latin typeface="Calibri"/>
                <a:cs typeface="Calibri"/>
              </a:rPr>
              <a:t>critical infrastructure,</a:t>
            </a:r>
            <a:r>
              <a:rPr sz="1650" b="1" spc="-3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shape</a:t>
            </a:r>
            <a:r>
              <a:rPr sz="1650" b="1" spc="-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U.S.</a:t>
            </a:r>
            <a:r>
              <a:rPr sz="1650" b="1" spc="-2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3333FF"/>
                </a:solidFill>
                <a:latin typeface="Calibri"/>
                <a:cs typeface="Calibri"/>
              </a:rPr>
              <a:t>decision-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making</a:t>
            </a:r>
            <a:r>
              <a:rPr sz="1650" b="1" spc="-4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in</a:t>
            </a:r>
            <a:r>
              <a:rPr sz="1650" b="1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a</a:t>
            </a:r>
            <a:r>
              <a:rPr sz="1650" b="1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time</a:t>
            </a:r>
            <a:r>
              <a:rPr sz="1650" b="1" spc="-4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of</a:t>
            </a:r>
            <a:r>
              <a:rPr sz="1650" b="1" spc="-1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crisis,</a:t>
            </a:r>
            <a:r>
              <a:rPr sz="1650" b="1" spc="-2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and</a:t>
            </a:r>
            <a:r>
              <a:rPr sz="1650" b="1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use</a:t>
            </a:r>
            <a:r>
              <a:rPr sz="1650" b="1" spc="-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cyber</a:t>
            </a:r>
            <a:r>
              <a:rPr sz="1650" b="1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capabilities</a:t>
            </a:r>
            <a:r>
              <a:rPr sz="1650" b="1" spc="-4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spc="-25" dirty="0">
                <a:solidFill>
                  <a:srgbClr val="3333FF"/>
                </a:solidFill>
                <a:latin typeface="Calibri"/>
                <a:cs typeface="Calibri"/>
              </a:rPr>
              <a:t>to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augment</a:t>
            </a:r>
            <a:r>
              <a:rPr sz="1650" b="1" spc="-6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PRC</a:t>
            </a:r>
            <a:r>
              <a:rPr sz="1650" b="1" spc="-5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333FF"/>
                </a:solidFill>
                <a:latin typeface="Calibri"/>
                <a:cs typeface="Calibri"/>
              </a:rPr>
              <a:t>geopolitical</a:t>
            </a:r>
            <a:r>
              <a:rPr sz="1650" b="1" spc="-8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3333FF"/>
                </a:solidFill>
                <a:latin typeface="Calibri"/>
                <a:cs typeface="Calibri"/>
              </a:rPr>
              <a:t>objectives.”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"/>
            </a:pPr>
            <a:endParaRPr sz="1650">
              <a:latin typeface="Calibri"/>
              <a:cs typeface="Calibri"/>
            </a:endParaRPr>
          </a:p>
          <a:p>
            <a:pPr marL="269875" marR="5080" indent="-257810">
              <a:lnSpc>
                <a:spcPct val="100000"/>
              </a:lnSpc>
              <a:buClr>
                <a:srgbClr val="000000"/>
              </a:buClr>
              <a:buSzPct val="60606"/>
              <a:buFont typeface="Wingdings"/>
              <a:buChar char=""/>
              <a:tabLst>
                <a:tab pos="269875" algn="l"/>
              </a:tabLst>
            </a:pP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Observed</a:t>
            </a:r>
            <a:r>
              <a:rPr sz="1650" spc="-9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behavior</a:t>
            </a:r>
            <a:r>
              <a:rPr sz="1650" spc="-8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suggests</a:t>
            </a:r>
            <a:r>
              <a:rPr sz="1650" spc="-8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that</a:t>
            </a:r>
            <a:r>
              <a:rPr sz="1650" spc="-5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the</a:t>
            </a:r>
            <a:r>
              <a:rPr sz="1650" spc="-6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threat</a:t>
            </a:r>
            <a:r>
              <a:rPr sz="1650" spc="-6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actor</a:t>
            </a:r>
            <a:r>
              <a:rPr sz="1650" spc="-5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goal</a:t>
            </a:r>
            <a:r>
              <a:rPr sz="1650" spc="-7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to</a:t>
            </a:r>
            <a:r>
              <a:rPr sz="1650" spc="-7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maintain</a:t>
            </a:r>
            <a:r>
              <a:rPr sz="1650" spc="-7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access</a:t>
            </a:r>
            <a:r>
              <a:rPr sz="1650" spc="-9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without</a:t>
            </a:r>
            <a:r>
              <a:rPr sz="1650" spc="-4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41414"/>
                </a:solidFill>
                <a:latin typeface="Arial"/>
                <a:cs typeface="Arial"/>
              </a:rPr>
              <a:t>being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detected</a:t>
            </a:r>
            <a:r>
              <a:rPr sz="1650" spc="-10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for</a:t>
            </a:r>
            <a:r>
              <a:rPr sz="1650" spc="-4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as</a:t>
            </a:r>
            <a:r>
              <a:rPr sz="1650" spc="-6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long</a:t>
            </a:r>
            <a:r>
              <a:rPr sz="1650" spc="-9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as</a:t>
            </a:r>
            <a:r>
              <a:rPr sz="1650" spc="-5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possible</a:t>
            </a:r>
            <a:r>
              <a:rPr sz="1650" spc="-6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using</a:t>
            </a:r>
            <a:r>
              <a:rPr sz="1650" spc="-6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Living</a:t>
            </a:r>
            <a:r>
              <a:rPr sz="1650" spc="-6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off</a:t>
            </a:r>
            <a:r>
              <a:rPr sz="1650" spc="-6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the</a:t>
            </a:r>
            <a:r>
              <a:rPr sz="1650" spc="-4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Land</a:t>
            </a:r>
            <a:r>
              <a:rPr sz="1650" spc="-6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41414"/>
                </a:solidFill>
                <a:latin typeface="Arial"/>
                <a:cs typeface="Arial"/>
              </a:rPr>
              <a:t>techniques</a:t>
            </a:r>
            <a:endParaRPr sz="1650">
              <a:latin typeface="Arial"/>
              <a:cs typeface="Arial"/>
            </a:endParaRPr>
          </a:p>
          <a:p>
            <a:pPr marL="256540" indent="-23495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SzPct val="60606"/>
              <a:buFont typeface="Wingdings"/>
              <a:buChar char=""/>
              <a:tabLst>
                <a:tab pos="256540" algn="l"/>
              </a:tabLst>
            </a:pP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Affected</a:t>
            </a:r>
            <a:r>
              <a:rPr sz="1650" spc="-10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Sectors</a:t>
            </a:r>
            <a:r>
              <a:rPr sz="1650" spc="-9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41414"/>
                </a:solidFill>
                <a:latin typeface="Arial"/>
                <a:cs typeface="Arial"/>
              </a:rPr>
              <a:t>Include:</a:t>
            </a:r>
            <a:endParaRPr sz="1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1044" y="4328031"/>
            <a:ext cx="15970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705" indent="-16700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79705" algn="l"/>
              </a:tabLst>
            </a:pP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Communications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11044" y="4911723"/>
            <a:ext cx="7150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705" indent="-16700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79705" algn="l"/>
              </a:tabLst>
            </a:pPr>
            <a:r>
              <a:rPr sz="1500" b="1" spc="-10" dirty="0">
                <a:solidFill>
                  <a:srgbClr val="3333FF"/>
                </a:solidFill>
                <a:latin typeface="Arial"/>
                <a:cs typeface="Arial"/>
              </a:rPr>
              <a:t>Utility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92245" y="4263644"/>
            <a:ext cx="1341120" cy="90043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69875" indent="-257175">
              <a:lnSpc>
                <a:spcPct val="100000"/>
              </a:lnSpc>
              <a:spcBef>
                <a:spcPts val="590"/>
              </a:spcBef>
              <a:buFont typeface="Wingdings"/>
              <a:buChar char=""/>
              <a:tabLst>
                <a:tab pos="269875" algn="l"/>
              </a:tabLst>
            </a:pP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Construction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spcBef>
                <a:spcPts val="490"/>
              </a:spcBef>
              <a:buFont typeface="Wingdings"/>
              <a:buChar char=""/>
              <a:tabLst>
                <a:tab pos="269875" algn="l"/>
              </a:tabLst>
            </a:pP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Maritime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269875" algn="l"/>
              </a:tabLst>
            </a:pP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Government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52633" y="4266101"/>
            <a:ext cx="2192655" cy="90043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69875" indent="-257175">
              <a:lnSpc>
                <a:spcPct val="100000"/>
              </a:lnSpc>
              <a:spcBef>
                <a:spcPts val="590"/>
              </a:spcBef>
              <a:buFont typeface="Wingdings"/>
              <a:buChar char=""/>
              <a:tabLst>
                <a:tab pos="269875" algn="l"/>
              </a:tabLst>
            </a:pP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Education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spcBef>
                <a:spcPts val="490"/>
              </a:spcBef>
              <a:buFont typeface="Wingdings"/>
              <a:buChar char=""/>
              <a:tabLst>
                <a:tab pos="269875" algn="l"/>
              </a:tabLst>
            </a:pP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Transportation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269875" algn="l"/>
              </a:tabLst>
            </a:pP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Information</a:t>
            </a:r>
            <a:r>
              <a:rPr sz="1500" spc="-4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technology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93541" y="5464302"/>
            <a:ext cx="6725284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CISA</a:t>
            </a:r>
            <a:r>
              <a:rPr sz="900" u="sng" spc="-7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an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d</a:t>
            </a:r>
            <a:r>
              <a:rPr sz="900" u="sng" spc="-2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Partner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s</a:t>
            </a:r>
            <a:r>
              <a:rPr sz="900" u="sng" spc="-1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Releas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e</a:t>
            </a:r>
            <a:r>
              <a:rPr sz="900" u="sng" spc="-6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Advisor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y</a:t>
            </a:r>
            <a:r>
              <a:rPr sz="900" u="sng" spc="-1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o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n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spc="-2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PRC-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sponsore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d</a:t>
            </a:r>
            <a:r>
              <a:rPr sz="900" u="sng" spc="-3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Vol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t</a:t>
            </a:r>
            <a:r>
              <a:rPr sz="900" u="sng" spc="-2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Typhoo</a:t>
            </a:r>
            <a:r>
              <a:rPr sz="90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n</a:t>
            </a:r>
            <a:r>
              <a:rPr sz="900" u="sng" spc="-8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Activit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y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an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d</a:t>
            </a:r>
            <a:r>
              <a:rPr sz="900" u="sng" spc="-2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Supplementa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l</a:t>
            </a:r>
            <a:r>
              <a:rPr sz="900" u="sng" spc="-6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Livin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g</a:t>
            </a:r>
            <a:r>
              <a:rPr sz="900" u="sng" spc="-2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Of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f</a:t>
            </a:r>
            <a:r>
              <a:rPr sz="900" u="sng" spc="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th</a:t>
            </a:r>
            <a:r>
              <a:rPr sz="90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e</a:t>
            </a:r>
            <a:r>
              <a:rPr sz="900" u="sng" spc="-2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Lan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d</a:t>
            </a:r>
            <a:r>
              <a:rPr sz="900" u="sng" spc="-3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Guidanc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e</a:t>
            </a:r>
            <a:r>
              <a:rPr sz="900" u="sng" spc="-3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|</a:t>
            </a:r>
            <a:r>
              <a:rPr sz="900" u="sng" spc="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3"/>
              </a:rPr>
              <a:t>CISA</a:t>
            </a:r>
            <a:r>
              <a:rPr sz="900" u="none" spc="-20" dirty="0">
                <a:solidFill>
                  <a:srgbClr val="0E78AD"/>
                </a:solidFill>
                <a:latin typeface="Arial"/>
                <a:cs typeface="Arial"/>
              </a:rPr>
              <a:t> 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4"/>
              </a:rPr>
              <a:t>Vol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t</a:t>
            </a:r>
            <a:r>
              <a:rPr sz="900" u="sng" spc="-4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4"/>
              </a:rPr>
              <a:t>Typhoon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:</a:t>
            </a:r>
            <a:r>
              <a:rPr sz="900" u="sng" spc="-2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4"/>
              </a:rPr>
              <a:t>Hidin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g</a:t>
            </a:r>
            <a:r>
              <a:rPr sz="900" u="sng" spc="-4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in</a:t>
            </a:r>
            <a:r>
              <a:rPr sz="900" u="sng" spc="-4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4"/>
              </a:rPr>
              <a:t>Plai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n</a:t>
            </a:r>
            <a:r>
              <a:rPr sz="900" u="sng" spc="-4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4"/>
              </a:rPr>
              <a:t>Sigh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t</a:t>
            </a:r>
            <a:r>
              <a:rPr sz="900" u="sng" spc="204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4"/>
              </a:rPr>
              <a:t>-</a:t>
            </a:r>
            <a:r>
              <a:rPr sz="900" u="sng" spc="-1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4"/>
              </a:rPr>
              <a:t>Critica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l</a:t>
            </a:r>
            <a:r>
              <a:rPr sz="900" u="sng" spc="-5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4"/>
              </a:rPr>
              <a:t>Start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Vol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t</a:t>
            </a:r>
            <a:r>
              <a:rPr sz="900" u="sng" spc="-3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Typhoo</a:t>
            </a:r>
            <a:r>
              <a:rPr sz="900" u="sng" spc="-1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n</a:t>
            </a:r>
            <a:r>
              <a:rPr sz="900" u="sng" spc="-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target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s</a:t>
            </a:r>
            <a:r>
              <a:rPr sz="900" u="sng" spc="-4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U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S</a:t>
            </a:r>
            <a:r>
              <a:rPr sz="900" u="sng" spc="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critica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l</a:t>
            </a:r>
            <a:r>
              <a:rPr sz="900" u="sng" spc="-5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i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nfrastructur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e</a:t>
            </a:r>
            <a:r>
              <a:rPr sz="900" u="sng" spc="-7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wit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h</a:t>
            </a:r>
            <a:r>
              <a:rPr sz="900" u="sng" spc="-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living-off-the-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l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an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d</a:t>
            </a:r>
            <a:r>
              <a:rPr sz="900" u="sng" spc="-3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technique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s</a:t>
            </a:r>
            <a:r>
              <a:rPr sz="900" u="sng" spc="-6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|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Microsof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t</a:t>
            </a:r>
            <a:r>
              <a:rPr sz="900" u="sng" spc="-3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Securit</a:t>
            </a:r>
            <a:r>
              <a:rPr sz="900" u="sng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y</a:t>
            </a:r>
            <a:r>
              <a:rPr sz="900" u="sng" spc="-35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</a:rPr>
              <a:t> </a:t>
            </a:r>
            <a:r>
              <a:rPr sz="900" u="sng" spc="-20" dirty="0">
                <a:solidFill>
                  <a:srgbClr val="0E78AD"/>
                </a:solidFill>
                <a:uFill>
                  <a:solidFill>
                    <a:srgbClr val="005286"/>
                  </a:solidFill>
                </a:uFill>
                <a:latin typeface="Arial"/>
                <a:cs typeface="Arial"/>
                <a:hlinkClick r:id="rId5"/>
              </a:rPr>
              <a:t>Blog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0"/>
            <a:ext cx="12192000" cy="1016000"/>
          </a:xfrm>
          <a:custGeom>
            <a:avLst/>
            <a:gdLst/>
            <a:ahLst/>
            <a:cxnLst/>
            <a:rect l="l" t="t" r="r" b="b"/>
            <a:pathLst>
              <a:path w="12192000" h="1016000">
                <a:moveTo>
                  <a:pt x="12192000" y="0"/>
                </a:moveTo>
                <a:lnTo>
                  <a:pt x="0" y="0"/>
                </a:lnTo>
                <a:lnTo>
                  <a:pt x="0" y="1015669"/>
                </a:lnTo>
                <a:lnTo>
                  <a:pt x="12192000" y="101566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5805" rIns="0" bIns="0" rtlCol="0">
            <a:spAutoFit/>
          </a:bodyPr>
          <a:lstStyle/>
          <a:p>
            <a:pPr marL="489584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Living</a:t>
            </a:r>
            <a:r>
              <a:rPr sz="4200" spc="-95" dirty="0"/>
              <a:t> </a:t>
            </a:r>
            <a:r>
              <a:rPr sz="4200" dirty="0"/>
              <a:t>Off</a:t>
            </a:r>
            <a:r>
              <a:rPr sz="4200" spc="-45" dirty="0"/>
              <a:t> </a:t>
            </a:r>
            <a:r>
              <a:rPr sz="4200" dirty="0"/>
              <a:t>the</a:t>
            </a:r>
            <a:r>
              <a:rPr sz="4200" spc="-60" dirty="0"/>
              <a:t> </a:t>
            </a:r>
            <a:r>
              <a:rPr sz="4200" spc="-20" dirty="0"/>
              <a:t>Land</a:t>
            </a:r>
            <a:endParaRPr sz="4200"/>
          </a:p>
        </p:txBody>
      </p:sp>
      <p:sp>
        <p:nvSpPr>
          <p:cNvPr id="6" name="object 6"/>
          <p:cNvSpPr txBox="1"/>
          <p:nvPr/>
        </p:nvSpPr>
        <p:spPr>
          <a:xfrm>
            <a:off x="1908417" y="1501371"/>
            <a:ext cx="4151629" cy="3533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5420" marR="20320" indent="-173355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187325" algn="l"/>
              </a:tabLst>
            </a:pPr>
            <a:r>
              <a:rPr sz="1650" spc="-10" dirty="0">
                <a:solidFill>
                  <a:srgbClr val="141414"/>
                </a:solidFill>
                <a:latin typeface="Arial"/>
                <a:cs typeface="Arial"/>
              </a:rPr>
              <a:t>Sophisticated</a:t>
            </a:r>
            <a:r>
              <a:rPr sz="1650" spc="-4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41414"/>
                </a:solidFill>
                <a:latin typeface="Arial"/>
                <a:cs typeface="Arial"/>
              </a:rPr>
              <a:t>cyberattack</a:t>
            </a:r>
            <a:r>
              <a:rPr sz="1650" spc="-6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technique</a:t>
            </a:r>
            <a:r>
              <a:rPr sz="1650" spc="-3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spc="-20" dirty="0">
                <a:solidFill>
                  <a:srgbClr val="141414"/>
                </a:solidFill>
                <a:latin typeface="Arial"/>
                <a:cs typeface="Arial"/>
              </a:rPr>
              <a:t>that 	</a:t>
            </a:r>
            <a:r>
              <a:rPr sz="1650" spc="-10" dirty="0">
                <a:solidFill>
                  <a:srgbClr val="141414"/>
                </a:solidFill>
                <a:latin typeface="Arial"/>
                <a:cs typeface="Arial"/>
              </a:rPr>
              <a:t>leverages</a:t>
            </a:r>
            <a:r>
              <a:rPr sz="1650" spc="-9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legitimate</a:t>
            </a:r>
            <a:r>
              <a:rPr sz="1650" spc="-6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tools</a:t>
            </a:r>
            <a:r>
              <a:rPr sz="1650" spc="-6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333FF"/>
                </a:solidFill>
                <a:latin typeface="Arial"/>
                <a:cs typeface="Arial"/>
              </a:rPr>
              <a:t>already</a:t>
            </a:r>
            <a:r>
              <a:rPr sz="1650" b="1" spc="-7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333FF"/>
                </a:solidFill>
                <a:latin typeface="Arial"/>
                <a:cs typeface="Arial"/>
              </a:rPr>
              <a:t>present 	</a:t>
            </a:r>
            <a:r>
              <a:rPr sz="1650" b="1" dirty="0">
                <a:solidFill>
                  <a:srgbClr val="3333FF"/>
                </a:solidFill>
                <a:latin typeface="Arial"/>
                <a:cs typeface="Arial"/>
              </a:rPr>
              <a:t>within</a:t>
            </a:r>
            <a:r>
              <a:rPr sz="1650" b="1" spc="-5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333FF"/>
                </a:solidFill>
                <a:latin typeface="Arial"/>
                <a:cs typeface="Arial"/>
              </a:rPr>
              <a:t>a</a:t>
            </a:r>
            <a:r>
              <a:rPr sz="1650" b="1" spc="-6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333FF"/>
                </a:solidFill>
                <a:latin typeface="Arial"/>
                <a:cs typeface="Arial"/>
              </a:rPr>
              <a:t>victim’s</a:t>
            </a:r>
            <a:r>
              <a:rPr sz="1650" b="1" spc="-35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333FF"/>
                </a:solidFill>
                <a:latin typeface="Arial"/>
                <a:cs typeface="Arial"/>
              </a:rPr>
              <a:t>system</a:t>
            </a:r>
            <a:r>
              <a:rPr sz="1650" b="1" spc="-100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to</a:t>
            </a:r>
            <a:r>
              <a:rPr sz="1650" spc="-4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execute</a:t>
            </a:r>
            <a:r>
              <a:rPr sz="1650" spc="-9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spc="-25" dirty="0">
                <a:solidFill>
                  <a:srgbClr val="141414"/>
                </a:solidFill>
                <a:latin typeface="Arial"/>
                <a:cs typeface="Arial"/>
              </a:rPr>
              <a:t>and 	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sustain</a:t>
            </a:r>
            <a:r>
              <a:rPr sz="1650" spc="-5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41414"/>
                </a:solidFill>
                <a:latin typeface="Arial"/>
                <a:cs typeface="Arial"/>
              </a:rPr>
              <a:t>an</a:t>
            </a:r>
            <a:r>
              <a:rPr sz="1650" spc="-4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41414"/>
                </a:solidFill>
                <a:latin typeface="Arial"/>
                <a:cs typeface="Arial"/>
              </a:rPr>
              <a:t>attack</a:t>
            </a:r>
            <a:endParaRPr sz="1650">
              <a:latin typeface="Arial"/>
              <a:cs typeface="Arial"/>
            </a:endParaRPr>
          </a:p>
          <a:p>
            <a:pPr marL="438784" marR="5080" lvl="1" indent="-165735">
              <a:lnSpc>
                <a:spcPct val="100000"/>
              </a:lnSpc>
              <a:spcBef>
                <a:spcPts val="495"/>
              </a:spcBef>
              <a:buFont typeface="Wingdings"/>
              <a:buChar char=""/>
              <a:tabLst>
                <a:tab pos="440690" algn="l"/>
              </a:tabLst>
            </a:pP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Bypasses</a:t>
            </a:r>
            <a:r>
              <a:rPr sz="1500" spc="2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traditional </a:t>
            </a:r>
            <a:r>
              <a:rPr sz="1500" spc="-25" dirty="0">
                <a:solidFill>
                  <a:srgbClr val="141414"/>
                </a:solidFill>
                <a:latin typeface="Arial"/>
                <a:cs typeface="Arial"/>
              </a:rPr>
              <a:t>signature-</a:t>
            </a: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based 	defenses</a:t>
            </a:r>
            <a:r>
              <a:rPr sz="1500" spc="-7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(Behavioral</a:t>
            </a:r>
            <a:r>
              <a:rPr sz="1500" spc="-1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41414"/>
                </a:solidFill>
                <a:latin typeface="Arial"/>
                <a:cs typeface="Arial"/>
              </a:rPr>
              <a:t>Vs.</a:t>
            </a:r>
            <a:r>
              <a:rPr sz="1500" spc="-4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Signature</a:t>
            </a:r>
            <a:r>
              <a:rPr sz="1500" spc="-14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Analysis 	</a:t>
            </a:r>
            <a:r>
              <a:rPr sz="1500" dirty="0">
                <a:solidFill>
                  <a:srgbClr val="141414"/>
                </a:solidFill>
                <a:latin typeface="Arial"/>
                <a:cs typeface="Arial"/>
              </a:rPr>
              <a:t>is</a:t>
            </a:r>
            <a:r>
              <a:rPr sz="1500" spc="-4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141414"/>
                </a:solidFill>
                <a:latin typeface="Arial"/>
                <a:cs typeface="Arial"/>
              </a:rPr>
              <a:t>key)</a:t>
            </a:r>
            <a:endParaRPr sz="150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440055" algn="l"/>
              </a:tabLst>
            </a:pP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Windows</a:t>
            </a:r>
            <a:r>
              <a:rPr sz="1500" spc="-5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Management</a:t>
            </a:r>
            <a:r>
              <a:rPr sz="1500" spc="-7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Instrumentation</a:t>
            </a:r>
            <a:endParaRPr sz="150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440055" algn="l"/>
              </a:tabLst>
            </a:pPr>
            <a:r>
              <a:rPr sz="1500" b="1" spc="-10" dirty="0">
                <a:solidFill>
                  <a:srgbClr val="141414"/>
                </a:solidFill>
                <a:latin typeface="Arial"/>
                <a:cs typeface="Arial"/>
              </a:rPr>
              <a:t>PowerShell</a:t>
            </a:r>
            <a:endParaRPr sz="150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495"/>
              </a:spcBef>
              <a:buFont typeface="Wingdings"/>
              <a:buChar char=""/>
              <a:tabLst>
                <a:tab pos="440055" algn="l"/>
              </a:tabLst>
            </a:pPr>
            <a:r>
              <a:rPr sz="1500" b="1" spc="-10" dirty="0">
                <a:solidFill>
                  <a:srgbClr val="141414"/>
                </a:solidFill>
                <a:latin typeface="Arial"/>
                <a:cs typeface="Arial"/>
              </a:rPr>
              <a:t>Scheduled</a:t>
            </a:r>
            <a:r>
              <a:rPr sz="1500" b="1" spc="-3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b="1" spc="-40" dirty="0">
                <a:solidFill>
                  <a:srgbClr val="141414"/>
                </a:solidFill>
                <a:latin typeface="Arial"/>
                <a:cs typeface="Arial"/>
              </a:rPr>
              <a:t>Tasks</a:t>
            </a:r>
            <a:r>
              <a:rPr sz="1500" b="1" spc="-5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141414"/>
                </a:solidFill>
                <a:latin typeface="Arial"/>
                <a:cs typeface="Arial"/>
              </a:rPr>
              <a:t>Actions</a:t>
            </a:r>
            <a:endParaRPr sz="150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500"/>
              </a:spcBef>
              <a:buFont typeface="Wingdings"/>
              <a:buChar char=""/>
              <a:tabLst>
                <a:tab pos="440055" algn="l"/>
              </a:tabLst>
            </a:pPr>
            <a:r>
              <a:rPr sz="1500" b="1" dirty="0">
                <a:solidFill>
                  <a:srgbClr val="141414"/>
                </a:solidFill>
                <a:latin typeface="Arial"/>
                <a:cs typeface="Arial"/>
              </a:rPr>
              <a:t>C2-</a:t>
            </a:r>
            <a:r>
              <a:rPr sz="1500" b="1" spc="-7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41414"/>
                </a:solidFill>
                <a:latin typeface="Arial"/>
                <a:cs typeface="Arial"/>
              </a:rPr>
              <a:t>Home</a:t>
            </a:r>
            <a:r>
              <a:rPr sz="1500" b="1" spc="-4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41414"/>
                </a:solidFill>
                <a:latin typeface="Arial"/>
                <a:cs typeface="Arial"/>
              </a:rPr>
              <a:t>User</a:t>
            </a:r>
            <a:r>
              <a:rPr sz="1500" b="1" spc="-7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141414"/>
                </a:solidFill>
                <a:latin typeface="Arial"/>
                <a:cs typeface="Arial"/>
              </a:rPr>
              <a:t>Networks</a:t>
            </a:r>
            <a:endParaRPr sz="150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440055" algn="l"/>
              </a:tabLst>
            </a:pPr>
            <a:r>
              <a:rPr sz="1500" spc="-55" dirty="0">
                <a:solidFill>
                  <a:srgbClr val="141414"/>
                </a:solidFill>
                <a:latin typeface="Arial"/>
                <a:cs typeface="Arial"/>
              </a:rPr>
              <a:t>FTP,</a:t>
            </a:r>
            <a:r>
              <a:rPr sz="1500" spc="-5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41414"/>
                </a:solidFill>
                <a:latin typeface="Arial"/>
                <a:cs typeface="Arial"/>
              </a:rPr>
              <a:t>SMB,</a:t>
            </a:r>
            <a:r>
              <a:rPr sz="1500" spc="-5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41414"/>
                </a:solidFill>
                <a:latin typeface="Arial"/>
                <a:cs typeface="Arial"/>
              </a:rPr>
              <a:t>and</a:t>
            </a:r>
            <a:r>
              <a:rPr sz="1500" spc="-4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141414"/>
                </a:solidFill>
                <a:latin typeface="Arial"/>
                <a:cs typeface="Arial"/>
              </a:rPr>
              <a:t>SSH</a:t>
            </a:r>
            <a:endParaRPr sz="150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495"/>
              </a:spcBef>
              <a:buFont typeface="Wingdings"/>
              <a:buChar char=""/>
              <a:tabLst>
                <a:tab pos="440055" algn="l"/>
              </a:tabLst>
            </a:pPr>
            <a:r>
              <a:rPr sz="1500" dirty="0">
                <a:solidFill>
                  <a:srgbClr val="141414"/>
                </a:solidFill>
                <a:latin typeface="Arial"/>
                <a:cs typeface="Arial"/>
              </a:rPr>
              <a:t>Log</a:t>
            </a:r>
            <a:r>
              <a:rPr sz="1500" spc="-9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41414"/>
                </a:solidFill>
                <a:latin typeface="Arial"/>
                <a:cs typeface="Arial"/>
              </a:rPr>
              <a:t>Deletion</a:t>
            </a:r>
            <a:r>
              <a:rPr sz="1500" spc="-9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41414"/>
                </a:solidFill>
                <a:latin typeface="Arial"/>
                <a:cs typeface="Arial"/>
              </a:rPr>
              <a:t>(Event</a:t>
            </a:r>
            <a:r>
              <a:rPr sz="1500" spc="-8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41414"/>
                </a:solidFill>
                <a:latin typeface="Arial"/>
                <a:cs typeface="Arial"/>
              </a:rPr>
              <a:t>1102)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2200" y="1447800"/>
            <a:ext cx="4229098" cy="360216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51150" y="5557234"/>
            <a:ext cx="53936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Livin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g</a:t>
            </a:r>
            <a:r>
              <a:rPr sz="1050" u="sng" spc="-40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Of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f</a:t>
            </a:r>
            <a:r>
              <a:rPr sz="1050" u="sng" spc="-70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th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e</a:t>
            </a:r>
            <a:r>
              <a:rPr sz="1050" u="sng" spc="-55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Lan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d</a:t>
            </a:r>
            <a:r>
              <a:rPr sz="1050" u="sng" spc="-45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(LOTL)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:</a:t>
            </a:r>
            <a:r>
              <a:rPr sz="1050" u="sng" spc="-60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Th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e</a:t>
            </a:r>
            <a:r>
              <a:rPr sz="1050" u="sng" spc="-55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I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nvisibl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e</a:t>
            </a:r>
            <a:r>
              <a:rPr sz="1050" u="sng" spc="-45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Cybe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r</a:t>
            </a:r>
            <a:r>
              <a:rPr sz="1050" u="sng" spc="-40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Threa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t</a:t>
            </a:r>
            <a:r>
              <a:rPr sz="1050" u="sng" spc="-65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Lurkin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g</a:t>
            </a:r>
            <a:r>
              <a:rPr sz="1050" u="sng" spc="-50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i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n</a:t>
            </a:r>
            <a:r>
              <a:rPr sz="1050" u="sng" spc="-45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You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r</a:t>
            </a:r>
            <a:r>
              <a:rPr sz="1050" u="sng" spc="-50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Syste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m</a:t>
            </a:r>
            <a:r>
              <a:rPr sz="1050" u="sng" spc="-50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</a:rPr>
              <a:t> </a:t>
            </a:r>
            <a:r>
              <a:rPr sz="1050" u="sng" spc="-10" dirty="0">
                <a:solidFill>
                  <a:srgbClr val="0E78AD"/>
                </a:solidFill>
                <a:uFill>
                  <a:solidFill>
                    <a:srgbClr val="0000C8"/>
                  </a:solidFill>
                </a:uFill>
                <a:latin typeface="Arial"/>
                <a:cs typeface="Arial"/>
                <a:hlinkClick r:id="rId4"/>
              </a:rPr>
              <a:t>(socradar.io)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360911" y="6237690"/>
            <a:ext cx="141605" cy="14287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00" b="1" spc="-25" dirty="0">
                <a:solidFill>
                  <a:srgbClr val="5A5B5D"/>
                </a:solidFill>
                <a:latin typeface="Arial"/>
                <a:cs typeface="Arial"/>
              </a:rPr>
              <a:t>19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0"/>
            <a:ext cx="12192000" cy="1016000"/>
          </a:xfrm>
          <a:custGeom>
            <a:avLst/>
            <a:gdLst/>
            <a:ahLst/>
            <a:cxnLst/>
            <a:rect l="l" t="t" r="r" b="b"/>
            <a:pathLst>
              <a:path w="12192000" h="1016000">
                <a:moveTo>
                  <a:pt x="12192000" y="0"/>
                </a:moveTo>
                <a:lnTo>
                  <a:pt x="0" y="0"/>
                </a:lnTo>
                <a:lnTo>
                  <a:pt x="0" y="1015669"/>
                </a:lnTo>
                <a:lnTo>
                  <a:pt x="12192000" y="101566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470" rIns="0" bIns="0" rtlCol="0">
            <a:spAutoFit/>
          </a:bodyPr>
          <a:lstStyle/>
          <a:p>
            <a:pPr marL="489584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Calibri"/>
                <a:cs typeface="Calibri"/>
              </a:rPr>
              <a:t>Best</a:t>
            </a:r>
            <a:r>
              <a:rPr sz="4400" spc="-114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Practice</a:t>
            </a:r>
            <a:r>
              <a:rPr sz="4400" spc="-114" dirty="0">
                <a:latin typeface="Calibri"/>
                <a:cs typeface="Calibri"/>
              </a:rPr>
              <a:t> </a:t>
            </a:r>
            <a:r>
              <a:rPr sz="4400" spc="-10" dirty="0">
                <a:latin typeface="Calibri"/>
                <a:cs typeface="Calibri"/>
              </a:rPr>
              <a:t>Detection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7689" y="1790039"/>
            <a:ext cx="2234906" cy="299249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132715" indent="-21209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26060" algn="l"/>
              </a:tabLst>
            </a:pPr>
            <a:r>
              <a:rPr spc="-10" dirty="0"/>
              <a:t>LOTL</a:t>
            </a:r>
            <a:r>
              <a:rPr spc="-90" dirty="0"/>
              <a:t> </a:t>
            </a:r>
            <a:r>
              <a:rPr dirty="0"/>
              <a:t>detection</a:t>
            </a:r>
            <a:r>
              <a:rPr spc="-110" dirty="0"/>
              <a:t> </a:t>
            </a:r>
            <a:r>
              <a:rPr spc="-10" dirty="0"/>
              <a:t>requires</a:t>
            </a:r>
            <a:r>
              <a:rPr spc="-100" dirty="0"/>
              <a:t> </a:t>
            </a:r>
            <a:r>
              <a:rPr spc="-10" dirty="0"/>
              <a:t>organizations 	undertake</a:t>
            </a:r>
            <a:r>
              <a:rPr spc="-85" dirty="0"/>
              <a:t> </a:t>
            </a:r>
            <a:r>
              <a:rPr spc="-10" dirty="0"/>
              <a:t>contextual</a:t>
            </a:r>
            <a:r>
              <a:rPr spc="-70" dirty="0"/>
              <a:t> </a:t>
            </a:r>
            <a:r>
              <a:rPr dirty="0"/>
              <a:t>analyses</a:t>
            </a:r>
            <a:r>
              <a:rPr spc="-80" dirty="0"/>
              <a:t> </a:t>
            </a:r>
            <a:r>
              <a:rPr dirty="0"/>
              <a:t>of</a:t>
            </a:r>
            <a:r>
              <a:rPr spc="-65" dirty="0"/>
              <a:t> </a:t>
            </a:r>
            <a:r>
              <a:rPr spc="-10" dirty="0"/>
              <a:t>multiple 	</a:t>
            </a:r>
            <a:r>
              <a:rPr dirty="0"/>
              <a:t>data/log</a:t>
            </a:r>
            <a:r>
              <a:rPr spc="-90" dirty="0"/>
              <a:t> </a:t>
            </a:r>
            <a:r>
              <a:rPr dirty="0"/>
              <a:t>sources</a:t>
            </a:r>
            <a:r>
              <a:rPr spc="-80" dirty="0"/>
              <a:t> </a:t>
            </a:r>
            <a:r>
              <a:rPr dirty="0"/>
              <a:t>to</a:t>
            </a:r>
            <a:r>
              <a:rPr spc="-95" dirty="0"/>
              <a:t> </a:t>
            </a:r>
            <a:r>
              <a:rPr dirty="0"/>
              <a:t>identify</a:t>
            </a:r>
            <a:r>
              <a:rPr spc="-70" dirty="0"/>
              <a:t> </a:t>
            </a:r>
            <a:r>
              <a:rPr spc="-10" dirty="0"/>
              <a:t>command 	executions,</a:t>
            </a:r>
            <a:r>
              <a:rPr spc="-60" dirty="0"/>
              <a:t> </a:t>
            </a:r>
            <a:r>
              <a:rPr dirty="0"/>
              <a:t>file</a:t>
            </a:r>
            <a:r>
              <a:rPr spc="-50" dirty="0"/>
              <a:t> </a:t>
            </a:r>
            <a:r>
              <a:rPr spc="-10" dirty="0"/>
              <a:t>interactions,</a:t>
            </a:r>
            <a:r>
              <a:rPr spc="-55" dirty="0"/>
              <a:t> </a:t>
            </a:r>
            <a:r>
              <a:rPr spc="-10" dirty="0"/>
              <a:t>privilege 	escalations,</a:t>
            </a:r>
            <a:r>
              <a:rPr spc="-60" dirty="0"/>
              <a:t> </a:t>
            </a:r>
            <a:r>
              <a:rPr dirty="0"/>
              <a:t>and</a:t>
            </a:r>
            <a:r>
              <a:rPr spc="-50" dirty="0"/>
              <a:t> </a:t>
            </a:r>
            <a:r>
              <a:rPr dirty="0"/>
              <a:t>other</a:t>
            </a:r>
            <a:r>
              <a:rPr spc="-45" dirty="0"/>
              <a:t> </a:t>
            </a:r>
            <a:r>
              <a:rPr dirty="0"/>
              <a:t>network</a:t>
            </a:r>
            <a:r>
              <a:rPr spc="-60" dirty="0"/>
              <a:t> </a:t>
            </a:r>
            <a:r>
              <a:rPr spc="-10" dirty="0"/>
              <a:t>activities 	</a:t>
            </a:r>
            <a:r>
              <a:rPr dirty="0"/>
              <a:t>that</a:t>
            </a:r>
            <a:r>
              <a:rPr spc="-90" dirty="0"/>
              <a:t> </a:t>
            </a:r>
            <a:r>
              <a:rPr dirty="0"/>
              <a:t>differ</a:t>
            </a:r>
            <a:r>
              <a:rPr spc="-65" dirty="0"/>
              <a:t> </a:t>
            </a:r>
            <a:r>
              <a:rPr dirty="0"/>
              <a:t>from</a:t>
            </a:r>
            <a:r>
              <a:rPr spc="-85" dirty="0"/>
              <a:t> </a:t>
            </a:r>
            <a:r>
              <a:rPr dirty="0"/>
              <a:t>normal</a:t>
            </a:r>
            <a:r>
              <a:rPr spc="-90" dirty="0"/>
              <a:t> </a:t>
            </a:r>
            <a:r>
              <a:rPr spc="-10" dirty="0"/>
              <a:t>administrative 	actions.</a:t>
            </a:r>
          </a:p>
          <a:p>
            <a:pPr marL="224790" marR="5080" indent="-212090">
              <a:lnSpc>
                <a:spcPct val="100000"/>
              </a:lnSpc>
              <a:spcBef>
                <a:spcPts val="2880"/>
              </a:spcBef>
              <a:buFont typeface="Arial"/>
              <a:buChar char="•"/>
              <a:tabLst>
                <a:tab pos="226060" algn="l"/>
              </a:tabLst>
            </a:pPr>
            <a:r>
              <a:rPr spc="-10" dirty="0"/>
              <a:t>Establishing</a:t>
            </a:r>
            <a:r>
              <a:rPr spc="-45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spc="-10" dirty="0"/>
              <a:t>maintaining</a:t>
            </a:r>
            <a:r>
              <a:rPr spc="-55" dirty="0"/>
              <a:t> </a:t>
            </a:r>
            <a:r>
              <a:rPr spc="-25" dirty="0"/>
              <a:t>an 	</a:t>
            </a:r>
            <a:r>
              <a:rPr spc="-10" dirty="0"/>
              <a:t>infrastructure</a:t>
            </a:r>
            <a:r>
              <a:rPr spc="-45" dirty="0"/>
              <a:t> </a:t>
            </a:r>
            <a:r>
              <a:rPr dirty="0"/>
              <a:t>that</a:t>
            </a:r>
            <a:r>
              <a:rPr spc="-50" dirty="0"/>
              <a:t> </a:t>
            </a:r>
            <a:r>
              <a:rPr dirty="0"/>
              <a:t>collects</a:t>
            </a:r>
            <a:r>
              <a:rPr spc="-65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spc="-10" dirty="0"/>
              <a:t>organizes 	</a:t>
            </a:r>
            <a:r>
              <a:rPr dirty="0"/>
              <a:t>logs</a:t>
            </a:r>
            <a:r>
              <a:rPr spc="-55" dirty="0"/>
              <a:t> </a:t>
            </a:r>
            <a:r>
              <a:rPr dirty="0"/>
              <a:t>for</a:t>
            </a:r>
            <a:r>
              <a:rPr spc="-45" dirty="0"/>
              <a:t> </a:t>
            </a:r>
            <a:r>
              <a:rPr spc="-20" dirty="0"/>
              <a:t>defenders</a:t>
            </a:r>
            <a:r>
              <a:rPr spc="-55" dirty="0"/>
              <a:t> </a:t>
            </a:r>
            <a:r>
              <a:rPr dirty="0"/>
              <a:t>is</a:t>
            </a:r>
            <a:r>
              <a:rPr spc="-50" dirty="0"/>
              <a:t> </a:t>
            </a:r>
            <a:r>
              <a:rPr dirty="0"/>
              <a:t>essential</a:t>
            </a:r>
            <a:r>
              <a:rPr spc="-50" dirty="0"/>
              <a:t> </a:t>
            </a:r>
            <a:r>
              <a:rPr dirty="0"/>
              <a:t>for</a:t>
            </a:r>
            <a:r>
              <a:rPr spc="-45" dirty="0"/>
              <a:t> </a:t>
            </a:r>
            <a:r>
              <a:rPr spc="-10" dirty="0"/>
              <a:t>detecting 	LOTL</a:t>
            </a:r>
            <a:r>
              <a:rPr spc="-120" dirty="0"/>
              <a:t> </a:t>
            </a:r>
            <a:r>
              <a:rPr spc="-10" dirty="0"/>
              <a:t>techniques.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0"/>
            <a:ext cx="12192000" cy="1016000"/>
          </a:xfrm>
          <a:custGeom>
            <a:avLst/>
            <a:gdLst/>
            <a:ahLst/>
            <a:cxnLst/>
            <a:rect l="l" t="t" r="r" b="b"/>
            <a:pathLst>
              <a:path w="12192000" h="1016000">
                <a:moveTo>
                  <a:pt x="12192000" y="0"/>
                </a:moveTo>
                <a:lnTo>
                  <a:pt x="0" y="0"/>
                </a:lnTo>
                <a:lnTo>
                  <a:pt x="0" y="1015669"/>
                </a:lnTo>
                <a:lnTo>
                  <a:pt x="12192000" y="101566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470" rIns="0" bIns="0" rtlCol="0">
            <a:spAutoFit/>
          </a:bodyPr>
          <a:lstStyle/>
          <a:p>
            <a:pPr marL="489584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Calibri"/>
                <a:cs typeface="Calibri"/>
              </a:rPr>
              <a:t>Logging</a:t>
            </a:r>
            <a:r>
              <a:rPr sz="4400" spc="-4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Made</a:t>
            </a:r>
            <a:r>
              <a:rPr sz="4400" spc="-45" dirty="0">
                <a:latin typeface="Calibri"/>
                <a:cs typeface="Calibri"/>
              </a:rPr>
              <a:t> </a:t>
            </a:r>
            <a:r>
              <a:rPr sz="4400" spc="-20" dirty="0">
                <a:latin typeface="Calibri"/>
                <a:cs typeface="Calibri"/>
              </a:rPr>
              <a:t>Easy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59701" y="1398523"/>
            <a:ext cx="8226425" cy="3865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CISA's</a:t>
            </a:r>
            <a:r>
              <a:rPr sz="1800" u="sng" spc="-4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Logging</a:t>
            </a:r>
            <a:r>
              <a:rPr sz="180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Made</a:t>
            </a:r>
            <a:r>
              <a:rPr sz="1800" u="sng" spc="-3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Easy</a:t>
            </a:r>
            <a:r>
              <a:rPr sz="1800" u="sng" spc="-3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(LME</a:t>
            </a:r>
            <a:r>
              <a:rPr sz="18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)</a:t>
            </a:r>
            <a:r>
              <a:rPr sz="1800" u="sng" spc="-1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is</a:t>
            </a:r>
            <a:r>
              <a:rPr sz="1800" u="none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a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spc="-10" dirty="0">
                <a:solidFill>
                  <a:srgbClr val="221F1F"/>
                </a:solidFill>
                <a:latin typeface="Arial"/>
                <a:cs typeface="Arial"/>
              </a:rPr>
              <a:t>no-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cost</a:t>
            </a:r>
            <a:r>
              <a:rPr sz="1800" u="none" spc="-1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log</a:t>
            </a:r>
            <a:r>
              <a:rPr sz="1800" u="none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management</a:t>
            </a:r>
            <a:r>
              <a:rPr sz="1800" u="none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solution</a:t>
            </a:r>
            <a:r>
              <a:rPr sz="1800" u="none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spc="-25" dirty="0">
                <a:solidFill>
                  <a:srgbClr val="221F1F"/>
                </a:solidFill>
                <a:latin typeface="Arial"/>
                <a:cs typeface="Arial"/>
              </a:rPr>
              <a:t>for</a:t>
            </a:r>
            <a:r>
              <a:rPr sz="1800" u="none" spc="50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small</a:t>
            </a:r>
            <a:r>
              <a:rPr sz="1800" u="none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to</a:t>
            </a:r>
            <a:r>
              <a:rPr sz="1800" u="none" spc="-5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spc="-10" dirty="0">
                <a:solidFill>
                  <a:srgbClr val="221F1F"/>
                </a:solidFill>
                <a:latin typeface="Arial"/>
                <a:cs typeface="Arial"/>
              </a:rPr>
              <a:t>medium-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sized</a:t>
            </a:r>
            <a:r>
              <a:rPr sz="1800" u="none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organizations</a:t>
            </a:r>
            <a:r>
              <a:rPr sz="1800" u="none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with</a:t>
            </a:r>
            <a:r>
              <a:rPr sz="1800" u="none" spc="-1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limited</a:t>
            </a:r>
            <a:r>
              <a:rPr sz="1800" u="none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resources</a:t>
            </a:r>
            <a:r>
              <a:rPr sz="1800" u="none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that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would</a:t>
            </a:r>
            <a:r>
              <a:rPr sz="1800" u="none" spc="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spc="-10" dirty="0">
                <a:solidFill>
                  <a:srgbClr val="221F1F"/>
                </a:solidFill>
                <a:latin typeface="Arial"/>
                <a:cs typeface="Arial"/>
              </a:rPr>
              <a:t>otherwise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have</a:t>
            </a:r>
            <a:r>
              <a:rPr sz="1800" u="none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little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to</a:t>
            </a:r>
            <a:r>
              <a:rPr sz="1800" u="none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no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functionality</a:t>
            </a:r>
            <a:r>
              <a:rPr sz="1800" u="none" spc="-1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to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detect</a:t>
            </a:r>
            <a:r>
              <a:rPr sz="1800" u="none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attacks.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LME</a:t>
            </a:r>
            <a:r>
              <a:rPr sz="1800" u="none" spc="-2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offers</a:t>
            </a:r>
            <a:r>
              <a:rPr sz="1800" u="none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centralized</a:t>
            </a:r>
            <a:r>
              <a:rPr sz="1800" u="none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spc="-10" dirty="0">
                <a:solidFill>
                  <a:srgbClr val="221F1F"/>
                </a:solidFill>
                <a:latin typeface="Arial"/>
                <a:cs typeface="Arial"/>
              </a:rPr>
              <a:t>logging,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proactive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threat</a:t>
            </a:r>
            <a:r>
              <a:rPr sz="1800" u="none" spc="-4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detection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and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enhanced</a:t>
            </a:r>
            <a:r>
              <a:rPr sz="1800" u="none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security</a:t>
            </a:r>
            <a:r>
              <a:rPr sz="1800" u="none" spc="-4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by</a:t>
            </a:r>
            <a:r>
              <a:rPr sz="1800" u="none" spc="-4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allowing organizations</a:t>
            </a:r>
            <a:r>
              <a:rPr sz="1800" u="none" spc="-1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spc="-25" dirty="0">
                <a:solidFill>
                  <a:srgbClr val="221F1F"/>
                </a:solidFill>
                <a:latin typeface="Arial"/>
                <a:cs typeface="Arial"/>
              </a:rPr>
              <a:t>to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monitor</a:t>
            </a:r>
            <a:r>
              <a:rPr sz="1800" u="none" spc="-2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their</a:t>
            </a:r>
            <a:r>
              <a:rPr sz="1800" u="none" spc="-4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network, identify</a:t>
            </a:r>
            <a:r>
              <a:rPr sz="1800" u="none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users,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and</a:t>
            </a:r>
            <a:r>
              <a:rPr sz="1800" u="none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actively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analyze</a:t>
            </a:r>
            <a:r>
              <a:rPr sz="1800" u="none" spc="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Sysmon</a:t>
            </a:r>
            <a:r>
              <a:rPr sz="1800" u="none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data</a:t>
            </a:r>
            <a:r>
              <a:rPr sz="1800" u="none" spc="-4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to</a:t>
            </a:r>
            <a:r>
              <a:rPr sz="1800" u="none" spc="-4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spc="-10" dirty="0">
                <a:solidFill>
                  <a:srgbClr val="221F1F"/>
                </a:solidFill>
                <a:latin typeface="Arial"/>
                <a:cs typeface="Arial"/>
              </a:rPr>
              <a:t>quickly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identify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potential</a:t>
            </a:r>
            <a:r>
              <a:rPr sz="1800" u="none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malicious</a:t>
            </a:r>
            <a:r>
              <a:rPr sz="1800" u="none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spc="-25" dirty="0">
                <a:solidFill>
                  <a:srgbClr val="221F1F"/>
                </a:solidFill>
                <a:latin typeface="Arial"/>
                <a:cs typeface="Arial"/>
              </a:rPr>
              <a:t>activity.</a:t>
            </a:r>
            <a:r>
              <a:rPr sz="1800" u="none" spc="-10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As</a:t>
            </a:r>
            <a:r>
              <a:rPr sz="1800" u="none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a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locally</a:t>
            </a:r>
            <a:r>
              <a:rPr sz="1800" u="none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run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application,</a:t>
            </a:r>
            <a:r>
              <a:rPr sz="1800" u="none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CISA</a:t>
            </a:r>
            <a:r>
              <a:rPr sz="1800" u="none" spc="-114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spc="-10" dirty="0">
                <a:solidFill>
                  <a:srgbClr val="221F1F"/>
                </a:solidFill>
                <a:latin typeface="Arial"/>
                <a:cs typeface="Arial"/>
              </a:rPr>
              <a:t>cannot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access</a:t>
            </a:r>
            <a:r>
              <a:rPr sz="1800" u="none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LME</a:t>
            </a:r>
            <a:r>
              <a:rPr sz="1800" u="none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data,</a:t>
            </a:r>
            <a:r>
              <a:rPr sz="1800" u="none" spc="-2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ensuring</a:t>
            </a:r>
            <a:r>
              <a:rPr sz="1800" u="none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the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privacy</a:t>
            </a:r>
            <a:r>
              <a:rPr sz="1800" u="none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and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security</a:t>
            </a:r>
            <a:r>
              <a:rPr sz="1800" u="none" spc="-1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of</a:t>
            </a:r>
            <a:r>
              <a:rPr sz="1800" u="none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221F1F"/>
                </a:solidFill>
                <a:latin typeface="Arial"/>
                <a:cs typeface="Arial"/>
              </a:rPr>
              <a:t>organizations' </a:t>
            </a:r>
            <a:r>
              <a:rPr sz="1800" u="none" spc="-10" dirty="0">
                <a:solidFill>
                  <a:srgbClr val="221F1F"/>
                </a:solidFill>
                <a:latin typeface="Arial"/>
                <a:cs typeface="Arial"/>
              </a:rPr>
              <a:t>information.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marL="12700" marR="20955">
              <a:lnSpc>
                <a:spcPct val="100000"/>
              </a:lnSpc>
            </a:pP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LME</a:t>
            </a:r>
            <a:r>
              <a:rPr sz="1800" spc="-4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is</a:t>
            </a:r>
            <a:r>
              <a:rPr sz="1800" spc="-2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dedicated</a:t>
            </a:r>
            <a:r>
              <a:rPr sz="1800" spc="-1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to</a:t>
            </a:r>
            <a:r>
              <a:rPr sz="1800" spc="-4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evolving</a:t>
            </a:r>
            <a:r>
              <a:rPr sz="1800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with the</a:t>
            </a:r>
            <a:r>
              <a:rPr sz="1800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cybersecurity needs</a:t>
            </a:r>
            <a:r>
              <a:rPr sz="18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of</a:t>
            </a:r>
            <a:r>
              <a:rPr sz="1800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its</a:t>
            </a:r>
            <a:r>
              <a:rPr sz="1800" spc="-2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"/>
                <a:cs typeface="Arial"/>
              </a:rPr>
              <a:t>community.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Available</a:t>
            </a:r>
            <a:r>
              <a:rPr sz="1800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to</a:t>
            </a:r>
            <a:r>
              <a:rPr sz="1800" spc="-4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the</a:t>
            </a:r>
            <a:r>
              <a:rPr sz="1800" spc="-4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public,</a:t>
            </a:r>
            <a:r>
              <a:rPr sz="1800" spc="-2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LME</a:t>
            </a:r>
            <a:r>
              <a:rPr sz="1800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serves</a:t>
            </a:r>
            <a:r>
              <a:rPr sz="1800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organizations</a:t>
            </a:r>
            <a:r>
              <a:rPr sz="1800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across</a:t>
            </a:r>
            <a:r>
              <a:rPr sz="1800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private,</a:t>
            </a:r>
            <a:r>
              <a:rPr sz="1800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public</a:t>
            </a:r>
            <a:r>
              <a:rPr sz="18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and</a:t>
            </a:r>
            <a:r>
              <a:rPr sz="1800" spc="-4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221F1F"/>
                </a:solidFill>
                <a:latin typeface="Arial"/>
                <a:cs typeface="Arial"/>
              </a:rPr>
              <a:t>non-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profit</a:t>
            </a:r>
            <a:r>
              <a:rPr sz="1800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sectors,</a:t>
            </a:r>
            <a:r>
              <a:rPr sz="1800" spc="-2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especially</a:t>
            </a:r>
            <a:r>
              <a:rPr sz="1800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those</a:t>
            </a:r>
            <a:r>
              <a:rPr sz="1800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operating</a:t>
            </a:r>
            <a:r>
              <a:rPr sz="18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221F1F"/>
                </a:solidFill>
                <a:latin typeface="Arial"/>
                <a:cs typeface="Arial"/>
              </a:rPr>
              <a:t>Windows-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based,</a:t>
            </a:r>
            <a:r>
              <a:rPr sz="1800" spc="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"/>
                <a:cs typeface="Arial"/>
              </a:rPr>
              <a:t>on-</a:t>
            </a:r>
            <a:r>
              <a:rPr sz="1800" dirty="0">
                <a:solidFill>
                  <a:srgbClr val="221F1F"/>
                </a:solidFill>
                <a:latin typeface="Arial"/>
                <a:cs typeface="Arial"/>
              </a:rPr>
              <a:t>premises</a:t>
            </a:r>
            <a:r>
              <a:rPr sz="18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21F1F"/>
                </a:solidFill>
                <a:latin typeface="Arial"/>
                <a:cs typeface="Arial"/>
              </a:rPr>
              <a:t>networks.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marL="12700" marR="240665">
              <a:lnSpc>
                <a:spcPct val="100000"/>
              </a:lnSpc>
            </a:pPr>
            <a:r>
              <a:rPr sz="1800" spc="-95" dirty="0">
                <a:solidFill>
                  <a:srgbClr val="1B1B1B"/>
                </a:solidFill>
                <a:latin typeface="Arial"/>
                <a:cs typeface="Arial"/>
              </a:rPr>
              <a:t>To</a:t>
            </a:r>
            <a:r>
              <a:rPr sz="18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B1B1B"/>
                </a:solidFill>
                <a:latin typeface="Arial"/>
                <a:cs typeface="Arial"/>
              </a:rPr>
              <a:t>get</a:t>
            </a:r>
            <a:r>
              <a:rPr sz="1800" spc="-5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B1B1B"/>
                </a:solidFill>
                <a:latin typeface="Arial"/>
                <a:cs typeface="Arial"/>
              </a:rPr>
              <a:t>started</a:t>
            </a:r>
            <a:r>
              <a:rPr sz="18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B1B1B"/>
                </a:solidFill>
                <a:latin typeface="Arial"/>
                <a:cs typeface="Arial"/>
              </a:rPr>
              <a:t>with</a:t>
            </a:r>
            <a:r>
              <a:rPr sz="1800" spc="-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B1B1B"/>
                </a:solidFill>
                <a:latin typeface="Arial"/>
                <a:cs typeface="Arial"/>
              </a:rPr>
              <a:t>LME,</a:t>
            </a:r>
            <a:r>
              <a:rPr sz="1800" spc="-3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B1B1B"/>
                </a:solidFill>
                <a:latin typeface="Arial"/>
                <a:cs typeface="Arial"/>
              </a:rPr>
              <a:t>download</a:t>
            </a:r>
            <a:r>
              <a:rPr sz="1800" spc="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B1B1B"/>
                </a:solidFill>
                <a:latin typeface="Arial"/>
                <a:cs typeface="Arial"/>
              </a:rPr>
              <a:t>it</a:t>
            </a:r>
            <a:r>
              <a:rPr sz="1800" spc="-3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B1B1B"/>
                </a:solidFill>
                <a:latin typeface="Arial"/>
                <a:cs typeface="Arial"/>
              </a:rPr>
              <a:t>directly</a:t>
            </a:r>
            <a:r>
              <a:rPr sz="1800" spc="-2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B1B1B"/>
                </a:solidFill>
                <a:latin typeface="Arial"/>
                <a:cs typeface="Arial"/>
              </a:rPr>
              <a:t>from</a:t>
            </a:r>
            <a:r>
              <a:rPr sz="1800" spc="-3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CISA’s</a:t>
            </a:r>
            <a:r>
              <a:rPr sz="180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8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GitHu</a:t>
            </a:r>
            <a:r>
              <a:rPr sz="18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b</a:t>
            </a:r>
            <a:r>
              <a:rPr sz="1800" u="sng" spc="-4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 </a:t>
            </a:r>
            <a:r>
              <a:rPr sz="18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page</a:t>
            </a:r>
            <a:r>
              <a:rPr sz="1800" u="none" dirty="0">
                <a:solidFill>
                  <a:srgbClr val="1B1B1B"/>
                </a:solidFill>
                <a:latin typeface="Arial"/>
                <a:cs typeface="Arial"/>
              </a:rPr>
              <a:t>.</a:t>
            </a:r>
            <a:r>
              <a:rPr sz="1800" u="none" spc="-2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1B1B1B"/>
                </a:solidFill>
                <a:latin typeface="Arial"/>
                <a:cs typeface="Arial"/>
              </a:rPr>
              <a:t>For</a:t>
            </a:r>
            <a:r>
              <a:rPr sz="1800" u="none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u="none" spc="-25" dirty="0">
                <a:solidFill>
                  <a:srgbClr val="1B1B1B"/>
                </a:solidFill>
                <a:latin typeface="Arial"/>
                <a:cs typeface="Arial"/>
              </a:rPr>
              <a:t>any </a:t>
            </a:r>
            <a:r>
              <a:rPr sz="1800" u="none" dirty="0">
                <a:solidFill>
                  <a:srgbClr val="1B1B1B"/>
                </a:solidFill>
                <a:latin typeface="Arial"/>
                <a:cs typeface="Arial"/>
              </a:rPr>
              <a:t>questions,</a:t>
            </a:r>
            <a:r>
              <a:rPr sz="1800" u="none" spc="-2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1B1B1B"/>
                </a:solidFill>
                <a:latin typeface="Arial"/>
                <a:cs typeface="Arial"/>
              </a:rPr>
              <a:t>please</a:t>
            </a:r>
            <a:r>
              <a:rPr sz="1800" u="none" spc="-3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u="none" dirty="0">
                <a:solidFill>
                  <a:srgbClr val="1B1B1B"/>
                </a:solidFill>
                <a:latin typeface="Arial"/>
                <a:cs typeface="Arial"/>
              </a:rPr>
              <a:t>contact</a:t>
            </a:r>
            <a:r>
              <a:rPr sz="1800" u="none" spc="-3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80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5"/>
              </a:rPr>
              <a:t>CyberSharedServices@cisa.dhs.gov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68168" y="6125400"/>
            <a:ext cx="995044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26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EA/SED/IOD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March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18,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2026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016000"/>
          </a:xfrm>
          <a:custGeom>
            <a:avLst/>
            <a:gdLst/>
            <a:ahLst/>
            <a:cxnLst/>
            <a:rect l="l" t="t" r="r" b="b"/>
            <a:pathLst>
              <a:path w="12192000" h="1016000">
                <a:moveTo>
                  <a:pt x="12192000" y="0"/>
                </a:moveTo>
                <a:lnTo>
                  <a:pt x="0" y="0"/>
                </a:lnTo>
                <a:lnTo>
                  <a:pt x="0" y="1015669"/>
                </a:lnTo>
                <a:lnTo>
                  <a:pt x="12192000" y="101566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627380" y="229617"/>
            <a:ext cx="205486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latin typeface="Calibri"/>
                <a:cs typeface="Calibri"/>
              </a:rPr>
              <a:t>Malcolm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90073" y="5508396"/>
            <a:ext cx="14160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b="1" spc="-25" dirty="0">
                <a:solidFill>
                  <a:srgbClr val="5A5B5D"/>
                </a:solidFill>
                <a:latin typeface="Arial"/>
                <a:cs typeface="Arial"/>
              </a:rPr>
              <a:t>22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84681" y="1040991"/>
            <a:ext cx="5036185" cy="331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What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Malcom?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threat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detection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network </a:t>
            </a:r>
            <a:r>
              <a:rPr sz="1800" dirty="0">
                <a:latin typeface="Arial"/>
                <a:cs typeface="Arial"/>
              </a:rPr>
              <a:t>traffic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analysis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toolset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that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provides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centralized </a:t>
            </a:r>
            <a:r>
              <a:rPr sz="1800" dirty="0">
                <a:latin typeface="Arial"/>
                <a:cs typeface="Arial"/>
              </a:rPr>
              <a:t>logging,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monitoring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investigation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platform.</a:t>
            </a:r>
            <a:endParaRPr sz="1800">
              <a:latin typeface="Arial"/>
              <a:cs typeface="Arial"/>
            </a:endParaRPr>
          </a:p>
          <a:p>
            <a:pPr marL="225425" marR="16510" indent="-213360">
              <a:lnSpc>
                <a:spcPct val="100000"/>
              </a:lnSpc>
              <a:buFont typeface="Arial"/>
              <a:buChar char="•"/>
              <a:tabLst>
                <a:tab pos="225425" algn="l"/>
              </a:tabLst>
            </a:pPr>
            <a:r>
              <a:rPr sz="1800" b="1" dirty="0">
                <a:latin typeface="Arial"/>
                <a:cs typeface="Arial"/>
              </a:rPr>
              <a:t>Centralized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network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logging,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monitoring, </a:t>
            </a:r>
            <a:r>
              <a:rPr sz="1800" b="1" dirty="0">
                <a:latin typeface="Arial"/>
                <a:cs typeface="Arial"/>
              </a:rPr>
              <a:t>threat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detection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and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network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traffic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analysis tools</a:t>
            </a:r>
            <a:endParaRPr sz="1800">
              <a:latin typeface="Arial"/>
              <a:cs typeface="Arial"/>
            </a:endParaRPr>
          </a:p>
          <a:p>
            <a:pPr marL="225425" marR="396875" indent="-213360">
              <a:lnSpc>
                <a:spcPct val="100000"/>
              </a:lnSpc>
              <a:buFont typeface="Arial"/>
              <a:buChar char="•"/>
              <a:tabLst>
                <a:tab pos="225425" algn="l"/>
              </a:tabLst>
            </a:pPr>
            <a:r>
              <a:rPr sz="1800" b="1" dirty="0">
                <a:latin typeface="Arial"/>
                <a:cs typeface="Arial"/>
              </a:rPr>
              <a:t>Runs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Linux,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MacOS,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Windows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10</a:t>
            </a:r>
            <a:r>
              <a:rPr sz="1800" b="1" spc="-25" dirty="0">
                <a:latin typeface="Arial"/>
                <a:cs typeface="Arial"/>
              </a:rPr>
              <a:t> and </a:t>
            </a:r>
            <a:r>
              <a:rPr sz="1800" b="1" dirty="0">
                <a:latin typeface="Arial"/>
                <a:cs typeface="Arial"/>
              </a:rPr>
              <a:t>above,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and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in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cloud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environments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via </a:t>
            </a:r>
            <a:r>
              <a:rPr sz="1800" b="1" spc="-10" dirty="0">
                <a:latin typeface="Arial"/>
                <a:cs typeface="Arial"/>
              </a:rPr>
              <a:t>Kubernetes</a:t>
            </a:r>
            <a:endParaRPr sz="1800">
              <a:latin typeface="Arial"/>
              <a:cs typeface="Arial"/>
            </a:endParaRPr>
          </a:p>
          <a:p>
            <a:pPr marL="225425" marR="27940" indent="-213360">
              <a:lnSpc>
                <a:spcPct val="100000"/>
              </a:lnSpc>
              <a:buFont typeface="Arial"/>
              <a:buChar char="•"/>
              <a:tabLst>
                <a:tab pos="225425" algn="l"/>
              </a:tabLst>
            </a:pPr>
            <a:r>
              <a:rPr sz="1800" b="1" dirty="0">
                <a:latin typeface="Arial"/>
                <a:cs typeface="Arial"/>
              </a:rPr>
              <a:t>Does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not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require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internet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access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at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runtime, </a:t>
            </a:r>
            <a:r>
              <a:rPr sz="1800" b="1" dirty="0">
                <a:latin typeface="Arial"/>
                <a:cs typeface="Arial"/>
              </a:rPr>
              <a:t>expanding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the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service’s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usefulness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to </a:t>
            </a:r>
            <a:r>
              <a:rPr sz="1800" b="1" dirty="0">
                <a:latin typeface="Arial"/>
                <a:cs typeface="Arial"/>
              </a:rPr>
              <a:t>sandboxed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OT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environment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applications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84681" y="4607151"/>
            <a:ext cx="5394325" cy="1861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018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What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are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Malcolm’s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Benefits?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Malcolm’s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network </a:t>
            </a:r>
            <a:r>
              <a:rPr sz="1800" dirty="0">
                <a:latin typeface="Arial"/>
                <a:cs typeface="Arial"/>
              </a:rPr>
              <a:t>analysis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toolkit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offers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multiple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benefits,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including </a:t>
            </a:r>
            <a:r>
              <a:rPr sz="1800" dirty="0">
                <a:latin typeface="Arial"/>
                <a:cs typeface="Arial"/>
              </a:rPr>
              <a:t>threat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detection,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secure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operation,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powerful analysis.</a:t>
            </a:r>
            <a:endParaRPr sz="1800">
              <a:latin typeface="Arial"/>
              <a:cs typeface="Arial"/>
            </a:endParaRPr>
          </a:p>
          <a:p>
            <a:pPr marL="1330325" marR="5080">
              <a:lnSpc>
                <a:spcPct val="98700"/>
              </a:lnSpc>
              <a:spcBef>
                <a:spcPts val="1550"/>
              </a:spcBef>
            </a:pP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GitHu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b</a:t>
            </a:r>
            <a:r>
              <a:rPr sz="1200" u="sng" spc="-1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-</a:t>
            </a:r>
            <a:r>
              <a:rPr sz="1200" u="sng" spc="-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cisagov/Malcolm:</a:t>
            </a:r>
            <a:r>
              <a:rPr sz="120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Malcolm</a:t>
            </a:r>
            <a:r>
              <a:rPr sz="1200" u="sng" spc="-1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is a</a:t>
            </a:r>
            <a:r>
              <a:rPr sz="120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powerful,</a:t>
            </a:r>
            <a:r>
              <a:rPr sz="1200" u="sng" spc="-3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easily</a:t>
            </a:r>
            <a:r>
              <a:rPr sz="1200" u="none" spc="-10" dirty="0">
                <a:solidFill>
                  <a:srgbClr val="0E78AD"/>
                </a:solidFill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deployable</a:t>
            </a:r>
            <a:r>
              <a:rPr sz="1200" u="sng" spc="-6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network</a:t>
            </a:r>
            <a:r>
              <a:rPr sz="120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traffic</a:t>
            </a:r>
            <a:r>
              <a:rPr sz="120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analysis</a:t>
            </a:r>
            <a:r>
              <a:rPr sz="1200" u="sng" spc="-3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tool</a:t>
            </a:r>
            <a:r>
              <a:rPr sz="1200" u="sng" spc="-3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suite</a:t>
            </a:r>
            <a:r>
              <a:rPr sz="1200" u="sng" spc="-3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for</a:t>
            </a:r>
            <a:r>
              <a:rPr sz="120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full</a:t>
            </a:r>
            <a:r>
              <a:rPr sz="1200" u="sng" spc="-4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packet</a:t>
            </a:r>
            <a:r>
              <a:rPr sz="1200" u="none" spc="-10" dirty="0">
                <a:solidFill>
                  <a:srgbClr val="0E78AD"/>
                </a:solidFill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capture</a:t>
            </a:r>
            <a:r>
              <a:rPr sz="1200" u="sng" spc="-4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artifacts</a:t>
            </a:r>
            <a:r>
              <a:rPr sz="120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(PCAP</a:t>
            </a:r>
            <a:r>
              <a:rPr sz="1200" u="sng" spc="-4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files)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,</a:t>
            </a:r>
            <a:r>
              <a:rPr sz="120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Zee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k</a:t>
            </a:r>
            <a:r>
              <a:rPr sz="1200" u="sng" spc="-1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l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ogs</a:t>
            </a:r>
            <a:r>
              <a:rPr sz="120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and</a:t>
            </a:r>
            <a:r>
              <a:rPr sz="1200" u="sng" spc="-3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Suricata</a:t>
            </a:r>
            <a:r>
              <a:rPr sz="1200" u="sng" spc="-3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20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alerts</a:t>
            </a:r>
            <a:r>
              <a:rPr sz="120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object 10" descr="Diagram  AI-generated content may b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10401" y="1940644"/>
            <a:ext cx="3429478" cy="257210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1231" y="6125400"/>
            <a:ext cx="8318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EA/SED/IOD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016000"/>
          </a:xfrm>
          <a:custGeom>
            <a:avLst/>
            <a:gdLst/>
            <a:ahLst/>
            <a:cxnLst/>
            <a:rect l="l" t="t" r="r" b="b"/>
            <a:pathLst>
              <a:path w="12192000" h="1016000">
                <a:moveTo>
                  <a:pt x="12192000" y="0"/>
                </a:moveTo>
                <a:lnTo>
                  <a:pt x="0" y="0"/>
                </a:lnTo>
                <a:lnTo>
                  <a:pt x="0" y="1015669"/>
                </a:lnTo>
                <a:lnTo>
                  <a:pt x="12192000" y="101566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5805" rIns="0" bIns="0" rtlCol="0">
            <a:spAutoFit/>
          </a:bodyPr>
          <a:lstStyle/>
          <a:p>
            <a:pPr marL="489584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Insider</a:t>
            </a:r>
            <a:r>
              <a:rPr sz="4200" spc="-70" dirty="0"/>
              <a:t> </a:t>
            </a:r>
            <a:r>
              <a:rPr sz="4200" spc="-10" dirty="0"/>
              <a:t>Threats</a:t>
            </a:r>
            <a:endParaRPr sz="4200"/>
          </a:p>
        </p:txBody>
      </p:sp>
      <p:sp>
        <p:nvSpPr>
          <p:cNvPr id="10" name="object 10"/>
          <p:cNvSpPr txBox="1"/>
          <p:nvPr/>
        </p:nvSpPr>
        <p:spPr>
          <a:xfrm>
            <a:off x="9768168" y="6306370"/>
            <a:ext cx="993140" cy="182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March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18,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2026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60911" y="6227729"/>
            <a:ext cx="14160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b="1" spc="-25" dirty="0">
                <a:solidFill>
                  <a:srgbClr val="5A5B5D"/>
                </a:solidFill>
                <a:latin typeface="Arial"/>
                <a:cs typeface="Arial"/>
              </a:rPr>
              <a:t>23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27556" y="1724278"/>
            <a:ext cx="7550784" cy="2999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1750">
              <a:lnSpc>
                <a:spcPct val="100000"/>
              </a:lnSpc>
              <a:spcBef>
                <a:spcPts val="105"/>
              </a:spcBef>
            </a:pPr>
            <a:r>
              <a:rPr sz="1650" spc="-30" dirty="0">
                <a:solidFill>
                  <a:srgbClr val="060606"/>
                </a:solidFill>
                <a:latin typeface="Arial"/>
                <a:cs typeface="Arial"/>
              </a:rPr>
              <a:t>Tower</a:t>
            </a:r>
            <a:r>
              <a:rPr sz="165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Gateway</a:t>
            </a:r>
            <a:r>
              <a:rPr sz="165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Basestations</a:t>
            </a:r>
            <a:r>
              <a:rPr sz="165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(TGBs)</a:t>
            </a:r>
            <a:r>
              <a:rPr sz="165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are</a:t>
            </a:r>
            <a:r>
              <a:rPr sz="165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used</a:t>
            </a:r>
            <a:r>
              <a:rPr sz="165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to</a:t>
            </a:r>
            <a:r>
              <a:rPr sz="1650" spc="-2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collect</a:t>
            </a:r>
            <a:r>
              <a:rPr sz="165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data</a:t>
            </a:r>
            <a:r>
              <a:rPr sz="165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from</a:t>
            </a:r>
            <a:r>
              <a:rPr sz="1650" spc="-2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smart</a:t>
            </a:r>
            <a:r>
              <a:rPr sz="165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060606"/>
                </a:solidFill>
                <a:latin typeface="Arial"/>
                <a:cs typeface="Arial"/>
              </a:rPr>
              <a:t>meters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installed</a:t>
            </a:r>
            <a:r>
              <a:rPr sz="165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at</a:t>
            </a:r>
            <a:r>
              <a:rPr sz="165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people's</a:t>
            </a:r>
            <a:r>
              <a:rPr sz="165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homes</a:t>
            </a:r>
            <a:r>
              <a:rPr sz="165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and</a:t>
            </a:r>
            <a:r>
              <a:rPr sz="165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relay</a:t>
            </a:r>
            <a:r>
              <a:rPr sz="165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the</a:t>
            </a:r>
            <a:r>
              <a:rPr sz="165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information</a:t>
            </a:r>
            <a:r>
              <a:rPr sz="1650" spc="-6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to the</a:t>
            </a:r>
            <a:r>
              <a:rPr sz="165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water</a:t>
            </a:r>
            <a:r>
              <a:rPr sz="165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provider's</a:t>
            </a:r>
            <a:r>
              <a:rPr sz="165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spc="-20" dirty="0">
                <a:solidFill>
                  <a:srgbClr val="060606"/>
                </a:solidFill>
                <a:latin typeface="Arial"/>
                <a:cs typeface="Arial"/>
              </a:rPr>
              <a:t>main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systems,</a:t>
            </a:r>
            <a:r>
              <a:rPr sz="1650" spc="-1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where</a:t>
            </a:r>
            <a:r>
              <a:rPr sz="165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it</a:t>
            </a:r>
            <a:r>
              <a:rPr sz="165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is</a:t>
            </a:r>
            <a:r>
              <a:rPr sz="1650" spc="-2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logged,</a:t>
            </a:r>
            <a:r>
              <a:rPr sz="165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monitored</a:t>
            </a:r>
            <a:r>
              <a:rPr sz="165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for</a:t>
            </a:r>
            <a:r>
              <a:rPr sz="165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incidents,</a:t>
            </a:r>
            <a:r>
              <a:rPr sz="165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and</a:t>
            </a:r>
            <a:r>
              <a:rPr sz="1650" spc="-5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processed</a:t>
            </a:r>
            <a:r>
              <a:rPr sz="1650" spc="-6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for</a:t>
            </a:r>
            <a:r>
              <a:rPr sz="1650" spc="-2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060606"/>
                </a:solidFill>
                <a:latin typeface="Arial"/>
                <a:cs typeface="Arial"/>
              </a:rPr>
              <a:t>billing.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Engineer</a:t>
            </a:r>
            <a:r>
              <a:rPr sz="1650" b="1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fired</a:t>
            </a:r>
            <a:r>
              <a:rPr sz="1650" b="1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for</a:t>
            </a:r>
            <a:r>
              <a:rPr sz="1650" b="1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undisclosed</a:t>
            </a:r>
            <a:r>
              <a:rPr sz="1650" b="1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reasons</a:t>
            </a:r>
            <a:r>
              <a:rPr sz="1650" b="1" spc="-5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hacks</a:t>
            </a:r>
            <a:r>
              <a:rPr sz="1650" b="1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TGB</a:t>
            </a:r>
            <a:r>
              <a:rPr sz="1650" b="1" spc="-5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060606"/>
                </a:solidFill>
                <a:latin typeface="Arial"/>
                <a:cs typeface="Arial"/>
              </a:rPr>
              <a:t>systems.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85"/>
              </a:spcBef>
            </a:pPr>
            <a:endParaRPr sz="1650">
              <a:latin typeface="Arial"/>
              <a:cs typeface="Arial"/>
            </a:endParaRPr>
          </a:p>
          <a:p>
            <a:pPr marL="269875" marR="5080" indent="-257810">
              <a:lnSpc>
                <a:spcPct val="100000"/>
              </a:lnSpc>
              <a:spcBef>
                <a:spcPts val="5"/>
              </a:spcBef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Disabled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comms</a:t>
            </a:r>
            <a:r>
              <a:rPr sz="150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between</a:t>
            </a:r>
            <a:r>
              <a:rPr sz="150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TGBs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and</a:t>
            </a:r>
            <a:r>
              <a:rPr sz="150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water</a:t>
            </a:r>
            <a:r>
              <a:rPr sz="150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facility-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shutting</a:t>
            </a:r>
            <a:r>
              <a:rPr sz="1500" spc="-6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off</a:t>
            </a:r>
            <a:r>
              <a:rPr sz="150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monitoring</a:t>
            </a:r>
            <a:r>
              <a:rPr sz="1500" spc="-6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for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incidents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and</a:t>
            </a:r>
            <a:r>
              <a:rPr sz="150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billing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Changed</a:t>
            </a:r>
            <a:r>
              <a:rPr sz="150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passwords</a:t>
            </a:r>
            <a:r>
              <a:rPr sz="1500" spc="-5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to</a:t>
            </a:r>
            <a:r>
              <a:rPr sz="150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offensive</a:t>
            </a:r>
            <a:r>
              <a:rPr sz="1500" spc="-5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words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Six</a:t>
            </a:r>
            <a:r>
              <a:rPr sz="150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incidents</a:t>
            </a:r>
            <a:r>
              <a:rPr sz="1500" spc="-5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in</a:t>
            </a:r>
            <a:r>
              <a:rPr sz="1500" spc="-2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five</a:t>
            </a:r>
            <a:r>
              <a:rPr sz="1500" spc="-2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cities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across</a:t>
            </a:r>
            <a:r>
              <a:rPr sz="1500" spc="-5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Maine,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New</a:t>
            </a:r>
            <a:r>
              <a:rPr sz="1500" spc="-1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Jersey</a:t>
            </a:r>
            <a:r>
              <a:rPr sz="1500" spc="-5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and</a:t>
            </a:r>
            <a:r>
              <a:rPr sz="150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Pennsylvania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Water</a:t>
            </a:r>
            <a:r>
              <a:rPr sz="1500" spc="-7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Utility</a:t>
            </a:r>
            <a:r>
              <a:rPr sz="150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could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not</a:t>
            </a:r>
            <a:r>
              <a:rPr sz="150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collect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readings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remotely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Sent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an</a:t>
            </a:r>
            <a:r>
              <a:rPr sz="150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employee</a:t>
            </a:r>
            <a:r>
              <a:rPr sz="1500" spc="-2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to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each</a:t>
            </a:r>
            <a:r>
              <a:rPr sz="150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customer</a:t>
            </a:r>
            <a:r>
              <a:rPr sz="150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residence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Engineer</a:t>
            </a:r>
            <a:r>
              <a:rPr sz="150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faced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a</a:t>
            </a:r>
            <a:r>
              <a:rPr sz="150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max</a:t>
            </a:r>
            <a:r>
              <a:rPr sz="150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sentence</a:t>
            </a:r>
            <a:r>
              <a:rPr sz="150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of</a:t>
            </a:r>
            <a:r>
              <a:rPr sz="150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90</a:t>
            </a:r>
            <a:r>
              <a:rPr sz="150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years</a:t>
            </a:r>
            <a:r>
              <a:rPr sz="1500" spc="-1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and</a:t>
            </a:r>
            <a:r>
              <a:rPr sz="150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$3</a:t>
            </a:r>
            <a:r>
              <a:rPr sz="150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million</a:t>
            </a:r>
            <a:r>
              <a:rPr sz="150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060606"/>
                </a:solidFill>
                <a:latin typeface="Arial"/>
                <a:cs typeface="Arial"/>
              </a:rPr>
              <a:t>fine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54303" y="5461871"/>
            <a:ext cx="47421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Fired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Employee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Hacks</a:t>
            </a:r>
            <a:r>
              <a:rPr sz="1050" u="sng" spc="-4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and</a:t>
            </a:r>
            <a:r>
              <a:rPr sz="105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Shuts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Down</a:t>
            </a:r>
            <a:r>
              <a:rPr sz="1050" u="sng" spc="-1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Smart</a:t>
            </a:r>
            <a:r>
              <a:rPr sz="1050" u="sng" spc="-4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Water</a:t>
            </a:r>
            <a:r>
              <a:rPr sz="1050" u="sng" spc="-4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Readers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in</a:t>
            </a:r>
            <a:r>
              <a:rPr sz="105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Five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US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Cities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0"/>
            <a:ext cx="12192000" cy="1016000"/>
          </a:xfrm>
          <a:custGeom>
            <a:avLst/>
            <a:gdLst/>
            <a:ahLst/>
            <a:cxnLst/>
            <a:rect l="l" t="t" r="r" b="b"/>
            <a:pathLst>
              <a:path w="12192000" h="1016000">
                <a:moveTo>
                  <a:pt x="12192000" y="0"/>
                </a:moveTo>
                <a:lnTo>
                  <a:pt x="0" y="0"/>
                </a:lnTo>
                <a:lnTo>
                  <a:pt x="0" y="1015669"/>
                </a:lnTo>
                <a:lnTo>
                  <a:pt x="12192000" y="101566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27380" y="246381"/>
            <a:ext cx="406019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18360" algn="l"/>
              </a:tabLst>
            </a:pPr>
            <a:r>
              <a:rPr sz="4200" spc="-10" dirty="0"/>
              <a:t>Camera</a:t>
            </a:r>
            <a:r>
              <a:rPr sz="4200" dirty="0"/>
              <a:t>	</a:t>
            </a:r>
            <a:r>
              <a:rPr sz="4200" spc="-10" dirty="0"/>
              <a:t>Threats</a:t>
            </a:r>
            <a:endParaRPr sz="4200"/>
          </a:p>
        </p:txBody>
      </p:sp>
      <p:sp>
        <p:nvSpPr>
          <p:cNvPr id="6" name="object 6"/>
          <p:cNvSpPr txBox="1"/>
          <p:nvPr/>
        </p:nvSpPr>
        <p:spPr>
          <a:xfrm>
            <a:off x="1968501" y="1251652"/>
            <a:ext cx="8344534" cy="3501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144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solidFill>
                  <a:srgbClr val="060606"/>
                </a:solidFill>
                <a:latin typeface="Arial"/>
                <a:cs typeface="Arial"/>
              </a:rPr>
              <a:t>The</a:t>
            </a:r>
            <a:r>
              <a:rPr sz="1650" spc="-12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Akira</a:t>
            </a:r>
            <a:r>
              <a:rPr sz="165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ransomware</a:t>
            </a:r>
            <a:r>
              <a:rPr sz="1650" spc="-6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gang</a:t>
            </a:r>
            <a:r>
              <a:rPr sz="165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used</a:t>
            </a:r>
            <a:r>
              <a:rPr sz="1650" spc="-6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an</a:t>
            </a:r>
            <a:r>
              <a:rPr sz="165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unsecured</a:t>
            </a:r>
            <a:r>
              <a:rPr sz="165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webcam</a:t>
            </a:r>
            <a:r>
              <a:rPr sz="165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to</a:t>
            </a:r>
            <a:r>
              <a:rPr sz="165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launch</a:t>
            </a:r>
            <a:r>
              <a:rPr sz="165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encryption</a:t>
            </a:r>
            <a:r>
              <a:rPr sz="165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attacks</a:t>
            </a:r>
            <a:r>
              <a:rPr sz="165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spc="-25" dirty="0">
                <a:solidFill>
                  <a:srgbClr val="060606"/>
                </a:solidFill>
                <a:latin typeface="Arial"/>
                <a:cs typeface="Arial"/>
              </a:rPr>
              <a:t>on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a</a:t>
            </a:r>
            <a:r>
              <a:rPr sz="165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victim's</a:t>
            </a:r>
            <a:r>
              <a:rPr sz="1650" spc="-5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network,</a:t>
            </a:r>
            <a:r>
              <a:rPr sz="1650" spc="-6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effectively</a:t>
            </a:r>
            <a:r>
              <a:rPr sz="1650" spc="-6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circumventing</a:t>
            </a:r>
            <a:r>
              <a:rPr sz="1650" spc="-7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Endpoint</a:t>
            </a:r>
            <a:r>
              <a:rPr sz="1650" spc="-6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Detection</a:t>
            </a:r>
            <a:r>
              <a:rPr sz="165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and</a:t>
            </a:r>
            <a:r>
              <a:rPr sz="165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Response</a:t>
            </a:r>
            <a:r>
              <a:rPr sz="165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060606"/>
                </a:solidFill>
                <a:latin typeface="Arial"/>
                <a:cs typeface="Arial"/>
              </a:rPr>
              <a:t>(EDR),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which</a:t>
            </a:r>
            <a:r>
              <a:rPr sz="165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was</a:t>
            </a:r>
            <a:r>
              <a:rPr sz="165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blocking</a:t>
            </a:r>
            <a:r>
              <a:rPr sz="1650" spc="-5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the</a:t>
            </a:r>
            <a:r>
              <a:rPr sz="1650" spc="-1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encryptor</a:t>
            </a:r>
            <a:r>
              <a:rPr sz="165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060606"/>
                </a:solidFill>
                <a:latin typeface="Arial"/>
                <a:cs typeface="Arial"/>
              </a:rPr>
              <a:t>in</a:t>
            </a:r>
            <a:r>
              <a:rPr sz="165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060606"/>
                </a:solidFill>
                <a:latin typeface="Arial"/>
                <a:cs typeface="Arial"/>
              </a:rPr>
              <a:t>Windows.</a:t>
            </a:r>
            <a:endParaRPr sz="165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spcBef>
                <a:spcPts val="1085"/>
              </a:spcBef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Scanned</a:t>
            </a:r>
            <a:r>
              <a:rPr sz="150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network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found</a:t>
            </a:r>
            <a:r>
              <a:rPr sz="150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a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webcam</a:t>
            </a:r>
            <a:r>
              <a:rPr sz="150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and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fingerprint</a:t>
            </a:r>
            <a:r>
              <a:rPr sz="1500" spc="-6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scanner</a:t>
            </a:r>
            <a:endParaRPr sz="1500">
              <a:latin typeface="Arial"/>
              <a:cs typeface="Arial"/>
            </a:endParaRPr>
          </a:p>
          <a:p>
            <a:pPr marL="269875" marR="5080" indent="-257810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Selected</a:t>
            </a:r>
            <a:r>
              <a:rPr sz="150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the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webcam</a:t>
            </a:r>
            <a:r>
              <a:rPr sz="150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because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it</a:t>
            </a:r>
            <a:r>
              <a:rPr sz="150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was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vulnerable</a:t>
            </a:r>
            <a:r>
              <a:rPr sz="150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to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remote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shell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access</a:t>
            </a:r>
            <a:r>
              <a:rPr sz="1500" spc="-6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and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unauthorized</a:t>
            </a:r>
            <a:r>
              <a:rPr sz="1500" spc="-5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video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feed</a:t>
            </a:r>
            <a:r>
              <a:rPr sz="150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viewing</a:t>
            </a:r>
            <a:endParaRPr sz="1500">
              <a:latin typeface="Arial"/>
              <a:cs typeface="Arial"/>
            </a:endParaRPr>
          </a:p>
          <a:p>
            <a:pPr marL="269875" marR="670560" indent="-257810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Used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webcam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to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encrypt</a:t>
            </a:r>
            <a:r>
              <a:rPr sz="150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the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network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effectively</a:t>
            </a:r>
            <a:r>
              <a:rPr sz="1500" spc="-6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circumventing</a:t>
            </a:r>
            <a:r>
              <a:rPr sz="150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the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EDR</a:t>
            </a:r>
            <a:r>
              <a:rPr sz="1500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software</a:t>
            </a:r>
            <a:r>
              <a:rPr sz="150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on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060606"/>
                </a:solidFill>
                <a:latin typeface="Arial"/>
                <a:cs typeface="Arial"/>
              </a:rPr>
              <a:t>the 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network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Webcam</a:t>
            </a:r>
            <a:r>
              <a:rPr sz="1500" spc="-7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was</a:t>
            </a:r>
            <a:r>
              <a:rPr sz="1500" spc="-3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not</a:t>
            </a:r>
            <a:r>
              <a:rPr sz="150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being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monitored,</a:t>
            </a:r>
            <a:r>
              <a:rPr sz="1500" spc="-6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malicious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traffic</a:t>
            </a:r>
            <a:r>
              <a:rPr sz="1500" spc="-7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undetected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Patches</a:t>
            </a:r>
            <a:r>
              <a:rPr sz="1500" spc="-6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were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available</a:t>
            </a:r>
            <a:r>
              <a:rPr sz="1500" spc="-2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for</a:t>
            </a:r>
            <a:r>
              <a:rPr sz="1500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the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webcam</a:t>
            </a:r>
            <a:r>
              <a:rPr sz="1500" spc="-2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meaning</a:t>
            </a:r>
            <a:r>
              <a:rPr sz="1500" spc="-4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this</a:t>
            </a:r>
            <a:r>
              <a:rPr sz="1500" spc="-4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attack</a:t>
            </a:r>
            <a:r>
              <a:rPr sz="1500" spc="-5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vector</a:t>
            </a:r>
            <a:r>
              <a:rPr sz="1500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60606"/>
                </a:solidFill>
                <a:latin typeface="Arial"/>
                <a:cs typeface="Arial"/>
              </a:rPr>
              <a:t>was</a:t>
            </a:r>
            <a:r>
              <a:rPr sz="1500" spc="-2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60606"/>
                </a:solidFill>
                <a:latin typeface="Arial"/>
                <a:cs typeface="Arial"/>
              </a:rPr>
              <a:t>avoidable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Monitor</a:t>
            </a:r>
            <a:r>
              <a:rPr sz="1650" b="1" spc="-8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ALL</a:t>
            </a:r>
            <a:r>
              <a:rPr sz="1650" b="1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network</a:t>
            </a:r>
            <a:r>
              <a:rPr sz="1650" b="1" spc="-7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060606"/>
                </a:solidFill>
                <a:latin typeface="Arial"/>
                <a:cs typeface="Arial"/>
              </a:rPr>
              <a:t>traffic</a:t>
            </a:r>
            <a:endParaRPr sz="1650">
              <a:latin typeface="Arial"/>
              <a:cs typeface="Arial"/>
            </a:endParaRPr>
          </a:p>
          <a:p>
            <a:pPr marL="12700" marR="3305810">
              <a:lnSpc>
                <a:spcPct val="100000"/>
              </a:lnSpc>
            </a:pP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Internet</a:t>
            </a:r>
            <a:r>
              <a:rPr sz="1650" b="1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of</a:t>
            </a:r>
            <a:r>
              <a:rPr sz="1650" b="1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Things</a:t>
            </a:r>
            <a:r>
              <a:rPr sz="1650" b="1" spc="-1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(IoT)</a:t>
            </a:r>
            <a:r>
              <a:rPr sz="1650" b="1" spc="-1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devices</a:t>
            </a:r>
            <a:r>
              <a:rPr sz="1650" b="1" spc="-5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should</a:t>
            </a:r>
            <a:r>
              <a:rPr sz="1650" b="1" spc="-20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be</a:t>
            </a:r>
            <a:r>
              <a:rPr sz="1650" b="1" spc="-3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060606"/>
                </a:solidFill>
                <a:latin typeface="Arial"/>
                <a:cs typeface="Arial"/>
              </a:rPr>
              <a:t>isolated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Regularly</a:t>
            </a:r>
            <a:r>
              <a:rPr sz="1650" b="1" spc="-5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patch</a:t>
            </a:r>
            <a:r>
              <a:rPr sz="1650" b="1" spc="-10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ALL</a:t>
            </a:r>
            <a:r>
              <a:rPr sz="1650" b="1" spc="-2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060606"/>
                </a:solidFill>
                <a:latin typeface="Arial"/>
                <a:cs typeface="Arial"/>
              </a:rPr>
              <a:t>network</a:t>
            </a:r>
            <a:r>
              <a:rPr sz="1650" b="1" spc="-75" dirty="0">
                <a:solidFill>
                  <a:srgbClr val="060606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060606"/>
                </a:solidFill>
                <a:latin typeface="Arial"/>
                <a:cs typeface="Arial"/>
              </a:rPr>
              <a:t>devices</a:t>
            </a:r>
            <a:endParaRPr sz="1650">
              <a:latin typeface="Arial"/>
              <a:cs typeface="Arial"/>
            </a:endParaRPr>
          </a:p>
        </p:txBody>
      </p:sp>
      <p:pic>
        <p:nvPicPr>
          <p:cNvPr id="7" name="object 7" descr="Diagram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26565" y="3962400"/>
            <a:ext cx="2284222" cy="150185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806701" y="5527854"/>
            <a:ext cx="415734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Ransomware</a:t>
            </a:r>
            <a:r>
              <a:rPr sz="1050" u="sng" spc="-3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gang</a:t>
            </a:r>
            <a:r>
              <a:rPr sz="1050" u="sng" spc="-3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encrypted</a:t>
            </a:r>
            <a:r>
              <a:rPr sz="105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network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from</a:t>
            </a:r>
            <a:r>
              <a:rPr sz="1050" u="sng" spc="-3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a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webcam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to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bypass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EDR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Stuff</a:t>
            </a:r>
            <a:r>
              <a:rPr spc="-65" dirty="0"/>
              <a:t> </a:t>
            </a:r>
            <a:r>
              <a:rPr dirty="0"/>
              <a:t>Off</a:t>
            </a:r>
            <a:r>
              <a:rPr spc="-60" dirty="0"/>
              <a:t> </a:t>
            </a:r>
            <a:r>
              <a:rPr spc="-10" dirty="0"/>
              <a:t>Search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25441" y="2409649"/>
            <a:ext cx="6145709" cy="304159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900873" y="5626101"/>
            <a:ext cx="39274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Web:</a:t>
            </a:r>
            <a:r>
              <a:rPr sz="2400" u="sng" spc="-6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24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Stuff</a:t>
            </a:r>
            <a:r>
              <a:rPr sz="2400" u="sng" spc="-7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24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Off</a:t>
            </a:r>
            <a:r>
              <a:rPr sz="2400" u="sng" spc="-8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24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Search</a:t>
            </a:r>
            <a:r>
              <a:rPr sz="2400" u="sng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24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|</a:t>
            </a:r>
            <a:r>
              <a:rPr sz="2400" u="sng" spc="-6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24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CISA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945101" y="1197898"/>
            <a:ext cx="75469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Get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your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Stuff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Off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Search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-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S.O.S.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-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reduce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Internet </a:t>
            </a:r>
            <a:r>
              <a:rPr sz="2400" dirty="0">
                <a:latin typeface="Arial"/>
                <a:cs typeface="Arial"/>
              </a:rPr>
              <a:t>attack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surfaces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that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visible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anyone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web-</a:t>
            </a:r>
            <a:r>
              <a:rPr sz="2400" spc="-10" dirty="0">
                <a:latin typeface="Arial"/>
                <a:cs typeface="Arial"/>
              </a:rPr>
              <a:t>based </a:t>
            </a:r>
            <a:r>
              <a:rPr sz="2400" dirty="0">
                <a:latin typeface="Arial"/>
                <a:cs typeface="Arial"/>
              </a:rPr>
              <a:t>search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platforms.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696450" y="986408"/>
            <a:ext cx="825500" cy="208279"/>
          </a:xfrm>
          <a:custGeom>
            <a:avLst/>
            <a:gdLst/>
            <a:ahLst/>
            <a:cxnLst/>
            <a:rect l="l" t="t" r="r" b="b"/>
            <a:pathLst>
              <a:path w="825500" h="208280">
                <a:moveTo>
                  <a:pt x="825246" y="0"/>
                </a:moveTo>
                <a:lnTo>
                  <a:pt x="0" y="0"/>
                </a:lnTo>
                <a:lnTo>
                  <a:pt x="0" y="208025"/>
                </a:lnTo>
                <a:lnTo>
                  <a:pt x="825246" y="208025"/>
                </a:lnTo>
                <a:lnTo>
                  <a:pt x="8252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798107" y="1025011"/>
            <a:ext cx="608330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b="1" spc="-25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9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6800" y="457200"/>
            <a:ext cx="9601199" cy="384047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875282" y="4716176"/>
            <a:ext cx="81800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"/>
                <a:cs typeface="Arial"/>
              </a:rPr>
              <a:t>Shodan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000061"/>
                </a:solidFill>
                <a:latin typeface="Arial"/>
                <a:cs typeface="Arial"/>
              </a:rPr>
              <a:t>(</a:t>
            </a:r>
            <a:r>
              <a:rPr sz="150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4"/>
              </a:rPr>
              <a:t>www.shodan.io)</a:t>
            </a:r>
            <a:r>
              <a:rPr sz="1500" u="none" spc="30" dirty="0">
                <a:solidFill>
                  <a:srgbClr val="0E78AD"/>
                </a:solidFill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is</a:t>
            </a:r>
            <a:r>
              <a:rPr sz="1500" u="none" spc="-20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a</a:t>
            </a:r>
            <a:r>
              <a:rPr sz="1500" u="none" spc="-45" dirty="0">
                <a:latin typeface="Arial"/>
                <a:cs typeface="Arial"/>
              </a:rPr>
              <a:t> </a:t>
            </a:r>
            <a:r>
              <a:rPr sz="1500" u="none" spc="-30" dirty="0">
                <a:latin typeface="Arial"/>
                <a:cs typeface="Arial"/>
              </a:rPr>
              <a:t>web-</a:t>
            </a:r>
            <a:r>
              <a:rPr sz="1500" u="none" dirty="0">
                <a:latin typeface="Arial"/>
                <a:cs typeface="Arial"/>
              </a:rPr>
              <a:t>based</a:t>
            </a:r>
            <a:r>
              <a:rPr sz="1500" u="none" spc="-35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search</a:t>
            </a:r>
            <a:r>
              <a:rPr sz="1500" u="none" spc="-60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platform</a:t>
            </a:r>
            <a:r>
              <a:rPr sz="1500" u="none" spc="-65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for</a:t>
            </a:r>
            <a:r>
              <a:rPr sz="1500" u="none" spc="-45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Internet</a:t>
            </a:r>
            <a:r>
              <a:rPr sz="1500" u="none" spc="-90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connected</a:t>
            </a:r>
            <a:r>
              <a:rPr sz="1500" u="none" spc="-60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devices.</a:t>
            </a:r>
            <a:r>
              <a:rPr sz="1500" u="none" spc="-100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This</a:t>
            </a:r>
            <a:r>
              <a:rPr sz="1500" u="none" spc="-20" dirty="0">
                <a:latin typeface="Arial"/>
                <a:cs typeface="Arial"/>
              </a:rPr>
              <a:t> tool </a:t>
            </a:r>
            <a:r>
              <a:rPr sz="1500" u="none" dirty="0">
                <a:latin typeface="Arial"/>
                <a:cs typeface="Arial"/>
              </a:rPr>
              <a:t>can</a:t>
            </a:r>
            <a:r>
              <a:rPr sz="1500" u="none" spc="-45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be</a:t>
            </a:r>
            <a:r>
              <a:rPr sz="1500" u="none" spc="-25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used</a:t>
            </a:r>
            <a:r>
              <a:rPr sz="1500" u="none" spc="-45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not</a:t>
            </a:r>
            <a:r>
              <a:rPr sz="1500" u="none" spc="-60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only</a:t>
            </a:r>
            <a:r>
              <a:rPr sz="1500" u="none" spc="-15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to</a:t>
            </a:r>
            <a:r>
              <a:rPr sz="1500" u="none" spc="-55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identify</a:t>
            </a:r>
            <a:r>
              <a:rPr sz="1500" u="none" spc="-50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Internet</a:t>
            </a:r>
            <a:r>
              <a:rPr sz="1500" u="none" spc="-85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connected</a:t>
            </a:r>
            <a:r>
              <a:rPr sz="1500" u="none" spc="-70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computers</a:t>
            </a:r>
            <a:r>
              <a:rPr sz="1500" u="none" spc="-65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and</a:t>
            </a:r>
            <a:r>
              <a:rPr sz="1500" u="none" spc="-30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Internet</a:t>
            </a:r>
            <a:r>
              <a:rPr sz="1500" u="none" spc="-85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of</a:t>
            </a:r>
            <a:r>
              <a:rPr sz="1500" u="none" spc="-95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Things/Industrial Internet</a:t>
            </a:r>
            <a:r>
              <a:rPr sz="1500" u="none" spc="-90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of</a:t>
            </a:r>
            <a:r>
              <a:rPr sz="1500" u="none" spc="-100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Things</a:t>
            </a:r>
            <a:r>
              <a:rPr sz="1500" u="none" spc="-35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(IoT/IIoT),</a:t>
            </a:r>
            <a:r>
              <a:rPr sz="1500" u="none" spc="-100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but</a:t>
            </a:r>
            <a:r>
              <a:rPr sz="1500" u="none" spc="-50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also</a:t>
            </a:r>
            <a:r>
              <a:rPr sz="1500" u="none" spc="-35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Internet</a:t>
            </a:r>
            <a:r>
              <a:rPr sz="1500" u="none" spc="-90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connected</a:t>
            </a:r>
            <a:r>
              <a:rPr sz="1500" u="none" spc="-60" dirty="0">
                <a:latin typeface="Arial"/>
                <a:cs typeface="Arial"/>
              </a:rPr>
              <a:t> </a:t>
            </a:r>
            <a:r>
              <a:rPr sz="1500" u="none" spc="-10" dirty="0">
                <a:latin typeface="Arial"/>
                <a:cs typeface="Arial"/>
              </a:rPr>
              <a:t>Industrial</a:t>
            </a:r>
            <a:r>
              <a:rPr sz="1500" u="none" spc="-80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Control</a:t>
            </a:r>
            <a:r>
              <a:rPr sz="1500" u="none" spc="-35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Systems</a:t>
            </a:r>
            <a:r>
              <a:rPr sz="1500" u="none" spc="-35" dirty="0">
                <a:latin typeface="Arial"/>
                <a:cs typeface="Arial"/>
              </a:rPr>
              <a:t> </a:t>
            </a:r>
            <a:r>
              <a:rPr sz="1500" u="none" dirty="0">
                <a:latin typeface="Arial"/>
                <a:cs typeface="Arial"/>
              </a:rPr>
              <a:t>(ICS)</a:t>
            </a:r>
            <a:r>
              <a:rPr sz="1500" u="none" spc="-45" dirty="0">
                <a:latin typeface="Arial"/>
                <a:cs typeface="Arial"/>
              </a:rPr>
              <a:t> </a:t>
            </a:r>
            <a:r>
              <a:rPr sz="1500" u="none" spc="-25" dirty="0">
                <a:latin typeface="Arial"/>
                <a:cs typeface="Arial"/>
              </a:rPr>
              <a:t>and </a:t>
            </a:r>
            <a:r>
              <a:rPr sz="1500" u="none" spc="-10" dirty="0">
                <a:latin typeface="Arial"/>
                <a:cs typeface="Arial"/>
              </a:rPr>
              <a:t>platforms.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SCADA</a:t>
            </a:r>
            <a:r>
              <a:rPr spc="-240" dirty="0"/>
              <a:t> </a:t>
            </a:r>
            <a:r>
              <a:rPr dirty="0"/>
              <a:t>Search:</a:t>
            </a:r>
            <a:r>
              <a:rPr spc="-229" dirty="0"/>
              <a:t> </a:t>
            </a:r>
            <a:r>
              <a:rPr spc="-25" dirty="0"/>
              <a:t>US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1143000" y="1371600"/>
            <a:ext cx="9418320" cy="4846320"/>
            <a:chOff x="1143000" y="1371600"/>
            <a:chExt cx="9418320" cy="484632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716" y="5541352"/>
              <a:ext cx="536473" cy="5707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000" y="1371600"/>
              <a:ext cx="9418319" cy="4846319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PLC</a:t>
            </a:r>
            <a:r>
              <a:rPr spc="-200" dirty="0"/>
              <a:t> </a:t>
            </a:r>
            <a:r>
              <a:rPr dirty="0"/>
              <a:t>Search:</a:t>
            </a:r>
            <a:r>
              <a:rPr spc="-160" dirty="0"/>
              <a:t> </a:t>
            </a:r>
            <a:r>
              <a:rPr spc="-10" dirty="0"/>
              <a:t>Kentucky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0" y="1157747"/>
            <a:ext cx="9653054" cy="512063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94575" y="1295400"/>
            <a:ext cx="10354945" cy="5284470"/>
            <a:chOff x="594575" y="1295400"/>
            <a:chExt cx="10354945" cy="5284470"/>
          </a:xfrm>
        </p:grpSpPr>
        <p:sp>
          <p:nvSpPr>
            <p:cNvPr id="4" name="object 4"/>
            <p:cNvSpPr/>
            <p:nvPr/>
          </p:nvSpPr>
          <p:spPr>
            <a:xfrm>
              <a:off x="10943166" y="6040437"/>
              <a:ext cx="0" cy="533400"/>
            </a:xfrm>
            <a:custGeom>
              <a:avLst/>
              <a:gdLst/>
              <a:ahLst/>
              <a:cxnLst/>
              <a:rect l="l" t="t" r="r" b="b"/>
              <a:pathLst>
                <a:path h="533400">
                  <a:moveTo>
                    <a:pt x="0" y="0"/>
                  </a:moveTo>
                  <a:lnTo>
                    <a:pt x="0" y="533400"/>
                  </a:lnTo>
                </a:path>
              </a:pathLst>
            </a:custGeom>
            <a:ln w="12700">
              <a:solidFill>
                <a:srgbClr val="5A5B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575" y="5896739"/>
              <a:ext cx="914397" cy="682673"/>
            </a:xfrm>
            <a:prstGeom prst="rect">
              <a:avLst/>
            </a:prstGeom>
          </p:spPr>
        </p:pic>
        <p:pic>
          <p:nvPicPr>
            <p:cNvPr id="6" name="object 6" descr="Graphical user interface, text, application, email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6766" y="1295400"/>
              <a:ext cx="9672860" cy="484631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623676" y="3132556"/>
              <a:ext cx="1219200" cy="533400"/>
            </a:xfrm>
            <a:custGeom>
              <a:avLst/>
              <a:gdLst/>
              <a:ahLst/>
              <a:cxnLst/>
              <a:rect l="l" t="t" r="r" b="b"/>
              <a:pathLst>
                <a:path w="1219200" h="533400">
                  <a:moveTo>
                    <a:pt x="12192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1219200" y="533400"/>
                  </a:lnTo>
                  <a:lnTo>
                    <a:pt x="1219200" y="0"/>
                  </a:lnTo>
                  <a:close/>
                </a:path>
              </a:pathLst>
            </a:custGeom>
            <a:solidFill>
              <a:srgbClr val="FFD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23676" y="3132556"/>
              <a:ext cx="1219200" cy="533400"/>
            </a:xfrm>
            <a:custGeom>
              <a:avLst/>
              <a:gdLst/>
              <a:ahLst/>
              <a:cxnLst/>
              <a:rect l="l" t="t" r="r" b="b"/>
              <a:pathLst>
                <a:path w="1219200" h="533400">
                  <a:moveTo>
                    <a:pt x="0" y="0"/>
                  </a:moveTo>
                  <a:lnTo>
                    <a:pt x="1219200" y="0"/>
                  </a:lnTo>
                  <a:lnTo>
                    <a:pt x="1219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30991" y="4648200"/>
              <a:ext cx="1183005" cy="533400"/>
            </a:xfrm>
            <a:custGeom>
              <a:avLst/>
              <a:gdLst/>
              <a:ahLst/>
              <a:cxnLst/>
              <a:rect l="l" t="t" r="r" b="b"/>
              <a:pathLst>
                <a:path w="1183004" h="533400">
                  <a:moveTo>
                    <a:pt x="1182382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1182382" y="533400"/>
                  </a:lnTo>
                  <a:lnTo>
                    <a:pt x="1182382" y="0"/>
                  </a:lnTo>
                  <a:close/>
                </a:path>
              </a:pathLst>
            </a:custGeom>
            <a:solidFill>
              <a:srgbClr val="FFD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30991" y="4648200"/>
              <a:ext cx="1183005" cy="533400"/>
            </a:xfrm>
            <a:custGeom>
              <a:avLst/>
              <a:gdLst/>
              <a:ahLst/>
              <a:cxnLst/>
              <a:rect l="l" t="t" r="r" b="b"/>
              <a:pathLst>
                <a:path w="1183004" h="533400">
                  <a:moveTo>
                    <a:pt x="0" y="0"/>
                  </a:moveTo>
                  <a:lnTo>
                    <a:pt x="1182382" y="0"/>
                  </a:lnTo>
                  <a:lnTo>
                    <a:pt x="1182382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PLC</a:t>
            </a:r>
            <a:r>
              <a:rPr spc="-60" dirty="0"/>
              <a:t> </a:t>
            </a:r>
            <a:r>
              <a:rPr dirty="0"/>
              <a:t>Modbus</a:t>
            </a:r>
            <a:r>
              <a:rPr spc="-15" dirty="0"/>
              <a:t> </a:t>
            </a:r>
            <a:r>
              <a:rPr spc="-10" dirty="0"/>
              <a:t>Search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94575" y="1371600"/>
            <a:ext cx="10226040" cy="5208270"/>
            <a:chOff x="594575" y="1371600"/>
            <a:chExt cx="10226040" cy="52082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575" y="5896739"/>
              <a:ext cx="914397" cy="6826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3101" y="5357243"/>
              <a:ext cx="542807" cy="5717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0592" y="1371600"/>
              <a:ext cx="9589806" cy="46634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19201" y="1996951"/>
              <a:ext cx="521334" cy="83185"/>
            </a:xfrm>
            <a:custGeom>
              <a:avLst/>
              <a:gdLst/>
              <a:ahLst/>
              <a:cxnLst/>
              <a:rect l="l" t="t" r="r" b="b"/>
              <a:pathLst>
                <a:path w="521335" h="83185">
                  <a:moveTo>
                    <a:pt x="481469" y="0"/>
                  </a:moveTo>
                  <a:lnTo>
                    <a:pt x="37249" y="1879"/>
                  </a:lnTo>
                  <a:lnTo>
                    <a:pt x="2921" y="26123"/>
                  </a:lnTo>
                  <a:lnTo>
                    <a:pt x="0" y="41503"/>
                  </a:lnTo>
                  <a:lnTo>
                    <a:pt x="2921" y="56883"/>
                  </a:lnTo>
                  <a:lnTo>
                    <a:pt x="10896" y="69456"/>
                  </a:lnTo>
                  <a:lnTo>
                    <a:pt x="22745" y="77952"/>
                  </a:lnTo>
                  <a:lnTo>
                    <a:pt x="37249" y="81114"/>
                  </a:lnTo>
                  <a:lnTo>
                    <a:pt x="481469" y="82994"/>
                  </a:lnTo>
                  <a:lnTo>
                    <a:pt x="491718" y="81597"/>
                  </a:lnTo>
                  <a:lnTo>
                    <a:pt x="519480" y="52184"/>
                  </a:lnTo>
                  <a:lnTo>
                    <a:pt x="520801" y="41490"/>
                  </a:lnTo>
                  <a:lnTo>
                    <a:pt x="519480" y="30810"/>
                  </a:lnTo>
                  <a:lnTo>
                    <a:pt x="491718" y="1397"/>
                  </a:lnTo>
                  <a:lnTo>
                    <a:pt x="4814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7298" y="2978429"/>
              <a:ext cx="78340" cy="8300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685821" y="2947504"/>
              <a:ext cx="829944" cy="318770"/>
            </a:xfrm>
            <a:custGeom>
              <a:avLst/>
              <a:gdLst/>
              <a:ahLst/>
              <a:cxnLst/>
              <a:rect l="l" t="t" r="r" b="b"/>
              <a:pathLst>
                <a:path w="829945" h="318770">
                  <a:moveTo>
                    <a:pt x="820000" y="42633"/>
                  </a:moveTo>
                  <a:lnTo>
                    <a:pt x="796823" y="3873"/>
                  </a:lnTo>
                  <a:lnTo>
                    <a:pt x="765517" y="0"/>
                  </a:lnTo>
                  <a:lnTo>
                    <a:pt x="750976" y="647"/>
                  </a:lnTo>
                  <a:lnTo>
                    <a:pt x="734339" y="1930"/>
                  </a:lnTo>
                  <a:lnTo>
                    <a:pt x="703567" y="6756"/>
                  </a:lnTo>
                  <a:lnTo>
                    <a:pt x="687476" y="9067"/>
                  </a:lnTo>
                  <a:lnTo>
                    <a:pt x="672363" y="10960"/>
                  </a:lnTo>
                  <a:lnTo>
                    <a:pt x="658190" y="11722"/>
                  </a:lnTo>
                  <a:lnTo>
                    <a:pt x="576110" y="9944"/>
                  </a:lnTo>
                  <a:lnTo>
                    <a:pt x="544296" y="12077"/>
                  </a:lnTo>
                  <a:lnTo>
                    <a:pt x="505574" y="19456"/>
                  </a:lnTo>
                  <a:lnTo>
                    <a:pt x="493750" y="20993"/>
                  </a:lnTo>
                  <a:lnTo>
                    <a:pt x="481152" y="22059"/>
                  </a:lnTo>
                  <a:lnTo>
                    <a:pt x="469074" y="22580"/>
                  </a:lnTo>
                  <a:lnTo>
                    <a:pt x="408216" y="20485"/>
                  </a:lnTo>
                  <a:lnTo>
                    <a:pt x="37223" y="22377"/>
                  </a:lnTo>
                  <a:lnTo>
                    <a:pt x="2921" y="46621"/>
                  </a:lnTo>
                  <a:lnTo>
                    <a:pt x="0" y="61988"/>
                  </a:lnTo>
                  <a:lnTo>
                    <a:pt x="2921" y="77368"/>
                  </a:lnTo>
                  <a:lnTo>
                    <a:pt x="10883" y="89941"/>
                  </a:lnTo>
                  <a:lnTo>
                    <a:pt x="22720" y="98437"/>
                  </a:lnTo>
                  <a:lnTo>
                    <a:pt x="37223" y="101600"/>
                  </a:lnTo>
                  <a:lnTo>
                    <a:pt x="407873" y="103492"/>
                  </a:lnTo>
                  <a:lnTo>
                    <a:pt x="470662" y="105562"/>
                  </a:lnTo>
                  <a:lnTo>
                    <a:pt x="486473" y="104863"/>
                  </a:lnTo>
                  <a:lnTo>
                    <a:pt x="502246" y="103492"/>
                  </a:lnTo>
                  <a:lnTo>
                    <a:pt x="408216" y="103492"/>
                  </a:lnTo>
                  <a:lnTo>
                    <a:pt x="502437" y="103466"/>
                  </a:lnTo>
                  <a:lnTo>
                    <a:pt x="518629" y="101295"/>
                  </a:lnTo>
                  <a:lnTo>
                    <a:pt x="556488" y="94081"/>
                  </a:lnTo>
                  <a:lnTo>
                    <a:pt x="562521" y="93459"/>
                  </a:lnTo>
                  <a:lnTo>
                    <a:pt x="577532" y="92938"/>
                  </a:lnTo>
                  <a:lnTo>
                    <a:pt x="660857" y="94678"/>
                  </a:lnTo>
                  <a:lnTo>
                    <a:pt x="697750" y="91338"/>
                  </a:lnTo>
                  <a:lnTo>
                    <a:pt x="744207" y="84289"/>
                  </a:lnTo>
                  <a:lnTo>
                    <a:pt x="755332" y="83527"/>
                  </a:lnTo>
                  <a:lnTo>
                    <a:pt x="767613" y="82981"/>
                  </a:lnTo>
                  <a:lnTo>
                    <a:pt x="780008" y="83261"/>
                  </a:lnTo>
                  <a:lnTo>
                    <a:pt x="795324" y="80340"/>
                  </a:lnTo>
                  <a:lnTo>
                    <a:pt x="807948" y="71716"/>
                  </a:lnTo>
                  <a:lnTo>
                    <a:pt x="816610" y="58724"/>
                  </a:lnTo>
                  <a:lnTo>
                    <a:pt x="820000" y="42633"/>
                  </a:lnTo>
                  <a:close/>
                </a:path>
                <a:path w="829945" h="318770">
                  <a:moveTo>
                    <a:pt x="829868" y="245859"/>
                  </a:moveTo>
                  <a:lnTo>
                    <a:pt x="826795" y="229704"/>
                  </a:lnTo>
                  <a:lnTo>
                    <a:pt x="818388" y="216509"/>
                  </a:lnTo>
                  <a:lnTo>
                    <a:pt x="805929" y="207619"/>
                  </a:lnTo>
                  <a:lnTo>
                    <a:pt x="790689" y="204355"/>
                  </a:lnTo>
                  <a:lnTo>
                    <a:pt x="345313" y="204355"/>
                  </a:lnTo>
                  <a:lnTo>
                    <a:pt x="303136" y="208673"/>
                  </a:lnTo>
                  <a:lnTo>
                    <a:pt x="272275" y="215861"/>
                  </a:lnTo>
                  <a:lnTo>
                    <a:pt x="260705" y="218922"/>
                  </a:lnTo>
                  <a:lnTo>
                    <a:pt x="250317" y="221119"/>
                  </a:lnTo>
                  <a:lnTo>
                    <a:pt x="216700" y="225120"/>
                  </a:lnTo>
                  <a:lnTo>
                    <a:pt x="165011" y="230441"/>
                  </a:lnTo>
                  <a:lnTo>
                    <a:pt x="148894" y="232918"/>
                  </a:lnTo>
                  <a:lnTo>
                    <a:pt x="113093" y="235470"/>
                  </a:lnTo>
                  <a:lnTo>
                    <a:pt x="46875" y="236740"/>
                  </a:lnTo>
                  <a:lnTo>
                    <a:pt x="13106" y="260858"/>
                  </a:lnTo>
                  <a:lnTo>
                    <a:pt x="10147" y="275996"/>
                  </a:lnTo>
                  <a:lnTo>
                    <a:pt x="12865" y="291185"/>
                  </a:lnTo>
                  <a:lnTo>
                    <a:pt x="20535" y="303720"/>
                  </a:lnTo>
                  <a:lnTo>
                    <a:pt x="32029" y="312394"/>
                  </a:lnTo>
                  <a:lnTo>
                    <a:pt x="46240" y="315925"/>
                  </a:lnTo>
                  <a:lnTo>
                    <a:pt x="113423" y="318414"/>
                  </a:lnTo>
                  <a:lnTo>
                    <a:pt x="117411" y="318350"/>
                  </a:lnTo>
                  <a:lnTo>
                    <a:pt x="158610" y="315290"/>
                  </a:lnTo>
                  <a:lnTo>
                    <a:pt x="176809" y="312572"/>
                  </a:lnTo>
                  <a:lnTo>
                    <a:pt x="225158" y="307619"/>
                  </a:lnTo>
                  <a:lnTo>
                    <a:pt x="260769" y="303390"/>
                  </a:lnTo>
                  <a:lnTo>
                    <a:pt x="315607" y="290626"/>
                  </a:lnTo>
                  <a:lnTo>
                    <a:pt x="336232" y="287845"/>
                  </a:lnTo>
                  <a:lnTo>
                    <a:pt x="346278" y="287350"/>
                  </a:lnTo>
                  <a:lnTo>
                    <a:pt x="790879" y="287312"/>
                  </a:lnTo>
                  <a:lnTo>
                    <a:pt x="805929" y="284086"/>
                  </a:lnTo>
                  <a:lnTo>
                    <a:pt x="818388" y="275196"/>
                  </a:lnTo>
                  <a:lnTo>
                    <a:pt x="826795" y="262013"/>
                  </a:lnTo>
                  <a:lnTo>
                    <a:pt x="829868" y="2458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24978" y="3746398"/>
              <a:ext cx="692785" cy="631190"/>
            </a:xfrm>
            <a:custGeom>
              <a:avLst/>
              <a:gdLst/>
              <a:ahLst/>
              <a:cxnLst/>
              <a:rect l="l" t="t" r="r" b="b"/>
              <a:pathLst>
                <a:path w="692785" h="631189">
                  <a:moveTo>
                    <a:pt x="548170" y="449961"/>
                  </a:moveTo>
                  <a:lnTo>
                    <a:pt x="70040" y="449961"/>
                  </a:lnTo>
                  <a:lnTo>
                    <a:pt x="70040" y="631050"/>
                  </a:lnTo>
                  <a:lnTo>
                    <a:pt x="548170" y="631050"/>
                  </a:lnTo>
                  <a:lnTo>
                    <a:pt x="548170" y="449961"/>
                  </a:lnTo>
                  <a:close/>
                </a:path>
                <a:path w="692785" h="631189">
                  <a:moveTo>
                    <a:pt x="692416" y="20828"/>
                  </a:moveTo>
                  <a:lnTo>
                    <a:pt x="666648" y="20828"/>
                  </a:lnTo>
                  <a:lnTo>
                    <a:pt x="653669" y="20218"/>
                  </a:lnTo>
                  <a:lnTo>
                    <a:pt x="605218" y="14490"/>
                  </a:lnTo>
                  <a:lnTo>
                    <a:pt x="587844" y="12077"/>
                  </a:lnTo>
                  <a:lnTo>
                    <a:pt x="570458" y="10261"/>
                  </a:lnTo>
                  <a:lnTo>
                    <a:pt x="552792" y="9664"/>
                  </a:lnTo>
                  <a:lnTo>
                    <a:pt x="467309" y="9664"/>
                  </a:lnTo>
                  <a:lnTo>
                    <a:pt x="449287" y="10096"/>
                  </a:lnTo>
                  <a:lnTo>
                    <a:pt x="417449" y="5435"/>
                  </a:lnTo>
                  <a:lnTo>
                    <a:pt x="403771" y="3022"/>
                  </a:lnTo>
                  <a:lnTo>
                    <a:pt x="374700" y="304"/>
                  </a:lnTo>
                  <a:lnTo>
                    <a:pt x="126238" y="0"/>
                  </a:lnTo>
                  <a:lnTo>
                    <a:pt x="34480" y="609"/>
                  </a:lnTo>
                  <a:lnTo>
                    <a:pt x="27927" y="1206"/>
                  </a:lnTo>
                  <a:lnTo>
                    <a:pt x="8839" y="4521"/>
                  </a:lnTo>
                  <a:lnTo>
                    <a:pt x="0" y="6642"/>
                  </a:lnTo>
                  <a:lnTo>
                    <a:pt x="0" y="187731"/>
                  </a:lnTo>
                  <a:lnTo>
                    <a:pt x="85483" y="187731"/>
                  </a:lnTo>
                  <a:lnTo>
                    <a:pt x="94322" y="185610"/>
                  </a:lnTo>
                  <a:lnTo>
                    <a:pt x="113411" y="182295"/>
                  </a:lnTo>
                  <a:lnTo>
                    <a:pt x="119964" y="181698"/>
                  </a:lnTo>
                  <a:lnTo>
                    <a:pt x="126517" y="181698"/>
                  </a:lnTo>
                  <a:lnTo>
                    <a:pt x="126517" y="181089"/>
                  </a:lnTo>
                  <a:lnTo>
                    <a:pt x="211645" y="181089"/>
                  </a:lnTo>
                  <a:lnTo>
                    <a:pt x="289217" y="181381"/>
                  </a:lnTo>
                  <a:lnTo>
                    <a:pt x="318287" y="184099"/>
                  </a:lnTo>
                  <a:lnTo>
                    <a:pt x="331965" y="186512"/>
                  </a:lnTo>
                  <a:lnTo>
                    <a:pt x="365010" y="191350"/>
                  </a:lnTo>
                  <a:lnTo>
                    <a:pt x="429412" y="191655"/>
                  </a:lnTo>
                  <a:lnTo>
                    <a:pt x="487832" y="191655"/>
                  </a:lnTo>
                  <a:lnTo>
                    <a:pt x="502361" y="193167"/>
                  </a:lnTo>
                  <a:lnTo>
                    <a:pt x="519734" y="195580"/>
                  </a:lnTo>
                  <a:lnTo>
                    <a:pt x="568185" y="201307"/>
                  </a:lnTo>
                  <a:lnTo>
                    <a:pt x="587552" y="202209"/>
                  </a:lnTo>
                  <a:lnTo>
                    <a:pt x="673036" y="202209"/>
                  </a:lnTo>
                  <a:lnTo>
                    <a:pt x="692416" y="201917"/>
                  </a:lnTo>
                  <a:lnTo>
                    <a:pt x="692416" y="20828"/>
                  </a:lnTo>
                  <a:close/>
                </a:path>
              </a:pathLst>
            </a:custGeom>
            <a:solidFill>
              <a:srgbClr val="FFFA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Open</a:t>
            </a:r>
            <a:r>
              <a:rPr spc="-75" dirty="0"/>
              <a:t> </a:t>
            </a:r>
            <a:r>
              <a:rPr spc="-10" dirty="0"/>
              <a:t>Vulnerabilities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231" y="6125400"/>
            <a:ext cx="8318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EA/SED/IOD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94575" y="5896739"/>
            <a:ext cx="10354945" cy="683895"/>
            <a:chOff x="594575" y="5896739"/>
            <a:chExt cx="10354945" cy="683895"/>
          </a:xfrm>
        </p:grpSpPr>
        <p:sp>
          <p:nvSpPr>
            <p:cNvPr id="5" name="object 5"/>
            <p:cNvSpPr/>
            <p:nvPr/>
          </p:nvSpPr>
          <p:spPr>
            <a:xfrm>
              <a:off x="10943166" y="6040437"/>
              <a:ext cx="0" cy="533400"/>
            </a:xfrm>
            <a:custGeom>
              <a:avLst/>
              <a:gdLst/>
              <a:ahLst/>
              <a:cxnLst/>
              <a:rect l="l" t="t" r="r" b="b"/>
              <a:pathLst>
                <a:path h="533400">
                  <a:moveTo>
                    <a:pt x="0" y="0"/>
                  </a:moveTo>
                  <a:lnTo>
                    <a:pt x="0" y="533400"/>
                  </a:lnTo>
                </a:path>
              </a:pathLst>
            </a:custGeom>
            <a:ln w="12700">
              <a:solidFill>
                <a:srgbClr val="5A5B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575" y="5896739"/>
              <a:ext cx="914397" cy="682673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Censys</a:t>
            </a:r>
            <a:r>
              <a:rPr spc="-100" dirty="0"/>
              <a:t> </a:t>
            </a:r>
            <a:r>
              <a:rPr spc="-10" dirty="0"/>
              <a:t>Reporting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37546" y="1244600"/>
            <a:ext cx="10796270" cy="481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5110" marR="5080" indent="-233045">
              <a:lnSpc>
                <a:spcPct val="100000"/>
              </a:lnSpc>
              <a:spcBef>
                <a:spcPts val="105"/>
              </a:spcBef>
              <a:buSzPct val="60000"/>
              <a:buFont typeface="Wingdings"/>
              <a:buChar char=""/>
              <a:tabLst>
                <a:tab pos="245110" algn="l"/>
              </a:tabLst>
            </a:pPr>
            <a:r>
              <a:rPr sz="2000" dirty="0">
                <a:latin typeface="Arial"/>
                <a:cs typeface="Arial"/>
              </a:rPr>
              <a:t>In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October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2024,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Censys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researchers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discovered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nearly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400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web-based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HMIs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for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U.S.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water </a:t>
            </a:r>
            <a:r>
              <a:rPr sz="2000" b="1" dirty="0">
                <a:latin typeface="Arial"/>
                <a:cs typeface="Arial"/>
              </a:rPr>
              <a:t>facilities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exposed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online</a:t>
            </a:r>
            <a:r>
              <a:rPr sz="2000" dirty="0">
                <a:latin typeface="Arial"/>
                <a:cs typeface="Arial"/>
              </a:rPr>
              <a:t>.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These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were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identified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via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TLS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certificate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analysis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confirmed </a:t>
            </a:r>
            <a:r>
              <a:rPr sz="2000" dirty="0">
                <a:latin typeface="Arial"/>
                <a:cs typeface="Arial"/>
              </a:rPr>
              <a:t>through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screenshot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extraction.</a:t>
            </a:r>
            <a:endParaRPr sz="2000">
              <a:latin typeface="Arial"/>
              <a:cs typeface="Arial"/>
            </a:endParaRPr>
          </a:p>
          <a:p>
            <a:pPr marL="245745" marR="130175" indent="-233679">
              <a:lnSpc>
                <a:spcPct val="100000"/>
              </a:lnSpc>
              <a:spcBef>
                <a:spcPts val="1435"/>
              </a:spcBef>
              <a:buSzPct val="60000"/>
              <a:buFont typeface="Wingdings"/>
              <a:buChar char=""/>
              <a:tabLst>
                <a:tab pos="245745" algn="l"/>
              </a:tabLst>
            </a:pPr>
            <a:r>
              <a:rPr sz="2000" dirty="0">
                <a:latin typeface="Arial"/>
                <a:cs typeface="Arial"/>
              </a:rPr>
              <a:t>All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systems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used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same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browser-</a:t>
            </a:r>
            <a:r>
              <a:rPr sz="2000" b="1" dirty="0">
                <a:latin typeface="Arial"/>
                <a:cs typeface="Arial"/>
              </a:rPr>
              <a:t>based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HMI/SCADA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software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were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found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one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of </a:t>
            </a:r>
            <a:r>
              <a:rPr sz="2000" dirty="0">
                <a:latin typeface="Arial"/>
                <a:cs typeface="Arial"/>
              </a:rPr>
              <a:t>three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states:</a:t>
            </a:r>
            <a:endParaRPr sz="2000">
              <a:latin typeface="Arial"/>
              <a:cs typeface="Arial"/>
            </a:endParaRPr>
          </a:p>
          <a:p>
            <a:pPr marL="583565" lvl="1" indent="-223520">
              <a:lnSpc>
                <a:spcPct val="100000"/>
              </a:lnSpc>
              <a:spcBef>
                <a:spcPts val="725"/>
              </a:spcBef>
              <a:buSzPct val="60000"/>
              <a:buFont typeface="Wingdings"/>
              <a:buChar char=""/>
              <a:tabLst>
                <a:tab pos="583565" algn="l"/>
              </a:tabLst>
            </a:pPr>
            <a:r>
              <a:rPr sz="2000" dirty="0">
                <a:latin typeface="Arial"/>
                <a:cs typeface="Arial"/>
              </a:rPr>
              <a:t>Authenticated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(credentials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required)</a:t>
            </a:r>
            <a:endParaRPr sz="2000">
              <a:latin typeface="Arial"/>
              <a:cs typeface="Arial"/>
            </a:endParaRPr>
          </a:p>
          <a:p>
            <a:pPr marL="583565" lvl="1" indent="-223520">
              <a:lnSpc>
                <a:spcPct val="100000"/>
              </a:lnSpc>
              <a:spcBef>
                <a:spcPts val="715"/>
              </a:spcBef>
              <a:buSzPct val="60000"/>
              <a:buFont typeface="Wingdings"/>
              <a:buChar char=""/>
              <a:tabLst>
                <a:tab pos="583565" algn="l"/>
              </a:tabLst>
            </a:pPr>
            <a:r>
              <a:rPr sz="2000" spc="-10" dirty="0">
                <a:latin typeface="Arial"/>
                <a:cs typeface="Arial"/>
              </a:rPr>
              <a:t>Read-</a:t>
            </a:r>
            <a:r>
              <a:rPr sz="2000" dirty="0">
                <a:latin typeface="Arial"/>
                <a:cs typeface="Arial"/>
              </a:rPr>
              <a:t>only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(viewable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without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control)</a:t>
            </a:r>
            <a:endParaRPr sz="2000">
              <a:latin typeface="Arial"/>
              <a:cs typeface="Arial"/>
            </a:endParaRPr>
          </a:p>
          <a:p>
            <a:pPr marL="583565" lvl="1" indent="-223520">
              <a:lnSpc>
                <a:spcPct val="100000"/>
              </a:lnSpc>
              <a:spcBef>
                <a:spcPts val="720"/>
              </a:spcBef>
              <a:buSzPct val="60000"/>
              <a:buFont typeface="Wingdings"/>
              <a:buChar char=""/>
              <a:tabLst>
                <a:tab pos="583565" algn="l"/>
              </a:tabLst>
            </a:pPr>
            <a:r>
              <a:rPr sz="2000" dirty="0">
                <a:latin typeface="Arial"/>
                <a:cs typeface="Arial"/>
              </a:rPr>
              <a:t>Unauthenticated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(full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access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without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credentials)</a:t>
            </a:r>
            <a:endParaRPr sz="2000">
              <a:latin typeface="Arial"/>
              <a:cs typeface="Arial"/>
            </a:endParaRPr>
          </a:p>
          <a:p>
            <a:pPr marL="245745" indent="-233045">
              <a:lnSpc>
                <a:spcPct val="100000"/>
              </a:lnSpc>
              <a:spcBef>
                <a:spcPts val="1440"/>
              </a:spcBef>
              <a:buSzPct val="60000"/>
              <a:buFont typeface="Wingdings"/>
              <a:buChar char=""/>
              <a:tabLst>
                <a:tab pos="245745" algn="l"/>
              </a:tabLst>
            </a:pPr>
            <a:r>
              <a:rPr sz="2000" b="1" dirty="0">
                <a:latin typeface="Arial"/>
                <a:cs typeface="Arial"/>
              </a:rPr>
              <a:t>40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systems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were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fully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unauthenticated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controllable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by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anyone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browser.</a:t>
            </a:r>
            <a:endParaRPr sz="2000">
              <a:latin typeface="Arial"/>
              <a:cs typeface="Arial"/>
            </a:endParaRPr>
          </a:p>
          <a:p>
            <a:pPr marL="245110" marR="91440" indent="-233045">
              <a:lnSpc>
                <a:spcPct val="100000"/>
              </a:lnSpc>
              <a:spcBef>
                <a:spcPts val="1440"/>
              </a:spcBef>
              <a:buSzPct val="60000"/>
              <a:buFont typeface="Wingdings"/>
              <a:buChar char=""/>
              <a:tabLst>
                <a:tab pos="245110" algn="l"/>
              </a:tabLst>
            </a:pPr>
            <a:r>
              <a:rPr sz="2000" dirty="0">
                <a:latin typeface="Arial"/>
                <a:cs typeface="Arial"/>
              </a:rPr>
              <a:t>Censys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shared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these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findings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EPA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vendor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question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coordinated </a:t>
            </a:r>
            <a:r>
              <a:rPr sz="2000" dirty="0">
                <a:latin typeface="Arial"/>
                <a:cs typeface="Arial"/>
              </a:rPr>
              <a:t>remediation.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Within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nine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days,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24%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systems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had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secured,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few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weeks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later, </a:t>
            </a:r>
            <a:r>
              <a:rPr sz="2000" dirty="0">
                <a:latin typeface="Arial"/>
                <a:cs typeface="Arial"/>
              </a:rPr>
              <a:t>this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rose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58%.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May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2025,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fewer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than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6%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systems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remain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online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read-</a:t>
            </a:r>
            <a:endParaRPr sz="2000">
              <a:latin typeface="Arial"/>
              <a:cs typeface="Arial"/>
            </a:endParaRPr>
          </a:p>
          <a:p>
            <a:pPr marL="245745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only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unauthenticated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state.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0246" y="6507480"/>
            <a:ext cx="10873740" cy="18415"/>
          </a:xfrm>
          <a:custGeom>
            <a:avLst/>
            <a:gdLst/>
            <a:ahLst/>
            <a:cxnLst/>
            <a:rect l="l" t="t" r="r" b="b"/>
            <a:pathLst>
              <a:path w="10873740" h="18415">
                <a:moveTo>
                  <a:pt x="10873740" y="0"/>
                </a:moveTo>
                <a:lnTo>
                  <a:pt x="0" y="0"/>
                </a:lnTo>
                <a:lnTo>
                  <a:pt x="0" y="18288"/>
                </a:lnTo>
                <a:lnTo>
                  <a:pt x="10873740" y="18288"/>
                </a:lnTo>
                <a:lnTo>
                  <a:pt x="10873740" y="0"/>
                </a:lnTo>
                <a:close/>
              </a:path>
            </a:pathLst>
          </a:custGeom>
          <a:solidFill>
            <a:srgbClr val="0E78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12147" y="6212840"/>
            <a:ext cx="109518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Turning</a:t>
            </a:r>
            <a:r>
              <a:rPr sz="2000" spc="-45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Off</a:t>
            </a:r>
            <a:r>
              <a:rPr sz="2000" spc="-35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the</a:t>
            </a:r>
            <a:r>
              <a:rPr sz="2000" spc="-25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(Information)</a:t>
            </a:r>
            <a:r>
              <a:rPr sz="2000" spc="-6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Flow:</a:t>
            </a:r>
            <a:r>
              <a:rPr sz="2000" spc="-15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Working</a:t>
            </a:r>
            <a:r>
              <a:rPr sz="2000" spc="-5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With</a:t>
            </a:r>
            <a:r>
              <a:rPr sz="2000" spc="-25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the</a:t>
            </a:r>
            <a:r>
              <a:rPr sz="2000" spc="-25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EPA</a:t>
            </a:r>
            <a:r>
              <a:rPr sz="2000" spc="-1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to</a:t>
            </a:r>
            <a:r>
              <a:rPr sz="2000" spc="-15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Secure</a:t>
            </a:r>
            <a:r>
              <a:rPr sz="2000" spc="-35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Hundreds</a:t>
            </a:r>
            <a:r>
              <a:rPr sz="2000" spc="-6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 </a:t>
            </a:r>
            <a:r>
              <a:rPr sz="20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of</a:t>
            </a:r>
            <a:r>
              <a:rPr sz="2000" spc="-65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 </a:t>
            </a:r>
            <a:r>
              <a:rPr sz="1650" spc="-1335" baseline="12626" dirty="0">
                <a:latin typeface="Arial"/>
                <a:cs typeface="Arial"/>
                <a:hlinkClick r:id="rId3"/>
              </a:rPr>
              <a:t>M</a:t>
            </a:r>
            <a:r>
              <a:rPr sz="2000" spc="-50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E</a:t>
            </a:r>
            <a:r>
              <a:rPr sz="1650" spc="-225" baseline="12626" dirty="0">
                <a:latin typeface="Arial"/>
                <a:cs typeface="Arial"/>
                <a:hlinkClick r:id="rId3"/>
              </a:rPr>
              <a:t>a</a:t>
            </a:r>
            <a:r>
              <a:rPr sz="2000" spc="-88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x</a:t>
            </a:r>
            <a:r>
              <a:rPr sz="1650" spc="-15" baseline="12626" dirty="0">
                <a:latin typeface="Arial"/>
                <a:cs typeface="Arial"/>
                <a:hlinkClick r:id="rId3"/>
              </a:rPr>
              <a:t>r</a:t>
            </a:r>
            <a:r>
              <a:rPr sz="1650" spc="-112" baseline="12626" dirty="0">
                <a:latin typeface="Arial"/>
                <a:cs typeface="Arial"/>
                <a:hlinkClick r:id="rId3"/>
              </a:rPr>
              <a:t>c</a:t>
            </a:r>
            <a:r>
              <a:rPr sz="2000" spc="-1065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p</a:t>
            </a:r>
            <a:r>
              <a:rPr sz="1650" spc="-15" baseline="12626" dirty="0">
                <a:latin typeface="Arial"/>
                <a:cs typeface="Arial"/>
                <a:hlinkClick r:id="rId3"/>
              </a:rPr>
              <a:t>h </a:t>
            </a:r>
            <a:r>
              <a:rPr sz="1650" spc="-712" baseline="12626" dirty="0">
                <a:latin typeface="Arial"/>
                <a:cs typeface="Arial"/>
                <a:hlinkClick r:id="rId3"/>
              </a:rPr>
              <a:t>1</a:t>
            </a:r>
            <a:r>
              <a:rPr sz="2000" spc="-645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o</a:t>
            </a:r>
            <a:r>
              <a:rPr sz="1650" spc="-7" baseline="12626" dirty="0">
                <a:latin typeface="Arial"/>
                <a:cs typeface="Arial"/>
                <a:hlinkClick r:id="rId3"/>
              </a:rPr>
              <a:t>8</a:t>
            </a:r>
            <a:r>
              <a:rPr sz="1650" spc="-405" baseline="12626" dirty="0">
                <a:latin typeface="Arial"/>
                <a:cs typeface="Arial"/>
                <a:hlinkClick r:id="rId3"/>
              </a:rPr>
              <a:t>,</a:t>
            </a:r>
            <a:r>
              <a:rPr sz="2000" spc="-44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s</a:t>
            </a:r>
            <a:r>
              <a:rPr sz="1650" spc="-262" baseline="12626" dirty="0">
                <a:latin typeface="Arial"/>
                <a:cs typeface="Arial"/>
                <a:hlinkClick r:id="rId3"/>
              </a:rPr>
              <a:t>2</a:t>
            </a:r>
            <a:r>
              <a:rPr sz="2000" spc="-944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e</a:t>
            </a:r>
            <a:r>
              <a:rPr sz="1650" spc="-7" baseline="12626" dirty="0">
                <a:latin typeface="Arial"/>
                <a:cs typeface="Arial"/>
                <a:hlinkClick r:id="rId3"/>
              </a:rPr>
              <a:t>0</a:t>
            </a:r>
            <a:r>
              <a:rPr sz="1650" spc="-419" baseline="12626" dirty="0">
                <a:latin typeface="Arial"/>
                <a:cs typeface="Arial"/>
                <a:hlinkClick r:id="rId3"/>
              </a:rPr>
              <a:t>2</a:t>
            </a:r>
            <a:r>
              <a:rPr sz="2000" spc="-84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d</a:t>
            </a:r>
            <a:r>
              <a:rPr sz="1650" baseline="12626" dirty="0">
                <a:latin typeface="Arial"/>
                <a:cs typeface="Arial"/>
                <a:hlinkClick r:id="rId3"/>
              </a:rPr>
              <a:t>6</a:t>
            </a:r>
            <a:r>
              <a:rPr sz="1650" spc="652" baseline="12626" dirty="0">
                <a:latin typeface="Arial"/>
                <a:cs typeface="Arial"/>
                <a:hlinkClick r:id="rId3"/>
              </a:rPr>
              <a:t> </a:t>
            </a:r>
            <a:r>
              <a:rPr sz="2000" spc="-10" dirty="0">
                <a:solidFill>
                  <a:srgbClr val="0E78AD"/>
                </a:solidFill>
                <a:latin typeface="Arial"/>
                <a:cs typeface="Arial"/>
                <a:hlinkClick r:id="rId3"/>
              </a:rPr>
              <a:t>Water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7547" y="6517640"/>
            <a:ext cx="16910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HMI</a:t>
            </a:r>
            <a:r>
              <a:rPr sz="20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s</a:t>
            </a:r>
            <a:r>
              <a:rPr sz="2000" u="sng" spc="-3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 </a:t>
            </a:r>
            <a:r>
              <a:rPr sz="200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-</a:t>
            </a:r>
            <a:r>
              <a:rPr sz="200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</a:rPr>
              <a:t> </a:t>
            </a:r>
            <a:r>
              <a:rPr sz="200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Censys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378523" y="619763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Arial"/>
                <a:cs typeface="Arial"/>
              </a:rPr>
              <a:t>31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5020" y="174625"/>
            <a:ext cx="1466850" cy="27813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41275" rIns="0" bIns="0" rtlCol="0">
            <a:spAutoFit/>
          </a:bodyPr>
          <a:lstStyle/>
          <a:p>
            <a:pPr marL="317500">
              <a:lnSpc>
                <a:spcPct val="100000"/>
              </a:lnSpc>
              <a:spcBef>
                <a:spcPts val="325"/>
              </a:spcBef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7119" y="2438400"/>
            <a:ext cx="12175490" cy="1219200"/>
          </a:xfrm>
          <a:custGeom>
            <a:avLst/>
            <a:gdLst/>
            <a:ahLst/>
            <a:cxnLst/>
            <a:rect l="l" t="t" r="r" b="b"/>
            <a:pathLst>
              <a:path w="12175490" h="1219200">
                <a:moveTo>
                  <a:pt x="12174880" y="0"/>
                </a:moveTo>
                <a:lnTo>
                  <a:pt x="0" y="0"/>
                </a:lnTo>
                <a:lnTo>
                  <a:pt x="0" y="1219200"/>
                </a:lnTo>
                <a:lnTo>
                  <a:pt x="12174880" y="1219200"/>
                </a:lnTo>
                <a:lnTo>
                  <a:pt x="1217488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461623" y="2686304"/>
            <a:ext cx="106394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Commercially</a:t>
            </a:r>
            <a:r>
              <a:rPr spc="-145" dirty="0"/>
              <a:t> </a:t>
            </a:r>
            <a:r>
              <a:rPr dirty="0"/>
              <a:t>Available</a:t>
            </a:r>
            <a:r>
              <a:rPr spc="-160" dirty="0"/>
              <a:t> </a:t>
            </a:r>
            <a:r>
              <a:rPr spc="-10" dirty="0"/>
              <a:t>“Pen-</a:t>
            </a:r>
            <a:r>
              <a:rPr dirty="0"/>
              <a:t>Testing”</a:t>
            </a:r>
            <a:r>
              <a:rPr spc="-145" dirty="0"/>
              <a:t> </a:t>
            </a:r>
            <a:r>
              <a:rPr spc="-10" dirty="0"/>
              <a:t>tools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908" y="0"/>
            <a:ext cx="11476181" cy="685799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USB</a:t>
            </a:r>
            <a:r>
              <a:rPr spc="-50" dirty="0"/>
              <a:t> </a:t>
            </a:r>
            <a:r>
              <a:rPr dirty="0"/>
              <a:t>Ninja</a:t>
            </a:r>
            <a:r>
              <a:rPr spc="-55" dirty="0"/>
              <a:t> </a:t>
            </a:r>
            <a:r>
              <a:rPr dirty="0"/>
              <a:t>/</a:t>
            </a:r>
            <a:r>
              <a:rPr spc="-45" dirty="0"/>
              <a:t> </a:t>
            </a:r>
            <a:r>
              <a:rPr dirty="0"/>
              <a:t>O.MG</a:t>
            </a:r>
            <a:r>
              <a:rPr spc="-40" dirty="0"/>
              <a:t> </a:t>
            </a:r>
            <a:r>
              <a:rPr spc="-10" dirty="0"/>
              <a:t>Cable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181100"/>
            <a:ext cx="8550287" cy="449579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637352" y="1156208"/>
            <a:ext cx="3430270" cy="4783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95"/>
              </a:spcBef>
            </a:pP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TSA</a:t>
            </a:r>
            <a:r>
              <a:rPr sz="2400" spc="-4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warned</a:t>
            </a:r>
            <a:r>
              <a:rPr sz="2400" spc="-6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that</a:t>
            </a:r>
            <a:r>
              <a:rPr sz="2400" spc="-5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USB</a:t>
            </a:r>
            <a:r>
              <a:rPr sz="2400" spc="-5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22A30"/>
                </a:solidFill>
                <a:latin typeface="Calibri"/>
                <a:cs typeface="Calibri"/>
              </a:rPr>
              <a:t>ports,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commonly</a:t>
            </a:r>
            <a:r>
              <a:rPr sz="2400" spc="-7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used</a:t>
            </a:r>
            <a:r>
              <a:rPr sz="2400" spc="-5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to</a:t>
            </a:r>
            <a:r>
              <a:rPr sz="2400" spc="-7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22A30"/>
                </a:solidFill>
                <a:latin typeface="Calibri"/>
                <a:cs typeface="Calibri"/>
              </a:rPr>
              <a:t>charge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cellphones,</a:t>
            </a:r>
            <a:r>
              <a:rPr sz="2400" spc="-9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laptops</a:t>
            </a:r>
            <a:r>
              <a:rPr sz="2400" spc="-10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22A30"/>
                </a:solidFill>
                <a:latin typeface="Calibri"/>
                <a:cs typeface="Calibri"/>
              </a:rPr>
              <a:t>and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other</a:t>
            </a:r>
            <a:r>
              <a:rPr sz="2400" spc="-7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portable</a:t>
            </a:r>
            <a:r>
              <a:rPr sz="2400" spc="-8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devices,</a:t>
            </a:r>
            <a:r>
              <a:rPr sz="2400" spc="-7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22A30"/>
                </a:solidFill>
                <a:latin typeface="Calibri"/>
                <a:cs typeface="Calibri"/>
              </a:rPr>
              <a:t>can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present</a:t>
            </a:r>
            <a:r>
              <a:rPr sz="2400" spc="-10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serious</a:t>
            </a:r>
            <a:r>
              <a:rPr sz="2400" spc="-10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22A30"/>
                </a:solidFill>
                <a:latin typeface="Calibri"/>
                <a:cs typeface="Calibri"/>
              </a:rPr>
              <a:t>risks,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making</a:t>
            </a:r>
            <a:r>
              <a:rPr sz="2400" spc="-7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your</a:t>
            </a:r>
            <a:r>
              <a:rPr sz="2400" spc="-4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22A30"/>
                </a:solidFill>
                <a:latin typeface="Calibri"/>
                <a:cs typeface="Calibri"/>
              </a:rPr>
              <a:t>sensitive information</a:t>
            </a:r>
            <a:r>
              <a:rPr sz="2400" spc="-6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222A30"/>
                </a:solidFill>
                <a:latin typeface="Calibri"/>
                <a:cs typeface="Calibri"/>
              </a:rPr>
              <a:t>more </a:t>
            </a:r>
            <a:r>
              <a:rPr sz="2400" spc="-10" dirty="0">
                <a:solidFill>
                  <a:srgbClr val="222A30"/>
                </a:solidFill>
                <a:latin typeface="Calibri"/>
                <a:cs typeface="Calibri"/>
              </a:rPr>
              <a:t>vulnerable</a:t>
            </a:r>
            <a:r>
              <a:rPr sz="2400" spc="-5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to</a:t>
            </a:r>
            <a:r>
              <a:rPr sz="2400" spc="-6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22A30"/>
                </a:solidFill>
                <a:latin typeface="Calibri"/>
                <a:cs typeface="Calibri"/>
              </a:rPr>
              <a:t>hackers</a:t>
            </a:r>
            <a:r>
              <a:rPr sz="2400" spc="-8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22A30"/>
                </a:solidFill>
                <a:latin typeface="Calibri"/>
                <a:cs typeface="Calibri"/>
              </a:rPr>
              <a:t>and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scammers.</a:t>
            </a:r>
            <a:r>
              <a:rPr sz="2400" spc="-13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22A30"/>
                </a:solidFill>
                <a:latin typeface="Calibri"/>
                <a:cs typeface="Calibri"/>
              </a:rPr>
              <a:t>Passengers</a:t>
            </a:r>
            <a:r>
              <a:rPr sz="2400" spc="-12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22A30"/>
                </a:solidFill>
                <a:latin typeface="Calibri"/>
                <a:cs typeface="Calibri"/>
              </a:rPr>
              <a:t>are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urged</a:t>
            </a:r>
            <a:r>
              <a:rPr sz="2400" spc="-6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to</a:t>
            </a:r>
            <a:r>
              <a:rPr sz="2400" spc="-6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be</a:t>
            </a:r>
            <a:r>
              <a:rPr sz="2400" spc="-6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aware</a:t>
            </a:r>
            <a:r>
              <a:rPr sz="2400" spc="-6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of</a:t>
            </a:r>
            <a:r>
              <a:rPr sz="2400" spc="-6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22A30"/>
                </a:solidFill>
                <a:latin typeface="Calibri"/>
                <a:cs typeface="Calibri"/>
              </a:rPr>
              <a:t>the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risks</a:t>
            </a:r>
            <a:r>
              <a:rPr sz="2400" spc="-8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22A30"/>
                </a:solidFill>
                <a:latin typeface="Calibri"/>
                <a:cs typeface="Calibri"/>
              </a:rPr>
              <a:t>involved</a:t>
            </a:r>
            <a:r>
              <a:rPr sz="2400" spc="-3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when</a:t>
            </a:r>
            <a:r>
              <a:rPr sz="2400" spc="-6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222A30"/>
                </a:solidFill>
                <a:latin typeface="Calibri"/>
                <a:cs typeface="Calibri"/>
              </a:rPr>
              <a:t>using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the</a:t>
            </a:r>
            <a:r>
              <a:rPr sz="2400" spc="-5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airport's</a:t>
            </a:r>
            <a:r>
              <a:rPr sz="2400" spc="-65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public</a:t>
            </a:r>
            <a:r>
              <a:rPr sz="2400" spc="-6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22A30"/>
                </a:solidFill>
                <a:latin typeface="Calibri"/>
                <a:cs typeface="Calibri"/>
              </a:rPr>
              <a:t>USB </a:t>
            </a:r>
            <a:r>
              <a:rPr sz="2400" dirty="0">
                <a:solidFill>
                  <a:srgbClr val="222A30"/>
                </a:solidFill>
                <a:latin typeface="Calibri"/>
                <a:cs typeface="Calibri"/>
              </a:rPr>
              <a:t>charging</a:t>
            </a:r>
            <a:r>
              <a:rPr sz="2400" spc="-90" dirty="0">
                <a:solidFill>
                  <a:srgbClr val="222A3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22A30"/>
                </a:solidFill>
                <a:latin typeface="Calibri"/>
                <a:cs typeface="Calibri"/>
              </a:rPr>
              <a:t>ports.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Rubber</a:t>
            </a:r>
            <a:r>
              <a:rPr spc="-145" dirty="0"/>
              <a:t> </a:t>
            </a:r>
            <a:r>
              <a:rPr spc="-10" dirty="0"/>
              <a:t>Ducky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89360" y="1184667"/>
            <a:ext cx="113360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 marR="5080" indent="-233679">
              <a:lnSpc>
                <a:spcPct val="100000"/>
              </a:lnSpc>
              <a:spcBef>
                <a:spcPts val="100"/>
              </a:spcBef>
              <a:buSzPct val="60416"/>
              <a:buFont typeface="Wingdings"/>
              <a:buChar char=""/>
              <a:tabLst>
                <a:tab pos="245745" algn="l"/>
              </a:tabLst>
            </a:pPr>
            <a:r>
              <a:rPr sz="2400" dirty="0">
                <a:latin typeface="Arial"/>
                <a:cs typeface="Arial"/>
              </a:rPr>
              <a:t>To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human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it's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flash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drive.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computer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it's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keyboard,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typing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at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superhuman </a:t>
            </a:r>
            <a:r>
              <a:rPr sz="2400" dirty="0">
                <a:latin typeface="Arial"/>
                <a:cs typeface="Arial"/>
              </a:rPr>
              <a:t>speeds.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Pull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off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most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creative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complex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hotplug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attacks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03080" y="2367343"/>
            <a:ext cx="6411214" cy="4058208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WiFi</a:t>
            </a:r>
            <a:r>
              <a:rPr spc="-50" dirty="0"/>
              <a:t> </a:t>
            </a:r>
            <a:r>
              <a:rPr spc="-10" dirty="0"/>
              <a:t>Pineapple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7349" y="1446098"/>
            <a:ext cx="5272077" cy="497655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000" y="1419540"/>
            <a:ext cx="4745037" cy="231358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Proxmark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1280" y="1397000"/>
            <a:ext cx="107829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 marR="5080" indent="-233679">
              <a:lnSpc>
                <a:spcPct val="100000"/>
              </a:lnSpc>
              <a:spcBef>
                <a:spcPts val="100"/>
              </a:spcBef>
              <a:buSzPct val="60416"/>
              <a:buFont typeface="Wingdings"/>
              <a:buChar char=""/>
              <a:tabLst>
                <a:tab pos="245745" algn="l"/>
              </a:tabLst>
            </a:pPr>
            <a:r>
              <a:rPr sz="2400" dirty="0">
                <a:latin typeface="Arial"/>
                <a:cs typeface="Arial"/>
              </a:rPr>
              <a:t>The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Proxmark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RFID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swiss-</a:t>
            </a:r>
            <a:r>
              <a:rPr sz="2400" dirty="0">
                <a:latin typeface="Arial"/>
                <a:cs typeface="Arial"/>
              </a:rPr>
              <a:t>army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tool,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allowing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both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high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low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level </a:t>
            </a:r>
            <a:r>
              <a:rPr sz="2400" dirty="0">
                <a:latin typeface="Arial"/>
                <a:cs typeface="Arial"/>
              </a:rPr>
              <a:t>interactions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with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vast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majority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RFID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tags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systems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world-</a:t>
            </a:r>
            <a:r>
              <a:rPr sz="2400" spc="-20" dirty="0">
                <a:latin typeface="Arial"/>
                <a:cs typeface="Arial"/>
              </a:rPr>
              <a:t>wide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5085" y="2133600"/>
            <a:ext cx="3929579" cy="443566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HackRF</a:t>
            </a:r>
            <a:r>
              <a:rPr spc="-155" dirty="0"/>
              <a:t> </a:t>
            </a:r>
            <a:r>
              <a:rPr spc="-25" dirty="0"/>
              <a:t>One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9740" y="1389379"/>
            <a:ext cx="11156315" cy="1124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 indent="-23304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60416"/>
              <a:buFont typeface="Wingdings"/>
              <a:buChar char=""/>
              <a:tabLst>
                <a:tab pos="245745" algn="l"/>
              </a:tabLst>
            </a:pP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HackRF</a:t>
            </a:r>
            <a:r>
              <a:rPr sz="2400" spc="-50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One</a:t>
            </a:r>
            <a:r>
              <a:rPr sz="2400" spc="-35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from</a:t>
            </a:r>
            <a:r>
              <a:rPr sz="2400" spc="-45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Great</a:t>
            </a:r>
            <a:r>
              <a:rPr sz="2400" spc="-40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Scott</a:t>
            </a:r>
            <a:r>
              <a:rPr sz="2400" spc="-25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Gadgets</a:t>
            </a:r>
            <a:r>
              <a:rPr sz="2400" spc="-30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is</a:t>
            </a:r>
            <a:r>
              <a:rPr sz="2400" spc="-40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a</a:t>
            </a:r>
            <a:r>
              <a:rPr sz="2400" spc="-50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b="1" dirty="0">
                <a:solidFill>
                  <a:srgbClr val="767676"/>
                </a:solidFill>
                <a:latin typeface="Roboto"/>
                <a:cs typeface="Roboto"/>
              </a:rPr>
              <a:t>Software</a:t>
            </a:r>
            <a:r>
              <a:rPr sz="2400" b="1" spc="-40" dirty="0">
                <a:solidFill>
                  <a:srgbClr val="767676"/>
                </a:solidFill>
                <a:latin typeface="Roboto"/>
                <a:cs typeface="Roboto"/>
              </a:rPr>
              <a:t> </a:t>
            </a:r>
            <a:r>
              <a:rPr sz="2400" b="1" dirty="0">
                <a:solidFill>
                  <a:srgbClr val="767676"/>
                </a:solidFill>
                <a:latin typeface="Roboto"/>
                <a:cs typeface="Roboto"/>
              </a:rPr>
              <a:t>Defined</a:t>
            </a:r>
            <a:r>
              <a:rPr sz="2400" b="1" spc="-30" dirty="0">
                <a:solidFill>
                  <a:srgbClr val="767676"/>
                </a:solidFill>
                <a:latin typeface="Roboto"/>
                <a:cs typeface="Roboto"/>
              </a:rPr>
              <a:t> </a:t>
            </a:r>
            <a:r>
              <a:rPr sz="2400" b="1" spc="-10" dirty="0">
                <a:solidFill>
                  <a:srgbClr val="767676"/>
                </a:solidFill>
                <a:latin typeface="Roboto"/>
                <a:cs typeface="Roboto"/>
              </a:rPr>
              <a:t>Radio</a:t>
            </a:r>
            <a:endParaRPr sz="2400">
              <a:latin typeface="Roboto"/>
              <a:cs typeface="Roboto"/>
            </a:endParaRPr>
          </a:p>
          <a:p>
            <a:pPr marL="245745" marR="5080">
              <a:lnSpc>
                <a:spcPts val="2890"/>
              </a:lnSpc>
              <a:spcBef>
                <a:spcPts val="85"/>
              </a:spcBef>
            </a:pPr>
            <a:r>
              <a:rPr sz="2400" b="1" dirty="0">
                <a:solidFill>
                  <a:srgbClr val="767676"/>
                </a:solidFill>
                <a:latin typeface="Roboto"/>
                <a:cs typeface="Roboto"/>
              </a:rPr>
              <a:t>peripheral</a:t>
            </a:r>
            <a:r>
              <a:rPr sz="2400" b="1" spc="-40" dirty="0">
                <a:solidFill>
                  <a:srgbClr val="76767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capable</a:t>
            </a:r>
            <a:r>
              <a:rPr sz="2400" spc="-40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of</a:t>
            </a:r>
            <a:r>
              <a:rPr sz="2400" spc="-35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transmission</a:t>
            </a:r>
            <a:r>
              <a:rPr sz="2400" spc="-40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or</a:t>
            </a:r>
            <a:r>
              <a:rPr sz="2400" spc="-25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reception</a:t>
            </a:r>
            <a:r>
              <a:rPr sz="2400" spc="-30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of</a:t>
            </a:r>
            <a:r>
              <a:rPr sz="2400" spc="-25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radio</a:t>
            </a:r>
            <a:r>
              <a:rPr sz="2400" spc="-55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signals</a:t>
            </a:r>
            <a:r>
              <a:rPr sz="2400" spc="-50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from</a:t>
            </a:r>
            <a:r>
              <a:rPr sz="2400" spc="-45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1</a:t>
            </a:r>
            <a:r>
              <a:rPr sz="2400" spc="-35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MHz</a:t>
            </a:r>
            <a:r>
              <a:rPr sz="2400" spc="-55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464646"/>
                </a:solidFill>
                <a:latin typeface="Roboto"/>
                <a:cs typeface="Roboto"/>
              </a:rPr>
              <a:t>to</a:t>
            </a:r>
            <a:r>
              <a:rPr sz="2400" spc="-25" dirty="0">
                <a:solidFill>
                  <a:srgbClr val="464646"/>
                </a:solidFill>
                <a:latin typeface="Roboto"/>
                <a:cs typeface="Roboto"/>
              </a:rPr>
              <a:t> </a:t>
            </a:r>
            <a:r>
              <a:rPr sz="2400" spc="-50" dirty="0">
                <a:solidFill>
                  <a:srgbClr val="464646"/>
                </a:solidFill>
                <a:latin typeface="Roboto"/>
                <a:cs typeface="Roboto"/>
              </a:rPr>
              <a:t>6 </a:t>
            </a:r>
            <a:r>
              <a:rPr sz="2400" spc="-20" dirty="0">
                <a:solidFill>
                  <a:srgbClr val="464646"/>
                </a:solidFill>
                <a:latin typeface="Roboto"/>
                <a:cs typeface="Roboto"/>
              </a:rPr>
              <a:t>GHz.</a:t>
            </a:r>
            <a:endParaRPr sz="2400">
              <a:latin typeface="Roboto"/>
              <a:cs typeface="Roboto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62106" y="3022262"/>
            <a:ext cx="4505835" cy="2608019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22644" y="230210"/>
            <a:ext cx="831850" cy="6165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200">
              <a:latin typeface="Arial"/>
              <a:cs typeface="Arial"/>
            </a:endParaRPr>
          </a:p>
          <a:p>
            <a:pPr marR="84455" algn="r">
              <a:lnSpc>
                <a:spcPct val="100000"/>
              </a:lnSpc>
            </a:pP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39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4762" y="-4762"/>
            <a:ext cx="12201525" cy="6867525"/>
            <a:chOff x="-4762" y="-4762"/>
            <a:chExt cx="12201525" cy="686752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505020" y="174625"/>
              <a:ext cx="1466850" cy="278130"/>
            </a:xfrm>
            <a:custGeom>
              <a:avLst/>
              <a:gdLst/>
              <a:ahLst/>
              <a:cxnLst/>
              <a:rect l="l" t="t" r="r" b="b"/>
              <a:pathLst>
                <a:path w="1466850" h="278130">
                  <a:moveTo>
                    <a:pt x="1466850" y="0"/>
                  </a:moveTo>
                  <a:lnTo>
                    <a:pt x="0" y="0"/>
                  </a:lnTo>
                  <a:lnTo>
                    <a:pt x="0" y="277812"/>
                  </a:lnTo>
                  <a:lnTo>
                    <a:pt x="1466850" y="277812"/>
                  </a:lnTo>
                  <a:lnTo>
                    <a:pt x="14668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575" y="5896739"/>
              <a:ext cx="914397" cy="682673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609600" y="152400"/>
            <a:ext cx="11353800" cy="6403340"/>
            <a:chOff x="609600" y="152400"/>
            <a:chExt cx="11353800" cy="6403340"/>
          </a:xfrm>
        </p:grpSpPr>
        <p:pic>
          <p:nvPicPr>
            <p:cNvPr id="9" name="object 9" descr="þÿ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5800" y="152400"/>
              <a:ext cx="7467586" cy="64027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" y="2057400"/>
              <a:ext cx="3586733" cy="2890121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7452" rIns="0" bIns="0" rtlCol="0">
            <a:spAutoFit/>
          </a:bodyPr>
          <a:lstStyle/>
          <a:p>
            <a:pPr marL="24574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The</a:t>
            </a:r>
            <a:r>
              <a:rPr sz="3600" spc="-15" dirty="0"/>
              <a:t> </a:t>
            </a:r>
            <a:r>
              <a:rPr sz="3600" dirty="0"/>
              <a:t>Flipper</a:t>
            </a:r>
            <a:r>
              <a:rPr sz="3600" spc="-5" dirty="0"/>
              <a:t> </a:t>
            </a:r>
            <a:r>
              <a:rPr sz="3600" spc="-20" dirty="0"/>
              <a:t>Zero</a:t>
            </a:r>
            <a:endParaRPr sz="36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6579870"/>
            <a:chOff x="0" y="0"/>
            <a:chExt cx="12192000" cy="65798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575" y="5896739"/>
              <a:ext cx="914397" cy="68267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2192000" cy="1143000"/>
            </a:xfrm>
            <a:custGeom>
              <a:avLst/>
              <a:gdLst/>
              <a:ahLst/>
              <a:cxnLst/>
              <a:rect l="l" t="t" r="r" b="b"/>
              <a:pathLst>
                <a:path w="12192000" h="1143000">
                  <a:moveTo>
                    <a:pt x="121920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12192000" y="1143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52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Recent</a:t>
            </a:r>
            <a:r>
              <a:rPr spc="-130" dirty="0"/>
              <a:t> </a:t>
            </a:r>
            <a:r>
              <a:rPr spc="-10" dirty="0"/>
              <a:t>Reporting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583491" y="1322323"/>
            <a:ext cx="4168140" cy="4030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 marR="5080" indent="-233679">
              <a:lnSpc>
                <a:spcPct val="100000"/>
              </a:lnSpc>
              <a:spcBef>
                <a:spcPts val="100"/>
              </a:spcBef>
              <a:buSzPct val="58333"/>
              <a:buFont typeface="Wingdings"/>
              <a:buChar char=""/>
              <a:tabLst>
                <a:tab pos="245745" algn="l"/>
              </a:tabLst>
            </a:pPr>
            <a:r>
              <a:rPr sz="1800" dirty="0">
                <a:latin typeface="Arial"/>
                <a:cs typeface="Arial"/>
              </a:rPr>
              <a:t>From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MSN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August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205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It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bypasses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a </a:t>
            </a:r>
            <a:r>
              <a:rPr sz="1800" dirty="0">
                <a:latin typeface="Arial"/>
                <a:cs typeface="Arial"/>
              </a:rPr>
              <a:t>security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mechanism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known as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rolling </a:t>
            </a:r>
            <a:r>
              <a:rPr sz="1800" dirty="0">
                <a:latin typeface="Arial"/>
                <a:cs typeface="Arial"/>
              </a:rPr>
              <a:t>codes,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designed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prevent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thieves </a:t>
            </a:r>
            <a:r>
              <a:rPr sz="1800" dirty="0">
                <a:latin typeface="Arial"/>
                <a:cs typeface="Arial"/>
              </a:rPr>
              <a:t>from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reusing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captured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key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fob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signals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unlock 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car.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Each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time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key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fob </a:t>
            </a:r>
            <a:r>
              <a:rPr sz="1800" dirty="0">
                <a:latin typeface="Arial"/>
                <a:cs typeface="Arial"/>
              </a:rPr>
              <a:t>is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pressed,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internal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algorithm </a:t>
            </a:r>
            <a:r>
              <a:rPr sz="1800" dirty="0">
                <a:latin typeface="Arial"/>
                <a:cs typeface="Arial"/>
              </a:rPr>
              <a:t>generates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new,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one-time-</a:t>
            </a:r>
            <a:r>
              <a:rPr sz="1800" dirty="0">
                <a:latin typeface="Arial"/>
                <a:cs typeface="Arial"/>
              </a:rPr>
              <a:t>use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code, </a:t>
            </a:r>
            <a:r>
              <a:rPr sz="1800" dirty="0">
                <a:latin typeface="Arial"/>
                <a:cs typeface="Arial"/>
              </a:rPr>
              <a:t>leading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vehicle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unlock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only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if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the </a:t>
            </a:r>
            <a:r>
              <a:rPr sz="1800" dirty="0">
                <a:latin typeface="Arial"/>
                <a:cs typeface="Arial"/>
              </a:rPr>
              <a:t>code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confirmed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be</a:t>
            </a:r>
            <a:r>
              <a:rPr sz="1800" spc="-10" dirty="0">
                <a:latin typeface="Arial"/>
                <a:cs typeface="Arial"/>
              </a:rPr>
              <a:t> valid.</a:t>
            </a:r>
            <a:endParaRPr sz="1800">
              <a:latin typeface="Arial"/>
              <a:cs typeface="Arial"/>
            </a:endParaRPr>
          </a:p>
          <a:p>
            <a:pPr marL="245745" marR="245745" indent="-233679">
              <a:lnSpc>
                <a:spcPct val="100000"/>
              </a:lnSpc>
              <a:spcBef>
                <a:spcPts val="1295"/>
              </a:spcBef>
              <a:buSzPct val="58333"/>
              <a:buFont typeface="Wingdings"/>
              <a:buChar char=""/>
              <a:tabLst>
                <a:tab pos="245745" algn="l"/>
              </a:tabLst>
            </a:pPr>
            <a:r>
              <a:rPr sz="1800" dirty="0">
                <a:latin typeface="Arial"/>
                <a:cs typeface="Arial"/>
              </a:rPr>
              <a:t>But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new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hack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sidesteps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these </a:t>
            </a:r>
            <a:r>
              <a:rPr sz="1800" dirty="0">
                <a:latin typeface="Arial"/>
                <a:cs typeface="Arial"/>
              </a:rPr>
              <a:t>protections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by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exploiting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rolling </a:t>
            </a:r>
            <a:r>
              <a:rPr sz="1800" dirty="0">
                <a:latin typeface="Arial"/>
                <a:cs typeface="Arial"/>
              </a:rPr>
              <a:t>code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algorithm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calculate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valid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key </a:t>
            </a:r>
            <a:r>
              <a:rPr sz="1800" dirty="0">
                <a:latin typeface="Arial"/>
                <a:cs typeface="Arial"/>
              </a:rPr>
              <a:t>fob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commands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based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single </a:t>
            </a:r>
            <a:r>
              <a:rPr sz="1800" dirty="0">
                <a:latin typeface="Arial"/>
                <a:cs typeface="Arial"/>
              </a:rPr>
              <a:t>intercepted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signal.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" y="1143000"/>
            <a:ext cx="7122477" cy="559163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378523" y="6212068"/>
            <a:ext cx="196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b="1" spc="-25" dirty="0">
                <a:latin typeface="Arial"/>
                <a:cs typeface="Arial"/>
              </a:rPr>
              <a:t>40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1098" y="4191000"/>
            <a:ext cx="8077187" cy="178951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77534" y="1393112"/>
            <a:ext cx="7353300" cy="255714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87325" indent="-174625">
              <a:lnSpc>
                <a:spcPct val="100000"/>
              </a:lnSpc>
              <a:spcBef>
                <a:spcPts val="905"/>
              </a:spcBef>
              <a:buClr>
                <a:srgbClr val="AEAFB3"/>
              </a:buClr>
              <a:buFont typeface="Wingdings"/>
              <a:buChar char=""/>
              <a:tabLst>
                <a:tab pos="187325" algn="l"/>
              </a:tabLst>
            </a:pPr>
            <a:r>
              <a:rPr sz="2100" u="sng" spc="-10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Wate</a:t>
            </a:r>
            <a:r>
              <a:rPr sz="2100" u="sng" spc="-10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r</a:t>
            </a:r>
            <a:r>
              <a:rPr sz="2100" u="sng" spc="-90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an</a:t>
            </a:r>
            <a:r>
              <a:rPr sz="2100" u="sng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d</a:t>
            </a:r>
            <a:r>
              <a:rPr sz="2100" u="sng" spc="-90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 </a:t>
            </a:r>
            <a:r>
              <a:rPr sz="2100" u="sng" spc="-10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Wastewate</a:t>
            </a:r>
            <a:r>
              <a:rPr sz="2100" u="sng" spc="-10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r</a:t>
            </a:r>
            <a:r>
              <a:rPr sz="2100" u="sng" spc="-90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Cybersecurit</a:t>
            </a:r>
            <a:r>
              <a:rPr sz="2100" u="sng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y</a:t>
            </a:r>
            <a:r>
              <a:rPr sz="2100" u="sng" spc="-90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|</a:t>
            </a:r>
            <a:r>
              <a:rPr sz="2100" u="sng" spc="-95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</a:rPr>
              <a:t> </a:t>
            </a:r>
            <a:r>
              <a:rPr sz="2100" u="sng" spc="-20" dirty="0">
                <a:solidFill>
                  <a:srgbClr val="0E78AD"/>
                </a:solidFill>
                <a:uFill>
                  <a:solidFill>
                    <a:srgbClr val="CC6600"/>
                  </a:solidFill>
                </a:uFill>
                <a:latin typeface="Arial"/>
                <a:cs typeface="Arial"/>
                <a:hlinkClick r:id="rId4"/>
              </a:rPr>
              <a:t>CISA</a:t>
            </a:r>
            <a:endParaRPr sz="210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800"/>
              </a:spcBef>
              <a:buClr>
                <a:srgbClr val="AEAFB3"/>
              </a:buClr>
              <a:buFont typeface="Wingdings"/>
              <a:buChar char=""/>
              <a:tabLst>
                <a:tab pos="440055" algn="l"/>
              </a:tabLst>
            </a:pPr>
            <a:r>
              <a:rPr sz="2100" spc="-10" dirty="0">
                <a:latin typeface="Arial"/>
                <a:cs typeface="Arial"/>
              </a:rPr>
              <a:t>Specific</a:t>
            </a:r>
            <a:r>
              <a:rPr sz="2100" spc="-19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Alerts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and</a:t>
            </a:r>
            <a:r>
              <a:rPr sz="2100" spc="-1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Advisories</a:t>
            </a:r>
            <a:r>
              <a:rPr sz="2100" spc="-6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for</a:t>
            </a:r>
            <a:r>
              <a:rPr sz="2100" spc="-35" dirty="0">
                <a:latin typeface="Arial"/>
                <a:cs typeface="Arial"/>
              </a:rPr>
              <a:t> </a:t>
            </a:r>
            <a:r>
              <a:rPr sz="2100" spc="-20" dirty="0">
                <a:latin typeface="Arial"/>
                <a:cs typeface="Arial"/>
              </a:rPr>
              <a:t>Water/Wastewater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Sector</a:t>
            </a:r>
            <a:endParaRPr sz="210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805"/>
              </a:spcBef>
              <a:buClr>
                <a:srgbClr val="AEAFB3"/>
              </a:buClr>
              <a:buFont typeface="Wingdings"/>
              <a:buChar char=""/>
              <a:tabLst>
                <a:tab pos="440055" algn="l"/>
              </a:tabLst>
            </a:pPr>
            <a:r>
              <a:rPr sz="2100" spc="-60" dirty="0">
                <a:latin typeface="Arial"/>
                <a:cs typeface="Arial"/>
              </a:rPr>
              <a:t>EPA</a:t>
            </a:r>
            <a:r>
              <a:rPr sz="2100" spc="-125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Resources</a:t>
            </a:r>
            <a:endParaRPr sz="210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795"/>
              </a:spcBef>
              <a:buClr>
                <a:srgbClr val="AEAFB3"/>
              </a:buClr>
              <a:buFont typeface="Wingdings"/>
              <a:buChar char=""/>
              <a:tabLst>
                <a:tab pos="440055" algn="l"/>
              </a:tabLst>
            </a:pPr>
            <a:r>
              <a:rPr sz="2100" b="1" spc="-10" dirty="0">
                <a:latin typeface="Arial"/>
                <a:cs typeface="Arial"/>
              </a:rPr>
              <a:t>Incident</a:t>
            </a:r>
            <a:r>
              <a:rPr sz="2100" b="1" spc="-114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Response</a:t>
            </a:r>
            <a:r>
              <a:rPr sz="2100" b="1" spc="-100" dirty="0">
                <a:latin typeface="Arial"/>
                <a:cs typeface="Arial"/>
              </a:rPr>
              <a:t> </a:t>
            </a:r>
            <a:r>
              <a:rPr sz="2100" b="1" spc="-20" dirty="0">
                <a:latin typeface="Arial"/>
                <a:cs typeface="Arial"/>
              </a:rPr>
              <a:t>Guide</a:t>
            </a:r>
            <a:endParaRPr sz="210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800"/>
              </a:spcBef>
              <a:buClr>
                <a:srgbClr val="AEAFB3"/>
              </a:buClr>
              <a:buFont typeface="Wingdings"/>
              <a:buChar char=""/>
              <a:tabLst>
                <a:tab pos="440055" algn="l"/>
              </a:tabLst>
            </a:pPr>
            <a:r>
              <a:rPr sz="2100" dirty="0">
                <a:latin typeface="Arial"/>
                <a:cs typeface="Arial"/>
              </a:rPr>
              <a:t>Funding</a:t>
            </a:r>
            <a:r>
              <a:rPr sz="2100" spc="-120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Resources</a:t>
            </a:r>
            <a:endParaRPr sz="2100">
              <a:latin typeface="Arial"/>
              <a:cs typeface="Arial"/>
            </a:endParaRPr>
          </a:p>
          <a:p>
            <a:pPr marL="440055" lvl="1" indent="-167005">
              <a:lnSpc>
                <a:spcPct val="100000"/>
              </a:lnSpc>
              <a:spcBef>
                <a:spcPts val="805"/>
              </a:spcBef>
              <a:buClr>
                <a:srgbClr val="AEAFB3"/>
              </a:buClr>
              <a:buFont typeface="Wingdings"/>
              <a:buChar char=""/>
              <a:tabLst>
                <a:tab pos="440055" algn="l"/>
              </a:tabLst>
            </a:pPr>
            <a:r>
              <a:rPr sz="2100" spc="-10" dirty="0">
                <a:latin typeface="Arial"/>
                <a:cs typeface="Arial"/>
              </a:rPr>
              <a:t>CISA</a:t>
            </a:r>
            <a:r>
              <a:rPr sz="2100" spc="-16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Live</a:t>
            </a:r>
            <a:r>
              <a:rPr sz="2100" spc="-7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Events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on</a:t>
            </a:r>
            <a:r>
              <a:rPr sz="2100" spc="-50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Water/Wastewater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82333" y="4907114"/>
            <a:ext cx="74269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000061"/>
                </a:solidFill>
                <a:latin typeface="Arial"/>
                <a:cs typeface="Arial"/>
                <a:hlinkClick r:id="rId5"/>
              </a:rPr>
              <a:t>https://homelandsecurity.ky.gov/Pages/Grants.aspx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spc="-55" dirty="0"/>
              <a:t>Water-</a:t>
            </a:r>
            <a:r>
              <a:rPr spc="-10" dirty="0"/>
              <a:t>Wastewater</a:t>
            </a:r>
            <a:r>
              <a:rPr spc="-150" dirty="0"/>
              <a:t> </a:t>
            </a:r>
            <a:r>
              <a:rPr spc="-10" dirty="0"/>
              <a:t>Sector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032083" y="5557560"/>
            <a:ext cx="26593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Water</a:t>
            </a:r>
            <a:r>
              <a:rPr sz="1050" u="sng" spc="-5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and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Wastewater</a:t>
            </a:r>
            <a:r>
              <a:rPr sz="1050" u="sng" spc="-4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Cybersecurity</a:t>
            </a:r>
            <a:r>
              <a:rPr sz="1050" u="sng" spc="-3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|</a:t>
            </a:r>
            <a:r>
              <a:rPr sz="1050" u="sng" spc="-1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CISA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6" name="object 6" descr="Graphical user interface, website  AI-generated content may b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3200" y="1524000"/>
            <a:ext cx="6401688" cy="336516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Water</a:t>
            </a:r>
            <a:r>
              <a:rPr spc="-114" dirty="0"/>
              <a:t> </a:t>
            </a:r>
            <a:r>
              <a:rPr dirty="0"/>
              <a:t>Systems</a:t>
            </a:r>
            <a:r>
              <a:rPr spc="-120" dirty="0"/>
              <a:t> </a:t>
            </a:r>
            <a:r>
              <a:rPr spc="-10" dirty="0"/>
              <a:t>Cybersecurity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032083" y="5557560"/>
            <a:ext cx="26593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Water</a:t>
            </a:r>
            <a:r>
              <a:rPr sz="1050" u="sng" spc="-5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and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Wastewater</a:t>
            </a:r>
            <a:r>
              <a:rPr sz="1050" u="sng" spc="-4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Cybersecurity</a:t>
            </a:r>
            <a:r>
              <a:rPr sz="1050" u="sng" spc="-3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|</a:t>
            </a:r>
            <a:r>
              <a:rPr sz="1050" u="sng" spc="-1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CISA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6" name="object 6" descr="Graphical user interface, website  AI-generated content may b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7203" y="1895702"/>
            <a:ext cx="6423127" cy="333659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Water</a:t>
            </a:r>
            <a:r>
              <a:rPr spc="-114" dirty="0"/>
              <a:t> </a:t>
            </a:r>
            <a:r>
              <a:rPr dirty="0"/>
              <a:t>Systems</a:t>
            </a:r>
            <a:r>
              <a:rPr spc="-120" dirty="0"/>
              <a:t> </a:t>
            </a:r>
            <a:r>
              <a:rPr spc="-10" dirty="0"/>
              <a:t>Cybersecurity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032083" y="5557560"/>
            <a:ext cx="26593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Water</a:t>
            </a:r>
            <a:r>
              <a:rPr sz="1050" u="sng" spc="-5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and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Wastewater</a:t>
            </a:r>
            <a:r>
              <a:rPr sz="1050" u="sng" spc="-4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Cybersecurity</a:t>
            </a:r>
            <a:r>
              <a:rPr sz="1050" u="sng" spc="-3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|</a:t>
            </a:r>
            <a:r>
              <a:rPr sz="1050" u="sng" spc="-1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CISA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6" name="object 6" descr="Graphical user interface, website  AI-generated content may b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19400" y="1642812"/>
            <a:ext cx="6415975" cy="357237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Water</a:t>
            </a:r>
            <a:r>
              <a:rPr spc="-114" dirty="0"/>
              <a:t> </a:t>
            </a:r>
            <a:r>
              <a:rPr dirty="0"/>
              <a:t>Systems</a:t>
            </a:r>
            <a:r>
              <a:rPr spc="-120" dirty="0"/>
              <a:t> </a:t>
            </a:r>
            <a:r>
              <a:rPr spc="-10" dirty="0"/>
              <a:t>Cybersecurity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11946" y="1649058"/>
            <a:ext cx="7497445" cy="3524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145" indent="-257175">
              <a:lnSpc>
                <a:spcPct val="100000"/>
              </a:lnSpc>
              <a:spcBef>
                <a:spcPts val="100"/>
              </a:spcBef>
              <a:buChar char="•"/>
              <a:tabLst>
                <a:tab pos="271145" algn="l"/>
              </a:tabLst>
            </a:pP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Operational</a:t>
            </a:r>
            <a:r>
              <a:rPr sz="1500" spc="-10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Security</a:t>
            </a:r>
            <a:r>
              <a:rPr sz="1500" spc="-10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(OPSEC)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for</a:t>
            </a:r>
            <a:r>
              <a:rPr sz="1500" spc="-10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Control</a:t>
            </a:r>
            <a:r>
              <a:rPr sz="1500" spc="-7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Systems</a:t>
            </a:r>
            <a:r>
              <a:rPr sz="1500" spc="-7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(100W)</a:t>
            </a:r>
            <a:r>
              <a:rPr sz="1500" spc="-9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-</a:t>
            </a:r>
            <a:r>
              <a:rPr sz="1500" spc="-7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</a:t>
            </a:r>
            <a:r>
              <a:rPr sz="1500" spc="-7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1B1B1B"/>
                </a:solidFill>
                <a:latin typeface="Arial"/>
                <a:cs typeface="Arial"/>
              </a:rPr>
              <a:t>hour</a:t>
            </a:r>
            <a:endParaRPr sz="1500">
              <a:latin typeface="Arial"/>
              <a:cs typeface="Arial"/>
            </a:endParaRPr>
          </a:p>
          <a:p>
            <a:pPr marL="271145" indent="-257175">
              <a:lnSpc>
                <a:spcPct val="100000"/>
              </a:lnSpc>
              <a:buChar char="•"/>
              <a:tabLst>
                <a:tab pos="271145" algn="l"/>
              </a:tabLst>
            </a:pPr>
            <a:r>
              <a:rPr sz="1500" spc="-20" dirty="0">
                <a:solidFill>
                  <a:srgbClr val="1B1B1B"/>
                </a:solidFill>
                <a:latin typeface="Arial"/>
                <a:cs typeface="Arial"/>
              </a:rPr>
              <a:t>Differences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in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Deployments</a:t>
            </a:r>
            <a:r>
              <a:rPr sz="1500" spc="-1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of</a:t>
            </a:r>
            <a:r>
              <a:rPr sz="1500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ICS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(210W-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1)</a:t>
            </a:r>
            <a:r>
              <a:rPr sz="1500" spc="-7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–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1.5</a:t>
            </a:r>
            <a:r>
              <a:rPr sz="1500" spc="-5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hours</a:t>
            </a:r>
            <a:endParaRPr sz="1500">
              <a:latin typeface="Arial"/>
              <a:cs typeface="Arial"/>
            </a:endParaRPr>
          </a:p>
          <a:p>
            <a:pPr marL="269875" indent="-255904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Influence</a:t>
            </a:r>
            <a:r>
              <a:rPr sz="1500" spc="-7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of</a:t>
            </a:r>
            <a:r>
              <a:rPr sz="1500" spc="-5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Common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IT</a:t>
            </a:r>
            <a:r>
              <a:rPr sz="1500" spc="-10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1B1B1B"/>
                </a:solidFill>
                <a:latin typeface="Arial"/>
                <a:cs typeface="Arial"/>
              </a:rPr>
              <a:t>Components</a:t>
            </a:r>
            <a:r>
              <a:rPr sz="1500" spc="-2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on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ICS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(210W-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2)</a:t>
            </a:r>
            <a:r>
              <a:rPr sz="1500" spc="-6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–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1.5</a:t>
            </a:r>
            <a:r>
              <a:rPr sz="1500" spc="-6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hours</a:t>
            </a:r>
            <a:endParaRPr sz="1500">
              <a:latin typeface="Arial"/>
              <a:cs typeface="Arial"/>
            </a:endParaRPr>
          </a:p>
          <a:p>
            <a:pPr marL="269875" indent="-255904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Common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ICS</a:t>
            </a:r>
            <a:r>
              <a:rPr sz="1500" spc="-5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Components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 (210W-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3)</a:t>
            </a:r>
            <a:r>
              <a:rPr sz="1500" spc="-8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–</a:t>
            </a:r>
            <a:r>
              <a:rPr sz="1500" spc="-5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1.5</a:t>
            </a:r>
            <a:r>
              <a:rPr sz="1500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hours</a:t>
            </a:r>
            <a:endParaRPr sz="1500">
              <a:latin typeface="Arial"/>
              <a:cs typeface="Arial"/>
            </a:endParaRPr>
          </a:p>
          <a:p>
            <a:pPr marL="269875" indent="-255904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Cybersecurity</a:t>
            </a:r>
            <a:r>
              <a:rPr sz="1500" spc="-6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within</a:t>
            </a:r>
            <a:r>
              <a:rPr sz="1500" spc="-2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IT</a:t>
            </a:r>
            <a:r>
              <a:rPr sz="1500" spc="-10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&amp;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ICS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Domains</a:t>
            </a:r>
            <a:r>
              <a:rPr sz="1500" spc="-2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(210W-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4)</a:t>
            </a:r>
            <a:r>
              <a:rPr sz="1500" spc="-7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–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1.5</a:t>
            </a:r>
            <a:r>
              <a:rPr sz="1500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hours</a:t>
            </a:r>
            <a:endParaRPr sz="1500">
              <a:latin typeface="Arial"/>
              <a:cs typeface="Arial"/>
            </a:endParaRPr>
          </a:p>
          <a:p>
            <a:pPr marL="269875" indent="-255904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Cybersecurity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Risk</a:t>
            </a:r>
            <a:r>
              <a:rPr sz="1500" spc="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(210W-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5)</a:t>
            </a:r>
            <a:r>
              <a:rPr sz="1500" spc="-5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–</a:t>
            </a:r>
            <a:r>
              <a:rPr sz="1500" spc="-2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1.5</a:t>
            </a:r>
            <a:r>
              <a:rPr sz="1500" spc="-2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hours</a:t>
            </a:r>
            <a:endParaRPr sz="1500">
              <a:latin typeface="Arial"/>
              <a:cs typeface="Arial"/>
            </a:endParaRPr>
          </a:p>
          <a:p>
            <a:pPr marL="269875" indent="-255904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Current</a:t>
            </a:r>
            <a:r>
              <a:rPr sz="1500" spc="-10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1B1B1B"/>
                </a:solidFill>
                <a:latin typeface="Arial"/>
                <a:cs typeface="Arial"/>
              </a:rPr>
              <a:t>Trends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(Threat)</a:t>
            </a:r>
            <a:r>
              <a:rPr sz="1500" spc="-5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(210W-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6)</a:t>
            </a:r>
            <a:r>
              <a:rPr sz="1500" spc="-7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–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1.5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hours</a:t>
            </a:r>
            <a:endParaRPr sz="1500">
              <a:latin typeface="Arial"/>
              <a:cs typeface="Arial"/>
            </a:endParaRPr>
          </a:p>
          <a:p>
            <a:pPr marL="269875" indent="-255904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Current</a:t>
            </a:r>
            <a:r>
              <a:rPr sz="1500" spc="-10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1B1B1B"/>
                </a:solidFill>
                <a:latin typeface="Arial"/>
                <a:cs typeface="Arial"/>
              </a:rPr>
              <a:t>Trends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1B1B1B"/>
                </a:solidFill>
                <a:latin typeface="Arial"/>
                <a:cs typeface="Arial"/>
              </a:rPr>
              <a:t>(Vulnerabilities)</a:t>
            </a:r>
            <a:r>
              <a:rPr sz="1500" spc="1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(210W-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7)</a:t>
            </a:r>
            <a:r>
              <a:rPr sz="1500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–</a:t>
            </a:r>
            <a:r>
              <a:rPr sz="1500" spc="-2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1.5</a:t>
            </a:r>
            <a:r>
              <a:rPr sz="1500" spc="-5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hours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Determining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the</a:t>
            </a:r>
            <a:r>
              <a:rPr sz="1500" spc="-5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Impacts</a:t>
            </a:r>
            <a:r>
              <a:rPr sz="1500" spc="-7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of</a:t>
            </a:r>
            <a:r>
              <a:rPr sz="1500" spc="-5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a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Cybersecurity</a:t>
            </a:r>
            <a:r>
              <a:rPr sz="1500" spc="-5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Incident</a:t>
            </a:r>
            <a:r>
              <a:rPr sz="1500" spc="-6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(210W-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8)</a:t>
            </a:r>
            <a:r>
              <a:rPr sz="1500" spc="-8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–</a:t>
            </a:r>
            <a:r>
              <a:rPr sz="1500" spc="-2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1.5</a:t>
            </a:r>
            <a:r>
              <a:rPr sz="1500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hours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Attack</a:t>
            </a:r>
            <a:r>
              <a:rPr sz="1500" spc="-7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Methodologies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in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IT</a:t>
            </a:r>
            <a:r>
              <a:rPr sz="1500" spc="-10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&amp;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ICS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(210W-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9)</a:t>
            </a:r>
            <a:r>
              <a:rPr sz="1500" spc="-7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–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1.5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hours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Mapping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IT</a:t>
            </a:r>
            <a:r>
              <a:rPr sz="1500" spc="-10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1B1B1B"/>
                </a:solidFill>
                <a:latin typeface="Arial"/>
                <a:cs typeface="Arial"/>
              </a:rPr>
              <a:t>Defense-in-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Depth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Security</a:t>
            </a:r>
            <a:r>
              <a:rPr sz="1500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Solutions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to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ICS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-</a:t>
            </a:r>
            <a:r>
              <a:rPr sz="1500" spc="-5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Part</a:t>
            </a:r>
            <a:r>
              <a:rPr sz="1500" spc="-5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(210W-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10)</a:t>
            </a:r>
            <a:r>
              <a:rPr sz="1500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–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1.5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hours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Mapping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IT</a:t>
            </a:r>
            <a:r>
              <a:rPr sz="1500" spc="-11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1B1B1B"/>
                </a:solidFill>
                <a:latin typeface="Arial"/>
                <a:cs typeface="Arial"/>
              </a:rPr>
              <a:t>Defense-in-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Depth</a:t>
            </a:r>
            <a:r>
              <a:rPr sz="1500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Security</a:t>
            </a:r>
            <a:r>
              <a:rPr sz="1500" spc="-5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Solutions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to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ICS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-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Part</a:t>
            </a:r>
            <a:r>
              <a:rPr sz="1500" spc="-5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2</a:t>
            </a:r>
            <a:r>
              <a:rPr sz="1500" spc="-4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(210W-</a:t>
            </a:r>
            <a:r>
              <a:rPr sz="1500" spc="-65" dirty="0">
                <a:solidFill>
                  <a:srgbClr val="1B1B1B"/>
                </a:solidFill>
                <a:latin typeface="Arial"/>
                <a:cs typeface="Arial"/>
              </a:rPr>
              <a:t>11)</a:t>
            </a:r>
            <a:r>
              <a:rPr sz="1500" spc="-8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–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1.5</a:t>
            </a:r>
            <a:r>
              <a:rPr sz="1500" spc="-5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hours</a:t>
            </a:r>
            <a:endParaRPr sz="15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Industrial</a:t>
            </a:r>
            <a:r>
              <a:rPr sz="1500" spc="-7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Control</a:t>
            </a:r>
            <a:r>
              <a:rPr sz="1500" spc="-4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Systems</a:t>
            </a:r>
            <a:r>
              <a:rPr sz="1500" spc="-2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Cybersecurity</a:t>
            </a:r>
            <a:r>
              <a:rPr sz="1500" spc="-5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Landscape</a:t>
            </a:r>
            <a:r>
              <a:rPr sz="1500" spc="-5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for</a:t>
            </a:r>
            <a:r>
              <a:rPr sz="1500" spc="-6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B1B1B"/>
                </a:solidFill>
                <a:latin typeface="Arial"/>
                <a:cs typeface="Arial"/>
              </a:rPr>
              <a:t>Managers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 (FRE2115)</a:t>
            </a:r>
            <a:r>
              <a:rPr sz="1500" spc="-7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-</a:t>
            </a:r>
            <a:r>
              <a:rPr sz="1500" spc="-35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B1B1B"/>
                </a:solidFill>
                <a:latin typeface="Arial"/>
                <a:cs typeface="Arial"/>
              </a:rPr>
              <a:t>1</a:t>
            </a:r>
            <a:r>
              <a:rPr sz="1500" spc="-30" dirty="0">
                <a:solidFill>
                  <a:srgbClr val="1B1B1B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1B1B1B"/>
                </a:solidFill>
                <a:latin typeface="Arial"/>
                <a:cs typeface="Arial"/>
              </a:rPr>
              <a:t>hour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1500">
              <a:latin typeface="Arial"/>
              <a:cs typeface="Arial"/>
            </a:endParaRPr>
          </a:p>
          <a:p>
            <a:pPr marL="756285">
              <a:lnSpc>
                <a:spcPct val="100000"/>
              </a:lnSpc>
            </a:pPr>
            <a:r>
              <a:rPr sz="1800" spc="-35" dirty="0">
                <a:solidFill>
                  <a:srgbClr val="0000FF"/>
                </a:solidFill>
                <a:latin typeface="Arial"/>
                <a:cs typeface="Arial"/>
              </a:rPr>
              <a:t>https://</a:t>
            </a:r>
            <a:r>
              <a:rPr sz="1800" u="sng" spc="-3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www.cisa.gov/ics-</a:t>
            </a:r>
            <a:r>
              <a:rPr sz="180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training-</a:t>
            </a:r>
            <a:r>
              <a:rPr sz="180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available-</a:t>
            </a:r>
            <a:r>
              <a:rPr sz="1800" u="sng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through-</a:t>
            </a:r>
            <a:r>
              <a:rPr sz="18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cisa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CISA</a:t>
            </a:r>
            <a:r>
              <a:rPr spc="-90" dirty="0"/>
              <a:t> </a:t>
            </a:r>
            <a:r>
              <a:rPr dirty="0"/>
              <a:t>ICS</a:t>
            </a:r>
            <a:r>
              <a:rPr spc="-90" dirty="0"/>
              <a:t> </a:t>
            </a:r>
            <a:r>
              <a:rPr spc="-30" dirty="0"/>
              <a:t>No-</a:t>
            </a:r>
            <a:r>
              <a:rPr dirty="0"/>
              <a:t>Cost</a:t>
            </a:r>
            <a:r>
              <a:rPr spc="-55" dirty="0"/>
              <a:t> </a:t>
            </a:r>
            <a:r>
              <a:rPr dirty="0"/>
              <a:t>Virtual</a:t>
            </a:r>
            <a:r>
              <a:rPr spc="-85" dirty="0"/>
              <a:t> </a:t>
            </a:r>
            <a:r>
              <a:rPr spc="-10" dirty="0"/>
              <a:t>Training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14287" y="1666652"/>
            <a:ext cx="8225155" cy="3357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151515"/>
                </a:solidFill>
                <a:latin typeface="Arial"/>
                <a:cs typeface="Arial"/>
              </a:rPr>
              <a:t>Ransomware</a:t>
            </a:r>
            <a:r>
              <a:rPr sz="1800" b="1" spc="-1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51515"/>
                </a:solidFill>
                <a:latin typeface="Arial"/>
                <a:cs typeface="Arial"/>
              </a:rPr>
              <a:t>Vulnerability</a:t>
            </a:r>
            <a:r>
              <a:rPr sz="1800" b="1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151515"/>
                </a:solidFill>
                <a:latin typeface="Arial"/>
                <a:cs typeface="Arial"/>
              </a:rPr>
              <a:t>Warning</a:t>
            </a:r>
            <a:r>
              <a:rPr sz="1800" b="1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51515"/>
                </a:solidFill>
                <a:latin typeface="Arial"/>
                <a:cs typeface="Arial"/>
              </a:rPr>
              <a:t>Pilot</a:t>
            </a:r>
            <a:r>
              <a:rPr sz="1800" b="1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51515"/>
                </a:solidFill>
                <a:latin typeface="Arial"/>
                <a:cs typeface="Arial"/>
              </a:rPr>
              <a:t>(RVWP)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800">
              <a:latin typeface="Arial"/>
              <a:cs typeface="Arial"/>
            </a:endParaRPr>
          </a:p>
          <a:p>
            <a:pPr marL="12700" marR="67310">
              <a:lnSpc>
                <a:spcPct val="100000"/>
              </a:lnSpc>
            </a:pP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A</a:t>
            </a:r>
            <a:r>
              <a:rPr sz="1650" b="1" spc="-17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new</a:t>
            </a:r>
            <a:r>
              <a:rPr sz="1650" b="1" spc="-7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effort</a:t>
            </a:r>
            <a:r>
              <a:rPr sz="1650" b="1" spc="-10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to</a:t>
            </a:r>
            <a:r>
              <a:rPr sz="1650" b="1" spc="-9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warn</a:t>
            </a:r>
            <a:r>
              <a:rPr sz="1650" b="1" spc="-13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131313"/>
                </a:solidFill>
                <a:latin typeface="Arial"/>
                <a:cs typeface="Arial"/>
              </a:rPr>
              <a:t>critical</a:t>
            </a:r>
            <a:r>
              <a:rPr sz="1650" b="1" spc="-12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infrastructure</a:t>
            </a:r>
            <a:r>
              <a:rPr sz="1650" b="1" spc="-5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entities</a:t>
            </a:r>
            <a:r>
              <a:rPr sz="1650" b="1" spc="-8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that</a:t>
            </a:r>
            <a:r>
              <a:rPr sz="1650" b="1" spc="-9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their</a:t>
            </a:r>
            <a:r>
              <a:rPr sz="1650" b="1" spc="-10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systems</a:t>
            </a:r>
            <a:r>
              <a:rPr sz="1650" b="1" spc="-9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have</a:t>
            </a:r>
            <a:r>
              <a:rPr sz="1650" b="1" spc="-5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131313"/>
                </a:solidFill>
                <a:latin typeface="Arial"/>
                <a:cs typeface="Arial"/>
              </a:rPr>
              <a:t>exposed vulnerabilities</a:t>
            </a:r>
            <a:r>
              <a:rPr sz="1650" b="1" spc="-3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that</a:t>
            </a:r>
            <a:r>
              <a:rPr sz="1650" b="1" spc="-6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may</a:t>
            </a:r>
            <a:r>
              <a:rPr sz="1650" b="1" spc="-114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be</a:t>
            </a:r>
            <a:r>
              <a:rPr sz="1650" b="1" spc="-9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exploited</a:t>
            </a:r>
            <a:r>
              <a:rPr sz="1650" b="1" spc="-6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by</a:t>
            </a:r>
            <a:r>
              <a:rPr sz="1650" b="1" spc="-9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spc="-20" dirty="0">
                <a:solidFill>
                  <a:srgbClr val="131313"/>
                </a:solidFill>
                <a:latin typeface="Arial"/>
                <a:cs typeface="Arial"/>
              </a:rPr>
              <a:t>ransomware</a:t>
            </a:r>
            <a:r>
              <a:rPr sz="1650" b="1" spc="-12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131313"/>
                </a:solidFill>
                <a:latin typeface="Arial"/>
                <a:cs typeface="Arial"/>
              </a:rPr>
              <a:t>threat</a:t>
            </a:r>
            <a:r>
              <a:rPr sz="1650" b="1" spc="-10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131313"/>
                </a:solidFill>
                <a:latin typeface="Arial"/>
                <a:cs typeface="Arial"/>
              </a:rPr>
              <a:t>actors.</a:t>
            </a:r>
            <a:endParaRPr sz="1650">
              <a:latin typeface="Arial"/>
              <a:cs typeface="Arial"/>
            </a:endParaRPr>
          </a:p>
          <a:p>
            <a:pPr marL="187960" marR="5080" indent="-175260">
              <a:lnSpc>
                <a:spcPct val="100000"/>
              </a:lnSpc>
              <a:spcBef>
                <a:spcPts val="1200"/>
              </a:spcBef>
              <a:buChar char="•"/>
              <a:tabLst>
                <a:tab pos="187960" algn="l"/>
              </a:tabLst>
            </a:pPr>
            <a:r>
              <a:rPr sz="1650" spc="-10" dirty="0">
                <a:solidFill>
                  <a:srgbClr val="131313"/>
                </a:solidFill>
                <a:latin typeface="Arial"/>
                <a:cs typeface="Arial"/>
              </a:rPr>
              <a:t>Leverages</a:t>
            </a:r>
            <a:r>
              <a:rPr sz="1650" spc="-6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31313"/>
                </a:solidFill>
                <a:latin typeface="Arial"/>
                <a:cs typeface="Arial"/>
              </a:rPr>
              <a:t>existing</a:t>
            </a:r>
            <a:r>
              <a:rPr sz="1650" spc="-4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20" dirty="0">
                <a:solidFill>
                  <a:srgbClr val="131313"/>
                </a:solidFill>
                <a:latin typeface="Arial"/>
                <a:cs typeface="Arial"/>
              </a:rPr>
              <a:t>authorities</a:t>
            </a:r>
            <a:r>
              <a:rPr sz="1650" spc="-7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31313"/>
                </a:solidFill>
                <a:latin typeface="Arial"/>
                <a:cs typeface="Arial"/>
              </a:rPr>
              <a:t>and</a:t>
            </a:r>
            <a:r>
              <a:rPr sz="1650" spc="-6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20" dirty="0">
                <a:solidFill>
                  <a:srgbClr val="131313"/>
                </a:solidFill>
                <a:latin typeface="Arial"/>
                <a:cs typeface="Arial"/>
              </a:rPr>
              <a:t>technology</a:t>
            </a:r>
            <a:r>
              <a:rPr sz="1650" spc="-8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31313"/>
                </a:solidFill>
                <a:latin typeface="Arial"/>
                <a:cs typeface="Arial"/>
              </a:rPr>
              <a:t>to</a:t>
            </a:r>
            <a:r>
              <a:rPr sz="1650" spc="-3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20" dirty="0">
                <a:solidFill>
                  <a:srgbClr val="131313"/>
                </a:solidFill>
                <a:latin typeface="Arial"/>
                <a:cs typeface="Arial"/>
              </a:rPr>
              <a:t>proactively</a:t>
            </a:r>
            <a:r>
              <a:rPr sz="1650" spc="-7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31313"/>
                </a:solidFill>
                <a:latin typeface="Arial"/>
                <a:cs typeface="Arial"/>
              </a:rPr>
              <a:t>identify</a:t>
            </a:r>
            <a:r>
              <a:rPr sz="1650" spc="-6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31313"/>
                </a:solidFill>
                <a:latin typeface="Arial"/>
                <a:cs typeface="Arial"/>
              </a:rPr>
              <a:t>information</a:t>
            </a:r>
            <a:r>
              <a:rPr sz="1650" spc="-5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31313"/>
                </a:solidFill>
                <a:latin typeface="Arial"/>
                <a:cs typeface="Arial"/>
              </a:rPr>
              <a:t>systems </a:t>
            </a:r>
            <a:r>
              <a:rPr sz="1650" dirty="0">
                <a:solidFill>
                  <a:srgbClr val="131313"/>
                </a:solidFill>
                <a:latin typeface="Arial"/>
                <a:cs typeface="Arial"/>
              </a:rPr>
              <a:t>that</a:t>
            </a:r>
            <a:r>
              <a:rPr sz="1650" spc="-6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31313"/>
                </a:solidFill>
                <a:latin typeface="Arial"/>
                <a:cs typeface="Arial"/>
              </a:rPr>
              <a:t>contain</a:t>
            </a:r>
            <a:r>
              <a:rPr sz="1650" spc="-9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31313"/>
                </a:solidFill>
                <a:latin typeface="Arial"/>
                <a:cs typeface="Arial"/>
              </a:rPr>
              <a:t>security</a:t>
            </a:r>
            <a:r>
              <a:rPr sz="1650" spc="-8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20" dirty="0">
                <a:solidFill>
                  <a:srgbClr val="131313"/>
                </a:solidFill>
                <a:latin typeface="Arial"/>
                <a:cs typeface="Arial"/>
              </a:rPr>
              <a:t>vulnerabilities</a:t>
            </a:r>
            <a:r>
              <a:rPr sz="1650" spc="-9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31313"/>
                </a:solidFill>
                <a:latin typeface="Arial"/>
                <a:cs typeface="Arial"/>
              </a:rPr>
              <a:t>commonly</a:t>
            </a:r>
            <a:r>
              <a:rPr sz="1650" spc="-6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20" dirty="0">
                <a:solidFill>
                  <a:srgbClr val="131313"/>
                </a:solidFill>
                <a:latin typeface="Arial"/>
                <a:cs typeface="Arial"/>
              </a:rPr>
              <a:t>associated</a:t>
            </a:r>
            <a:r>
              <a:rPr sz="1650" spc="-9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131313"/>
                </a:solidFill>
                <a:latin typeface="Arial"/>
                <a:cs typeface="Arial"/>
              </a:rPr>
              <a:t>with</a:t>
            </a:r>
            <a:r>
              <a:rPr sz="1650" spc="-5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31313"/>
                </a:solidFill>
                <a:latin typeface="Arial"/>
                <a:cs typeface="Arial"/>
              </a:rPr>
              <a:t>ransomware</a:t>
            </a:r>
            <a:r>
              <a:rPr sz="1650" spc="-5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131313"/>
                </a:solidFill>
                <a:latin typeface="Arial"/>
                <a:cs typeface="Arial"/>
              </a:rPr>
              <a:t>attacks.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131313"/>
              </a:buClr>
              <a:buFont typeface="Arial"/>
              <a:buChar char="•"/>
            </a:pP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0"/>
              </a:spcBef>
              <a:buClr>
                <a:srgbClr val="131313"/>
              </a:buClr>
              <a:buFont typeface="Arial"/>
              <a:buChar char="•"/>
            </a:pPr>
            <a:endParaRPr sz="1650">
              <a:latin typeface="Arial"/>
              <a:cs typeface="Arial"/>
            </a:endParaRPr>
          </a:p>
          <a:p>
            <a:pPr marL="440690" lvl="1" indent="-166370">
              <a:lnSpc>
                <a:spcPct val="100000"/>
              </a:lnSpc>
              <a:buChar char="•"/>
              <a:tabLst>
                <a:tab pos="440690" algn="l"/>
              </a:tabLst>
            </a:pPr>
            <a:r>
              <a:rPr sz="1500" spc="-25" dirty="0">
                <a:solidFill>
                  <a:srgbClr val="131313"/>
                </a:solidFill>
                <a:latin typeface="Arial"/>
                <a:cs typeface="Arial"/>
              </a:rPr>
              <a:t>CISA’s</a:t>
            </a:r>
            <a:r>
              <a:rPr sz="1500" spc="-7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31313"/>
                </a:solidFill>
                <a:latin typeface="Arial"/>
                <a:cs typeface="Arial"/>
              </a:rPr>
              <a:t>Cyber</a:t>
            </a:r>
            <a:r>
              <a:rPr sz="1500" spc="-8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31313"/>
                </a:solidFill>
                <a:latin typeface="Arial"/>
                <a:cs typeface="Arial"/>
              </a:rPr>
              <a:t>Hygiene</a:t>
            </a:r>
            <a:r>
              <a:rPr sz="1500" spc="-6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131313"/>
                </a:solidFill>
                <a:latin typeface="Arial"/>
                <a:cs typeface="Arial"/>
              </a:rPr>
              <a:t>Vulnerability</a:t>
            </a:r>
            <a:r>
              <a:rPr sz="1500" spc="-5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31313"/>
                </a:solidFill>
                <a:latin typeface="Arial"/>
                <a:cs typeface="Arial"/>
              </a:rPr>
              <a:t>Scanning</a:t>
            </a:r>
            <a:endParaRPr sz="1500">
              <a:latin typeface="Arial"/>
              <a:cs typeface="Arial"/>
            </a:endParaRPr>
          </a:p>
          <a:p>
            <a:pPr marL="440690" lvl="1" indent="-166370">
              <a:lnSpc>
                <a:spcPct val="100000"/>
              </a:lnSpc>
              <a:spcBef>
                <a:spcPts val="495"/>
              </a:spcBef>
              <a:buChar char="•"/>
              <a:tabLst>
                <a:tab pos="440690" algn="l"/>
              </a:tabLst>
            </a:pPr>
            <a:r>
              <a:rPr sz="1500" dirty="0">
                <a:solidFill>
                  <a:srgbClr val="131313"/>
                </a:solidFill>
                <a:latin typeface="Arial"/>
                <a:cs typeface="Arial"/>
              </a:rPr>
              <a:t>Known</a:t>
            </a:r>
            <a:r>
              <a:rPr sz="1500" spc="-2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31313"/>
                </a:solidFill>
                <a:latin typeface="Arial"/>
                <a:cs typeface="Arial"/>
              </a:rPr>
              <a:t>threat</a:t>
            </a:r>
            <a:r>
              <a:rPr sz="1500" spc="-9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31313"/>
                </a:solidFill>
                <a:latin typeface="Arial"/>
                <a:cs typeface="Arial"/>
              </a:rPr>
              <a:t>vectors</a:t>
            </a:r>
            <a:endParaRPr sz="1500">
              <a:latin typeface="Arial"/>
              <a:cs typeface="Arial"/>
            </a:endParaRPr>
          </a:p>
          <a:p>
            <a:pPr marL="440690" lvl="1" indent="-166370">
              <a:lnSpc>
                <a:spcPct val="100000"/>
              </a:lnSpc>
              <a:spcBef>
                <a:spcPts val="500"/>
              </a:spcBef>
              <a:buChar char="•"/>
              <a:tabLst>
                <a:tab pos="440690" algn="l"/>
              </a:tabLst>
            </a:pPr>
            <a:r>
              <a:rPr sz="1500" spc="-10" dirty="0">
                <a:solidFill>
                  <a:srgbClr val="131313"/>
                </a:solidFill>
                <a:latin typeface="Arial"/>
                <a:cs typeface="Arial"/>
              </a:rPr>
              <a:t>Administrative</a:t>
            </a:r>
            <a:r>
              <a:rPr sz="1500" spc="-2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31313"/>
                </a:solidFill>
                <a:latin typeface="Arial"/>
                <a:cs typeface="Arial"/>
              </a:rPr>
              <a:t>Subpoena</a:t>
            </a:r>
            <a:r>
              <a:rPr sz="1500" spc="-13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31313"/>
                </a:solidFill>
                <a:latin typeface="Arial"/>
                <a:cs typeface="Arial"/>
              </a:rPr>
              <a:t>Authority</a:t>
            </a:r>
            <a:endParaRPr sz="1500">
              <a:latin typeface="Arial"/>
              <a:cs typeface="Arial"/>
            </a:endParaRPr>
          </a:p>
          <a:p>
            <a:pPr marL="440690" lvl="1" indent="-166370">
              <a:lnSpc>
                <a:spcPct val="100000"/>
              </a:lnSpc>
              <a:spcBef>
                <a:spcPts val="505"/>
              </a:spcBef>
              <a:buChar char="•"/>
              <a:tabLst>
                <a:tab pos="440690" algn="l"/>
              </a:tabLst>
            </a:pPr>
            <a:r>
              <a:rPr sz="1500" spc="-10" dirty="0">
                <a:solidFill>
                  <a:srgbClr val="131313"/>
                </a:solidFill>
                <a:latin typeface="Arial"/>
                <a:cs typeface="Arial"/>
              </a:rPr>
              <a:t>Homeland</a:t>
            </a:r>
            <a:r>
              <a:rPr sz="1500" spc="-4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31313"/>
                </a:solidFill>
                <a:latin typeface="Arial"/>
                <a:cs typeface="Arial"/>
              </a:rPr>
              <a:t>Security</a:t>
            </a:r>
            <a:r>
              <a:rPr sz="1500" spc="-13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31313"/>
                </a:solidFill>
                <a:latin typeface="Arial"/>
                <a:cs typeface="Arial"/>
              </a:rPr>
              <a:t>Act</a:t>
            </a:r>
            <a:r>
              <a:rPr sz="1500" spc="-3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31313"/>
                </a:solidFill>
                <a:latin typeface="Arial"/>
                <a:cs typeface="Arial"/>
              </a:rPr>
              <a:t>of</a:t>
            </a:r>
            <a:r>
              <a:rPr sz="1500" spc="-3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131313"/>
                </a:solidFill>
                <a:latin typeface="Arial"/>
                <a:cs typeface="Arial"/>
              </a:rPr>
              <a:t>2002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3750" y="3733800"/>
            <a:ext cx="3994783" cy="199681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Ransomware</a:t>
            </a:r>
            <a:r>
              <a:rPr spc="-185" dirty="0"/>
              <a:t> </a:t>
            </a:r>
            <a:r>
              <a:rPr dirty="0"/>
              <a:t>Vulnerability</a:t>
            </a:r>
            <a:r>
              <a:rPr spc="-175" dirty="0"/>
              <a:t> </a:t>
            </a:r>
            <a:r>
              <a:rPr spc="-10" dirty="0"/>
              <a:t>Warning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864179" y="5569074"/>
            <a:ext cx="18478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5" dirty="0">
                <a:solidFill>
                  <a:srgbClr val="5A5B5D"/>
                </a:solidFill>
                <a:latin typeface="Arial"/>
                <a:cs typeface="Arial"/>
              </a:rPr>
              <a:t>Oct</a:t>
            </a:r>
            <a:endParaRPr sz="8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10362" y="1353456"/>
            <a:ext cx="3371836" cy="424109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206245" y="1183247"/>
            <a:ext cx="2538730" cy="294576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2000" b="1" dirty="0">
                <a:solidFill>
                  <a:srgbClr val="151515"/>
                </a:solidFill>
                <a:latin typeface="Arial"/>
                <a:cs typeface="Arial"/>
              </a:rPr>
              <a:t>High</a:t>
            </a:r>
            <a:r>
              <a:rPr sz="2000" b="1" spc="-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51515"/>
                </a:solidFill>
                <a:latin typeface="Arial"/>
                <a:cs typeface="Arial"/>
              </a:rPr>
              <a:t>Level</a:t>
            </a:r>
            <a:r>
              <a:rPr sz="2000" b="1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51515"/>
                </a:solidFill>
                <a:latin typeface="Arial"/>
                <a:cs typeface="Arial"/>
              </a:rPr>
              <a:t>Findings</a:t>
            </a:r>
            <a:endParaRPr sz="2000">
              <a:latin typeface="Arial"/>
              <a:cs typeface="Arial"/>
            </a:endParaRPr>
          </a:p>
          <a:p>
            <a:pPr marL="262255" indent="-249554">
              <a:lnSpc>
                <a:spcPct val="100000"/>
              </a:lnSpc>
              <a:spcBef>
                <a:spcPts val="395"/>
              </a:spcBef>
              <a:buFont typeface="Wingdings"/>
              <a:buChar char=""/>
              <a:tabLst>
                <a:tab pos="262255" algn="l"/>
              </a:tabLst>
            </a:pP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Latest</a:t>
            </a:r>
            <a:r>
              <a:rPr sz="200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Scans</a:t>
            </a:r>
            <a:endParaRPr sz="2000">
              <a:latin typeface="Arial"/>
              <a:cs typeface="Arial"/>
            </a:endParaRPr>
          </a:p>
          <a:p>
            <a:pPr marL="262255" indent="-249554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262255" algn="l"/>
              </a:tabLst>
            </a:pP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Addresses</a:t>
            </a:r>
            <a:r>
              <a:rPr sz="200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Owned</a:t>
            </a:r>
            <a:endParaRPr sz="2000">
              <a:latin typeface="Arial"/>
              <a:cs typeface="Arial"/>
            </a:endParaRPr>
          </a:p>
          <a:p>
            <a:pPr marL="262255" indent="-249554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262255" algn="l"/>
              </a:tabLst>
            </a:pP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Addresses</a:t>
            </a:r>
            <a:r>
              <a:rPr sz="2000" spc="-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Scanned</a:t>
            </a:r>
            <a:endParaRPr sz="2000">
              <a:latin typeface="Arial"/>
              <a:cs typeface="Arial"/>
            </a:endParaRPr>
          </a:p>
          <a:p>
            <a:pPr marL="262255" indent="-249554">
              <a:lnSpc>
                <a:spcPct val="100000"/>
              </a:lnSpc>
              <a:spcBef>
                <a:spcPts val="490"/>
              </a:spcBef>
              <a:buFont typeface="Wingdings"/>
              <a:buChar char=""/>
              <a:tabLst>
                <a:tab pos="262255" algn="l"/>
              </a:tabLst>
            </a:pP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Hosts</a:t>
            </a:r>
            <a:endParaRPr sz="2000">
              <a:latin typeface="Arial"/>
              <a:cs typeface="Arial"/>
            </a:endParaRPr>
          </a:p>
          <a:p>
            <a:pPr marL="262255" indent="-249554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262255" algn="l"/>
              </a:tabLst>
            </a:pP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Services</a:t>
            </a:r>
            <a:endParaRPr sz="2000">
              <a:latin typeface="Arial"/>
              <a:cs typeface="Arial"/>
            </a:endParaRPr>
          </a:p>
          <a:p>
            <a:pPr marL="262255" indent="-249554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262255" algn="l"/>
              </a:tabLst>
            </a:pPr>
            <a:r>
              <a:rPr sz="2000" spc="-20" dirty="0">
                <a:solidFill>
                  <a:srgbClr val="151515"/>
                </a:solidFill>
                <a:latin typeface="Arial"/>
                <a:cs typeface="Arial"/>
              </a:rPr>
              <a:t>Vulnerable</a:t>
            </a:r>
            <a:r>
              <a:rPr sz="2000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151515"/>
                </a:solidFill>
                <a:latin typeface="Arial"/>
                <a:cs typeface="Arial"/>
              </a:rPr>
              <a:t>Hosts</a:t>
            </a:r>
            <a:endParaRPr sz="2000">
              <a:latin typeface="Arial"/>
              <a:cs typeface="Arial"/>
            </a:endParaRPr>
          </a:p>
          <a:p>
            <a:pPr marL="262255" indent="-249554">
              <a:lnSpc>
                <a:spcPct val="100000"/>
              </a:lnSpc>
              <a:spcBef>
                <a:spcPts val="490"/>
              </a:spcBef>
              <a:buFont typeface="Wingdings"/>
              <a:buChar char=""/>
              <a:tabLst>
                <a:tab pos="262255" algn="l"/>
              </a:tabLst>
            </a:pP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Vulnerabilities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06245" y="4408180"/>
            <a:ext cx="3861435" cy="148717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b="1" spc="-10" dirty="0">
                <a:solidFill>
                  <a:srgbClr val="151515"/>
                </a:solidFill>
                <a:latin typeface="Arial"/>
                <a:cs typeface="Arial"/>
              </a:rPr>
              <a:t>Vulnerabilities</a:t>
            </a:r>
            <a:endParaRPr sz="2000">
              <a:latin typeface="Arial"/>
              <a:cs typeface="Arial"/>
            </a:endParaRPr>
          </a:p>
          <a:p>
            <a:pPr marL="262255" indent="-249554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262255" algn="l"/>
              </a:tabLst>
            </a:pP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Severity</a:t>
            </a:r>
            <a:r>
              <a:rPr sz="2000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by</a:t>
            </a:r>
            <a:r>
              <a:rPr sz="2000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Prominence</a:t>
            </a:r>
            <a:endParaRPr sz="2000">
              <a:latin typeface="Arial"/>
              <a:cs typeface="Arial"/>
            </a:endParaRPr>
          </a:p>
          <a:p>
            <a:pPr marL="262255" indent="-249554">
              <a:lnSpc>
                <a:spcPct val="100000"/>
              </a:lnSpc>
              <a:spcBef>
                <a:spcPts val="395"/>
              </a:spcBef>
              <a:buFont typeface="Wingdings"/>
              <a:buChar char=""/>
              <a:tabLst>
                <a:tab pos="262255" algn="l"/>
              </a:tabLst>
            </a:pP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Vulnerability</a:t>
            </a:r>
            <a:r>
              <a:rPr sz="200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Response</a:t>
            </a:r>
            <a:r>
              <a:rPr sz="2000" spc="-1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151515"/>
                </a:solidFill>
                <a:latin typeface="Arial"/>
                <a:cs typeface="Arial"/>
              </a:rPr>
              <a:t>Time</a:t>
            </a:r>
            <a:endParaRPr sz="2000">
              <a:latin typeface="Arial"/>
              <a:cs typeface="Arial"/>
            </a:endParaRPr>
          </a:p>
          <a:p>
            <a:pPr marL="262255" indent="-249554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262255" algn="l"/>
              </a:tabLst>
            </a:pP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Potentially</a:t>
            </a:r>
            <a:r>
              <a:rPr sz="20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Risky</a:t>
            </a:r>
            <a:r>
              <a:rPr sz="20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51515"/>
                </a:solidFill>
                <a:latin typeface="Arial"/>
                <a:cs typeface="Arial"/>
              </a:rPr>
              <a:t>Open</a:t>
            </a:r>
            <a:r>
              <a:rPr sz="2000" spc="-7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51515"/>
                </a:solidFill>
                <a:latin typeface="Arial"/>
                <a:cs typeface="Arial"/>
              </a:rPr>
              <a:t>Services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Vulnerability</a:t>
            </a:r>
            <a:r>
              <a:rPr spc="-145" dirty="0"/>
              <a:t> </a:t>
            </a:r>
            <a:r>
              <a:rPr dirty="0"/>
              <a:t>Scanning</a:t>
            </a:r>
            <a:r>
              <a:rPr spc="-145" dirty="0"/>
              <a:t> </a:t>
            </a:r>
            <a:r>
              <a:rPr spc="-10" dirty="0"/>
              <a:t>Report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Request</a:t>
            </a:r>
            <a:r>
              <a:rPr spc="-110" dirty="0"/>
              <a:t> </a:t>
            </a:r>
            <a:r>
              <a:rPr dirty="0"/>
              <a:t>Vulnerability</a:t>
            </a:r>
            <a:r>
              <a:rPr spc="-120" dirty="0"/>
              <a:t> </a:t>
            </a:r>
            <a:r>
              <a:rPr spc="-10" dirty="0"/>
              <a:t>Scanning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21841" y="1445719"/>
            <a:ext cx="7661909" cy="1905635"/>
          </a:xfrm>
          <a:prstGeom prst="rect">
            <a:avLst/>
          </a:prstGeom>
        </p:spPr>
        <p:txBody>
          <a:bodyPr vert="horz" wrap="square" lIns="0" tIns="192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15"/>
              </a:spcBef>
            </a:pPr>
            <a:r>
              <a:rPr sz="2400" b="1" dirty="0">
                <a:latin typeface="Arial"/>
                <a:cs typeface="Arial"/>
              </a:rPr>
              <a:t>Simply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send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an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email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to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requesting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enrollment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to…</a:t>
            </a:r>
            <a:endParaRPr sz="2400">
              <a:latin typeface="Arial"/>
              <a:cs typeface="Arial"/>
            </a:endParaRPr>
          </a:p>
          <a:p>
            <a:pPr marL="477520" indent="-134620">
              <a:lnSpc>
                <a:spcPct val="100000"/>
              </a:lnSpc>
              <a:spcBef>
                <a:spcPts val="1290"/>
              </a:spcBef>
              <a:buSzPct val="95454"/>
              <a:buFont typeface="Wingdings"/>
              <a:buChar char=""/>
              <a:tabLst>
                <a:tab pos="477520" algn="l"/>
              </a:tabLst>
            </a:pPr>
            <a:r>
              <a:rPr sz="2200" dirty="0">
                <a:latin typeface="Arial"/>
                <a:cs typeface="Arial"/>
              </a:rPr>
              <a:t>email</a:t>
            </a:r>
            <a:r>
              <a:rPr sz="2200" spc="-5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address: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b="1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3"/>
              </a:rPr>
              <a:t>vulnerability@cisa.dhs.gov</a:t>
            </a:r>
            <a:endParaRPr sz="2200">
              <a:latin typeface="Arial"/>
              <a:cs typeface="Arial"/>
            </a:endParaRPr>
          </a:p>
          <a:p>
            <a:pPr marL="351155" marR="5080" indent="-8255">
              <a:lnSpc>
                <a:spcPct val="100000"/>
              </a:lnSpc>
              <a:spcBef>
                <a:spcPts val="1295"/>
              </a:spcBef>
              <a:buSzPct val="95454"/>
              <a:buFont typeface="Wingdings"/>
              <a:buChar char=""/>
              <a:tabLst>
                <a:tab pos="351155" algn="l"/>
                <a:tab pos="477520" algn="l"/>
              </a:tabLst>
            </a:pPr>
            <a:r>
              <a:rPr sz="2200" dirty="0">
                <a:latin typeface="Arial"/>
                <a:cs typeface="Arial"/>
              </a:rPr>
              <a:t>	Subject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Line:</a:t>
            </a:r>
            <a:r>
              <a:rPr sz="2200" spc="-6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Requesting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Enrollment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CyHy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Vulnerability </a:t>
            </a:r>
            <a:r>
              <a:rPr sz="2200" dirty="0">
                <a:latin typeface="Arial"/>
                <a:cs typeface="Arial"/>
              </a:rPr>
              <a:t>Scanning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and/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or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spc="-35" dirty="0">
                <a:latin typeface="Arial"/>
                <a:cs typeface="Arial"/>
              </a:rPr>
              <a:t>Web</a:t>
            </a:r>
            <a:r>
              <a:rPr sz="2200" spc="-13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Application</a:t>
            </a:r>
            <a:r>
              <a:rPr sz="2200" spc="-6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Scanning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(WAS)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12517" y="1349390"/>
            <a:ext cx="3495675" cy="411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2255" marR="10795" indent="-25019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262255" algn="l"/>
              </a:tabLst>
            </a:pPr>
            <a:r>
              <a:rPr sz="1600" dirty="0">
                <a:latin typeface="Arial"/>
                <a:cs typeface="Arial"/>
              </a:rPr>
              <a:t>A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common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baseline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cybersecurity practices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that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all</a:t>
            </a:r>
            <a:r>
              <a:rPr sz="1600" b="1" u="sng" spc="-6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critical</a:t>
            </a:r>
            <a:r>
              <a:rPr sz="1600" b="1" u="none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infrastructure</a:t>
            </a:r>
            <a:r>
              <a:rPr sz="1600" b="1" u="sng" spc="-4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entities</a:t>
            </a:r>
            <a:r>
              <a:rPr sz="1600" b="1" u="sng" spc="-6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600" u="none" spc="-10" dirty="0">
                <a:latin typeface="Arial"/>
                <a:cs typeface="Arial"/>
              </a:rPr>
              <a:t>should implement</a:t>
            </a:r>
            <a:r>
              <a:rPr sz="1600" u="none" spc="-50" dirty="0">
                <a:latin typeface="Arial"/>
                <a:cs typeface="Arial"/>
              </a:rPr>
              <a:t> </a:t>
            </a:r>
            <a:r>
              <a:rPr sz="1600" u="none" dirty="0">
                <a:latin typeface="Arial"/>
                <a:cs typeface="Arial"/>
              </a:rPr>
              <a:t>to</a:t>
            </a:r>
            <a:r>
              <a:rPr sz="1600" u="none" spc="-55" dirty="0">
                <a:latin typeface="Arial"/>
                <a:cs typeface="Arial"/>
              </a:rPr>
              <a:t> </a:t>
            </a:r>
            <a:r>
              <a:rPr sz="1600" u="none" spc="-10" dirty="0">
                <a:latin typeface="Arial"/>
                <a:cs typeface="Arial"/>
              </a:rPr>
              <a:t>meaningfully</a:t>
            </a:r>
            <a:r>
              <a:rPr sz="1600" u="none" spc="-45" dirty="0">
                <a:latin typeface="Arial"/>
                <a:cs typeface="Arial"/>
              </a:rPr>
              <a:t> </a:t>
            </a:r>
            <a:r>
              <a:rPr sz="1600" u="none" spc="-10" dirty="0">
                <a:latin typeface="Arial"/>
                <a:cs typeface="Arial"/>
              </a:rPr>
              <a:t>reduce </a:t>
            </a:r>
            <a:r>
              <a:rPr sz="1600" u="none" dirty="0">
                <a:latin typeface="Arial"/>
                <a:cs typeface="Arial"/>
              </a:rPr>
              <a:t>the</a:t>
            </a:r>
            <a:r>
              <a:rPr sz="1600" u="none" spc="-45" dirty="0">
                <a:latin typeface="Arial"/>
                <a:cs typeface="Arial"/>
              </a:rPr>
              <a:t> </a:t>
            </a:r>
            <a:r>
              <a:rPr sz="1600" u="none" spc="-10" dirty="0">
                <a:latin typeface="Arial"/>
                <a:cs typeface="Arial"/>
              </a:rPr>
              <a:t>likelihood</a:t>
            </a:r>
            <a:r>
              <a:rPr sz="1600" u="none" spc="-60" dirty="0">
                <a:latin typeface="Arial"/>
                <a:cs typeface="Arial"/>
              </a:rPr>
              <a:t> </a:t>
            </a:r>
            <a:r>
              <a:rPr sz="1600" u="none" dirty="0">
                <a:latin typeface="Arial"/>
                <a:cs typeface="Arial"/>
              </a:rPr>
              <a:t>and</a:t>
            </a:r>
            <a:r>
              <a:rPr sz="1600" u="none" spc="-60" dirty="0">
                <a:latin typeface="Arial"/>
                <a:cs typeface="Arial"/>
              </a:rPr>
              <a:t> </a:t>
            </a:r>
            <a:r>
              <a:rPr sz="1600" u="none" dirty="0">
                <a:latin typeface="Arial"/>
                <a:cs typeface="Arial"/>
              </a:rPr>
              <a:t>impact</a:t>
            </a:r>
            <a:r>
              <a:rPr sz="1600" u="none" spc="-35" dirty="0">
                <a:latin typeface="Arial"/>
                <a:cs typeface="Arial"/>
              </a:rPr>
              <a:t> </a:t>
            </a:r>
            <a:r>
              <a:rPr sz="1600" u="none" dirty="0">
                <a:latin typeface="Arial"/>
                <a:cs typeface="Arial"/>
              </a:rPr>
              <a:t>of</a:t>
            </a:r>
            <a:r>
              <a:rPr sz="1600" u="none" spc="-45" dirty="0">
                <a:latin typeface="Arial"/>
                <a:cs typeface="Arial"/>
              </a:rPr>
              <a:t> </a:t>
            </a:r>
            <a:r>
              <a:rPr sz="1600" u="none" spc="-20" dirty="0">
                <a:latin typeface="Arial"/>
                <a:cs typeface="Arial"/>
              </a:rPr>
              <a:t>known </a:t>
            </a:r>
            <a:r>
              <a:rPr sz="1600" u="none" dirty="0">
                <a:latin typeface="Arial"/>
                <a:cs typeface="Arial"/>
              </a:rPr>
              <a:t>risks</a:t>
            </a:r>
            <a:r>
              <a:rPr sz="1600" u="none" spc="-75" dirty="0">
                <a:latin typeface="Arial"/>
                <a:cs typeface="Arial"/>
              </a:rPr>
              <a:t> </a:t>
            </a:r>
            <a:r>
              <a:rPr sz="1600" u="none" dirty="0">
                <a:latin typeface="Arial"/>
                <a:cs typeface="Arial"/>
              </a:rPr>
              <a:t>and</a:t>
            </a:r>
            <a:r>
              <a:rPr sz="1600" u="none" spc="-65" dirty="0">
                <a:latin typeface="Arial"/>
                <a:cs typeface="Arial"/>
              </a:rPr>
              <a:t> </a:t>
            </a:r>
            <a:r>
              <a:rPr sz="1600" u="none" spc="-10" dirty="0">
                <a:latin typeface="Arial"/>
                <a:cs typeface="Arial"/>
              </a:rPr>
              <a:t>adversary</a:t>
            </a:r>
            <a:r>
              <a:rPr sz="1600" u="none" spc="-55" dirty="0">
                <a:latin typeface="Arial"/>
                <a:cs typeface="Arial"/>
              </a:rPr>
              <a:t> </a:t>
            </a:r>
            <a:r>
              <a:rPr sz="1600" u="none" spc="-10" dirty="0">
                <a:latin typeface="Arial"/>
                <a:cs typeface="Arial"/>
              </a:rPr>
              <a:t>techniques.</a:t>
            </a:r>
            <a:endParaRPr sz="1600">
              <a:latin typeface="Arial"/>
              <a:cs typeface="Arial"/>
            </a:endParaRPr>
          </a:p>
          <a:p>
            <a:pPr marL="262255" marR="116205" indent="-250190">
              <a:lnSpc>
                <a:spcPct val="100000"/>
              </a:lnSpc>
              <a:spcBef>
                <a:spcPts val="490"/>
              </a:spcBef>
              <a:buFont typeface="Wingdings"/>
              <a:buChar char=""/>
              <a:tabLst>
                <a:tab pos="262255" algn="l"/>
              </a:tabLst>
            </a:pPr>
            <a:r>
              <a:rPr sz="1600" dirty="0">
                <a:latin typeface="Arial"/>
                <a:cs typeface="Arial"/>
              </a:rPr>
              <a:t>IT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operational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technology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(OT) </a:t>
            </a:r>
            <a:r>
              <a:rPr sz="1600" spc="-10" dirty="0">
                <a:latin typeface="Arial"/>
                <a:cs typeface="Arial"/>
              </a:rPr>
              <a:t>cybersecurity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practices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that </a:t>
            </a:r>
            <a:r>
              <a:rPr sz="1600" spc="-10" dirty="0">
                <a:latin typeface="Arial"/>
                <a:cs typeface="Arial"/>
              </a:rPr>
              <a:t>meaningfully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reduce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likelihood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impact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known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risks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and </a:t>
            </a:r>
            <a:r>
              <a:rPr sz="1600" spc="-10" dirty="0">
                <a:latin typeface="Arial"/>
                <a:cs typeface="Arial"/>
              </a:rPr>
              <a:t>adversary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techniques</a:t>
            </a:r>
            <a:endParaRPr sz="1600">
              <a:latin typeface="Arial"/>
              <a:cs typeface="Arial"/>
            </a:endParaRPr>
          </a:p>
          <a:p>
            <a:pPr marL="262255" marR="163195" indent="-250190" algn="just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262255" algn="l"/>
              </a:tabLst>
            </a:pPr>
            <a:r>
              <a:rPr sz="1600" dirty="0">
                <a:latin typeface="Arial"/>
                <a:cs typeface="Arial"/>
              </a:rPr>
              <a:t>Informed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by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real-</a:t>
            </a:r>
            <a:r>
              <a:rPr sz="1600" dirty="0">
                <a:latin typeface="Arial"/>
                <a:cs typeface="Arial"/>
              </a:rPr>
              <a:t>world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threats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and </a:t>
            </a:r>
            <a:r>
              <a:rPr sz="1600" spc="-10" dirty="0">
                <a:latin typeface="Arial"/>
                <a:cs typeface="Arial"/>
              </a:rPr>
              <a:t>adversary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tactics,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techniques,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and </a:t>
            </a:r>
            <a:r>
              <a:rPr sz="1600" spc="-10" dirty="0">
                <a:latin typeface="Arial"/>
                <a:cs typeface="Arial"/>
              </a:rPr>
              <a:t>procedures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(TTPs)</a:t>
            </a:r>
            <a:endParaRPr sz="1600">
              <a:latin typeface="Arial"/>
              <a:cs typeface="Arial"/>
            </a:endParaRPr>
          </a:p>
          <a:p>
            <a:pPr marL="262255" marR="5080" indent="-250190" algn="just">
              <a:lnSpc>
                <a:spcPct val="100000"/>
              </a:lnSpc>
              <a:spcBef>
                <a:spcPts val="505"/>
              </a:spcBef>
              <a:buFont typeface="Wingdings"/>
              <a:buChar char=""/>
              <a:tabLst>
                <a:tab pos="262255" algn="l"/>
              </a:tabLst>
            </a:pPr>
            <a:r>
              <a:rPr sz="1600" dirty="0">
                <a:latin typeface="Arial"/>
                <a:cs typeface="Arial"/>
              </a:rPr>
              <a:t>Aids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identifying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areas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potential </a:t>
            </a:r>
            <a:r>
              <a:rPr sz="1600" dirty="0">
                <a:latin typeface="Arial"/>
                <a:cs typeface="Arial"/>
              </a:rPr>
              <a:t>future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investment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400" y="1432816"/>
            <a:ext cx="4642865" cy="412978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Cyber</a:t>
            </a:r>
            <a:r>
              <a:rPr spc="-165" dirty="0"/>
              <a:t> </a:t>
            </a:r>
            <a:r>
              <a:rPr spc="-10" dirty="0"/>
              <a:t>Performance</a:t>
            </a:r>
            <a:r>
              <a:rPr spc="-145" dirty="0"/>
              <a:t> </a:t>
            </a:r>
            <a:r>
              <a:rPr dirty="0"/>
              <a:t>Goals</a:t>
            </a:r>
            <a:r>
              <a:rPr spc="-180" dirty="0"/>
              <a:t> </a:t>
            </a:r>
            <a:r>
              <a:rPr spc="-20" dirty="0"/>
              <a:t>(CPG)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026328" y="1597939"/>
            <a:ext cx="4535805" cy="2036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9220">
              <a:lnSpc>
                <a:spcPct val="100000"/>
              </a:lnSpc>
              <a:spcBef>
                <a:spcPts val="95"/>
              </a:spcBef>
            </a:pPr>
            <a:r>
              <a:rPr sz="2200" spc="-135" dirty="0">
                <a:solidFill>
                  <a:srgbClr val="141414"/>
                </a:solidFill>
                <a:latin typeface="Arial"/>
                <a:cs typeface="Arial"/>
              </a:rPr>
              <a:t>To</a:t>
            </a:r>
            <a:r>
              <a:rPr sz="2200" spc="9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understand</a:t>
            </a:r>
            <a:r>
              <a:rPr sz="2200" spc="22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your</a:t>
            </a:r>
            <a:r>
              <a:rPr sz="2200" spc="114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41414"/>
                </a:solidFill>
                <a:latin typeface="Arial"/>
                <a:cs typeface="Arial"/>
              </a:rPr>
              <a:t>cybersecurity </a:t>
            </a: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posture</a:t>
            </a:r>
            <a:r>
              <a:rPr sz="2200" spc="8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spc="50" dirty="0">
                <a:solidFill>
                  <a:srgbClr val="141414"/>
                </a:solidFill>
                <a:latin typeface="Arial"/>
                <a:cs typeface="Arial"/>
              </a:rPr>
              <a:t>and</a:t>
            </a:r>
            <a:r>
              <a:rPr sz="2200" spc="14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spc="120" dirty="0">
                <a:solidFill>
                  <a:srgbClr val="141414"/>
                </a:solidFill>
                <a:latin typeface="Arial"/>
                <a:cs typeface="Arial"/>
              </a:rPr>
              <a:t>assess</a:t>
            </a:r>
            <a:r>
              <a:rPr sz="2200" spc="14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how</a:t>
            </a:r>
            <a:r>
              <a:rPr sz="2200" spc="10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well</a:t>
            </a:r>
            <a:r>
              <a:rPr sz="2200" spc="5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141414"/>
                </a:solidFill>
                <a:latin typeface="Arial"/>
                <a:cs typeface="Arial"/>
              </a:rPr>
              <a:t>your</a:t>
            </a:r>
            <a:endParaRPr sz="2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200" spc="45" dirty="0">
                <a:solidFill>
                  <a:srgbClr val="141414"/>
                </a:solidFill>
                <a:latin typeface="Arial"/>
                <a:cs typeface="Arial"/>
              </a:rPr>
              <a:t>organization</a:t>
            </a:r>
            <a:r>
              <a:rPr sz="2200" spc="12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is</a:t>
            </a:r>
            <a:r>
              <a:rPr sz="2200" spc="18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equipped</a:t>
            </a:r>
            <a:r>
              <a:rPr sz="2200" spc="17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to</a:t>
            </a:r>
            <a:r>
              <a:rPr sz="2200" spc="7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spc="60" dirty="0">
                <a:solidFill>
                  <a:srgbClr val="141414"/>
                </a:solidFill>
                <a:latin typeface="Arial"/>
                <a:cs typeface="Arial"/>
              </a:rPr>
              <a:t>defend </a:t>
            </a:r>
            <a:r>
              <a:rPr sz="2200" spc="50" dirty="0">
                <a:solidFill>
                  <a:srgbClr val="141414"/>
                </a:solidFill>
                <a:latin typeface="Arial"/>
                <a:cs typeface="Arial"/>
              </a:rPr>
              <a:t>and</a:t>
            </a:r>
            <a:r>
              <a:rPr sz="2200" spc="6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recover</a:t>
            </a:r>
            <a:r>
              <a:rPr sz="2200" spc="2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from</a:t>
            </a:r>
            <a:r>
              <a:rPr sz="2200" spc="2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a</a:t>
            </a:r>
            <a:r>
              <a:rPr sz="2200" spc="10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41414"/>
                </a:solidFill>
                <a:latin typeface="Arial"/>
                <a:cs typeface="Arial"/>
              </a:rPr>
              <a:t>ransomware</a:t>
            </a:r>
            <a:endParaRPr sz="2200">
              <a:latin typeface="Arial"/>
              <a:cs typeface="Arial"/>
            </a:endParaRPr>
          </a:p>
          <a:p>
            <a:pPr marL="12700" marR="470534">
              <a:lnSpc>
                <a:spcPct val="100000"/>
              </a:lnSpc>
            </a:pP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incident,</a:t>
            </a:r>
            <a:r>
              <a:rPr sz="2200" spc="16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take</a:t>
            </a:r>
            <a:r>
              <a:rPr sz="2200" spc="140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41414"/>
                </a:solidFill>
                <a:latin typeface="Arial"/>
                <a:cs typeface="Arial"/>
              </a:rPr>
              <a:t>the</a:t>
            </a:r>
            <a:r>
              <a:rPr sz="2200" spc="14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41414"/>
                </a:solidFill>
                <a:latin typeface="Arial"/>
                <a:cs typeface="Arial"/>
              </a:rPr>
              <a:t>Ransomware </a:t>
            </a:r>
            <a:r>
              <a:rPr sz="2200" spc="60" dirty="0">
                <a:solidFill>
                  <a:srgbClr val="141414"/>
                </a:solidFill>
                <a:latin typeface="Arial"/>
                <a:cs typeface="Arial"/>
              </a:rPr>
              <a:t>Readiness</a:t>
            </a:r>
            <a:r>
              <a:rPr sz="2200" spc="-15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141414"/>
                </a:solidFill>
                <a:latin typeface="Arial"/>
                <a:cs typeface="Arial"/>
              </a:rPr>
              <a:t>Assessment</a:t>
            </a:r>
            <a:r>
              <a:rPr sz="2200" spc="114" dirty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41414"/>
                </a:solidFill>
                <a:latin typeface="Arial"/>
                <a:cs typeface="Arial"/>
              </a:rPr>
              <a:t>(RRA).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26152" y="1834114"/>
            <a:ext cx="3335676" cy="405036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67000" y="4115422"/>
            <a:ext cx="3657117" cy="197422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Ransomware</a:t>
            </a:r>
            <a:r>
              <a:rPr spc="-250" dirty="0"/>
              <a:t> </a:t>
            </a:r>
            <a:r>
              <a:rPr spc="-10" dirty="0"/>
              <a:t>Readiness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036700" y="2060131"/>
            <a:ext cx="8058784" cy="150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0" marR="685165" indent="-17335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87960" algn="l"/>
              </a:tabLst>
            </a:pPr>
            <a:r>
              <a:rPr sz="2700" dirty="0">
                <a:solidFill>
                  <a:srgbClr val="151515"/>
                </a:solidFill>
                <a:latin typeface="Arial"/>
                <a:cs typeface="Arial"/>
              </a:rPr>
              <a:t>CISA:</a:t>
            </a:r>
            <a:r>
              <a:rPr sz="2700" spc="-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700" b="1" u="sng" dirty="0">
                <a:solidFill>
                  <a:srgbClr val="0000FF"/>
                </a:solidFill>
                <a:uFill>
                  <a:solidFill>
                    <a:srgbClr val="5A5B5D"/>
                  </a:solidFill>
                </a:uFill>
                <a:latin typeface="Arial"/>
                <a:cs typeface="Arial"/>
              </a:rPr>
              <a:t>cisa.gov/report</a:t>
            </a:r>
            <a:r>
              <a:rPr sz="2700" b="1" u="sng" spc="-95" dirty="0">
                <a:solidFill>
                  <a:srgbClr val="0000FF"/>
                </a:solidFill>
                <a:uFill>
                  <a:solidFill>
                    <a:srgbClr val="5A5B5D"/>
                  </a:solidFill>
                </a:uFill>
                <a:latin typeface="Arial"/>
                <a:cs typeface="Arial"/>
              </a:rPr>
              <a:t> </a:t>
            </a:r>
            <a:r>
              <a:rPr sz="2700" u="none" dirty="0">
                <a:solidFill>
                  <a:srgbClr val="0000FF"/>
                </a:solidFill>
                <a:latin typeface="Arial"/>
                <a:cs typeface="Arial"/>
              </a:rPr>
              <a:t>;</a:t>
            </a:r>
            <a:r>
              <a:rPr sz="2700" u="none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7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report@cisa.gov</a:t>
            </a:r>
            <a:r>
              <a:rPr sz="2700" u="sng" spc="-10" dirty="0">
                <a:solidFill>
                  <a:srgbClr val="151515"/>
                </a:solidFill>
                <a:uFill>
                  <a:solidFill>
                    <a:srgbClr val="151515"/>
                  </a:solidFill>
                </a:uFill>
                <a:latin typeface="Arial"/>
                <a:cs typeface="Arial"/>
                <a:hlinkClick r:id="rId3"/>
              </a:rPr>
              <a:t>,</a:t>
            </a:r>
            <a:r>
              <a:rPr sz="2700" u="none" spc="-10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700" u="none" spc="-10" dirty="0">
                <a:solidFill>
                  <a:srgbClr val="151515"/>
                </a:solidFill>
                <a:latin typeface="Arial"/>
                <a:cs typeface="Arial"/>
              </a:rPr>
              <a:t>(888) 	</a:t>
            </a:r>
            <a:r>
              <a:rPr sz="2700" u="none" spc="-25" dirty="0">
                <a:solidFill>
                  <a:srgbClr val="151515"/>
                </a:solidFill>
                <a:latin typeface="Arial"/>
                <a:cs typeface="Arial"/>
              </a:rPr>
              <a:t>282-</a:t>
            </a:r>
            <a:r>
              <a:rPr sz="2700" u="none" spc="-20" dirty="0">
                <a:solidFill>
                  <a:srgbClr val="151515"/>
                </a:solidFill>
                <a:latin typeface="Arial"/>
                <a:cs typeface="Arial"/>
              </a:rPr>
              <a:t>0870</a:t>
            </a:r>
            <a:endParaRPr sz="2700">
              <a:latin typeface="Arial"/>
              <a:cs typeface="Arial"/>
            </a:endParaRPr>
          </a:p>
          <a:p>
            <a:pPr marL="187325" indent="-174625">
              <a:lnSpc>
                <a:spcPct val="100000"/>
              </a:lnSpc>
              <a:spcBef>
                <a:spcPts val="1895"/>
              </a:spcBef>
              <a:buFont typeface="Wingdings"/>
              <a:buChar char=""/>
              <a:tabLst>
                <a:tab pos="187325" algn="l"/>
              </a:tabLst>
            </a:pPr>
            <a:r>
              <a:rPr sz="2700" dirty="0">
                <a:solidFill>
                  <a:srgbClr val="151515"/>
                </a:solidFill>
                <a:latin typeface="Arial"/>
                <a:cs typeface="Arial"/>
              </a:rPr>
              <a:t>FBI/</a:t>
            </a:r>
            <a:r>
              <a:rPr sz="27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151515"/>
                </a:solidFill>
                <a:latin typeface="Arial"/>
                <a:cs typeface="Arial"/>
              </a:rPr>
              <a:t>Internet</a:t>
            </a:r>
            <a:r>
              <a:rPr sz="27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151515"/>
                </a:solidFill>
                <a:latin typeface="Arial"/>
                <a:cs typeface="Arial"/>
              </a:rPr>
              <a:t>Crime</a:t>
            </a:r>
            <a:r>
              <a:rPr sz="2700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151515"/>
                </a:solidFill>
                <a:latin typeface="Arial"/>
                <a:cs typeface="Arial"/>
              </a:rPr>
              <a:t>Complaint</a:t>
            </a:r>
            <a:r>
              <a:rPr sz="2700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151515"/>
                </a:solidFill>
                <a:latin typeface="Arial"/>
                <a:cs typeface="Arial"/>
              </a:rPr>
              <a:t>Center</a:t>
            </a:r>
            <a:r>
              <a:rPr sz="27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151515"/>
                </a:solidFill>
                <a:latin typeface="Arial"/>
                <a:cs typeface="Arial"/>
              </a:rPr>
              <a:t>(IC3):</a:t>
            </a:r>
            <a:r>
              <a:rPr sz="2700" spc="-6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2700" b="1" u="sng" spc="-10" dirty="0">
                <a:solidFill>
                  <a:srgbClr val="0000FF"/>
                </a:solidFill>
                <a:uFill>
                  <a:solidFill>
                    <a:srgbClr val="5A5B5D"/>
                  </a:solidFill>
                </a:uFill>
                <a:latin typeface="Arial"/>
                <a:cs typeface="Arial"/>
              </a:rPr>
              <a:t>ic3.gov</a:t>
            </a:r>
            <a:endParaRPr sz="27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Report</a:t>
            </a:r>
            <a:r>
              <a:rPr spc="-90" dirty="0"/>
              <a:t> </a:t>
            </a:r>
            <a:r>
              <a:rPr dirty="0"/>
              <a:t>an</a:t>
            </a:r>
            <a:r>
              <a:rPr spc="-114" dirty="0"/>
              <a:t> </a:t>
            </a:r>
            <a:r>
              <a:rPr spc="-10" dirty="0"/>
              <a:t>Incident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ct val="100000"/>
              </a:lnSpc>
            </a:pPr>
            <a:r>
              <a:rPr spc="-10" dirty="0"/>
              <a:t>EA/SED/IOD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"/>
                <a:cs typeface="Arial"/>
              </a:rPr>
              <a:t>March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18,</a:t>
            </a:r>
            <a:r>
              <a:rPr b="0" spc="-30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2026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2644" y="230210"/>
            <a:ext cx="831850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TLP:WHITE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68168" y="6125400"/>
            <a:ext cx="995044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26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Arial"/>
                <a:cs typeface="Arial"/>
              </a:rPr>
              <a:t>EA/SED/IOD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March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18,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2026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575" y="5896739"/>
            <a:ext cx="914397" cy="68267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136141" y="1169923"/>
            <a:ext cx="7733030" cy="485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 indent="-23304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58333"/>
              <a:buFont typeface="Wingdings"/>
              <a:buChar char=""/>
              <a:tabLst>
                <a:tab pos="245745" algn="l"/>
              </a:tabLst>
            </a:pP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Reduce</a:t>
            </a:r>
            <a:r>
              <a:rPr sz="1800" spc="-1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exposure</a:t>
            </a:r>
            <a:r>
              <a:rPr sz="180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to</a:t>
            </a:r>
            <a:r>
              <a:rPr sz="180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15"/>
                </a:solidFill>
                <a:latin typeface="Arial"/>
                <a:cs typeface="Arial"/>
              </a:rPr>
              <a:t>public-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facing</a:t>
            </a:r>
            <a:r>
              <a:rPr sz="180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15"/>
                </a:solidFill>
                <a:latin typeface="Arial"/>
                <a:cs typeface="Arial"/>
              </a:rPr>
              <a:t>internet</a:t>
            </a:r>
            <a:endParaRPr sz="18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spcBef>
                <a:spcPts val="1295"/>
              </a:spcBef>
              <a:buClr>
                <a:srgbClr val="000000"/>
              </a:buClr>
              <a:buSzPct val="58333"/>
              <a:buFont typeface="Wingdings"/>
              <a:buChar char=""/>
              <a:tabLst>
                <a:tab pos="269875" algn="l"/>
              </a:tabLst>
            </a:pP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Conduct</a:t>
            </a:r>
            <a:r>
              <a:rPr sz="180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regular</a:t>
            </a:r>
            <a:r>
              <a:rPr sz="180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cybersecurity</a:t>
            </a:r>
            <a:r>
              <a:rPr sz="1800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15"/>
                </a:solidFill>
                <a:latin typeface="Arial"/>
                <a:cs typeface="Arial"/>
              </a:rPr>
              <a:t>assessments</a:t>
            </a:r>
            <a:endParaRPr sz="18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spcBef>
                <a:spcPts val="1295"/>
              </a:spcBef>
              <a:buClr>
                <a:srgbClr val="000000"/>
              </a:buClr>
              <a:buSzPct val="58333"/>
              <a:buFont typeface="Wingdings"/>
              <a:buChar char=""/>
              <a:tabLst>
                <a:tab pos="269875" algn="l"/>
              </a:tabLst>
            </a:pP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Change</a:t>
            </a:r>
            <a:r>
              <a:rPr sz="1800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default</a:t>
            </a:r>
            <a:r>
              <a:rPr sz="1800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passwords </a:t>
            </a:r>
            <a:r>
              <a:rPr sz="1800" spc="-10" dirty="0">
                <a:solidFill>
                  <a:srgbClr val="151515"/>
                </a:solidFill>
                <a:latin typeface="Arial"/>
                <a:cs typeface="Arial"/>
              </a:rPr>
              <a:t>immediately</a:t>
            </a:r>
            <a:endParaRPr sz="18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spcBef>
                <a:spcPts val="1295"/>
              </a:spcBef>
              <a:buClr>
                <a:srgbClr val="000000"/>
              </a:buClr>
              <a:buSzPct val="58333"/>
              <a:buFont typeface="Wingdings"/>
              <a:buChar char=""/>
              <a:tabLst>
                <a:tab pos="269875" algn="l"/>
              </a:tabLst>
            </a:pP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Conduct</a:t>
            </a:r>
            <a:r>
              <a:rPr sz="1800" spc="-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an</a:t>
            </a:r>
            <a:r>
              <a:rPr sz="18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inventory</a:t>
            </a:r>
            <a:r>
              <a:rPr sz="1800" spc="-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of</a:t>
            </a:r>
            <a:r>
              <a:rPr sz="1800" spc="-2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OT/IT</a:t>
            </a:r>
            <a:r>
              <a:rPr sz="18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15"/>
                </a:solidFill>
                <a:latin typeface="Arial"/>
                <a:cs typeface="Arial"/>
              </a:rPr>
              <a:t>assets</a:t>
            </a:r>
            <a:endParaRPr sz="18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spcBef>
                <a:spcPts val="1295"/>
              </a:spcBef>
              <a:buClr>
                <a:srgbClr val="000000"/>
              </a:buClr>
              <a:buSzPct val="58333"/>
              <a:buFont typeface="Wingdings"/>
              <a:buChar char=""/>
              <a:tabLst>
                <a:tab pos="269875" algn="l"/>
              </a:tabLst>
            </a:pP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Develop</a:t>
            </a:r>
            <a:r>
              <a:rPr sz="1800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and</a:t>
            </a:r>
            <a:r>
              <a:rPr sz="1800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exercise</a:t>
            </a:r>
            <a:r>
              <a:rPr sz="1800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cybersecurity</a:t>
            </a:r>
            <a:r>
              <a:rPr sz="1800" spc="-1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incident</a:t>
            </a:r>
            <a:r>
              <a:rPr sz="1800" spc="-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response</a:t>
            </a:r>
            <a:r>
              <a:rPr sz="18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and</a:t>
            </a:r>
            <a:r>
              <a:rPr sz="18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recovery</a:t>
            </a:r>
            <a:r>
              <a:rPr sz="1800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15"/>
                </a:solidFill>
                <a:latin typeface="Arial"/>
                <a:cs typeface="Arial"/>
              </a:rPr>
              <a:t>plans</a:t>
            </a:r>
            <a:endParaRPr sz="18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spcBef>
                <a:spcPts val="1300"/>
              </a:spcBef>
              <a:buClr>
                <a:srgbClr val="000000"/>
              </a:buClr>
              <a:buSzPct val="58333"/>
              <a:buFont typeface="Wingdings"/>
              <a:buChar char=""/>
              <a:tabLst>
                <a:tab pos="269875" algn="l"/>
              </a:tabLst>
            </a:pP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Backup</a:t>
            </a:r>
            <a:r>
              <a:rPr sz="1800" spc="-1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OT/IT</a:t>
            </a:r>
            <a:r>
              <a:rPr sz="1800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15"/>
                </a:solidFill>
                <a:latin typeface="Arial"/>
                <a:cs typeface="Arial"/>
              </a:rPr>
              <a:t>systems</a:t>
            </a:r>
            <a:endParaRPr sz="18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spcBef>
                <a:spcPts val="1295"/>
              </a:spcBef>
              <a:buClr>
                <a:srgbClr val="000000"/>
              </a:buClr>
              <a:buSzPct val="58333"/>
              <a:buFont typeface="Wingdings"/>
              <a:buChar char=""/>
              <a:tabLst>
                <a:tab pos="269875" algn="l"/>
              </a:tabLst>
            </a:pP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Reduce</a:t>
            </a:r>
            <a:r>
              <a:rPr sz="1800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exposure to</a:t>
            </a:r>
            <a:r>
              <a:rPr sz="1800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51515"/>
                </a:solidFill>
                <a:latin typeface="Arial"/>
                <a:cs typeface="Arial"/>
              </a:rPr>
              <a:t>vulnerabilities</a:t>
            </a:r>
            <a:endParaRPr sz="1800">
              <a:latin typeface="Arial"/>
              <a:cs typeface="Arial"/>
            </a:endParaRPr>
          </a:p>
          <a:p>
            <a:pPr marL="269875" indent="-257175">
              <a:lnSpc>
                <a:spcPct val="100000"/>
              </a:lnSpc>
              <a:spcBef>
                <a:spcPts val="1295"/>
              </a:spcBef>
              <a:buClr>
                <a:srgbClr val="000000"/>
              </a:buClr>
              <a:buSzPct val="58333"/>
              <a:buFont typeface="Wingdings"/>
              <a:buChar char=""/>
              <a:tabLst>
                <a:tab pos="269875" algn="l"/>
              </a:tabLst>
            </a:pP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Conduct</a:t>
            </a:r>
            <a:r>
              <a:rPr sz="18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cybersecurity</a:t>
            </a:r>
            <a:r>
              <a:rPr sz="1800" spc="-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51515"/>
                </a:solidFill>
                <a:latin typeface="Arial"/>
                <a:cs typeface="Arial"/>
              </a:rPr>
              <a:t>awareness</a:t>
            </a:r>
            <a:r>
              <a:rPr sz="1800" spc="-10" dirty="0">
                <a:solidFill>
                  <a:srgbClr val="151515"/>
                </a:solidFill>
                <a:latin typeface="Arial"/>
                <a:cs typeface="Arial"/>
              </a:rPr>
              <a:t> training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FREE</a:t>
            </a:r>
            <a:r>
              <a:rPr sz="1500" b="1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HELP</a:t>
            </a:r>
            <a:r>
              <a:rPr sz="1500" b="1" spc="-4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to</a:t>
            </a:r>
            <a:r>
              <a:rPr sz="1500" b="1" spc="-4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51515"/>
                </a:solidFill>
                <a:latin typeface="Arial"/>
                <a:cs typeface="Arial"/>
              </a:rPr>
              <a:t>IMPLEMENT</a:t>
            </a:r>
            <a:r>
              <a:rPr sz="1500" b="1" spc="-2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151515"/>
                </a:solidFill>
                <a:latin typeface="Arial"/>
                <a:cs typeface="Arial"/>
              </a:rPr>
              <a:t>CHANGES:</a:t>
            </a:r>
            <a:endParaRPr sz="1500">
              <a:latin typeface="Arial"/>
              <a:cs typeface="Arial"/>
            </a:endParaRPr>
          </a:p>
          <a:p>
            <a:pPr marL="583565" lvl="1" indent="-223520">
              <a:lnSpc>
                <a:spcPct val="100000"/>
              </a:lnSpc>
              <a:spcBef>
                <a:spcPts val="540"/>
              </a:spcBef>
              <a:buClr>
                <a:srgbClr val="000000"/>
              </a:buClr>
              <a:buSzPct val="60000"/>
              <a:buFont typeface="Wingdings"/>
              <a:buChar char=""/>
              <a:tabLst>
                <a:tab pos="583565" algn="l"/>
              </a:tabLst>
            </a:pPr>
            <a:r>
              <a:rPr sz="15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CISA</a:t>
            </a:r>
            <a:r>
              <a:rPr sz="1500" u="sng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5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Regions</a:t>
            </a:r>
            <a:r>
              <a:rPr sz="15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5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|</a:t>
            </a:r>
            <a:r>
              <a:rPr sz="1500" u="sng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5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CISA</a:t>
            </a:r>
            <a:endParaRPr sz="1500">
              <a:latin typeface="Arial"/>
              <a:cs typeface="Arial"/>
            </a:endParaRPr>
          </a:p>
          <a:p>
            <a:pPr marL="583565" marR="591820" lvl="1" indent="-224154">
              <a:lnSpc>
                <a:spcPct val="100000"/>
              </a:lnSpc>
              <a:spcBef>
                <a:spcPts val="540"/>
              </a:spcBef>
              <a:buClr>
                <a:srgbClr val="000000"/>
              </a:buClr>
              <a:buSzPct val="60000"/>
              <a:buFont typeface="Wingdings"/>
              <a:buChar char=""/>
              <a:tabLst>
                <a:tab pos="583565" algn="l"/>
              </a:tabLst>
            </a:pP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Email</a:t>
            </a:r>
            <a:r>
              <a:rPr sz="1500" spc="-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CISA</a:t>
            </a:r>
            <a:r>
              <a:rPr sz="1500" spc="-1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Cyber</a:t>
            </a:r>
            <a:r>
              <a:rPr sz="150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Hygiene</a:t>
            </a:r>
            <a:r>
              <a:rPr sz="1500" spc="1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Services:</a:t>
            </a:r>
            <a:r>
              <a:rPr sz="1500" spc="37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vulnerability@cisa.dhs.gov</a:t>
            </a:r>
            <a:r>
              <a:rPr sz="1500" u="none" spc="-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500" u="none" dirty="0">
                <a:solidFill>
                  <a:srgbClr val="151515"/>
                </a:solidFill>
                <a:latin typeface="Arial"/>
                <a:cs typeface="Arial"/>
              </a:rPr>
              <a:t>with</a:t>
            </a:r>
            <a:r>
              <a:rPr sz="1500" u="none" spc="-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u="none" spc="-10" dirty="0">
                <a:solidFill>
                  <a:srgbClr val="151515"/>
                </a:solidFill>
                <a:latin typeface="Arial"/>
                <a:cs typeface="Arial"/>
              </a:rPr>
              <a:t>subject </a:t>
            </a:r>
            <a:r>
              <a:rPr sz="1500" u="none" dirty="0">
                <a:solidFill>
                  <a:srgbClr val="151515"/>
                </a:solidFill>
                <a:latin typeface="Arial"/>
                <a:cs typeface="Arial"/>
              </a:rPr>
              <a:t>line:</a:t>
            </a:r>
            <a:r>
              <a:rPr sz="1500" u="none" spc="33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u="none" dirty="0">
                <a:solidFill>
                  <a:srgbClr val="151515"/>
                </a:solidFill>
                <a:latin typeface="Arial"/>
                <a:cs typeface="Arial"/>
              </a:rPr>
              <a:t>Requesting</a:t>
            </a:r>
            <a:r>
              <a:rPr sz="1500" u="none" spc="-6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u="none" dirty="0">
                <a:solidFill>
                  <a:srgbClr val="151515"/>
                </a:solidFill>
                <a:latin typeface="Arial"/>
                <a:cs typeface="Arial"/>
              </a:rPr>
              <a:t>Cyber</a:t>
            </a:r>
            <a:r>
              <a:rPr sz="1500" u="none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u="none" dirty="0">
                <a:solidFill>
                  <a:srgbClr val="151515"/>
                </a:solidFill>
                <a:latin typeface="Arial"/>
                <a:cs typeface="Arial"/>
              </a:rPr>
              <a:t>Hygiene</a:t>
            </a:r>
            <a:r>
              <a:rPr sz="1500" u="none" spc="-1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u="none" spc="-10" dirty="0">
                <a:solidFill>
                  <a:srgbClr val="151515"/>
                </a:solidFill>
                <a:latin typeface="Arial"/>
                <a:cs typeface="Arial"/>
              </a:rPr>
              <a:t>Services</a:t>
            </a:r>
            <a:endParaRPr sz="1500">
              <a:latin typeface="Arial"/>
              <a:cs typeface="Arial"/>
            </a:endParaRPr>
          </a:p>
          <a:p>
            <a:pPr marL="583565" lvl="1" indent="-223520">
              <a:lnSpc>
                <a:spcPct val="100000"/>
              </a:lnSpc>
              <a:spcBef>
                <a:spcPts val="540"/>
              </a:spcBef>
              <a:buClr>
                <a:srgbClr val="000000"/>
              </a:buClr>
              <a:buSzPct val="60000"/>
              <a:buFont typeface="Wingdings"/>
              <a:buChar char=""/>
              <a:tabLst>
                <a:tab pos="583565" algn="l"/>
              </a:tabLst>
            </a:pP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Contact</a:t>
            </a:r>
            <a:r>
              <a:rPr sz="1500" spc="-5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EPA</a:t>
            </a:r>
            <a:r>
              <a:rPr sz="15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through</a:t>
            </a:r>
            <a:r>
              <a:rPr sz="1500" spc="-5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51515"/>
                </a:solidFill>
                <a:latin typeface="Arial"/>
                <a:cs typeface="Arial"/>
              </a:rPr>
              <a:t>its</a:t>
            </a:r>
            <a:r>
              <a:rPr sz="1500" spc="-3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15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Cybersecurity</a:t>
            </a:r>
            <a:r>
              <a:rPr sz="1500" u="sng" spc="-4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5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Technical</a:t>
            </a:r>
            <a:r>
              <a:rPr sz="1500" u="sng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5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Assistance</a:t>
            </a:r>
            <a:r>
              <a:rPr sz="1500" u="sng" spc="-6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5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Form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41140" y="6429247"/>
            <a:ext cx="324294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Top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Cyber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Actions</a:t>
            </a:r>
            <a:r>
              <a:rPr sz="1050" u="sng" spc="-3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for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Securing</a:t>
            </a:r>
            <a:r>
              <a:rPr sz="1050" u="sng" spc="-2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Water</a:t>
            </a:r>
            <a:r>
              <a:rPr sz="1050" u="sng" spc="-5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Systems</a:t>
            </a:r>
            <a:r>
              <a:rPr sz="1050" u="sng" spc="-3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050" u="sng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|</a:t>
            </a:r>
            <a:r>
              <a:rPr sz="1050" u="sng" spc="-15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050" u="sng" spc="-2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Arial"/>
                <a:cs typeface="Arial"/>
                <a:hlinkClick r:id="rId6"/>
              </a:rPr>
              <a:t>CISA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143000">
                <a:moveTo>
                  <a:pt x="12192000" y="0"/>
                </a:moveTo>
                <a:lnTo>
                  <a:pt x="0" y="0"/>
                </a:lnTo>
                <a:lnTo>
                  <a:pt x="0" y="1143000"/>
                </a:lnTo>
                <a:lnTo>
                  <a:pt x="12192000" y="1143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52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693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95"/>
              </a:spcBef>
            </a:pPr>
            <a:r>
              <a:rPr dirty="0"/>
              <a:t>Actions</a:t>
            </a:r>
            <a:r>
              <a:rPr spc="-30" dirty="0"/>
              <a:t> </a:t>
            </a:r>
            <a:r>
              <a:rPr dirty="0"/>
              <a:t>To</a:t>
            </a:r>
            <a:r>
              <a:rPr spc="-50" dirty="0"/>
              <a:t> </a:t>
            </a:r>
            <a:r>
              <a:rPr dirty="0"/>
              <a:t>Take</a:t>
            </a:r>
            <a:r>
              <a:rPr spc="-45" dirty="0"/>
              <a:t> </a:t>
            </a:r>
            <a:r>
              <a:rPr spc="-25" dirty="0"/>
              <a:t>Now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123940" cy="6858000"/>
            <a:chOff x="0" y="0"/>
            <a:chExt cx="612394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6123940" cy="6858000"/>
            </a:xfrm>
            <a:custGeom>
              <a:avLst/>
              <a:gdLst/>
              <a:ahLst/>
              <a:cxnLst/>
              <a:rect l="l" t="t" r="r" b="b"/>
              <a:pathLst>
                <a:path w="6123940" h="6858000">
                  <a:moveTo>
                    <a:pt x="612352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123520" y="6858000"/>
                  </a:lnTo>
                  <a:lnTo>
                    <a:pt x="6123520" y="0"/>
                  </a:lnTo>
                  <a:close/>
                </a:path>
              </a:pathLst>
            </a:custGeom>
            <a:solidFill>
              <a:srgbClr val="0052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6525" y="2187575"/>
              <a:ext cx="3310458" cy="248284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556326" y="6125400"/>
            <a:ext cx="120523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Arial"/>
                <a:cs typeface="Arial"/>
              </a:rPr>
              <a:t>Presenter’s</a:t>
            </a:r>
            <a:r>
              <a:rPr sz="1100" b="1" spc="-60" dirty="0">
                <a:latin typeface="Arial"/>
                <a:cs typeface="Arial"/>
              </a:rPr>
              <a:t> </a:t>
            </a:r>
            <a:r>
              <a:rPr sz="1100" b="1" spc="-20" dirty="0">
                <a:latin typeface="Arial"/>
                <a:cs typeface="Arial"/>
              </a:rPr>
              <a:t>Name</a:t>
            </a:r>
            <a:endParaRPr sz="11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March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18,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2026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943166" y="6040437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700">
            <a:solidFill>
              <a:srgbClr val="5A5B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09790" y="2671065"/>
            <a:ext cx="2250440" cy="16725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59765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Times New Roman"/>
                <a:cs typeface="Times New Roman"/>
              </a:rPr>
              <a:t>Colin</a:t>
            </a:r>
            <a:r>
              <a:rPr sz="1350" spc="-20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Glover </a:t>
            </a:r>
            <a:r>
              <a:rPr sz="1350" dirty="0">
                <a:latin typeface="Times New Roman"/>
                <a:cs typeface="Times New Roman"/>
              </a:rPr>
              <a:t>Cybersecurity</a:t>
            </a:r>
            <a:r>
              <a:rPr sz="1350" spc="-5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State</a:t>
            </a:r>
            <a:r>
              <a:rPr sz="1350" spc="-25" dirty="0">
                <a:latin typeface="Times New Roman"/>
                <a:cs typeface="Times New Roman"/>
              </a:rPr>
              <a:t> </a:t>
            </a:r>
            <a:r>
              <a:rPr sz="1350" spc="-10" dirty="0">
                <a:latin typeface="Times New Roman"/>
                <a:cs typeface="Times New Roman"/>
              </a:rPr>
              <a:t>Coordinator</a:t>
            </a:r>
            <a:endParaRPr sz="1350">
              <a:latin typeface="Times New Roman"/>
              <a:cs typeface="Times New Roman"/>
            </a:endParaRPr>
          </a:p>
          <a:p>
            <a:pPr marL="207645">
              <a:lnSpc>
                <a:spcPct val="100000"/>
              </a:lnSpc>
            </a:pPr>
            <a:r>
              <a:rPr sz="1350" u="sng" spc="-10" dirty="0">
                <a:solidFill>
                  <a:srgbClr val="0E78AD"/>
                </a:solidFill>
                <a:uFill>
                  <a:solidFill>
                    <a:srgbClr val="0E78AD"/>
                  </a:solidFill>
                </a:uFill>
                <a:latin typeface="Times New Roman"/>
                <a:cs typeface="Times New Roman"/>
                <a:hlinkClick r:id="rId3"/>
              </a:rPr>
              <a:t>colin.glover@cisa.dhs.gov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350">
              <a:latin typeface="Times New Roman"/>
              <a:cs typeface="Times New Roman"/>
            </a:endParaRPr>
          </a:p>
          <a:p>
            <a:pPr marL="263525" marR="257810" indent="635" algn="ctr">
              <a:lnSpc>
                <a:spcPct val="100000"/>
              </a:lnSpc>
            </a:pPr>
            <a:r>
              <a:rPr sz="1350" dirty="0">
                <a:solidFill>
                  <a:srgbClr val="151515"/>
                </a:solidFill>
                <a:latin typeface="Times New Roman"/>
                <a:cs typeface="Times New Roman"/>
              </a:rPr>
              <a:t>Ryan</a:t>
            </a:r>
            <a:r>
              <a:rPr sz="1350" spc="-80" dirty="0">
                <a:solidFill>
                  <a:srgbClr val="151515"/>
                </a:solidFill>
                <a:latin typeface="Times New Roman"/>
                <a:cs typeface="Times New Roman"/>
              </a:rPr>
              <a:t> </a:t>
            </a:r>
            <a:r>
              <a:rPr sz="1350" spc="-10" dirty="0">
                <a:solidFill>
                  <a:srgbClr val="151515"/>
                </a:solidFill>
                <a:latin typeface="Times New Roman"/>
                <a:cs typeface="Times New Roman"/>
              </a:rPr>
              <a:t>Lewis Cybersecurity</a:t>
            </a:r>
            <a:r>
              <a:rPr sz="1350" dirty="0">
                <a:solidFill>
                  <a:srgbClr val="151515"/>
                </a:solidFill>
                <a:latin typeface="Times New Roman"/>
                <a:cs typeface="Times New Roman"/>
              </a:rPr>
              <a:t> </a:t>
            </a:r>
            <a:r>
              <a:rPr sz="1350" spc="-10" dirty="0">
                <a:solidFill>
                  <a:srgbClr val="151515"/>
                </a:solidFill>
                <a:latin typeface="Times New Roman"/>
                <a:cs typeface="Times New Roman"/>
              </a:rPr>
              <a:t>Advisor </a:t>
            </a:r>
            <a:r>
              <a:rPr sz="1350" u="sng" spc="-10" dirty="0">
                <a:solidFill>
                  <a:srgbClr val="3030FF"/>
                </a:solidFill>
                <a:uFill>
                  <a:solidFill>
                    <a:srgbClr val="3030FF"/>
                  </a:solidFill>
                </a:uFill>
                <a:latin typeface="Times New Roman"/>
                <a:cs typeface="Times New Roman"/>
                <a:hlinkClick r:id="rId4"/>
              </a:rPr>
              <a:t>ryan.lewis@cisa.dhs.gov</a:t>
            </a:r>
            <a:r>
              <a:rPr sz="1350" u="none" spc="-10" dirty="0">
                <a:solidFill>
                  <a:srgbClr val="3030FF"/>
                </a:solidFill>
                <a:latin typeface="Times New Roman"/>
                <a:cs typeface="Times New Roman"/>
              </a:rPr>
              <a:t> </a:t>
            </a:r>
            <a:r>
              <a:rPr sz="1350" u="none" dirty="0">
                <a:solidFill>
                  <a:srgbClr val="151515"/>
                </a:solidFill>
                <a:latin typeface="Times New Roman"/>
                <a:cs typeface="Times New Roman"/>
              </a:rPr>
              <a:t>202-</a:t>
            </a:r>
            <a:r>
              <a:rPr sz="1350" u="none" spc="-10" dirty="0">
                <a:solidFill>
                  <a:srgbClr val="151515"/>
                </a:solidFill>
                <a:latin typeface="Times New Roman"/>
                <a:cs typeface="Times New Roman"/>
              </a:rPr>
              <a:t>894-</a:t>
            </a:r>
            <a:r>
              <a:rPr sz="1350" u="none" spc="-20" dirty="0">
                <a:solidFill>
                  <a:srgbClr val="151515"/>
                </a:solidFill>
                <a:latin typeface="Times New Roman"/>
                <a:cs typeface="Times New Roman"/>
              </a:rPr>
              <a:t>4869</a:t>
            </a:r>
            <a:endParaRPr sz="1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3458</Words>
  <Application>Microsoft Office PowerPoint</Application>
  <PresentationFormat>Widescreen</PresentationFormat>
  <Paragraphs>471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Calibri</vt:lpstr>
      <vt:lpstr>Roboto</vt:lpstr>
      <vt:lpstr>Times New Roman</vt:lpstr>
      <vt:lpstr>Wingdings</vt:lpstr>
      <vt:lpstr>Office Theme</vt:lpstr>
      <vt:lpstr>CYBERSECURITY AWARENESS TRAINING</vt:lpstr>
      <vt:lpstr>PowerPoint Presentation</vt:lpstr>
      <vt:lpstr>Serving Critical Infrastructure</vt:lpstr>
      <vt:lpstr>Phishing</vt:lpstr>
      <vt:lpstr>Password Defense</vt:lpstr>
      <vt:lpstr>Multifactor Authentication (MFA)</vt:lpstr>
      <vt:lpstr>Software Updates</vt:lpstr>
      <vt:lpstr>Home Network Security</vt:lpstr>
      <vt:lpstr>Mobile Device Security</vt:lpstr>
      <vt:lpstr>CYBER THREATS</vt:lpstr>
      <vt:lpstr>Ransomware Internet of Things</vt:lpstr>
      <vt:lpstr>Operational Technology (OT) Vulnerabilities</vt:lpstr>
      <vt:lpstr>#Stop Ransomware - Resources</vt:lpstr>
      <vt:lpstr>CyberAv3ngers</vt:lpstr>
      <vt:lpstr>Georgia Tech Attack Simulation</vt:lpstr>
      <vt:lpstr>PowerPoint Presentation</vt:lpstr>
      <vt:lpstr>Pro-Russian Hacktivist Targeting</vt:lpstr>
      <vt:lpstr>PRC Hackers: The Typhoons</vt:lpstr>
      <vt:lpstr>Living Off the Land</vt:lpstr>
      <vt:lpstr>Best Practice Detection</vt:lpstr>
      <vt:lpstr>Logging Made Easy</vt:lpstr>
      <vt:lpstr>Malcolm</vt:lpstr>
      <vt:lpstr>Insider Threats</vt:lpstr>
      <vt:lpstr>Camera Threats</vt:lpstr>
      <vt:lpstr>Stuff Off Search</vt:lpstr>
      <vt:lpstr>PowerPoint Presentation</vt:lpstr>
      <vt:lpstr>SCADA Search: US</vt:lpstr>
      <vt:lpstr>PLC Search: Kentucky</vt:lpstr>
      <vt:lpstr>PLC Modbus Search</vt:lpstr>
      <vt:lpstr>Open Vulnerabilities</vt:lpstr>
      <vt:lpstr>Censys Reporting</vt:lpstr>
      <vt:lpstr>Commercially Available “Pen-Testing” tools</vt:lpstr>
      <vt:lpstr>PowerPoint Presentation</vt:lpstr>
      <vt:lpstr>USB Ninja / O.MG Cable</vt:lpstr>
      <vt:lpstr>Rubber Ducky</vt:lpstr>
      <vt:lpstr>WiFi Pineapple</vt:lpstr>
      <vt:lpstr>Proxmark</vt:lpstr>
      <vt:lpstr>HackRF One</vt:lpstr>
      <vt:lpstr>The Flipper Zero</vt:lpstr>
      <vt:lpstr>Recent Reporting</vt:lpstr>
      <vt:lpstr>Water-Wastewater Sector</vt:lpstr>
      <vt:lpstr>Water Systems Cybersecurity</vt:lpstr>
      <vt:lpstr>Water Systems Cybersecurity</vt:lpstr>
      <vt:lpstr>Water Systems Cybersecurity</vt:lpstr>
      <vt:lpstr>CISA ICS No-Cost Virtual Training</vt:lpstr>
      <vt:lpstr>Ransomware Vulnerability Warning</vt:lpstr>
      <vt:lpstr>Vulnerability Scanning Report</vt:lpstr>
      <vt:lpstr>Request Vulnerability Scanning</vt:lpstr>
      <vt:lpstr>Cyber Performance Goals (CPG)</vt:lpstr>
      <vt:lpstr>Ransomware Readiness</vt:lpstr>
      <vt:lpstr>Report an Incident</vt:lpstr>
      <vt:lpstr>Actions To Take Now</vt:lpstr>
      <vt:lpstr>PowerPoint Presentation</vt:lpstr>
    </vt:vector>
  </TitlesOfParts>
  <Company>Transportation Security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slide - 42 pt Times New Roman, White</dc:title>
  <dc:creator>Joseph B. Adamoli</dc:creator>
  <cp:lastModifiedBy>Pragallapati, Mounica (PSC)</cp:lastModifiedBy>
  <cp:revision>2</cp:revision>
  <cp:lastPrinted>2026-04-02T12:57:17Z</cp:lastPrinted>
  <dcterms:created xsi:type="dcterms:W3CDTF">2026-04-01T16:37:50Z</dcterms:created>
  <dcterms:modified xsi:type="dcterms:W3CDTF">2026-09-17T13:31:37Z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0x010100ECF690E079A69C4FAE68E98464D3A44D</vt:lpwstr>
  </property>
  <property fmtid="{D5CDD505-2E9C-101B-9397-08002B2CF9AE}" pid="3" name="Created">
    <vt:filetime>2026-03-18T00:00:00Z</vt:filetime>
  </property>
  <property fmtid="{D5CDD505-2E9C-101B-9397-08002B2CF9AE}" pid="4" name="Creator">
    <vt:lpwstr>Acrobat PDFMaker 25 for PowerPoint</vt:lpwstr>
  </property>
  <property fmtid="{D5CDD505-2E9C-101B-9397-08002B2CF9AE}" pid="5" name="LastSaved">
    <vt:filetime>2026-04-01T00:00:00Z</vt:filetime>
  </property>
  <property fmtid="{D5CDD505-2E9C-101B-9397-08002B2CF9AE}" pid="6" name="MSIP_Label_a2eef23d-2e95-4428-9a3c-2526d95b164a_ActionId">
    <vt:lpwstr>18435c0b-995c-4f77-879e-ae5522efdf04</vt:lpwstr>
  </property>
  <property fmtid="{D5CDD505-2E9C-101B-9397-08002B2CF9AE}" pid="7" name="MSIP_Label_a2eef23d-2e95-4428-9a3c-2526d95b164a_ContentBits">
    <vt:lpwstr>0</vt:lpwstr>
  </property>
  <property fmtid="{D5CDD505-2E9C-101B-9397-08002B2CF9AE}" pid="8" name="MSIP_Label_a2eef23d-2e95-4428-9a3c-2526d95b164a_Enabled">
    <vt:lpwstr>true</vt:lpwstr>
  </property>
  <property fmtid="{D5CDD505-2E9C-101B-9397-08002B2CF9AE}" pid="9" name="MSIP_Label_a2eef23d-2e95-4428-9a3c-2526d95b164a_Method">
    <vt:lpwstr>Standard</vt:lpwstr>
  </property>
  <property fmtid="{D5CDD505-2E9C-101B-9397-08002B2CF9AE}" pid="10" name="MSIP_Label_a2eef23d-2e95-4428-9a3c-2526d95b164a_Name">
    <vt:lpwstr>For Official Use Only (FOUO)</vt:lpwstr>
  </property>
  <property fmtid="{D5CDD505-2E9C-101B-9397-08002B2CF9AE}" pid="11" name="MSIP_Label_a2eef23d-2e95-4428-9a3c-2526d95b164a_SetDate">
    <vt:lpwstr>2022-06-30T13:48:43Z</vt:lpwstr>
  </property>
  <property fmtid="{D5CDD505-2E9C-101B-9397-08002B2CF9AE}" pid="12" name="MSIP_Label_a2eef23d-2e95-4428-9a3c-2526d95b164a_SiteId">
    <vt:lpwstr>3ccde76c-946d-4a12-bb7a-fc9d0842354a</vt:lpwstr>
  </property>
  <property fmtid="{D5CDD505-2E9C-101B-9397-08002B2CF9AE}" pid="13" name="Producer">
    <vt:lpwstr>Adobe PDF Library 25.1.40</vt:lpwstr>
  </property>
</Properties>
</file>