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6"/>
  </p:notesMasterIdLst>
  <p:handoutMasterIdLst>
    <p:handoutMasterId r:id="rId57"/>
  </p:handoutMasterIdLst>
  <p:sldIdLst>
    <p:sldId id="272" r:id="rId5"/>
    <p:sldId id="259" r:id="rId6"/>
    <p:sldId id="296" r:id="rId7"/>
    <p:sldId id="297" r:id="rId8"/>
    <p:sldId id="298" r:id="rId9"/>
    <p:sldId id="299" r:id="rId10"/>
    <p:sldId id="301" r:id="rId11"/>
    <p:sldId id="300" r:id="rId12"/>
    <p:sldId id="302" r:id="rId13"/>
    <p:sldId id="304" r:id="rId14"/>
    <p:sldId id="305" r:id="rId15"/>
    <p:sldId id="306" r:id="rId16"/>
    <p:sldId id="307" r:id="rId17"/>
    <p:sldId id="308" r:id="rId18"/>
    <p:sldId id="309" r:id="rId19"/>
    <p:sldId id="310" r:id="rId20"/>
    <p:sldId id="324" r:id="rId21"/>
    <p:sldId id="323" r:id="rId22"/>
    <p:sldId id="322" r:id="rId23"/>
    <p:sldId id="321" r:id="rId24"/>
    <p:sldId id="320" r:id="rId25"/>
    <p:sldId id="319" r:id="rId26"/>
    <p:sldId id="318" r:id="rId27"/>
    <p:sldId id="317" r:id="rId28"/>
    <p:sldId id="316" r:id="rId29"/>
    <p:sldId id="315" r:id="rId30"/>
    <p:sldId id="314" r:id="rId31"/>
    <p:sldId id="313" r:id="rId32"/>
    <p:sldId id="311" r:id="rId33"/>
    <p:sldId id="312" r:id="rId34"/>
    <p:sldId id="303" r:id="rId35"/>
    <p:sldId id="325" r:id="rId36"/>
    <p:sldId id="326" r:id="rId37"/>
    <p:sldId id="327" r:id="rId38"/>
    <p:sldId id="329" r:id="rId39"/>
    <p:sldId id="328" r:id="rId40"/>
    <p:sldId id="330" r:id="rId41"/>
    <p:sldId id="331" r:id="rId42"/>
    <p:sldId id="332" r:id="rId43"/>
    <p:sldId id="294" r:id="rId44"/>
    <p:sldId id="334" r:id="rId45"/>
    <p:sldId id="340" r:id="rId46"/>
    <p:sldId id="339" r:id="rId47"/>
    <p:sldId id="338" r:id="rId48"/>
    <p:sldId id="337" r:id="rId49"/>
    <p:sldId id="336" r:id="rId50"/>
    <p:sldId id="335" r:id="rId51"/>
    <p:sldId id="341" r:id="rId52"/>
    <p:sldId id="333" r:id="rId53"/>
    <p:sldId id="343" r:id="rId54"/>
    <p:sldId id="342" r:id="rId5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2MA1q/3mRuQv37N/BqEjzQ==" hashData="pICwG/0A3sO7ASNfAi5DSF8irIj5xL+/1vG5ea342QYWUxAdLhwyD//2QfbxgMd5k8VPqwQLVwJwcbTbEjCad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5" d="100"/>
          <a:sy n="95" d="100"/>
        </p:scale>
        <p:origin x="206"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Jamie (PSC)" userId="d4376b38-5505-4741-90bb-63d259030516" providerId="ADAL" clId="{EB155F44-BB22-46A2-8CF5-8374DBF38419}"/>
    <pc:docChg chg="undo custSel delSld modSld modNotesMaster modHandout">
      <pc:chgData name="Wilson, Jamie (PSC)" userId="d4376b38-5505-4741-90bb-63d259030516" providerId="ADAL" clId="{EB155F44-BB22-46A2-8CF5-8374DBF38419}" dt="2026-10-12T14:08:43.586" v="125" actId="20577"/>
      <pc:docMkLst>
        <pc:docMk/>
      </pc:docMkLst>
      <pc:sldChg chg="modSp mod">
        <pc:chgData name="Wilson, Jamie (PSC)" userId="d4376b38-5505-4741-90bb-63d259030516" providerId="ADAL" clId="{EB155F44-BB22-46A2-8CF5-8374DBF38419}" dt="2026-10-12T14:08:43.586" v="125" actId="20577"/>
        <pc:sldMkLst>
          <pc:docMk/>
          <pc:sldMk cId="804920502" sldId="342"/>
        </pc:sldMkLst>
        <pc:spChg chg="mod">
          <ac:chgData name="Wilson, Jamie (PSC)" userId="d4376b38-5505-4741-90bb-63d259030516" providerId="ADAL" clId="{EB155F44-BB22-46A2-8CF5-8374DBF38419}" dt="2026-10-12T14:08:43.586" v="125" actId="20577"/>
          <ac:spMkLst>
            <pc:docMk/>
            <pc:sldMk cId="804920502" sldId="342"/>
            <ac:spMk id="6" creationId="{84B617E6-C87D-CE50-EFB5-642275126B5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B4F43E-112D-2E1C-5A44-5E92AA0BD232}"/>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EAE87A91-713B-02A4-2846-396F2C4E855C}"/>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773E51AF-922B-484D-A597-B3E25623A2E3}" type="datetimeFigureOut">
              <a:rPr lang="en-US" smtClean="0"/>
              <a:t>10/12/2026</a:t>
            </a:fld>
            <a:endParaRPr lang="en-US"/>
          </a:p>
        </p:txBody>
      </p:sp>
      <p:sp>
        <p:nvSpPr>
          <p:cNvPr id="4" name="Footer Placeholder 3">
            <a:extLst>
              <a:ext uri="{FF2B5EF4-FFF2-40B4-BE49-F238E27FC236}">
                <a16:creationId xmlns:a16="http://schemas.microsoft.com/office/drawing/2014/main" id="{639808C4-A583-A581-82ED-B860DFB26B33}"/>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D8BAE140-05A3-936F-692B-3837A66594A1}"/>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A3BC19CD-FF1A-4FAA-97EE-0843744A021E}" type="slidenum">
              <a:rPr lang="en-US" smtClean="0"/>
              <a:t>‹#›</a:t>
            </a:fld>
            <a:endParaRPr lang="en-US"/>
          </a:p>
        </p:txBody>
      </p:sp>
    </p:spTree>
    <p:extLst>
      <p:ext uri="{BB962C8B-B14F-4D97-AF65-F5344CB8AC3E}">
        <p14:creationId xmlns:p14="http://schemas.microsoft.com/office/powerpoint/2010/main" val="33740759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5638213-A791-4AD4-A2ED-5B9BFD89F8A0}" type="datetimeFigureOut">
              <a:rPr lang="en-US" smtClean="0"/>
              <a:t>10/12/2026</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D89B292-9B35-485C-9A4B-00642E43C3FA}" type="slidenum">
              <a:rPr lang="en-US" smtClean="0"/>
              <a:t>‹#›</a:t>
            </a:fld>
            <a:endParaRPr lang="en-US" dirty="0"/>
          </a:p>
        </p:txBody>
      </p:sp>
    </p:spTree>
    <p:extLst>
      <p:ext uri="{BB962C8B-B14F-4D97-AF65-F5344CB8AC3E}">
        <p14:creationId xmlns:p14="http://schemas.microsoft.com/office/powerpoint/2010/main" val="38385935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22F6E80F-6D14-4BBB-84CC-7E97837ECB2D}" type="datetime1">
              <a:rPr lang="en-US" smtClean="0"/>
              <a:t>10/12/2026</a:t>
            </a:fld>
            <a:endParaRPr lang="en-US" dirty="0"/>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30402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69AF1738-407F-433A-8949-940A68CF33D8}" type="datetime1">
              <a:rPr lang="en-US" smtClean="0"/>
              <a:t>10/12/2026</a:t>
            </a:fld>
            <a:endParaRPr lang="en-US" dirty="0"/>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141117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B54159F3-BBF2-4A47-8C7F-345EFA36A03E}" type="datetime1">
              <a:rPr lang="en-US" smtClean="0"/>
              <a:t>10/12/2026</a:t>
            </a:fld>
            <a:endParaRPr lang="en-US" dirty="0"/>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914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DC2181D1-2780-49E7-B7A6-D72132916C07}" type="datetime1">
              <a:rPr lang="en-US" smtClean="0"/>
              <a:t>10/12/2026</a:t>
            </a:fld>
            <a:endParaRPr lang="en-US" dirty="0"/>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11229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0BBB894A-46B7-4189-8FD9-B95168F24A05}" type="datetime1">
              <a:rPr lang="en-US" smtClean="0"/>
              <a:t>10/12/2026</a:t>
            </a:fld>
            <a:endParaRPr lang="en-US" dirty="0"/>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9703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CA443669-D867-497D-970A-CCF5CD20806C}" type="datetime1">
              <a:rPr lang="en-US" smtClean="0"/>
              <a:t>10/12/2026</a:t>
            </a:fld>
            <a:endParaRPr lang="en-US" dirty="0"/>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6490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C8400164-36CB-440F-BF07-8EE1DA8D0307}" type="datetime1">
              <a:rPr lang="en-US" smtClean="0"/>
              <a:t>10/12/2026</a:t>
            </a:fld>
            <a:endParaRPr lang="en-US" dirty="0"/>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3426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30418BC3-DE9D-4774-BEA7-AF3E473E472E}" type="datetime1">
              <a:rPr lang="en-US" smtClean="0"/>
              <a:t>10/12/2026</a:t>
            </a:fld>
            <a:endParaRPr lang="en-US" dirty="0"/>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165049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E4860E2E-9383-475A-B479-8933BE198E7E}" type="datetime1">
              <a:rPr lang="en-US" smtClean="0"/>
              <a:t>10/12/2026</a:t>
            </a:fld>
            <a:endParaRPr lang="en-US" dirty="0"/>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20372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41C6B952-039C-4F70-8493-4E173E932E6A}" type="datetime1">
              <a:rPr lang="en-US" smtClean="0"/>
              <a:t>10/12/2026</a:t>
            </a:fld>
            <a:endParaRPr lang="en-US" dirty="0"/>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17899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45267CF6-8EB7-4E3D-AFA5-AD9A0D668A4E}" type="datetime1">
              <a:rPr lang="en-US" smtClean="0"/>
              <a:t>10/12/2026</a:t>
            </a:fld>
            <a:endParaRPr lang="en-US" dirty="0"/>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8533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DBA978-BF02-4597-BD49-7D19DAB63136}" type="datetime1">
              <a:rPr lang="en-US" smtClean="0"/>
              <a:t>10/12/2026</a:t>
            </a:fld>
            <a:endParaRPr lang="en-US" dirty="0"/>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dirty="0"/>
          </a:p>
        </p:txBody>
      </p:sp>
    </p:spTree>
    <p:extLst>
      <p:ext uri="{BB962C8B-B14F-4D97-AF65-F5344CB8AC3E}">
        <p14:creationId xmlns:p14="http://schemas.microsoft.com/office/powerpoint/2010/main" val="4216370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7.wmf"/></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psc.info@ky.gov"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algn="ctr"/>
            <a:r>
              <a:rPr lang="en-US" sz="1400" dirty="0">
                <a:solidFill>
                  <a:schemeClr val="bg1"/>
                </a:solidFill>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3"/>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4">
            <a:duotone>
              <a:prstClr val="black"/>
              <a:schemeClr val="tx2">
                <a:tint val="45000"/>
                <a:satMod val="400000"/>
              </a:schemeClr>
            </a:duotone>
          </a:blip>
          <a:stretch>
            <a:fillRect/>
          </a:stretch>
        </p:blipFill>
        <p:spPr>
          <a:xfrm>
            <a:off x="5296692" y="4284811"/>
            <a:ext cx="4174480" cy="1168854"/>
          </a:xfrm>
          <a:prstGeom prst="rect">
            <a:avLst/>
          </a:prstGeom>
        </p:spPr>
      </p:pic>
      <p:sp>
        <p:nvSpPr>
          <p:cNvPr id="7" name="TextBox 6">
            <a:extLst>
              <a:ext uri="{FF2B5EF4-FFF2-40B4-BE49-F238E27FC236}">
                <a16:creationId xmlns:a16="http://schemas.microsoft.com/office/drawing/2014/main" id="{8CA7B010-3C7D-DEEE-73BA-E6959A8BC449}"/>
              </a:ext>
            </a:extLst>
          </p:cNvPr>
          <p:cNvSpPr txBox="1"/>
          <p:nvPr/>
        </p:nvSpPr>
        <p:spPr>
          <a:xfrm>
            <a:off x="0" y="-469137"/>
            <a:ext cx="12192000" cy="3785652"/>
          </a:xfrm>
          <a:prstGeom prst="rect">
            <a:avLst/>
          </a:prstGeom>
          <a:noFill/>
        </p:spPr>
        <p:txBody>
          <a:bodyPr wrap="square">
            <a:spAutoFit/>
          </a:bodyPr>
          <a:lstStyle/>
          <a:p>
            <a:pPr algn="ctr"/>
            <a:endParaRPr lang="en-US" sz="3200" dirty="0">
              <a:solidFill>
                <a:schemeClr val="bg1"/>
              </a:solidFill>
              <a:latin typeface="Gill Sans MT" panose="020B0502020104020203" pitchFamily="34" charset="0"/>
            </a:endParaRPr>
          </a:p>
          <a:p>
            <a:pPr algn="ctr"/>
            <a:endParaRPr lang="en-US" sz="3200" dirty="0">
              <a:solidFill>
                <a:schemeClr val="bg1"/>
              </a:solidFill>
              <a:latin typeface="Gill Sans MT" panose="020B0502020104020203" pitchFamily="34" charset="0"/>
            </a:endParaRPr>
          </a:p>
          <a:p>
            <a:pPr algn="ctr" defTabSz="685800" eaLnBrk="1" fontAlgn="auto" hangingPunct="1">
              <a:spcBef>
                <a:spcPts val="0"/>
              </a:spcBef>
              <a:spcAft>
                <a:spcPts val="0"/>
              </a:spcAft>
              <a:defRPr/>
            </a:pPr>
            <a:r>
              <a:rPr lang="en-US" sz="4400" dirty="0">
                <a:solidFill>
                  <a:schemeClr val="accent1">
                    <a:lumMod val="40000"/>
                    <a:lumOff val="60000"/>
                  </a:schemeClr>
                </a:solidFill>
                <a:latin typeface="Calibri" panose="020F0502020204030204"/>
              </a:rPr>
              <a:t>Customer Relations:</a:t>
            </a:r>
          </a:p>
          <a:p>
            <a:pPr algn="ctr" defTabSz="685800" eaLnBrk="1" fontAlgn="auto" hangingPunct="1">
              <a:spcBef>
                <a:spcPts val="0"/>
              </a:spcBef>
              <a:spcAft>
                <a:spcPts val="0"/>
              </a:spcAft>
              <a:defRPr/>
            </a:pPr>
            <a:r>
              <a:rPr lang="en-US" sz="3200" dirty="0">
                <a:solidFill>
                  <a:schemeClr val="accent1">
                    <a:lumMod val="40000"/>
                    <a:lumOff val="60000"/>
                  </a:schemeClr>
                </a:solidFill>
                <a:latin typeface="Calibri" panose="020F0502020204030204"/>
              </a:rPr>
              <a:t>Ratepayer Rights and Responsibilities</a:t>
            </a:r>
          </a:p>
          <a:p>
            <a:pPr algn="ctr" defTabSz="685800" eaLnBrk="1" fontAlgn="auto" hangingPunct="1">
              <a:spcBef>
                <a:spcPts val="0"/>
              </a:spcBef>
              <a:spcAft>
                <a:spcPts val="0"/>
              </a:spcAft>
              <a:defRPr/>
            </a:pPr>
            <a:r>
              <a:rPr lang="en-US" sz="3200" dirty="0">
                <a:solidFill>
                  <a:schemeClr val="accent1">
                    <a:lumMod val="40000"/>
                    <a:lumOff val="60000"/>
                  </a:schemeClr>
                </a:solidFill>
                <a:latin typeface="Calibri" panose="020F0502020204030204"/>
              </a:rPr>
              <a:t>Utility Obligations</a:t>
            </a:r>
          </a:p>
          <a:p>
            <a:pPr algn="ctr" defTabSz="685800" eaLnBrk="1" fontAlgn="auto" hangingPunct="1">
              <a:spcBef>
                <a:spcPts val="0"/>
              </a:spcBef>
              <a:spcAft>
                <a:spcPts val="0"/>
              </a:spcAft>
              <a:defRPr/>
            </a:pPr>
            <a:r>
              <a:rPr lang="en-US" sz="3200" dirty="0">
                <a:solidFill>
                  <a:schemeClr val="accent1">
                    <a:lumMod val="40000"/>
                    <a:lumOff val="60000"/>
                  </a:schemeClr>
                </a:solidFill>
                <a:latin typeface="Calibri" panose="020F0502020204030204"/>
              </a:rPr>
              <a:t>t</a:t>
            </a:r>
            <a:r>
              <a:rPr lang="en-US" sz="3200">
                <a:solidFill>
                  <a:schemeClr val="accent1">
                    <a:lumMod val="40000"/>
                    <a:lumOff val="60000"/>
                  </a:schemeClr>
                </a:solidFill>
                <a:latin typeface="Calibri" panose="020F0502020204030204"/>
              </a:rPr>
              <a:t>he PSC Complaint </a:t>
            </a:r>
            <a:r>
              <a:rPr lang="en-US" sz="3200" dirty="0">
                <a:solidFill>
                  <a:schemeClr val="accent1">
                    <a:lumMod val="40000"/>
                    <a:lumOff val="60000"/>
                  </a:schemeClr>
                </a:solidFill>
                <a:latin typeface="Calibri" panose="020F0502020204030204"/>
              </a:rPr>
              <a:t>Process</a:t>
            </a:r>
          </a:p>
          <a:p>
            <a:endParaRPr lang="en-US" dirty="0">
              <a:latin typeface="Gill Sans MT" panose="020B0502020104020203" pitchFamily="34" charset="0"/>
            </a:endParaRPr>
          </a:p>
          <a:p>
            <a:endParaRPr lang="en-US" dirty="0"/>
          </a:p>
        </p:txBody>
      </p:sp>
      <p:sp>
        <p:nvSpPr>
          <p:cNvPr id="9" name="TextBox 8">
            <a:extLst>
              <a:ext uri="{FF2B5EF4-FFF2-40B4-BE49-F238E27FC236}">
                <a16:creationId xmlns:a16="http://schemas.microsoft.com/office/drawing/2014/main" id="{9C99D7E4-4EE7-D257-519E-F12D8878BA2B}"/>
              </a:ext>
            </a:extLst>
          </p:cNvPr>
          <p:cNvSpPr txBox="1"/>
          <p:nvPr/>
        </p:nvSpPr>
        <p:spPr>
          <a:xfrm>
            <a:off x="3048699" y="2893411"/>
            <a:ext cx="6094602" cy="646331"/>
          </a:xfrm>
          <a:prstGeom prst="rect">
            <a:avLst/>
          </a:prstGeom>
          <a:noFill/>
        </p:spPr>
        <p:txBody>
          <a:bodyPr wrap="square">
            <a:spAutoFit/>
          </a:bodyPr>
          <a:lstStyle/>
          <a:p>
            <a:pPr algn="ctr"/>
            <a:r>
              <a:rPr lang="en-US" dirty="0">
                <a:solidFill>
                  <a:schemeClr val="bg1"/>
                </a:solidFill>
                <a:latin typeface="Gill Sans MT" panose="020B0502020104020203" pitchFamily="34" charset="0"/>
              </a:rPr>
              <a:t>Kentucky Public Service Commission</a:t>
            </a:r>
          </a:p>
          <a:p>
            <a:pPr algn="ctr"/>
            <a:r>
              <a:rPr lang="en-US">
                <a:solidFill>
                  <a:schemeClr val="bg1"/>
                </a:solidFill>
                <a:latin typeface="Gill Sans MT" panose="020B0502020104020203" pitchFamily="34" charset="0"/>
              </a:rPr>
              <a:t>Water </a:t>
            </a:r>
            <a:r>
              <a:rPr lang="en-US" dirty="0">
                <a:solidFill>
                  <a:schemeClr val="bg1"/>
                </a:solidFill>
                <a:latin typeface="Gill Sans MT" panose="020B0502020104020203" pitchFamily="34" charset="0"/>
              </a:rPr>
              <a:t>Training Seminar</a:t>
            </a:r>
          </a:p>
        </p:txBody>
      </p:sp>
    </p:spTree>
    <p:extLst>
      <p:ext uri="{BB962C8B-B14F-4D97-AF65-F5344CB8AC3E}">
        <p14:creationId xmlns:p14="http://schemas.microsoft.com/office/powerpoint/2010/main" val="18457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dirty="0">
                <a:solidFill>
                  <a:schemeClr val="bg1"/>
                </a:solidFill>
              </a:rPr>
              <a:t>THE Customer Bill of Rights</a:t>
            </a:r>
            <a:r>
              <a:rPr lang="en-US" altLang="en-US" b="1" dirty="0"/>
              <a:t> </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pPr marL="0" indent="0" eaLnBrk="1" fontAlgn="auto" hangingPunct="1">
              <a:lnSpc>
                <a:spcPct val="90000"/>
              </a:lnSpc>
              <a:spcAft>
                <a:spcPts val="0"/>
              </a:spcAft>
              <a:buFont typeface="Arial" panose="020B0604020202020204" pitchFamily="34" charset="0"/>
              <a:buNone/>
              <a:defRPr/>
            </a:pPr>
            <a:r>
              <a:rPr lang="en-US" altLang="en-US" sz="4400" b="1" dirty="0">
                <a:solidFill>
                  <a:srgbClr val="FFC000"/>
                </a:solidFill>
              </a:rPr>
              <a:t>Purpose:</a:t>
            </a:r>
            <a:endParaRPr lang="en-US" altLang="en-US" sz="3600" dirty="0">
              <a:solidFill>
                <a:srgbClr val="FFC000"/>
              </a:solidFill>
            </a:endParaRPr>
          </a:p>
          <a:p>
            <a:pPr lvl="1" eaLnBrk="1" fontAlgn="auto" hangingPunct="1">
              <a:lnSpc>
                <a:spcPct val="90000"/>
              </a:lnSpc>
              <a:spcAft>
                <a:spcPts val="0"/>
              </a:spcAft>
              <a:buFontTx/>
              <a:buNone/>
              <a:defRPr/>
            </a:pPr>
            <a:r>
              <a:rPr lang="en-US" altLang="en-US" sz="3600" dirty="0"/>
              <a:t> </a:t>
            </a:r>
            <a:r>
              <a:rPr lang="en-US" altLang="en-US" sz="3600" dirty="0">
                <a:solidFill>
                  <a:schemeClr val="bg2"/>
                </a:solidFill>
              </a:rPr>
              <a:t> To educate customers of their rights and of the utility’s basic service obligations under Kentucky law and Commission’s Administrative Regulations.</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008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dirty="0">
                <a:solidFill>
                  <a:schemeClr val="bg1"/>
                </a:solidFill>
              </a:rPr>
              <a:t>Customer Bill of Rights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pPr eaLnBrk="1" fontAlgn="auto" hangingPunct="1">
              <a:spcAft>
                <a:spcPts val="0"/>
              </a:spcAft>
              <a:defRPr/>
            </a:pPr>
            <a:r>
              <a:rPr lang="en-US" altLang="en-US" sz="2800" dirty="0">
                <a:solidFill>
                  <a:schemeClr val="bg2"/>
                </a:solidFill>
              </a:rPr>
              <a:t>Residential customers in Kentucky are guaranteed rights subject to Kentucky Revised Statutes and the provisions of the Kentucky Public Service Commission Administrative Regulations.</a:t>
            </a:r>
          </a:p>
          <a:p>
            <a:pPr eaLnBrk="1" fontAlgn="auto" hangingPunct="1">
              <a:spcAft>
                <a:spcPts val="0"/>
              </a:spcAft>
              <a:defRPr/>
            </a:pPr>
            <a:endParaRPr lang="en-US" altLang="en-US" sz="2800" dirty="0">
              <a:solidFill>
                <a:schemeClr val="bg2"/>
              </a:solidFill>
            </a:endParaRPr>
          </a:p>
          <a:p>
            <a:pPr eaLnBrk="1" fontAlgn="auto" hangingPunct="1">
              <a:spcAft>
                <a:spcPts val="0"/>
              </a:spcAft>
              <a:defRPr/>
            </a:pPr>
            <a:r>
              <a:rPr lang="en-US" altLang="en-US" sz="2800" dirty="0">
                <a:solidFill>
                  <a:schemeClr val="bg2"/>
                </a:solidFill>
              </a:rPr>
              <a:t>Customer Rights ARE LISTED in 807 KAR 5:006 Sections 14 AND 16</a:t>
            </a:r>
            <a:r>
              <a:rPr lang="en-US" altLang="en-US" dirty="0">
                <a:solidFill>
                  <a:schemeClr val="bg2"/>
                </a:solidFill>
              </a:rPr>
              <a:t>.  </a:t>
            </a:r>
            <a:r>
              <a:rPr lang="en-US" altLang="en-US" b="1" i="1" dirty="0">
                <a:solidFill>
                  <a:schemeClr val="bg2"/>
                </a:solidFill>
              </a:rPr>
              <a:t>(SEE HAND-OUT)</a:t>
            </a:r>
            <a:endParaRPr lang="en-US" altLang="en-US" sz="2800" b="1" i="1" dirty="0">
              <a:solidFill>
                <a:schemeClr val="bg2"/>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463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dirty="0">
                <a:solidFill>
                  <a:schemeClr val="bg1"/>
                </a:solidFill>
              </a:rPr>
              <a:t>Customer Bill of Rights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20000"/>
          </a:bodyPr>
          <a:lstStyle/>
          <a:p>
            <a:pPr marL="0" indent="0">
              <a:buNone/>
            </a:pPr>
            <a:endParaRPr lang="en-US" dirty="0">
              <a:solidFill>
                <a:schemeClr val="bg1"/>
              </a:solidFill>
            </a:endParaRPr>
          </a:p>
          <a:p>
            <a:pPr eaLnBrk="1" fontAlgn="auto" hangingPunct="1">
              <a:lnSpc>
                <a:spcPct val="80000"/>
              </a:lnSpc>
              <a:spcAft>
                <a:spcPts val="0"/>
              </a:spcAft>
              <a:defRPr/>
            </a:pPr>
            <a:r>
              <a:rPr lang="en-US" altLang="en-US" sz="2800" dirty="0">
                <a:solidFill>
                  <a:schemeClr val="bg2"/>
                </a:solidFill>
              </a:rPr>
              <a:t>RIGHT TO SERVICE (IF YOU DON’T OWE THE UTILITY MONEY)</a:t>
            </a:r>
          </a:p>
          <a:p>
            <a:pPr eaLnBrk="1" fontAlgn="auto" hangingPunct="1">
              <a:lnSpc>
                <a:spcPct val="80000"/>
              </a:lnSpc>
              <a:spcAft>
                <a:spcPts val="0"/>
              </a:spcAft>
              <a:defRPr/>
            </a:pPr>
            <a:r>
              <a:rPr lang="en-US" altLang="en-US" sz="2800" dirty="0">
                <a:solidFill>
                  <a:schemeClr val="bg2"/>
                </a:solidFill>
              </a:rPr>
              <a:t>right to be present at any routine utility inspection of your PREMISES</a:t>
            </a:r>
          </a:p>
          <a:p>
            <a:pPr eaLnBrk="1" fontAlgn="auto" hangingPunct="1">
              <a:lnSpc>
                <a:spcPct val="80000"/>
              </a:lnSpc>
              <a:spcAft>
                <a:spcPts val="0"/>
              </a:spcAft>
              <a:defRPr/>
            </a:pPr>
            <a:r>
              <a:rPr lang="en-US" altLang="en-US" sz="2800" dirty="0">
                <a:solidFill>
                  <a:schemeClr val="bg2"/>
                </a:solidFill>
              </a:rPr>
              <a:t>separate, distinct disconnect notice</a:t>
            </a:r>
          </a:p>
          <a:p>
            <a:pPr eaLnBrk="1" fontAlgn="auto" hangingPunct="1">
              <a:lnSpc>
                <a:spcPct val="80000"/>
              </a:lnSpc>
              <a:spcAft>
                <a:spcPts val="0"/>
              </a:spcAft>
              <a:defRPr/>
            </a:pPr>
            <a:r>
              <a:rPr lang="en-US" altLang="en-US" sz="2800" dirty="0">
                <a:solidFill>
                  <a:schemeClr val="bg2"/>
                </a:solidFill>
              </a:rPr>
              <a:t>right to dispute the termination of your service </a:t>
            </a:r>
          </a:p>
          <a:p>
            <a:pPr eaLnBrk="1" fontAlgn="auto" hangingPunct="1">
              <a:lnSpc>
                <a:spcPct val="80000"/>
              </a:lnSpc>
              <a:spcAft>
                <a:spcPts val="0"/>
              </a:spcAft>
              <a:defRPr/>
            </a:pPr>
            <a:r>
              <a:rPr lang="en-US" altLang="en-US" sz="2800" dirty="0">
                <a:solidFill>
                  <a:schemeClr val="bg2"/>
                </a:solidFill>
              </a:rPr>
              <a:t>right to negotiate a partial payment plan</a:t>
            </a:r>
          </a:p>
          <a:p>
            <a:pPr eaLnBrk="1" fontAlgn="auto" hangingPunct="1">
              <a:lnSpc>
                <a:spcPct val="80000"/>
              </a:lnSpc>
              <a:spcAft>
                <a:spcPts val="0"/>
              </a:spcAft>
              <a:defRPr/>
            </a:pPr>
            <a:r>
              <a:rPr lang="en-US" altLang="en-US" sz="2800" dirty="0">
                <a:solidFill>
                  <a:schemeClr val="bg2"/>
                </a:solidFill>
              </a:rPr>
              <a:t>right to maintain your utility service for up to thirty (30) days upon presentation of a medical certificate issued by a health official. </a:t>
            </a:r>
          </a:p>
          <a:p>
            <a:pPr eaLnBrk="1" fontAlgn="auto" hangingPunct="1">
              <a:lnSpc>
                <a:spcPct val="80000"/>
              </a:lnSpc>
              <a:spcAft>
                <a:spcPts val="0"/>
              </a:spcAft>
              <a:defRPr/>
            </a:pPr>
            <a:r>
              <a:rPr lang="en-US" altLang="en-US" sz="2800" dirty="0">
                <a:solidFill>
                  <a:schemeClr val="bg2"/>
                </a:solidFill>
              </a:rPr>
              <a:t>You have the right to prompt (within 24 hours OR CLOSE OF NEXT BUSINESS DAY) restoration of your service </a:t>
            </a:r>
          </a:p>
          <a:p>
            <a:pPr eaLnBrk="1" fontAlgn="auto" hangingPunct="1">
              <a:lnSpc>
                <a:spcPct val="80000"/>
              </a:lnSpc>
              <a:spcAft>
                <a:spcPts val="0"/>
              </a:spcAft>
              <a:defRPr/>
            </a:pPr>
            <a:r>
              <a:rPr lang="en-US" altLang="en-US" sz="2800" dirty="0">
                <a:solidFill>
                  <a:schemeClr val="bg2"/>
                </a:solidFill>
              </a:rPr>
              <a:t>right to contact the Public Service Commission regarding any dispute that you have been unable to resolve with your utility.</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310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687050" cy="2370658"/>
          </a:xfrm>
        </p:spPr>
        <p:txBody>
          <a:bodyPr>
            <a:noAutofit/>
          </a:bodyPr>
          <a:lstStyle/>
          <a:p>
            <a:pPr algn="ctr"/>
            <a:r>
              <a:rPr lang="en-US" sz="9600" b="1" dirty="0">
                <a:solidFill>
                  <a:srgbClr val="FFFFFF"/>
                </a:solidFill>
                <a:effectLst>
                  <a:outerShdw blurRad="38100" dist="38100" dir="2700000" algn="tl">
                    <a:srgbClr val="000000"/>
                  </a:outerShdw>
                </a:effectLst>
              </a:rPr>
              <a:t>TARIFFS</a:t>
            </a:r>
            <a:endParaRPr lang="en-US" sz="96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29151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10" descr="MCj04040130000[1]">
            <a:extLst>
              <a:ext uri="{FF2B5EF4-FFF2-40B4-BE49-F238E27FC236}">
                <a16:creationId xmlns:a16="http://schemas.microsoft.com/office/drawing/2014/main" id="{D1199232-AC7A-9C3A-A971-786FB87AA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9225" y="3906662"/>
            <a:ext cx="2276475" cy="2270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516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7200" b="1" u="sng" dirty="0">
                <a:solidFill>
                  <a:schemeClr val="bg2"/>
                </a:solidFill>
                <a:effectLst>
                  <a:outerShdw blurRad="38100" dist="38100" dir="2700000" algn="tl">
                    <a:srgbClr val="000000"/>
                  </a:outerShdw>
                </a:effectLst>
                <a:latin typeface="+mn-lt"/>
              </a:rPr>
              <a:t>TARIFFS</a:t>
            </a:r>
            <a:r>
              <a:rPr lang="en-US" sz="7200" b="1" dirty="0">
                <a:solidFill>
                  <a:schemeClr val="bg2"/>
                </a:solidFill>
                <a:effectLst>
                  <a:outerShdw blurRad="38100" dist="38100" dir="2700000" algn="tl">
                    <a:srgbClr val="000000"/>
                  </a:outerShdw>
                </a:effectLst>
                <a:latin typeface="+mn-lt"/>
              </a:rPr>
              <a:t>  –</a:t>
            </a:r>
            <a:r>
              <a:rPr lang="en-US" sz="4800" b="1" dirty="0">
                <a:solidFill>
                  <a:schemeClr val="bg2"/>
                </a:solidFill>
                <a:effectLst>
                  <a:outerShdw blurRad="38100" dist="38100" dir="2700000" algn="tl">
                    <a:srgbClr val="000000"/>
                  </a:outerShdw>
                </a:effectLst>
                <a:latin typeface="+mn-lt"/>
              </a:rPr>
              <a:t>  </a:t>
            </a:r>
            <a:r>
              <a:rPr lang="en-US" sz="4400" b="1" dirty="0">
                <a:solidFill>
                  <a:schemeClr val="bg2"/>
                </a:solidFill>
                <a:effectLst>
                  <a:outerShdw blurRad="38100" dist="38100" dir="2700000" algn="tl">
                    <a:srgbClr val="000000"/>
                  </a:outerShdw>
                </a:effectLst>
                <a:latin typeface="+mn-lt"/>
              </a:rPr>
              <a:t>WHAT  IS  A  TARIFF?</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r>
              <a:rPr lang="en-US" altLang="en-US" sz="2800" dirty="0">
                <a:solidFill>
                  <a:schemeClr val="bg2"/>
                </a:solidFill>
              </a:rPr>
              <a:t>Schedule(s) showing all </a:t>
            </a:r>
            <a:r>
              <a:rPr lang="en-US" altLang="en-US" sz="2800" b="1" u="sng" dirty="0">
                <a:solidFill>
                  <a:schemeClr val="bg2"/>
                </a:solidFill>
              </a:rPr>
              <a:t>LEGALLY BINDING rates</a:t>
            </a:r>
            <a:r>
              <a:rPr lang="en-US" altLang="en-US" sz="2800" u="sng" dirty="0">
                <a:solidFill>
                  <a:schemeClr val="bg2"/>
                </a:solidFill>
              </a:rPr>
              <a:t> </a:t>
            </a:r>
            <a:r>
              <a:rPr lang="en-US" altLang="en-US" sz="2800" b="1" u="sng" dirty="0">
                <a:solidFill>
                  <a:schemeClr val="bg2"/>
                </a:solidFill>
              </a:rPr>
              <a:t>and conditions of service</a:t>
            </a:r>
            <a:r>
              <a:rPr lang="en-US" altLang="en-US" sz="2800" dirty="0">
                <a:solidFill>
                  <a:schemeClr val="bg2"/>
                </a:solidFill>
              </a:rPr>
              <a:t> established AND ENFORCED by a utility and </a:t>
            </a:r>
            <a:r>
              <a:rPr lang="en-US" altLang="en-US" sz="2800" i="1" u="sng" dirty="0">
                <a:solidFill>
                  <a:schemeClr val="bg2"/>
                </a:solidFill>
              </a:rPr>
              <a:t>APPROVED BY THE PSC</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021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chemeClr val="bg2"/>
                </a:solidFill>
                <a:effectLst>
                  <a:outerShdw blurRad="38100" dist="38100" dir="2700000" algn="tl">
                    <a:srgbClr val="000000"/>
                  </a:outerShdw>
                </a:effectLst>
              </a:rPr>
              <a:t>TARIFFS</a:t>
            </a:r>
            <a:r>
              <a:rPr lang="en-US" sz="4400" b="1" dirty="0">
                <a:solidFill>
                  <a:schemeClr val="bg2"/>
                </a:solidFill>
                <a:effectLst>
                  <a:outerShdw blurRad="38100" dist="38100" dir="2700000" algn="tl">
                    <a:srgbClr val="000000"/>
                  </a:outerShdw>
                </a:effectLst>
              </a:rPr>
              <a:t>  –</a:t>
            </a:r>
            <a:r>
              <a:rPr lang="en-US" sz="2800" b="1" dirty="0">
                <a:solidFill>
                  <a:schemeClr val="bg2"/>
                </a:solidFill>
                <a:effectLst>
                  <a:outerShdw blurRad="38100" dist="38100" dir="2700000" algn="tl">
                    <a:srgbClr val="000000"/>
                  </a:outerShdw>
                </a:effectLst>
              </a:rPr>
              <a:t>  </a:t>
            </a:r>
            <a:r>
              <a:rPr lang="en-US" sz="2400" b="1" dirty="0">
                <a:solidFill>
                  <a:schemeClr val="bg2"/>
                </a:solidFill>
                <a:effectLst>
                  <a:outerShdw blurRad="38100" dist="38100" dir="2700000" algn="tl">
                    <a:srgbClr val="000000"/>
                  </a:outerShdw>
                </a:effectLst>
              </a:rPr>
              <a:t>PURPOSE</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10000"/>
          </a:bodyPr>
          <a:lstStyle/>
          <a:p>
            <a:pPr marL="0" indent="0">
              <a:buNone/>
            </a:pPr>
            <a:endParaRPr lang="en-US" dirty="0">
              <a:solidFill>
                <a:schemeClr val="bg1"/>
              </a:solidFill>
            </a:endParaRPr>
          </a:p>
          <a:p>
            <a:pPr marL="533400" indent="-533400" eaLnBrk="1" fontAlgn="auto" hangingPunct="1">
              <a:lnSpc>
                <a:spcPct val="175000"/>
              </a:lnSpc>
              <a:spcAft>
                <a:spcPct val="125000"/>
              </a:spcAft>
              <a:buFont typeface="Wingdings" panose="05000000000000000000" pitchFamily="2" charset="2"/>
              <a:buAutoNum type="arabicPeriod"/>
              <a:defRPr/>
            </a:pPr>
            <a:r>
              <a:rPr lang="en-US" altLang="en-US" sz="2800" dirty="0">
                <a:solidFill>
                  <a:schemeClr val="bg2"/>
                </a:solidFill>
                <a:latin typeface="+mj-lt"/>
              </a:rPr>
              <a:t>Ensures PSC review of a utility’s rates, rules, conditions of service, and any other policies.</a:t>
            </a:r>
          </a:p>
          <a:p>
            <a:pPr marL="533400" indent="-533400" eaLnBrk="1" fontAlgn="auto" hangingPunct="1">
              <a:lnSpc>
                <a:spcPct val="175000"/>
              </a:lnSpc>
              <a:spcAft>
                <a:spcPct val="125000"/>
              </a:spcAft>
              <a:buFont typeface="Wingdings" panose="05000000000000000000" pitchFamily="2" charset="2"/>
              <a:buAutoNum type="arabicPeriod"/>
              <a:defRPr/>
            </a:pPr>
            <a:r>
              <a:rPr lang="en-US" altLang="en-US" sz="2800" dirty="0">
                <a:solidFill>
                  <a:schemeClr val="bg2"/>
                </a:solidFill>
                <a:latin typeface="+mj-lt"/>
              </a:rPr>
              <a:t>Prevents discrimination by mandating uniform treatment to similarly situated customers.</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6073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chemeClr val="bg2"/>
                </a:solidFill>
                <a:effectLst>
                  <a:outerShdw blurRad="38100" dist="38100" dir="2700000" algn="tl">
                    <a:srgbClr val="000000"/>
                  </a:outerShdw>
                </a:effectLst>
              </a:rPr>
              <a:t>TARIFFS</a:t>
            </a:r>
            <a:r>
              <a:rPr lang="en-US" sz="4400" b="1" dirty="0">
                <a:solidFill>
                  <a:schemeClr val="bg2"/>
                </a:solidFill>
                <a:effectLst>
                  <a:outerShdw blurRad="38100" dist="38100" dir="2700000" algn="tl">
                    <a:srgbClr val="000000"/>
                  </a:outerShdw>
                </a:effectLst>
              </a:rPr>
              <a:t>  –</a:t>
            </a:r>
            <a:r>
              <a:rPr lang="en-US" sz="2800" b="1" dirty="0">
                <a:solidFill>
                  <a:schemeClr val="bg2"/>
                </a:solidFill>
                <a:effectLst>
                  <a:outerShdw blurRad="38100" dist="38100" dir="2700000" algn="tl">
                    <a:srgbClr val="000000"/>
                  </a:outerShdw>
                </a:effectLst>
              </a:rPr>
              <a:t>  </a:t>
            </a:r>
            <a:r>
              <a:rPr lang="en-US" sz="2400" b="1" dirty="0">
                <a:solidFill>
                  <a:schemeClr val="bg2"/>
                </a:solidFill>
                <a:effectLst>
                  <a:outerShdw blurRad="38100" dist="38100" dir="2700000" algn="tl">
                    <a:srgbClr val="000000"/>
                  </a:outerShdw>
                </a:effectLst>
              </a:rPr>
              <a:t>EFFECT</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pPr marL="533400" indent="-533400" eaLnBrk="1" fontAlgn="auto" hangingPunct="1">
              <a:lnSpc>
                <a:spcPct val="175000"/>
              </a:lnSpc>
              <a:spcAft>
                <a:spcPct val="125000"/>
              </a:spcAft>
              <a:buFont typeface="Wingdings" panose="05000000000000000000" pitchFamily="2" charset="2"/>
              <a:buAutoNum type="arabicPeriod"/>
              <a:defRPr/>
            </a:pPr>
            <a:r>
              <a:rPr lang="en-US" altLang="en-US" sz="2800" dirty="0">
                <a:solidFill>
                  <a:schemeClr val="bg2"/>
                </a:solidFill>
                <a:latin typeface="+mj-lt"/>
              </a:rPr>
              <a:t>Utility’s tariff has the status of law. </a:t>
            </a:r>
          </a:p>
          <a:p>
            <a:pPr marL="533400" indent="-533400" eaLnBrk="1" fontAlgn="auto" hangingPunct="1">
              <a:lnSpc>
                <a:spcPct val="175000"/>
              </a:lnSpc>
              <a:spcAft>
                <a:spcPct val="125000"/>
              </a:spcAft>
              <a:buFont typeface="Wingdings" panose="05000000000000000000" pitchFamily="2" charset="2"/>
              <a:buAutoNum type="arabicPeriod"/>
              <a:defRPr/>
            </a:pPr>
            <a:r>
              <a:rPr lang="en-US" altLang="en-US" sz="2800" dirty="0">
                <a:solidFill>
                  <a:schemeClr val="bg2"/>
                </a:solidFill>
                <a:latin typeface="+mj-lt"/>
              </a:rPr>
              <a:t>Utility may file new tariffs to change its rates, but the utility lacks the legal authority to deviate from its filed tariff without PSC approval.</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94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chemeClr val="bg2"/>
                </a:solidFill>
                <a:effectLst>
                  <a:outerShdw blurRad="38100" dist="38100" dir="2700000" algn="tl">
                    <a:srgbClr val="000000"/>
                  </a:outerShdw>
                </a:effectLst>
              </a:rPr>
              <a:t>TARIFFS</a:t>
            </a:r>
            <a:r>
              <a:rPr lang="en-US" sz="4400" b="1" dirty="0">
                <a:solidFill>
                  <a:schemeClr val="bg2"/>
                </a:solidFill>
                <a:effectLst>
                  <a:outerShdw blurRad="38100" dist="38100" dir="2700000" algn="tl">
                    <a:srgbClr val="000000"/>
                  </a:outerShdw>
                </a:effectLst>
              </a:rPr>
              <a:t>  –</a:t>
            </a:r>
            <a:r>
              <a:rPr lang="en-US" sz="2800" b="1" dirty="0">
                <a:solidFill>
                  <a:schemeClr val="bg2"/>
                </a:solidFill>
                <a:effectLst>
                  <a:outerShdw blurRad="38100" dist="38100" dir="2700000" algn="tl">
                    <a:srgbClr val="000000"/>
                  </a:outerShdw>
                </a:effectLst>
              </a:rPr>
              <a:t>  </a:t>
            </a:r>
            <a:r>
              <a:rPr lang="en-US" sz="2400" b="1" dirty="0">
                <a:solidFill>
                  <a:schemeClr val="bg2"/>
                </a:solidFill>
                <a:effectLst>
                  <a:outerShdw blurRad="38100" dist="38100" dir="2700000" algn="tl">
                    <a:srgbClr val="000000"/>
                  </a:outerShdw>
                </a:effectLst>
              </a:rPr>
              <a:t>SUMMARY</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pPr marL="0" indent="0">
              <a:buNone/>
            </a:pPr>
            <a:endParaRPr lang="en-US" dirty="0">
              <a:solidFill>
                <a:schemeClr val="bg1"/>
              </a:solidFill>
            </a:endParaRPr>
          </a:p>
          <a:p>
            <a:pPr marL="533400" indent="-533400" eaLnBrk="1" fontAlgn="auto" hangingPunct="1">
              <a:lnSpc>
                <a:spcPct val="125000"/>
              </a:lnSpc>
              <a:spcAft>
                <a:spcPct val="75000"/>
              </a:spcAft>
              <a:buFont typeface="Wingdings" panose="05000000000000000000" pitchFamily="2" charset="2"/>
              <a:buAutoNum type="arabicPeriod"/>
              <a:defRPr/>
            </a:pPr>
            <a:r>
              <a:rPr lang="en-US" altLang="en-US" sz="2800" dirty="0">
                <a:solidFill>
                  <a:schemeClr val="bg2"/>
                </a:solidFill>
                <a:latin typeface="+mj-lt"/>
              </a:rPr>
              <a:t>If a fee is not in your tariff, you cannot charge it.</a:t>
            </a:r>
          </a:p>
          <a:p>
            <a:pPr marL="533400" indent="-533400" eaLnBrk="1" fontAlgn="auto" hangingPunct="1">
              <a:lnSpc>
                <a:spcPct val="125000"/>
              </a:lnSpc>
              <a:spcAft>
                <a:spcPct val="75000"/>
              </a:spcAft>
              <a:buFont typeface="Wingdings" panose="05000000000000000000" pitchFamily="2" charset="2"/>
              <a:buAutoNum type="arabicPeriod"/>
              <a:defRPr/>
            </a:pPr>
            <a:r>
              <a:rPr lang="en-US" altLang="en-US" sz="2800" dirty="0">
                <a:solidFill>
                  <a:schemeClr val="bg2"/>
                </a:solidFill>
                <a:latin typeface="+mj-lt"/>
              </a:rPr>
              <a:t>If a requirement is not in your tariff, you cannot impose it.</a:t>
            </a:r>
          </a:p>
          <a:p>
            <a:pPr marL="533400" indent="-533400" eaLnBrk="1" fontAlgn="auto" hangingPunct="1">
              <a:lnSpc>
                <a:spcPct val="125000"/>
              </a:lnSpc>
              <a:spcAft>
                <a:spcPct val="75000"/>
              </a:spcAft>
              <a:buFont typeface="Wingdings" panose="05000000000000000000" pitchFamily="2" charset="2"/>
              <a:buAutoNum type="arabicPeriod"/>
              <a:defRPr/>
            </a:pPr>
            <a:r>
              <a:rPr lang="en-US" altLang="en-US" sz="2800" dirty="0">
                <a:solidFill>
                  <a:schemeClr val="bg2"/>
                </a:solidFill>
                <a:latin typeface="+mj-lt"/>
              </a:rPr>
              <a:t>If a rule is not in your tariff, you cannot enforce it.</a:t>
            </a:r>
          </a:p>
          <a:p>
            <a:pPr marL="533400" indent="-533400" eaLnBrk="1" fontAlgn="auto" hangingPunct="1">
              <a:lnSpc>
                <a:spcPct val="125000"/>
              </a:lnSpc>
              <a:spcAft>
                <a:spcPct val="75000"/>
              </a:spcAft>
              <a:buFont typeface="Wingdings" panose="05000000000000000000" pitchFamily="2" charset="2"/>
              <a:buAutoNum type="arabicPeriod"/>
              <a:defRPr/>
            </a:pPr>
            <a:r>
              <a:rPr lang="en-US" altLang="en-US" sz="2800" dirty="0">
                <a:solidFill>
                  <a:schemeClr val="bg2"/>
                </a:solidFill>
                <a:latin typeface="+mj-lt"/>
              </a:rPr>
              <a:t>If it is in your tariff, you must do it.</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3564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chemeClr val="bg2"/>
                </a:solidFill>
                <a:effectLst>
                  <a:outerShdw blurRad="38100" dist="38100" dir="2700000" algn="tl">
                    <a:srgbClr val="000000"/>
                  </a:outerShdw>
                </a:effectLst>
              </a:rPr>
              <a:t>TARIFFS</a:t>
            </a:r>
            <a:r>
              <a:rPr lang="en-US" sz="4400" b="1" dirty="0">
                <a:solidFill>
                  <a:schemeClr val="bg2"/>
                </a:solidFill>
                <a:effectLst>
                  <a:outerShdw blurRad="38100" dist="38100" dir="2700000" algn="tl">
                    <a:srgbClr val="000000"/>
                  </a:outerShdw>
                </a:effectLst>
              </a:rPr>
              <a:t>  –</a:t>
            </a:r>
            <a:r>
              <a:rPr lang="en-US" b="1" dirty="0">
                <a:solidFill>
                  <a:schemeClr val="bg2"/>
                </a:solidFill>
                <a:effectLst>
                  <a:outerShdw blurRad="38100" dist="38100" dir="2700000" algn="tl">
                    <a:srgbClr val="000000"/>
                  </a:outerShdw>
                </a:effectLst>
              </a:rPr>
              <a:t>  </a:t>
            </a:r>
            <a:r>
              <a:rPr lang="en-US" sz="2400" b="1" dirty="0">
                <a:solidFill>
                  <a:schemeClr val="bg2"/>
                </a:solidFill>
                <a:effectLst>
                  <a:outerShdw blurRad="38100" dist="38100" dir="2700000" algn="tl">
                    <a:srgbClr val="000000"/>
                  </a:outerShdw>
                </a:effectLst>
              </a:rPr>
              <a:t>REMINDERS</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2"/>
              </a:solidFill>
            </a:endParaRPr>
          </a:p>
          <a:p>
            <a:pPr eaLnBrk="1" fontAlgn="auto" hangingPunct="1">
              <a:lnSpc>
                <a:spcPct val="130000"/>
              </a:lnSpc>
              <a:spcBef>
                <a:spcPct val="50000"/>
              </a:spcBef>
              <a:spcAft>
                <a:spcPct val="100000"/>
              </a:spcAft>
              <a:defRPr/>
            </a:pPr>
            <a:r>
              <a:rPr lang="en-US" altLang="en-US" sz="2800" dirty="0">
                <a:solidFill>
                  <a:schemeClr val="bg2"/>
                </a:solidFill>
                <a:latin typeface="+mj-lt"/>
              </a:rPr>
              <a:t>Every Commissioner and Employee should review the Tariff at a minimum of each and every year.</a:t>
            </a:r>
          </a:p>
          <a:p>
            <a:pPr eaLnBrk="1" fontAlgn="auto" hangingPunct="1">
              <a:lnSpc>
                <a:spcPct val="130000"/>
              </a:lnSpc>
              <a:spcBef>
                <a:spcPct val="50000"/>
              </a:spcBef>
              <a:spcAft>
                <a:spcPct val="100000"/>
              </a:spcAft>
              <a:defRPr/>
            </a:pPr>
            <a:r>
              <a:rPr lang="en-US" altLang="en-US" sz="2800" dirty="0">
                <a:solidFill>
                  <a:schemeClr val="bg2"/>
                </a:solidFill>
                <a:latin typeface="+mj-lt"/>
              </a:rPr>
              <a:t>Check with all staff to make sure that every rate, rule, policy, and condition of service is included in your tariff.</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0116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761300" y="820502"/>
            <a:ext cx="10515600" cy="4351338"/>
          </a:xfrm>
        </p:spPr>
        <p:txBody>
          <a:bodyPr/>
          <a:lstStyle/>
          <a:p>
            <a:pPr marL="0" indent="0">
              <a:buNone/>
            </a:pPr>
            <a:endParaRPr lang="en-US" dirty="0">
              <a:solidFill>
                <a:schemeClr val="bg1"/>
              </a:solidFill>
            </a:endParaRPr>
          </a:p>
          <a:p>
            <a:pPr marL="0" indent="0" algn="ctr">
              <a:buNone/>
            </a:pPr>
            <a:r>
              <a:rPr lang="en-US" sz="8000" b="1" dirty="0">
                <a:solidFill>
                  <a:schemeClr val="bg2"/>
                </a:solidFill>
                <a:effectLst>
                  <a:outerShdw blurRad="38100" dist="38100" dir="2700000" algn="tl">
                    <a:srgbClr val="000000"/>
                  </a:outerShdw>
                </a:effectLst>
                <a:latin typeface="Calibri" panose="020F0502020204030204" pitchFamily="34" charset="0"/>
              </a:rPr>
              <a:t>DEPOSIT</a:t>
            </a:r>
            <a:br>
              <a:rPr lang="en-US" sz="8000" b="1" dirty="0">
                <a:solidFill>
                  <a:schemeClr val="bg2"/>
                </a:solidFill>
                <a:effectLst>
                  <a:outerShdw blurRad="38100" dist="38100" dir="2700000" algn="tl">
                    <a:srgbClr val="000000"/>
                  </a:outerShdw>
                </a:effectLst>
                <a:latin typeface="Calibri" panose="020F0502020204030204" pitchFamily="34" charset="0"/>
              </a:rPr>
            </a:br>
            <a:r>
              <a:rPr lang="en-US" sz="8000" b="1" dirty="0">
                <a:solidFill>
                  <a:schemeClr val="bg2"/>
                </a:solidFill>
                <a:effectLst>
                  <a:outerShdw blurRad="38100" dist="38100" dir="2700000" algn="tl">
                    <a:srgbClr val="000000"/>
                  </a:outerShdw>
                </a:effectLst>
                <a:latin typeface="Calibri" panose="020F0502020204030204" pitchFamily="34" charset="0"/>
              </a:rPr>
              <a:t>POLICY</a:t>
            </a:r>
            <a:endParaRPr lang="en-US" sz="8000" b="1" dirty="0">
              <a:solidFill>
                <a:schemeClr val="bg2"/>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290744" y="362904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7" descr="MCj03979530000[1]">
            <a:extLst>
              <a:ext uri="{FF2B5EF4-FFF2-40B4-BE49-F238E27FC236}">
                <a16:creationId xmlns:a16="http://schemas.microsoft.com/office/drawing/2014/main" id="{B7516B50-6F24-D99B-6227-501EDEC31D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3218" y="3954891"/>
            <a:ext cx="1325563"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13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8000" b="1" u="sng" dirty="0">
                <a:solidFill>
                  <a:schemeClr val="bg2"/>
                </a:solidFill>
                <a:effectLst>
                  <a:outerShdw blurRad="38100" dist="38100" dir="2700000" algn="tl">
                    <a:srgbClr val="000000"/>
                  </a:outerShdw>
                </a:effectLst>
                <a:latin typeface="Calibri" panose="020F0502020204030204" pitchFamily="34" charset="0"/>
              </a:rPr>
              <a:t>DEPOSITS</a:t>
            </a:r>
            <a:r>
              <a:rPr lang="en-US" sz="8000" b="1" dirty="0">
                <a:solidFill>
                  <a:schemeClr val="bg2"/>
                </a:solidFill>
                <a:effectLst>
                  <a:outerShdw blurRad="38100" dist="38100" dir="2700000" algn="tl">
                    <a:srgbClr val="000000"/>
                  </a:outerShdw>
                </a:effectLst>
                <a:latin typeface="Calibri" panose="020F0502020204030204" pitchFamily="34" charset="0"/>
              </a:rPr>
              <a:t>  –</a:t>
            </a:r>
            <a:r>
              <a:rPr lang="en-US" sz="5400" b="1" dirty="0">
                <a:solidFill>
                  <a:schemeClr val="bg2"/>
                </a:solidFill>
                <a:effectLst>
                  <a:outerShdw blurRad="38100" dist="38100" dir="2700000" algn="tl">
                    <a:srgbClr val="000000"/>
                  </a:outerShdw>
                </a:effectLst>
                <a:latin typeface="Calibri" panose="020F0502020204030204" pitchFamily="34" charset="0"/>
              </a:rPr>
              <a:t>  </a:t>
            </a:r>
            <a:r>
              <a:rPr lang="en-US" sz="4400" b="1" dirty="0">
                <a:solidFill>
                  <a:schemeClr val="bg2"/>
                </a:solidFill>
                <a:effectLst>
                  <a:outerShdw blurRad="38100" dist="38100" dir="2700000" algn="tl">
                    <a:srgbClr val="000000"/>
                  </a:outerShdw>
                </a:effectLst>
                <a:latin typeface="Calibri" panose="020F0502020204030204" pitchFamily="34" charset="0"/>
              </a:rPr>
              <a:t>TARIFF REQUIREMENTS</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85000" lnSpcReduction="10000"/>
          </a:bodyPr>
          <a:lstStyle/>
          <a:p>
            <a:pPr marL="0" indent="0">
              <a:buNone/>
            </a:pPr>
            <a:endParaRPr lang="en-US" dirty="0">
              <a:solidFill>
                <a:schemeClr val="bg2"/>
              </a:solidFill>
            </a:endParaRPr>
          </a:p>
          <a:p>
            <a:pPr marL="465138" indent="-349250" algn="just" eaLnBrk="1" fontAlgn="auto" hangingPunct="1">
              <a:lnSpc>
                <a:spcPct val="160000"/>
              </a:lnSpc>
              <a:spcAft>
                <a:spcPct val="30000"/>
              </a:spcAft>
              <a:defRPr/>
            </a:pPr>
            <a:r>
              <a:rPr lang="en-US" altLang="en-US" sz="2800" dirty="0">
                <a:solidFill>
                  <a:schemeClr val="bg2"/>
                </a:solidFill>
              </a:rPr>
              <a:t>Method of deposit -- Flat or Calculated </a:t>
            </a:r>
          </a:p>
          <a:p>
            <a:pPr marL="465138" indent="-349250" algn="just" eaLnBrk="1" fontAlgn="auto" hangingPunct="1">
              <a:lnSpc>
                <a:spcPct val="160000"/>
              </a:lnSpc>
              <a:spcAft>
                <a:spcPct val="30000"/>
              </a:spcAft>
              <a:defRPr/>
            </a:pPr>
            <a:r>
              <a:rPr lang="en-US" altLang="en-US" sz="2800" dirty="0">
                <a:solidFill>
                  <a:schemeClr val="bg2"/>
                </a:solidFill>
              </a:rPr>
              <a:t>Criteria for when a deposit will be required or waived</a:t>
            </a:r>
          </a:p>
          <a:p>
            <a:pPr marL="465138" indent="-349250" algn="just" eaLnBrk="1" fontAlgn="auto" hangingPunct="1">
              <a:lnSpc>
                <a:spcPct val="160000"/>
              </a:lnSpc>
              <a:spcAft>
                <a:spcPct val="30000"/>
              </a:spcAft>
              <a:defRPr/>
            </a:pPr>
            <a:r>
              <a:rPr lang="en-US" altLang="en-US" sz="2800" dirty="0">
                <a:solidFill>
                  <a:schemeClr val="bg2"/>
                </a:solidFill>
              </a:rPr>
              <a:t>Deposit amount for each customer class if it is flat</a:t>
            </a:r>
          </a:p>
          <a:p>
            <a:pPr marL="465138" indent="-349250" algn="just" eaLnBrk="1" fontAlgn="auto" hangingPunct="1">
              <a:lnSpc>
                <a:spcPct val="160000"/>
              </a:lnSpc>
              <a:spcAft>
                <a:spcPct val="30000"/>
              </a:spcAft>
              <a:defRPr/>
            </a:pPr>
            <a:r>
              <a:rPr lang="en-US" altLang="en-US" sz="2800" dirty="0">
                <a:solidFill>
                  <a:schemeClr val="bg2"/>
                </a:solidFill>
              </a:rPr>
              <a:t>Policy on refunding the deposit; when and what conditions</a:t>
            </a:r>
          </a:p>
          <a:p>
            <a:pPr marL="465138" indent="-349250" algn="just" eaLnBrk="1" fontAlgn="auto" hangingPunct="1">
              <a:lnSpc>
                <a:spcPct val="160000"/>
              </a:lnSpc>
              <a:spcAft>
                <a:spcPct val="30000"/>
              </a:spcAft>
              <a:defRPr/>
            </a:pPr>
            <a:r>
              <a:rPr lang="en-US" altLang="en-US" sz="2800" dirty="0">
                <a:solidFill>
                  <a:schemeClr val="bg2"/>
                </a:solidFill>
              </a:rPr>
              <a:t>Policy on interest; accrued and refunded or credit to bill</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5700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8000" b="1" u="sng" dirty="0">
                <a:solidFill>
                  <a:schemeClr val="bg2"/>
                </a:solidFill>
                <a:effectLst>
                  <a:outerShdw blurRad="38100" dist="38100" dir="2700000" algn="tl">
                    <a:srgbClr val="000000"/>
                  </a:outerShdw>
                </a:effectLst>
                <a:latin typeface="+mn-lt"/>
              </a:rPr>
              <a:t>DEPOSITS</a:t>
            </a:r>
            <a:r>
              <a:rPr lang="en-US" sz="8000" b="1" dirty="0">
                <a:solidFill>
                  <a:schemeClr val="bg2"/>
                </a:solidFill>
                <a:effectLst>
                  <a:outerShdw blurRad="38100" dist="38100" dir="2700000" algn="tl">
                    <a:srgbClr val="000000"/>
                  </a:outerShdw>
                </a:effectLst>
                <a:latin typeface="+mn-lt"/>
              </a:rPr>
              <a:t>  –</a:t>
            </a:r>
            <a:r>
              <a:rPr lang="en-US" sz="5400" b="1" dirty="0">
                <a:solidFill>
                  <a:schemeClr val="bg2"/>
                </a:solidFill>
                <a:effectLst>
                  <a:outerShdw blurRad="38100" dist="38100" dir="2700000" algn="tl">
                    <a:srgbClr val="000000"/>
                  </a:outerShdw>
                </a:effectLst>
                <a:latin typeface="+mn-lt"/>
              </a:rPr>
              <a:t>  </a:t>
            </a:r>
            <a:r>
              <a:rPr lang="en-US" sz="4400" b="1" dirty="0">
                <a:solidFill>
                  <a:schemeClr val="bg2"/>
                </a:solidFill>
                <a:effectLst>
                  <a:outerShdw blurRad="38100" dist="38100" dir="2700000" algn="tl">
                    <a:srgbClr val="000000"/>
                  </a:outerShdw>
                </a:effectLst>
                <a:latin typeface="+mn-lt"/>
              </a:rPr>
              <a:t>MAXIMUM  AMOUNTS</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10000"/>
          </a:bodyPr>
          <a:lstStyle/>
          <a:p>
            <a:pPr marL="0" indent="0">
              <a:buNone/>
            </a:pPr>
            <a:endParaRPr lang="en-US" dirty="0">
              <a:solidFill>
                <a:schemeClr val="bg1"/>
              </a:solidFill>
            </a:endParaRPr>
          </a:p>
          <a:p>
            <a:pPr marL="465138" indent="-349250" algn="just" eaLnBrk="1" fontAlgn="auto" hangingPunct="1">
              <a:lnSpc>
                <a:spcPct val="150000"/>
              </a:lnSpc>
              <a:spcAft>
                <a:spcPct val="30000"/>
              </a:spcAft>
              <a:tabLst>
                <a:tab pos="3208338" algn="l"/>
                <a:tab pos="5037138" algn="l"/>
              </a:tabLst>
              <a:defRPr/>
            </a:pPr>
            <a:r>
              <a:rPr lang="en-US" altLang="en-US" sz="3200" b="1" dirty="0">
                <a:solidFill>
                  <a:schemeClr val="bg2"/>
                </a:solidFill>
              </a:rPr>
              <a:t>Monthly	2/12       </a:t>
            </a:r>
          </a:p>
          <a:p>
            <a:pPr marL="465138" indent="-349250" algn="just" eaLnBrk="1" fontAlgn="auto" hangingPunct="1">
              <a:lnSpc>
                <a:spcPct val="150000"/>
              </a:lnSpc>
              <a:spcAft>
                <a:spcPct val="30000"/>
              </a:spcAft>
              <a:tabLst>
                <a:tab pos="3208338" algn="l"/>
                <a:tab pos="5037138" algn="l"/>
              </a:tabLst>
              <a:defRPr/>
            </a:pPr>
            <a:r>
              <a:rPr lang="en-US" altLang="en-US" sz="3200" b="1" dirty="0">
                <a:solidFill>
                  <a:schemeClr val="bg2"/>
                </a:solidFill>
              </a:rPr>
              <a:t>Bimonthly	3/12	</a:t>
            </a:r>
          </a:p>
          <a:p>
            <a:pPr marL="465138" indent="-349250" algn="just" eaLnBrk="1" fontAlgn="auto" hangingPunct="1">
              <a:lnSpc>
                <a:spcPct val="150000"/>
              </a:lnSpc>
              <a:spcAft>
                <a:spcPct val="30000"/>
              </a:spcAft>
              <a:tabLst>
                <a:tab pos="3208338" algn="l"/>
                <a:tab pos="5037138" algn="l"/>
              </a:tabLst>
              <a:defRPr/>
            </a:pPr>
            <a:r>
              <a:rPr lang="en-US" altLang="en-US" sz="3200" b="1" dirty="0">
                <a:solidFill>
                  <a:schemeClr val="bg2"/>
                </a:solidFill>
              </a:rPr>
              <a:t>Quarterly	4/12</a:t>
            </a:r>
          </a:p>
          <a:p>
            <a:pPr marL="465138" indent="-349250" algn="just" eaLnBrk="1" fontAlgn="auto" hangingPunct="1">
              <a:lnSpc>
                <a:spcPct val="160000"/>
              </a:lnSpc>
              <a:spcBef>
                <a:spcPct val="100000"/>
              </a:spcBef>
              <a:spcAft>
                <a:spcPct val="30000"/>
              </a:spcAft>
              <a:buFontTx/>
              <a:buNone/>
              <a:tabLst>
                <a:tab pos="3208338" algn="l"/>
                <a:tab pos="5037138" algn="l"/>
              </a:tabLst>
              <a:defRPr/>
            </a:pPr>
            <a:r>
              <a:rPr lang="en-US" altLang="en-US" sz="2800" dirty="0">
                <a:solidFill>
                  <a:schemeClr val="bg2"/>
                </a:solidFill>
              </a:rPr>
              <a:t>    Of the Customer’s Actual or Estimated Average Annual Bill</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6" name="Group 12">
            <a:extLst>
              <a:ext uri="{FF2B5EF4-FFF2-40B4-BE49-F238E27FC236}">
                <a16:creationId xmlns:a16="http://schemas.microsoft.com/office/drawing/2014/main" id="{DA159F65-B925-7242-C6D5-0AA25454E299}"/>
              </a:ext>
            </a:extLst>
          </p:cNvPr>
          <p:cNvGrpSpPr>
            <a:grpSpLocks noChangeAspect="1"/>
          </p:cNvGrpSpPr>
          <p:nvPr/>
        </p:nvGrpSpPr>
        <p:grpSpPr bwMode="auto">
          <a:xfrm>
            <a:off x="8610600" y="2039186"/>
            <a:ext cx="2432518" cy="1722688"/>
            <a:chOff x="3792" y="1824"/>
            <a:chExt cx="1172" cy="830"/>
          </a:xfrm>
        </p:grpSpPr>
        <p:sp>
          <p:nvSpPr>
            <p:cNvPr id="7" name="AutoShape 11">
              <a:extLst>
                <a:ext uri="{FF2B5EF4-FFF2-40B4-BE49-F238E27FC236}">
                  <a16:creationId xmlns:a16="http://schemas.microsoft.com/office/drawing/2014/main" id="{FFF36962-27DD-41BE-47C2-4A3064844759}"/>
                </a:ext>
              </a:extLst>
            </p:cNvPr>
            <p:cNvSpPr>
              <a:spLocks noChangeAspect="1" noChangeArrowheads="1" noTextEdit="1"/>
            </p:cNvSpPr>
            <p:nvPr/>
          </p:nvSpPr>
          <p:spPr bwMode="auto">
            <a:xfrm>
              <a:off x="3792" y="1824"/>
              <a:ext cx="1172" cy="830"/>
            </a:xfrm>
            <a:prstGeom prst="rect">
              <a:avLst/>
            </a:prstGeom>
            <a:noFill/>
            <a:ln>
              <a:noFill/>
            </a:ln>
          </p:spPr>
          <p:txBody>
            <a:bodyPr/>
            <a:lstStyle/>
            <a:p>
              <a:pPr>
                <a:defRPr/>
              </a:pPr>
              <a:endParaRPr lang="en-US" dirty="0">
                <a:latin typeface="+mn-lt"/>
              </a:endParaRPr>
            </a:p>
          </p:txBody>
        </p:sp>
        <p:sp>
          <p:nvSpPr>
            <p:cNvPr id="8" name="Freeform 13">
              <a:extLst>
                <a:ext uri="{FF2B5EF4-FFF2-40B4-BE49-F238E27FC236}">
                  <a16:creationId xmlns:a16="http://schemas.microsoft.com/office/drawing/2014/main" id="{4F17A2B4-5736-969A-7618-85B0FA5627FD}"/>
                </a:ext>
              </a:extLst>
            </p:cNvPr>
            <p:cNvSpPr>
              <a:spLocks/>
            </p:cNvSpPr>
            <p:nvPr/>
          </p:nvSpPr>
          <p:spPr bwMode="auto">
            <a:xfrm>
              <a:off x="3797" y="1940"/>
              <a:ext cx="1153" cy="692"/>
            </a:xfrm>
            <a:custGeom>
              <a:avLst/>
              <a:gdLst>
                <a:gd name="T0" fmla="*/ 13 w 2305"/>
                <a:gd name="T1" fmla="*/ 57 h 1383"/>
                <a:gd name="T2" fmla="*/ 17 w 2305"/>
                <a:gd name="T3" fmla="*/ 61 h 1383"/>
                <a:gd name="T4" fmla="*/ 22 w 2305"/>
                <a:gd name="T5" fmla="*/ 64 h 1383"/>
                <a:gd name="T6" fmla="*/ 26 w 2305"/>
                <a:gd name="T7" fmla="*/ 68 h 1383"/>
                <a:gd name="T8" fmla="*/ 32 w 2305"/>
                <a:gd name="T9" fmla="*/ 71 h 1383"/>
                <a:gd name="T10" fmla="*/ 37 w 2305"/>
                <a:gd name="T11" fmla="*/ 74 h 1383"/>
                <a:gd name="T12" fmla="*/ 43 w 2305"/>
                <a:gd name="T13" fmla="*/ 76 h 1383"/>
                <a:gd name="T14" fmla="*/ 49 w 2305"/>
                <a:gd name="T15" fmla="*/ 79 h 1383"/>
                <a:gd name="T16" fmla="*/ 55 w 2305"/>
                <a:gd name="T17" fmla="*/ 81 h 1383"/>
                <a:gd name="T18" fmla="*/ 62 w 2305"/>
                <a:gd name="T19" fmla="*/ 83 h 1383"/>
                <a:gd name="T20" fmla="*/ 69 w 2305"/>
                <a:gd name="T21" fmla="*/ 84 h 1383"/>
                <a:gd name="T22" fmla="*/ 76 w 2305"/>
                <a:gd name="T23" fmla="*/ 86 h 1383"/>
                <a:gd name="T24" fmla="*/ 83 w 2305"/>
                <a:gd name="T25" fmla="*/ 86 h 1383"/>
                <a:gd name="T26" fmla="*/ 90 w 2305"/>
                <a:gd name="T27" fmla="*/ 87 h 1383"/>
                <a:gd name="T28" fmla="*/ 97 w 2305"/>
                <a:gd name="T29" fmla="*/ 87 h 1383"/>
                <a:gd name="T30" fmla="*/ 103 w 2305"/>
                <a:gd name="T31" fmla="*/ 86 h 1383"/>
                <a:gd name="T32" fmla="*/ 109 w 2305"/>
                <a:gd name="T33" fmla="*/ 86 h 1383"/>
                <a:gd name="T34" fmla="*/ 115 w 2305"/>
                <a:gd name="T35" fmla="*/ 84 h 1383"/>
                <a:gd name="T36" fmla="*/ 120 w 2305"/>
                <a:gd name="T37" fmla="*/ 83 h 1383"/>
                <a:gd name="T38" fmla="*/ 125 w 2305"/>
                <a:gd name="T39" fmla="*/ 81 h 1383"/>
                <a:gd name="T40" fmla="*/ 130 w 2305"/>
                <a:gd name="T41" fmla="*/ 79 h 1383"/>
                <a:gd name="T42" fmla="*/ 134 w 2305"/>
                <a:gd name="T43" fmla="*/ 76 h 1383"/>
                <a:gd name="T44" fmla="*/ 137 w 2305"/>
                <a:gd name="T45" fmla="*/ 73 h 1383"/>
                <a:gd name="T46" fmla="*/ 140 w 2305"/>
                <a:gd name="T47" fmla="*/ 70 h 1383"/>
                <a:gd name="T48" fmla="*/ 142 w 2305"/>
                <a:gd name="T49" fmla="*/ 66 h 1383"/>
                <a:gd name="T50" fmla="*/ 144 w 2305"/>
                <a:gd name="T51" fmla="*/ 62 h 1383"/>
                <a:gd name="T52" fmla="*/ 144 w 2305"/>
                <a:gd name="T53" fmla="*/ 58 h 1383"/>
                <a:gd name="T54" fmla="*/ 144 w 2305"/>
                <a:gd name="T55" fmla="*/ 52 h 1383"/>
                <a:gd name="T56" fmla="*/ 142 w 2305"/>
                <a:gd name="T57" fmla="*/ 45 h 1383"/>
                <a:gd name="T58" fmla="*/ 139 w 2305"/>
                <a:gd name="T59" fmla="*/ 39 h 1383"/>
                <a:gd name="T60" fmla="*/ 134 w 2305"/>
                <a:gd name="T61" fmla="*/ 33 h 1383"/>
                <a:gd name="T62" fmla="*/ 128 w 2305"/>
                <a:gd name="T63" fmla="*/ 27 h 1383"/>
                <a:gd name="T64" fmla="*/ 121 w 2305"/>
                <a:gd name="T65" fmla="*/ 21 h 1383"/>
                <a:gd name="T66" fmla="*/ 113 w 2305"/>
                <a:gd name="T67" fmla="*/ 16 h 1383"/>
                <a:gd name="T68" fmla="*/ 104 w 2305"/>
                <a:gd name="T69" fmla="*/ 12 h 1383"/>
                <a:gd name="T70" fmla="*/ 94 w 2305"/>
                <a:gd name="T71" fmla="*/ 8 h 1383"/>
                <a:gd name="T72" fmla="*/ 83 w 2305"/>
                <a:gd name="T73" fmla="*/ 5 h 1383"/>
                <a:gd name="T74" fmla="*/ 74 w 2305"/>
                <a:gd name="T75" fmla="*/ 3 h 1383"/>
                <a:gd name="T76" fmla="*/ 68 w 2305"/>
                <a:gd name="T77" fmla="*/ 2 h 1383"/>
                <a:gd name="T78" fmla="*/ 62 w 2305"/>
                <a:gd name="T79" fmla="*/ 1 h 1383"/>
                <a:gd name="T80" fmla="*/ 56 w 2305"/>
                <a:gd name="T81" fmla="*/ 1 h 1383"/>
                <a:gd name="T82" fmla="*/ 50 w 2305"/>
                <a:gd name="T83" fmla="*/ 1 h 1383"/>
                <a:gd name="T84" fmla="*/ 44 w 2305"/>
                <a:gd name="T85" fmla="*/ 1 h 1383"/>
                <a:gd name="T86" fmla="*/ 39 w 2305"/>
                <a:gd name="T87" fmla="*/ 1 h 1383"/>
                <a:gd name="T88" fmla="*/ 34 w 2305"/>
                <a:gd name="T89" fmla="*/ 2 h 1383"/>
                <a:gd name="T90" fmla="*/ 29 w 2305"/>
                <a:gd name="T91" fmla="*/ 3 h 1383"/>
                <a:gd name="T92" fmla="*/ 25 w 2305"/>
                <a:gd name="T93" fmla="*/ 5 h 1383"/>
                <a:gd name="T94" fmla="*/ 21 w 2305"/>
                <a:gd name="T95" fmla="*/ 6 h 1383"/>
                <a:gd name="T96" fmla="*/ 15 w 2305"/>
                <a:gd name="T97" fmla="*/ 9 h 1383"/>
                <a:gd name="T98" fmla="*/ 10 w 2305"/>
                <a:gd name="T99" fmla="*/ 12 h 1383"/>
                <a:gd name="T100" fmla="*/ 6 w 2305"/>
                <a:gd name="T101" fmla="*/ 16 h 1383"/>
                <a:gd name="T102" fmla="*/ 3 w 2305"/>
                <a:gd name="T103" fmla="*/ 21 h 1383"/>
                <a:gd name="T104" fmla="*/ 1 w 2305"/>
                <a:gd name="T105" fmla="*/ 26 h 1383"/>
                <a:gd name="T106" fmla="*/ 0 w 2305"/>
                <a:gd name="T107" fmla="*/ 32 h 1383"/>
                <a:gd name="T108" fmla="*/ 3 w 2305"/>
                <a:gd name="T109" fmla="*/ 42 h 1383"/>
                <a:gd name="T110" fmla="*/ 8 w 2305"/>
                <a:gd name="T111" fmla="*/ 52 h 138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5" h="1383">
                  <a:moveTo>
                    <a:pt x="167" y="866"/>
                  </a:moveTo>
                  <a:lnTo>
                    <a:pt x="186" y="886"/>
                  </a:lnTo>
                  <a:lnTo>
                    <a:pt x="205" y="906"/>
                  </a:lnTo>
                  <a:lnTo>
                    <a:pt x="225" y="926"/>
                  </a:lnTo>
                  <a:lnTo>
                    <a:pt x="246" y="944"/>
                  </a:lnTo>
                  <a:lnTo>
                    <a:pt x="268" y="964"/>
                  </a:lnTo>
                  <a:lnTo>
                    <a:pt x="291" y="982"/>
                  </a:lnTo>
                  <a:lnTo>
                    <a:pt x="314" y="1002"/>
                  </a:lnTo>
                  <a:lnTo>
                    <a:pt x="338" y="1020"/>
                  </a:lnTo>
                  <a:lnTo>
                    <a:pt x="363" y="1038"/>
                  </a:lnTo>
                  <a:lnTo>
                    <a:pt x="389" y="1056"/>
                  </a:lnTo>
                  <a:lnTo>
                    <a:pt x="414" y="1073"/>
                  </a:lnTo>
                  <a:lnTo>
                    <a:pt x="442" y="1091"/>
                  </a:lnTo>
                  <a:lnTo>
                    <a:pt x="469" y="1107"/>
                  </a:lnTo>
                  <a:lnTo>
                    <a:pt x="497" y="1124"/>
                  </a:lnTo>
                  <a:lnTo>
                    <a:pt x="526" y="1140"/>
                  </a:lnTo>
                  <a:lnTo>
                    <a:pt x="556" y="1155"/>
                  </a:lnTo>
                  <a:lnTo>
                    <a:pt x="586" y="1171"/>
                  </a:lnTo>
                  <a:lnTo>
                    <a:pt x="615" y="1186"/>
                  </a:lnTo>
                  <a:lnTo>
                    <a:pt x="648" y="1200"/>
                  </a:lnTo>
                  <a:lnTo>
                    <a:pt x="679" y="1214"/>
                  </a:lnTo>
                  <a:lnTo>
                    <a:pt x="711" y="1228"/>
                  </a:lnTo>
                  <a:lnTo>
                    <a:pt x="744" y="1242"/>
                  </a:lnTo>
                  <a:lnTo>
                    <a:pt x="778" y="1254"/>
                  </a:lnTo>
                  <a:lnTo>
                    <a:pt x="811" y="1266"/>
                  </a:lnTo>
                  <a:lnTo>
                    <a:pt x="846" y="1277"/>
                  </a:lnTo>
                  <a:lnTo>
                    <a:pt x="880" y="1289"/>
                  </a:lnTo>
                  <a:lnTo>
                    <a:pt x="915" y="1299"/>
                  </a:lnTo>
                  <a:lnTo>
                    <a:pt x="951" y="1309"/>
                  </a:lnTo>
                  <a:lnTo>
                    <a:pt x="986" y="1319"/>
                  </a:lnTo>
                  <a:lnTo>
                    <a:pt x="1023" y="1328"/>
                  </a:lnTo>
                  <a:lnTo>
                    <a:pt x="1060" y="1336"/>
                  </a:lnTo>
                  <a:lnTo>
                    <a:pt x="1097" y="1344"/>
                  </a:lnTo>
                  <a:lnTo>
                    <a:pt x="1136" y="1351"/>
                  </a:lnTo>
                  <a:lnTo>
                    <a:pt x="1175" y="1358"/>
                  </a:lnTo>
                  <a:lnTo>
                    <a:pt x="1214" y="1364"/>
                  </a:lnTo>
                  <a:lnTo>
                    <a:pt x="1252" y="1368"/>
                  </a:lnTo>
                  <a:lnTo>
                    <a:pt x="1290" y="1373"/>
                  </a:lnTo>
                  <a:lnTo>
                    <a:pt x="1328" y="1376"/>
                  </a:lnTo>
                  <a:lnTo>
                    <a:pt x="1365" y="1380"/>
                  </a:lnTo>
                  <a:lnTo>
                    <a:pt x="1402" y="1381"/>
                  </a:lnTo>
                  <a:lnTo>
                    <a:pt x="1439" y="1382"/>
                  </a:lnTo>
                  <a:lnTo>
                    <a:pt x="1475" y="1383"/>
                  </a:lnTo>
                  <a:lnTo>
                    <a:pt x="1510" y="1383"/>
                  </a:lnTo>
                  <a:lnTo>
                    <a:pt x="1546" y="1382"/>
                  </a:lnTo>
                  <a:lnTo>
                    <a:pt x="1581" y="1380"/>
                  </a:lnTo>
                  <a:lnTo>
                    <a:pt x="1614" y="1377"/>
                  </a:lnTo>
                  <a:lnTo>
                    <a:pt x="1648" y="1375"/>
                  </a:lnTo>
                  <a:lnTo>
                    <a:pt x="1681" y="1371"/>
                  </a:lnTo>
                  <a:lnTo>
                    <a:pt x="1713" y="1366"/>
                  </a:lnTo>
                  <a:lnTo>
                    <a:pt x="1744" y="1361"/>
                  </a:lnTo>
                  <a:lnTo>
                    <a:pt x="1775" y="1356"/>
                  </a:lnTo>
                  <a:lnTo>
                    <a:pt x="1806" y="1349"/>
                  </a:lnTo>
                  <a:lnTo>
                    <a:pt x="1836" y="1342"/>
                  </a:lnTo>
                  <a:lnTo>
                    <a:pt x="1865" y="1334"/>
                  </a:lnTo>
                  <a:lnTo>
                    <a:pt x="1893" y="1326"/>
                  </a:lnTo>
                  <a:lnTo>
                    <a:pt x="1920" y="1316"/>
                  </a:lnTo>
                  <a:lnTo>
                    <a:pt x="1948" y="1307"/>
                  </a:lnTo>
                  <a:lnTo>
                    <a:pt x="1973" y="1297"/>
                  </a:lnTo>
                  <a:lnTo>
                    <a:pt x="1999" y="1286"/>
                  </a:lnTo>
                  <a:lnTo>
                    <a:pt x="2023" y="1275"/>
                  </a:lnTo>
                  <a:lnTo>
                    <a:pt x="2047" y="1262"/>
                  </a:lnTo>
                  <a:lnTo>
                    <a:pt x="2069" y="1250"/>
                  </a:lnTo>
                  <a:lnTo>
                    <a:pt x="2091" y="1237"/>
                  </a:lnTo>
                  <a:lnTo>
                    <a:pt x="2112" y="1223"/>
                  </a:lnTo>
                  <a:lnTo>
                    <a:pt x="2132" y="1208"/>
                  </a:lnTo>
                  <a:lnTo>
                    <a:pt x="2152" y="1193"/>
                  </a:lnTo>
                  <a:lnTo>
                    <a:pt x="2170" y="1177"/>
                  </a:lnTo>
                  <a:lnTo>
                    <a:pt x="2188" y="1161"/>
                  </a:lnTo>
                  <a:lnTo>
                    <a:pt x="2204" y="1144"/>
                  </a:lnTo>
                  <a:lnTo>
                    <a:pt x="2220" y="1126"/>
                  </a:lnTo>
                  <a:lnTo>
                    <a:pt x="2234" y="1108"/>
                  </a:lnTo>
                  <a:lnTo>
                    <a:pt x="2246" y="1088"/>
                  </a:lnTo>
                  <a:lnTo>
                    <a:pt x="2258" y="1070"/>
                  </a:lnTo>
                  <a:lnTo>
                    <a:pt x="2268" y="1050"/>
                  </a:lnTo>
                  <a:lnTo>
                    <a:pt x="2278" y="1030"/>
                  </a:lnTo>
                  <a:lnTo>
                    <a:pt x="2286" y="1009"/>
                  </a:lnTo>
                  <a:lnTo>
                    <a:pt x="2293" y="987"/>
                  </a:lnTo>
                  <a:lnTo>
                    <a:pt x="2297" y="965"/>
                  </a:lnTo>
                  <a:lnTo>
                    <a:pt x="2302" y="943"/>
                  </a:lnTo>
                  <a:lnTo>
                    <a:pt x="2304" y="920"/>
                  </a:lnTo>
                  <a:lnTo>
                    <a:pt x="2305" y="887"/>
                  </a:lnTo>
                  <a:lnTo>
                    <a:pt x="2304" y="852"/>
                  </a:lnTo>
                  <a:lnTo>
                    <a:pt x="2299" y="818"/>
                  </a:lnTo>
                  <a:lnTo>
                    <a:pt x="2291" y="784"/>
                  </a:lnTo>
                  <a:lnTo>
                    <a:pt x="2281" y="750"/>
                  </a:lnTo>
                  <a:lnTo>
                    <a:pt x="2268" y="716"/>
                  </a:lnTo>
                  <a:lnTo>
                    <a:pt x="2253" y="682"/>
                  </a:lnTo>
                  <a:lnTo>
                    <a:pt x="2235" y="648"/>
                  </a:lnTo>
                  <a:lnTo>
                    <a:pt x="2214" y="615"/>
                  </a:lnTo>
                  <a:lnTo>
                    <a:pt x="2191" y="581"/>
                  </a:lnTo>
                  <a:lnTo>
                    <a:pt x="2166" y="549"/>
                  </a:lnTo>
                  <a:lnTo>
                    <a:pt x="2138" y="516"/>
                  </a:lnTo>
                  <a:lnTo>
                    <a:pt x="2108" y="485"/>
                  </a:lnTo>
                  <a:lnTo>
                    <a:pt x="2076" y="452"/>
                  </a:lnTo>
                  <a:lnTo>
                    <a:pt x="2041" y="422"/>
                  </a:lnTo>
                  <a:lnTo>
                    <a:pt x="2006" y="391"/>
                  </a:lnTo>
                  <a:lnTo>
                    <a:pt x="1968" y="363"/>
                  </a:lnTo>
                  <a:lnTo>
                    <a:pt x="1927" y="334"/>
                  </a:lnTo>
                  <a:lnTo>
                    <a:pt x="1886" y="305"/>
                  </a:lnTo>
                  <a:lnTo>
                    <a:pt x="1842" y="278"/>
                  </a:lnTo>
                  <a:lnTo>
                    <a:pt x="1796" y="252"/>
                  </a:lnTo>
                  <a:lnTo>
                    <a:pt x="1750" y="227"/>
                  </a:lnTo>
                  <a:lnTo>
                    <a:pt x="1702" y="202"/>
                  </a:lnTo>
                  <a:lnTo>
                    <a:pt x="1651" y="179"/>
                  </a:lnTo>
                  <a:lnTo>
                    <a:pt x="1600" y="158"/>
                  </a:lnTo>
                  <a:lnTo>
                    <a:pt x="1547" y="137"/>
                  </a:lnTo>
                  <a:lnTo>
                    <a:pt x="1493" y="117"/>
                  </a:lnTo>
                  <a:lnTo>
                    <a:pt x="1438" y="99"/>
                  </a:lnTo>
                  <a:lnTo>
                    <a:pt x="1383" y="81"/>
                  </a:lnTo>
                  <a:lnTo>
                    <a:pt x="1325" y="65"/>
                  </a:lnTo>
                  <a:lnTo>
                    <a:pt x="1266" y="52"/>
                  </a:lnTo>
                  <a:lnTo>
                    <a:pt x="1207" y="39"/>
                  </a:lnTo>
                  <a:lnTo>
                    <a:pt x="1174" y="33"/>
                  </a:lnTo>
                  <a:lnTo>
                    <a:pt x="1141" y="27"/>
                  </a:lnTo>
                  <a:lnTo>
                    <a:pt x="1107" y="22"/>
                  </a:lnTo>
                  <a:lnTo>
                    <a:pt x="1075" y="17"/>
                  </a:lnTo>
                  <a:lnTo>
                    <a:pt x="1043" y="14"/>
                  </a:lnTo>
                  <a:lnTo>
                    <a:pt x="1009" y="10"/>
                  </a:lnTo>
                  <a:lnTo>
                    <a:pt x="978" y="7"/>
                  </a:lnTo>
                  <a:lnTo>
                    <a:pt x="946" y="4"/>
                  </a:lnTo>
                  <a:lnTo>
                    <a:pt x="915" y="2"/>
                  </a:lnTo>
                  <a:lnTo>
                    <a:pt x="884" y="1"/>
                  </a:lnTo>
                  <a:lnTo>
                    <a:pt x="853" y="1"/>
                  </a:lnTo>
                  <a:lnTo>
                    <a:pt x="822" y="0"/>
                  </a:lnTo>
                  <a:lnTo>
                    <a:pt x="792" y="1"/>
                  </a:lnTo>
                  <a:lnTo>
                    <a:pt x="762" y="1"/>
                  </a:lnTo>
                  <a:lnTo>
                    <a:pt x="732" y="3"/>
                  </a:lnTo>
                  <a:lnTo>
                    <a:pt x="703" y="4"/>
                  </a:lnTo>
                  <a:lnTo>
                    <a:pt x="674" y="7"/>
                  </a:lnTo>
                  <a:lnTo>
                    <a:pt x="647" y="10"/>
                  </a:lnTo>
                  <a:lnTo>
                    <a:pt x="618" y="14"/>
                  </a:lnTo>
                  <a:lnTo>
                    <a:pt x="591" y="17"/>
                  </a:lnTo>
                  <a:lnTo>
                    <a:pt x="564" y="22"/>
                  </a:lnTo>
                  <a:lnTo>
                    <a:pt x="537" y="26"/>
                  </a:lnTo>
                  <a:lnTo>
                    <a:pt x="511" y="32"/>
                  </a:lnTo>
                  <a:lnTo>
                    <a:pt x="485" y="38"/>
                  </a:lnTo>
                  <a:lnTo>
                    <a:pt x="460" y="43"/>
                  </a:lnTo>
                  <a:lnTo>
                    <a:pt x="436" y="50"/>
                  </a:lnTo>
                  <a:lnTo>
                    <a:pt x="412" y="57"/>
                  </a:lnTo>
                  <a:lnTo>
                    <a:pt x="389" y="65"/>
                  </a:lnTo>
                  <a:lnTo>
                    <a:pt x="366" y="73"/>
                  </a:lnTo>
                  <a:lnTo>
                    <a:pt x="342" y="81"/>
                  </a:lnTo>
                  <a:lnTo>
                    <a:pt x="321" y="91"/>
                  </a:lnTo>
                  <a:lnTo>
                    <a:pt x="300" y="100"/>
                  </a:lnTo>
                  <a:lnTo>
                    <a:pt x="268" y="116"/>
                  </a:lnTo>
                  <a:lnTo>
                    <a:pt x="238" y="132"/>
                  </a:lnTo>
                  <a:lnTo>
                    <a:pt x="209" y="149"/>
                  </a:lnTo>
                  <a:lnTo>
                    <a:pt x="182" y="168"/>
                  </a:lnTo>
                  <a:lnTo>
                    <a:pt x="156" y="187"/>
                  </a:lnTo>
                  <a:lnTo>
                    <a:pt x="133" y="208"/>
                  </a:lnTo>
                  <a:lnTo>
                    <a:pt x="111" y="230"/>
                  </a:lnTo>
                  <a:lnTo>
                    <a:pt x="90" y="252"/>
                  </a:lnTo>
                  <a:lnTo>
                    <a:pt x="73" y="275"/>
                  </a:lnTo>
                  <a:lnTo>
                    <a:pt x="56" y="299"/>
                  </a:lnTo>
                  <a:lnTo>
                    <a:pt x="42" y="325"/>
                  </a:lnTo>
                  <a:lnTo>
                    <a:pt x="29" y="350"/>
                  </a:lnTo>
                  <a:lnTo>
                    <a:pt x="19" y="378"/>
                  </a:lnTo>
                  <a:lnTo>
                    <a:pt x="11" y="404"/>
                  </a:lnTo>
                  <a:lnTo>
                    <a:pt x="5" y="433"/>
                  </a:lnTo>
                  <a:lnTo>
                    <a:pt x="2" y="462"/>
                  </a:lnTo>
                  <a:lnTo>
                    <a:pt x="0" y="512"/>
                  </a:lnTo>
                  <a:lnTo>
                    <a:pt x="6" y="563"/>
                  </a:lnTo>
                  <a:lnTo>
                    <a:pt x="19" y="615"/>
                  </a:lnTo>
                  <a:lnTo>
                    <a:pt x="37" y="666"/>
                  </a:lnTo>
                  <a:lnTo>
                    <a:pt x="61" y="717"/>
                  </a:lnTo>
                  <a:lnTo>
                    <a:pt x="91" y="767"/>
                  </a:lnTo>
                  <a:lnTo>
                    <a:pt x="127" y="818"/>
                  </a:lnTo>
                  <a:lnTo>
                    <a:pt x="167" y="866"/>
                  </a:lnTo>
                  <a:close/>
                </a:path>
              </a:pathLst>
            </a:custGeom>
            <a:solidFill>
              <a:srgbClr val="DDDDDD"/>
            </a:solidFill>
            <a:ln>
              <a:noFill/>
            </a:ln>
          </p:spPr>
          <p:txBody>
            <a:bodyPr/>
            <a:lstStyle/>
            <a:p>
              <a:pPr>
                <a:defRPr/>
              </a:pPr>
              <a:endParaRPr lang="en-US" dirty="0">
                <a:latin typeface="+mn-lt"/>
              </a:endParaRPr>
            </a:p>
          </p:txBody>
        </p:sp>
        <p:sp>
          <p:nvSpPr>
            <p:cNvPr id="9" name="Freeform 14">
              <a:extLst>
                <a:ext uri="{FF2B5EF4-FFF2-40B4-BE49-F238E27FC236}">
                  <a16:creationId xmlns:a16="http://schemas.microsoft.com/office/drawing/2014/main" id="{7DF1AA3D-31D3-62BB-9D76-C88168191D82}"/>
                </a:ext>
              </a:extLst>
            </p:cNvPr>
            <p:cNvSpPr>
              <a:spLocks/>
            </p:cNvSpPr>
            <p:nvPr/>
          </p:nvSpPr>
          <p:spPr bwMode="auto">
            <a:xfrm>
              <a:off x="3798" y="1992"/>
              <a:ext cx="647" cy="295"/>
            </a:xfrm>
            <a:custGeom>
              <a:avLst/>
              <a:gdLst>
                <a:gd name="T0" fmla="*/ 1 w 1292"/>
                <a:gd name="T1" fmla="*/ 26 h 591"/>
                <a:gd name="T2" fmla="*/ 3 w 1292"/>
                <a:gd name="T3" fmla="*/ 27 h 591"/>
                <a:gd name="T4" fmla="*/ 7 w 1292"/>
                <a:gd name="T5" fmla="*/ 29 h 591"/>
                <a:gd name="T6" fmla="*/ 12 w 1292"/>
                <a:gd name="T7" fmla="*/ 31 h 591"/>
                <a:gd name="T8" fmla="*/ 18 w 1292"/>
                <a:gd name="T9" fmla="*/ 33 h 591"/>
                <a:gd name="T10" fmla="*/ 24 w 1292"/>
                <a:gd name="T11" fmla="*/ 35 h 591"/>
                <a:gd name="T12" fmla="*/ 30 w 1292"/>
                <a:gd name="T13" fmla="*/ 36 h 591"/>
                <a:gd name="T14" fmla="*/ 34 w 1292"/>
                <a:gd name="T15" fmla="*/ 36 h 591"/>
                <a:gd name="T16" fmla="*/ 38 w 1292"/>
                <a:gd name="T17" fmla="*/ 36 h 591"/>
                <a:gd name="T18" fmla="*/ 44 w 1292"/>
                <a:gd name="T19" fmla="*/ 34 h 591"/>
                <a:gd name="T20" fmla="*/ 50 w 1292"/>
                <a:gd name="T21" fmla="*/ 30 h 591"/>
                <a:gd name="T22" fmla="*/ 58 w 1292"/>
                <a:gd name="T23" fmla="*/ 25 h 591"/>
                <a:gd name="T24" fmla="*/ 66 w 1292"/>
                <a:gd name="T25" fmla="*/ 20 h 591"/>
                <a:gd name="T26" fmla="*/ 73 w 1292"/>
                <a:gd name="T27" fmla="*/ 16 h 591"/>
                <a:gd name="T28" fmla="*/ 78 w 1292"/>
                <a:gd name="T29" fmla="*/ 12 h 591"/>
                <a:gd name="T30" fmla="*/ 81 w 1292"/>
                <a:gd name="T31" fmla="*/ 10 h 591"/>
                <a:gd name="T32" fmla="*/ 81 w 1292"/>
                <a:gd name="T33" fmla="*/ 10 h 591"/>
                <a:gd name="T34" fmla="*/ 79 w 1292"/>
                <a:gd name="T35" fmla="*/ 9 h 591"/>
                <a:gd name="T36" fmla="*/ 75 w 1292"/>
                <a:gd name="T37" fmla="*/ 7 h 591"/>
                <a:gd name="T38" fmla="*/ 69 w 1292"/>
                <a:gd name="T39" fmla="*/ 6 h 591"/>
                <a:gd name="T40" fmla="*/ 64 w 1292"/>
                <a:gd name="T41" fmla="*/ 4 h 591"/>
                <a:gd name="T42" fmla="*/ 58 w 1292"/>
                <a:gd name="T43" fmla="*/ 2 h 591"/>
                <a:gd name="T44" fmla="*/ 52 w 1292"/>
                <a:gd name="T45" fmla="*/ 0 h 591"/>
                <a:gd name="T46" fmla="*/ 48 w 1292"/>
                <a:gd name="T47" fmla="*/ 0 h 591"/>
                <a:gd name="T48" fmla="*/ 45 w 1292"/>
                <a:gd name="T49" fmla="*/ 0 h 591"/>
                <a:gd name="T50" fmla="*/ 40 w 1292"/>
                <a:gd name="T51" fmla="*/ 1 h 591"/>
                <a:gd name="T52" fmla="*/ 35 w 1292"/>
                <a:gd name="T53" fmla="*/ 4 h 591"/>
                <a:gd name="T54" fmla="*/ 29 w 1292"/>
                <a:gd name="T55" fmla="*/ 7 h 591"/>
                <a:gd name="T56" fmla="*/ 24 w 1292"/>
                <a:gd name="T57" fmla="*/ 11 h 591"/>
                <a:gd name="T58" fmla="*/ 19 w 1292"/>
                <a:gd name="T59" fmla="*/ 14 h 591"/>
                <a:gd name="T60" fmla="*/ 15 w 1292"/>
                <a:gd name="T61" fmla="*/ 17 h 591"/>
                <a:gd name="T62" fmla="*/ 12 w 1292"/>
                <a:gd name="T63" fmla="*/ 18 h 591"/>
                <a:gd name="T64" fmla="*/ 47 w 1292"/>
                <a:gd name="T65" fmla="*/ 3 h 591"/>
                <a:gd name="T66" fmla="*/ 34 w 1292"/>
                <a:gd name="T67" fmla="*/ 33 h 59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92" h="591">
                  <a:moveTo>
                    <a:pt x="0" y="426"/>
                  </a:moveTo>
                  <a:lnTo>
                    <a:pt x="4" y="429"/>
                  </a:lnTo>
                  <a:lnTo>
                    <a:pt x="18" y="435"/>
                  </a:lnTo>
                  <a:lnTo>
                    <a:pt x="40" y="443"/>
                  </a:lnTo>
                  <a:lnTo>
                    <a:pt x="69" y="454"/>
                  </a:lnTo>
                  <a:lnTo>
                    <a:pt x="103" y="468"/>
                  </a:lnTo>
                  <a:lnTo>
                    <a:pt x="142" y="483"/>
                  </a:lnTo>
                  <a:lnTo>
                    <a:pt x="186" y="499"/>
                  </a:lnTo>
                  <a:lnTo>
                    <a:pt x="232" y="515"/>
                  </a:lnTo>
                  <a:lnTo>
                    <a:pt x="280" y="531"/>
                  </a:lnTo>
                  <a:lnTo>
                    <a:pt x="328" y="546"/>
                  </a:lnTo>
                  <a:lnTo>
                    <a:pt x="375" y="560"/>
                  </a:lnTo>
                  <a:lnTo>
                    <a:pt x="421" y="573"/>
                  </a:lnTo>
                  <a:lnTo>
                    <a:pt x="465" y="582"/>
                  </a:lnTo>
                  <a:lnTo>
                    <a:pt x="505" y="588"/>
                  </a:lnTo>
                  <a:lnTo>
                    <a:pt x="540" y="591"/>
                  </a:lnTo>
                  <a:lnTo>
                    <a:pt x="570" y="590"/>
                  </a:lnTo>
                  <a:lnTo>
                    <a:pt x="601" y="582"/>
                  </a:lnTo>
                  <a:lnTo>
                    <a:pt x="641" y="567"/>
                  </a:lnTo>
                  <a:lnTo>
                    <a:pt x="688" y="544"/>
                  </a:lnTo>
                  <a:lnTo>
                    <a:pt x="741" y="516"/>
                  </a:lnTo>
                  <a:lnTo>
                    <a:pt x="799" y="484"/>
                  </a:lnTo>
                  <a:lnTo>
                    <a:pt x="860" y="448"/>
                  </a:lnTo>
                  <a:lnTo>
                    <a:pt x="921" y="410"/>
                  </a:lnTo>
                  <a:lnTo>
                    <a:pt x="983" y="372"/>
                  </a:lnTo>
                  <a:lnTo>
                    <a:pt x="1043" y="334"/>
                  </a:lnTo>
                  <a:lnTo>
                    <a:pt x="1101" y="297"/>
                  </a:lnTo>
                  <a:lnTo>
                    <a:pt x="1153" y="263"/>
                  </a:lnTo>
                  <a:lnTo>
                    <a:pt x="1199" y="232"/>
                  </a:lnTo>
                  <a:lnTo>
                    <a:pt x="1238" y="205"/>
                  </a:lnTo>
                  <a:lnTo>
                    <a:pt x="1267" y="186"/>
                  </a:lnTo>
                  <a:lnTo>
                    <a:pt x="1285" y="173"/>
                  </a:lnTo>
                  <a:lnTo>
                    <a:pt x="1292" y="168"/>
                  </a:lnTo>
                  <a:lnTo>
                    <a:pt x="1287" y="166"/>
                  </a:lnTo>
                  <a:lnTo>
                    <a:pt x="1272" y="160"/>
                  </a:lnTo>
                  <a:lnTo>
                    <a:pt x="1251" y="152"/>
                  </a:lnTo>
                  <a:lnTo>
                    <a:pt x="1221" y="141"/>
                  </a:lnTo>
                  <a:lnTo>
                    <a:pt x="1186" y="127"/>
                  </a:lnTo>
                  <a:lnTo>
                    <a:pt x="1146" y="112"/>
                  </a:lnTo>
                  <a:lnTo>
                    <a:pt x="1102" y="97"/>
                  </a:lnTo>
                  <a:lnTo>
                    <a:pt x="1056" y="81"/>
                  </a:lnTo>
                  <a:lnTo>
                    <a:pt x="1008" y="65"/>
                  </a:lnTo>
                  <a:lnTo>
                    <a:pt x="960" y="49"/>
                  </a:lnTo>
                  <a:lnTo>
                    <a:pt x="913" y="35"/>
                  </a:lnTo>
                  <a:lnTo>
                    <a:pt x="868" y="22"/>
                  </a:lnTo>
                  <a:lnTo>
                    <a:pt x="827" y="12"/>
                  </a:lnTo>
                  <a:lnTo>
                    <a:pt x="789" y="5"/>
                  </a:lnTo>
                  <a:lnTo>
                    <a:pt x="756" y="0"/>
                  </a:lnTo>
                  <a:lnTo>
                    <a:pt x="731" y="0"/>
                  </a:lnTo>
                  <a:lnTo>
                    <a:pt x="706" y="5"/>
                  </a:lnTo>
                  <a:lnTo>
                    <a:pt x="675" y="16"/>
                  </a:lnTo>
                  <a:lnTo>
                    <a:pt x="638" y="31"/>
                  </a:lnTo>
                  <a:lnTo>
                    <a:pt x="596" y="51"/>
                  </a:lnTo>
                  <a:lnTo>
                    <a:pt x="553" y="74"/>
                  </a:lnTo>
                  <a:lnTo>
                    <a:pt x="508" y="99"/>
                  </a:lnTo>
                  <a:lnTo>
                    <a:pt x="460" y="126"/>
                  </a:lnTo>
                  <a:lnTo>
                    <a:pt x="414" y="153"/>
                  </a:lnTo>
                  <a:lnTo>
                    <a:pt x="369" y="181"/>
                  </a:lnTo>
                  <a:lnTo>
                    <a:pt x="327" y="209"/>
                  </a:lnTo>
                  <a:lnTo>
                    <a:pt x="289" y="233"/>
                  </a:lnTo>
                  <a:lnTo>
                    <a:pt x="254" y="255"/>
                  </a:lnTo>
                  <a:lnTo>
                    <a:pt x="225" y="274"/>
                  </a:lnTo>
                  <a:lnTo>
                    <a:pt x="204" y="288"/>
                  </a:lnTo>
                  <a:lnTo>
                    <a:pt x="190" y="297"/>
                  </a:lnTo>
                  <a:lnTo>
                    <a:pt x="185" y="301"/>
                  </a:lnTo>
                  <a:lnTo>
                    <a:pt x="741" y="57"/>
                  </a:lnTo>
                  <a:lnTo>
                    <a:pt x="1153" y="182"/>
                  </a:lnTo>
                  <a:lnTo>
                    <a:pt x="544" y="542"/>
                  </a:lnTo>
                  <a:lnTo>
                    <a:pt x="0" y="426"/>
                  </a:lnTo>
                  <a:close/>
                </a:path>
              </a:pathLst>
            </a:custGeom>
            <a:solidFill>
              <a:srgbClr val="000000"/>
            </a:solidFill>
            <a:ln>
              <a:noFill/>
            </a:ln>
          </p:spPr>
          <p:txBody>
            <a:bodyPr/>
            <a:lstStyle/>
            <a:p>
              <a:pPr>
                <a:defRPr/>
              </a:pPr>
              <a:endParaRPr lang="en-US" dirty="0">
                <a:latin typeface="+mn-lt"/>
              </a:endParaRPr>
            </a:p>
          </p:txBody>
        </p:sp>
        <p:sp>
          <p:nvSpPr>
            <p:cNvPr id="10" name="Freeform 15">
              <a:extLst>
                <a:ext uri="{FF2B5EF4-FFF2-40B4-BE49-F238E27FC236}">
                  <a16:creationId xmlns:a16="http://schemas.microsoft.com/office/drawing/2014/main" id="{C27B00C2-9863-4706-2AAE-3E094F78B584}"/>
                </a:ext>
              </a:extLst>
            </p:cNvPr>
            <p:cNvSpPr>
              <a:spLocks/>
            </p:cNvSpPr>
            <p:nvPr/>
          </p:nvSpPr>
          <p:spPr bwMode="auto">
            <a:xfrm>
              <a:off x="3820" y="2141"/>
              <a:ext cx="607" cy="239"/>
            </a:xfrm>
            <a:custGeom>
              <a:avLst/>
              <a:gdLst>
                <a:gd name="T0" fmla="*/ 76 w 1214"/>
                <a:gd name="T1" fmla="*/ 0 h 479"/>
                <a:gd name="T2" fmla="*/ 76 w 1214"/>
                <a:gd name="T3" fmla="*/ 0 h 479"/>
                <a:gd name="T4" fmla="*/ 75 w 1214"/>
                <a:gd name="T5" fmla="*/ 1 h 479"/>
                <a:gd name="T6" fmla="*/ 73 w 1214"/>
                <a:gd name="T7" fmla="*/ 2 h 479"/>
                <a:gd name="T8" fmla="*/ 70 w 1214"/>
                <a:gd name="T9" fmla="*/ 4 h 479"/>
                <a:gd name="T10" fmla="*/ 67 w 1214"/>
                <a:gd name="T11" fmla="*/ 7 h 479"/>
                <a:gd name="T12" fmla="*/ 64 w 1214"/>
                <a:gd name="T13" fmla="*/ 9 h 479"/>
                <a:gd name="T14" fmla="*/ 60 w 1214"/>
                <a:gd name="T15" fmla="*/ 12 h 479"/>
                <a:gd name="T16" fmla="*/ 57 w 1214"/>
                <a:gd name="T17" fmla="*/ 15 h 479"/>
                <a:gd name="T18" fmla="*/ 53 w 1214"/>
                <a:gd name="T19" fmla="*/ 18 h 479"/>
                <a:gd name="T20" fmla="*/ 49 w 1214"/>
                <a:gd name="T21" fmla="*/ 20 h 479"/>
                <a:gd name="T22" fmla="*/ 45 w 1214"/>
                <a:gd name="T23" fmla="*/ 23 h 479"/>
                <a:gd name="T24" fmla="*/ 42 w 1214"/>
                <a:gd name="T25" fmla="*/ 25 h 479"/>
                <a:gd name="T26" fmla="*/ 40 w 1214"/>
                <a:gd name="T27" fmla="*/ 27 h 479"/>
                <a:gd name="T28" fmla="*/ 37 w 1214"/>
                <a:gd name="T29" fmla="*/ 28 h 479"/>
                <a:gd name="T30" fmla="*/ 36 w 1214"/>
                <a:gd name="T31" fmla="*/ 29 h 479"/>
                <a:gd name="T32" fmla="*/ 35 w 1214"/>
                <a:gd name="T33" fmla="*/ 29 h 479"/>
                <a:gd name="T34" fmla="*/ 34 w 1214"/>
                <a:gd name="T35" fmla="*/ 29 h 479"/>
                <a:gd name="T36" fmla="*/ 33 w 1214"/>
                <a:gd name="T37" fmla="*/ 29 h 479"/>
                <a:gd name="T38" fmla="*/ 31 w 1214"/>
                <a:gd name="T39" fmla="*/ 28 h 479"/>
                <a:gd name="T40" fmla="*/ 28 w 1214"/>
                <a:gd name="T41" fmla="*/ 27 h 479"/>
                <a:gd name="T42" fmla="*/ 26 w 1214"/>
                <a:gd name="T43" fmla="*/ 26 h 479"/>
                <a:gd name="T44" fmla="*/ 23 w 1214"/>
                <a:gd name="T45" fmla="*/ 25 h 479"/>
                <a:gd name="T46" fmla="*/ 20 w 1214"/>
                <a:gd name="T47" fmla="*/ 24 h 479"/>
                <a:gd name="T48" fmla="*/ 17 w 1214"/>
                <a:gd name="T49" fmla="*/ 22 h 479"/>
                <a:gd name="T50" fmla="*/ 14 w 1214"/>
                <a:gd name="T51" fmla="*/ 21 h 479"/>
                <a:gd name="T52" fmla="*/ 11 w 1214"/>
                <a:gd name="T53" fmla="*/ 20 h 479"/>
                <a:gd name="T54" fmla="*/ 8 w 1214"/>
                <a:gd name="T55" fmla="*/ 19 h 479"/>
                <a:gd name="T56" fmla="*/ 5 w 1214"/>
                <a:gd name="T57" fmla="*/ 18 h 479"/>
                <a:gd name="T58" fmla="*/ 3 w 1214"/>
                <a:gd name="T59" fmla="*/ 17 h 479"/>
                <a:gd name="T60" fmla="*/ 2 w 1214"/>
                <a:gd name="T61" fmla="*/ 17 h 479"/>
                <a:gd name="T62" fmla="*/ 1 w 1214"/>
                <a:gd name="T63" fmla="*/ 16 h 479"/>
                <a:gd name="T64" fmla="*/ 0 w 1214"/>
                <a:gd name="T65" fmla="*/ 16 h 479"/>
                <a:gd name="T66" fmla="*/ 35 w 1214"/>
                <a:gd name="T67" fmla="*/ 24 h 479"/>
                <a:gd name="T68" fmla="*/ 76 w 1214"/>
                <a:gd name="T69" fmla="*/ 0 h 47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14" h="479">
                  <a:moveTo>
                    <a:pt x="1214" y="0"/>
                  </a:moveTo>
                  <a:lnTo>
                    <a:pt x="1208" y="5"/>
                  </a:lnTo>
                  <a:lnTo>
                    <a:pt x="1188" y="20"/>
                  </a:lnTo>
                  <a:lnTo>
                    <a:pt x="1157" y="46"/>
                  </a:lnTo>
                  <a:lnTo>
                    <a:pt x="1115" y="77"/>
                  </a:lnTo>
                  <a:lnTo>
                    <a:pt x="1068" y="114"/>
                  </a:lnTo>
                  <a:lnTo>
                    <a:pt x="1014" y="155"/>
                  </a:lnTo>
                  <a:lnTo>
                    <a:pt x="956" y="200"/>
                  </a:lnTo>
                  <a:lnTo>
                    <a:pt x="897" y="245"/>
                  </a:lnTo>
                  <a:lnTo>
                    <a:pt x="836" y="291"/>
                  </a:lnTo>
                  <a:lnTo>
                    <a:pt x="777" y="335"/>
                  </a:lnTo>
                  <a:lnTo>
                    <a:pt x="720" y="375"/>
                  </a:lnTo>
                  <a:lnTo>
                    <a:pt x="670" y="411"/>
                  </a:lnTo>
                  <a:lnTo>
                    <a:pt x="625" y="441"/>
                  </a:lnTo>
                  <a:lnTo>
                    <a:pt x="589" y="463"/>
                  </a:lnTo>
                  <a:lnTo>
                    <a:pt x="563" y="477"/>
                  </a:lnTo>
                  <a:lnTo>
                    <a:pt x="549" y="479"/>
                  </a:lnTo>
                  <a:lnTo>
                    <a:pt x="536" y="474"/>
                  </a:lnTo>
                  <a:lnTo>
                    <a:pt x="513" y="465"/>
                  </a:lnTo>
                  <a:lnTo>
                    <a:pt x="483" y="453"/>
                  </a:lnTo>
                  <a:lnTo>
                    <a:pt x="446" y="438"/>
                  </a:lnTo>
                  <a:lnTo>
                    <a:pt x="404" y="422"/>
                  </a:lnTo>
                  <a:lnTo>
                    <a:pt x="358" y="404"/>
                  </a:lnTo>
                  <a:lnTo>
                    <a:pt x="309" y="386"/>
                  </a:lnTo>
                  <a:lnTo>
                    <a:pt x="260" y="366"/>
                  </a:lnTo>
                  <a:lnTo>
                    <a:pt x="210" y="347"/>
                  </a:lnTo>
                  <a:lnTo>
                    <a:pt x="163" y="329"/>
                  </a:lnTo>
                  <a:lnTo>
                    <a:pt x="119" y="312"/>
                  </a:lnTo>
                  <a:lnTo>
                    <a:pt x="80" y="297"/>
                  </a:lnTo>
                  <a:lnTo>
                    <a:pt x="48" y="284"/>
                  </a:lnTo>
                  <a:lnTo>
                    <a:pt x="22" y="274"/>
                  </a:lnTo>
                  <a:lnTo>
                    <a:pt x="6" y="268"/>
                  </a:lnTo>
                  <a:lnTo>
                    <a:pt x="0" y="266"/>
                  </a:lnTo>
                  <a:lnTo>
                    <a:pt x="553" y="397"/>
                  </a:lnTo>
                  <a:lnTo>
                    <a:pt x="1214" y="0"/>
                  </a:lnTo>
                  <a:close/>
                </a:path>
              </a:pathLst>
            </a:custGeom>
            <a:solidFill>
              <a:srgbClr val="000000"/>
            </a:solidFill>
            <a:ln>
              <a:noFill/>
            </a:ln>
          </p:spPr>
          <p:txBody>
            <a:bodyPr/>
            <a:lstStyle/>
            <a:p>
              <a:pPr>
                <a:defRPr/>
              </a:pPr>
              <a:endParaRPr lang="en-US" dirty="0">
                <a:latin typeface="+mn-lt"/>
              </a:endParaRPr>
            </a:p>
          </p:txBody>
        </p:sp>
        <p:sp>
          <p:nvSpPr>
            <p:cNvPr id="11" name="Freeform 16">
              <a:extLst>
                <a:ext uri="{FF2B5EF4-FFF2-40B4-BE49-F238E27FC236}">
                  <a16:creationId xmlns:a16="http://schemas.microsoft.com/office/drawing/2014/main" id="{7802A212-1045-877C-E595-0A3E831D81F0}"/>
                </a:ext>
              </a:extLst>
            </p:cNvPr>
            <p:cNvSpPr>
              <a:spLocks/>
            </p:cNvSpPr>
            <p:nvPr/>
          </p:nvSpPr>
          <p:spPr bwMode="auto">
            <a:xfrm>
              <a:off x="3801" y="2303"/>
              <a:ext cx="295" cy="130"/>
            </a:xfrm>
            <a:custGeom>
              <a:avLst/>
              <a:gdLst>
                <a:gd name="T0" fmla="*/ 0 w 590"/>
                <a:gd name="T1" fmla="*/ 0 h 262"/>
                <a:gd name="T2" fmla="*/ 37 w 590"/>
                <a:gd name="T3" fmla="*/ 16 h 262"/>
                <a:gd name="T4" fmla="*/ 4 w 590"/>
                <a:gd name="T5" fmla="*/ 4 h 262"/>
                <a:gd name="T6" fmla="*/ 0 w 590"/>
                <a:gd name="T7" fmla="*/ 0 h 2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90" h="262">
                  <a:moveTo>
                    <a:pt x="0" y="0"/>
                  </a:moveTo>
                  <a:lnTo>
                    <a:pt x="590" y="262"/>
                  </a:lnTo>
                  <a:lnTo>
                    <a:pt x="50" y="74"/>
                  </a:lnTo>
                  <a:lnTo>
                    <a:pt x="0" y="0"/>
                  </a:lnTo>
                  <a:close/>
                </a:path>
              </a:pathLst>
            </a:custGeom>
            <a:solidFill>
              <a:srgbClr val="000000"/>
            </a:solidFill>
            <a:ln>
              <a:noFill/>
            </a:ln>
          </p:spPr>
          <p:txBody>
            <a:bodyPr/>
            <a:lstStyle/>
            <a:p>
              <a:pPr>
                <a:defRPr/>
              </a:pPr>
              <a:endParaRPr lang="en-US" dirty="0">
                <a:latin typeface="+mn-lt"/>
              </a:endParaRPr>
            </a:p>
          </p:txBody>
        </p:sp>
        <p:sp>
          <p:nvSpPr>
            <p:cNvPr id="12" name="Freeform 17">
              <a:extLst>
                <a:ext uri="{FF2B5EF4-FFF2-40B4-BE49-F238E27FC236}">
                  <a16:creationId xmlns:a16="http://schemas.microsoft.com/office/drawing/2014/main" id="{2A0C2AF2-3A5A-FC97-4153-2229056E836F}"/>
                </a:ext>
              </a:extLst>
            </p:cNvPr>
            <p:cNvSpPr>
              <a:spLocks/>
            </p:cNvSpPr>
            <p:nvPr/>
          </p:nvSpPr>
          <p:spPr bwMode="auto">
            <a:xfrm>
              <a:off x="4115" y="2196"/>
              <a:ext cx="306" cy="231"/>
            </a:xfrm>
            <a:custGeom>
              <a:avLst/>
              <a:gdLst>
                <a:gd name="T0" fmla="*/ 0 w 614"/>
                <a:gd name="T1" fmla="*/ 29 h 462"/>
                <a:gd name="T2" fmla="*/ 38 w 614"/>
                <a:gd name="T3" fmla="*/ 5 h 462"/>
                <a:gd name="T4" fmla="*/ 37 w 614"/>
                <a:gd name="T5" fmla="*/ 0 h 462"/>
                <a:gd name="T6" fmla="*/ 0 w 614"/>
                <a:gd name="T7" fmla="*/ 29 h 4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4" h="462">
                  <a:moveTo>
                    <a:pt x="0" y="462"/>
                  </a:moveTo>
                  <a:lnTo>
                    <a:pt x="614" y="74"/>
                  </a:lnTo>
                  <a:lnTo>
                    <a:pt x="604" y="0"/>
                  </a:lnTo>
                  <a:lnTo>
                    <a:pt x="0" y="462"/>
                  </a:lnTo>
                  <a:close/>
                </a:path>
              </a:pathLst>
            </a:custGeom>
            <a:solidFill>
              <a:srgbClr val="000000"/>
            </a:solidFill>
            <a:ln>
              <a:noFill/>
            </a:ln>
          </p:spPr>
          <p:txBody>
            <a:bodyPr/>
            <a:lstStyle/>
            <a:p>
              <a:pPr>
                <a:defRPr/>
              </a:pPr>
              <a:endParaRPr lang="en-US" dirty="0">
                <a:latin typeface="+mn-lt"/>
              </a:endParaRPr>
            </a:p>
          </p:txBody>
        </p:sp>
        <p:sp>
          <p:nvSpPr>
            <p:cNvPr id="13" name="Freeform 18">
              <a:extLst>
                <a:ext uri="{FF2B5EF4-FFF2-40B4-BE49-F238E27FC236}">
                  <a16:creationId xmlns:a16="http://schemas.microsoft.com/office/drawing/2014/main" id="{5C2F4E8C-6FAC-A6F6-7F7E-CD2C1DE75AB8}"/>
                </a:ext>
              </a:extLst>
            </p:cNvPr>
            <p:cNvSpPr>
              <a:spLocks/>
            </p:cNvSpPr>
            <p:nvPr/>
          </p:nvSpPr>
          <p:spPr bwMode="auto">
            <a:xfrm>
              <a:off x="3802" y="2232"/>
              <a:ext cx="653" cy="285"/>
            </a:xfrm>
            <a:custGeom>
              <a:avLst/>
              <a:gdLst>
                <a:gd name="T0" fmla="*/ 78 w 1307"/>
                <a:gd name="T1" fmla="*/ 6 h 570"/>
                <a:gd name="T2" fmla="*/ 79 w 1307"/>
                <a:gd name="T3" fmla="*/ 0 h 570"/>
                <a:gd name="T4" fmla="*/ 79 w 1307"/>
                <a:gd name="T5" fmla="*/ 1 h 570"/>
                <a:gd name="T6" fmla="*/ 80 w 1307"/>
                <a:gd name="T7" fmla="*/ 1 h 570"/>
                <a:gd name="T8" fmla="*/ 80 w 1307"/>
                <a:gd name="T9" fmla="*/ 2 h 570"/>
                <a:gd name="T10" fmla="*/ 80 w 1307"/>
                <a:gd name="T11" fmla="*/ 3 h 570"/>
                <a:gd name="T12" fmla="*/ 81 w 1307"/>
                <a:gd name="T13" fmla="*/ 4 h 570"/>
                <a:gd name="T14" fmla="*/ 81 w 1307"/>
                <a:gd name="T15" fmla="*/ 5 h 570"/>
                <a:gd name="T16" fmla="*/ 81 w 1307"/>
                <a:gd name="T17" fmla="*/ 5 h 570"/>
                <a:gd name="T18" fmla="*/ 81 w 1307"/>
                <a:gd name="T19" fmla="*/ 5 h 570"/>
                <a:gd name="T20" fmla="*/ 79 w 1307"/>
                <a:gd name="T21" fmla="*/ 7 h 570"/>
                <a:gd name="T22" fmla="*/ 76 w 1307"/>
                <a:gd name="T23" fmla="*/ 9 h 570"/>
                <a:gd name="T24" fmla="*/ 74 w 1307"/>
                <a:gd name="T25" fmla="*/ 11 h 570"/>
                <a:gd name="T26" fmla="*/ 70 w 1307"/>
                <a:gd name="T27" fmla="*/ 14 h 570"/>
                <a:gd name="T28" fmla="*/ 67 w 1307"/>
                <a:gd name="T29" fmla="*/ 16 h 570"/>
                <a:gd name="T30" fmla="*/ 63 w 1307"/>
                <a:gd name="T31" fmla="*/ 19 h 570"/>
                <a:gd name="T32" fmla="*/ 60 w 1307"/>
                <a:gd name="T33" fmla="*/ 21 h 570"/>
                <a:gd name="T34" fmla="*/ 56 w 1307"/>
                <a:gd name="T35" fmla="*/ 24 h 570"/>
                <a:gd name="T36" fmla="*/ 52 w 1307"/>
                <a:gd name="T37" fmla="*/ 26 h 570"/>
                <a:gd name="T38" fmla="*/ 49 w 1307"/>
                <a:gd name="T39" fmla="*/ 29 h 570"/>
                <a:gd name="T40" fmla="*/ 46 w 1307"/>
                <a:gd name="T41" fmla="*/ 31 h 570"/>
                <a:gd name="T42" fmla="*/ 43 w 1307"/>
                <a:gd name="T43" fmla="*/ 33 h 570"/>
                <a:gd name="T44" fmla="*/ 41 w 1307"/>
                <a:gd name="T45" fmla="*/ 34 h 570"/>
                <a:gd name="T46" fmla="*/ 39 w 1307"/>
                <a:gd name="T47" fmla="*/ 35 h 570"/>
                <a:gd name="T48" fmla="*/ 37 w 1307"/>
                <a:gd name="T49" fmla="*/ 36 h 570"/>
                <a:gd name="T50" fmla="*/ 37 w 1307"/>
                <a:gd name="T51" fmla="*/ 36 h 570"/>
                <a:gd name="T52" fmla="*/ 36 w 1307"/>
                <a:gd name="T53" fmla="*/ 36 h 570"/>
                <a:gd name="T54" fmla="*/ 34 w 1307"/>
                <a:gd name="T55" fmla="*/ 35 h 570"/>
                <a:gd name="T56" fmla="*/ 32 w 1307"/>
                <a:gd name="T57" fmla="*/ 34 h 570"/>
                <a:gd name="T58" fmla="*/ 30 w 1307"/>
                <a:gd name="T59" fmla="*/ 33 h 570"/>
                <a:gd name="T60" fmla="*/ 27 w 1307"/>
                <a:gd name="T61" fmla="*/ 32 h 570"/>
                <a:gd name="T62" fmla="*/ 24 w 1307"/>
                <a:gd name="T63" fmla="*/ 30 h 570"/>
                <a:gd name="T64" fmla="*/ 21 w 1307"/>
                <a:gd name="T65" fmla="*/ 29 h 570"/>
                <a:gd name="T66" fmla="*/ 17 w 1307"/>
                <a:gd name="T67" fmla="*/ 27 h 570"/>
                <a:gd name="T68" fmla="*/ 14 w 1307"/>
                <a:gd name="T69" fmla="*/ 26 h 570"/>
                <a:gd name="T70" fmla="*/ 11 w 1307"/>
                <a:gd name="T71" fmla="*/ 24 h 570"/>
                <a:gd name="T72" fmla="*/ 8 w 1307"/>
                <a:gd name="T73" fmla="*/ 23 h 570"/>
                <a:gd name="T74" fmla="*/ 5 w 1307"/>
                <a:gd name="T75" fmla="*/ 22 h 570"/>
                <a:gd name="T76" fmla="*/ 3 w 1307"/>
                <a:gd name="T77" fmla="*/ 21 h 570"/>
                <a:gd name="T78" fmla="*/ 1 w 1307"/>
                <a:gd name="T79" fmla="*/ 20 h 570"/>
                <a:gd name="T80" fmla="*/ 0 w 1307"/>
                <a:gd name="T81" fmla="*/ 20 h 570"/>
                <a:gd name="T82" fmla="*/ 0 w 1307"/>
                <a:gd name="T83" fmla="*/ 19 h 570"/>
                <a:gd name="T84" fmla="*/ 37 w 1307"/>
                <a:gd name="T85" fmla="*/ 31 h 570"/>
                <a:gd name="T86" fmla="*/ 78 w 1307"/>
                <a:gd name="T87" fmla="*/ 6 h 5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307" h="570">
                  <a:moveTo>
                    <a:pt x="1248" y="84"/>
                  </a:moveTo>
                  <a:lnTo>
                    <a:pt x="1278" y="0"/>
                  </a:lnTo>
                  <a:lnTo>
                    <a:pt x="1279" y="3"/>
                  </a:lnTo>
                  <a:lnTo>
                    <a:pt x="1284" y="11"/>
                  </a:lnTo>
                  <a:lnTo>
                    <a:pt x="1288" y="24"/>
                  </a:lnTo>
                  <a:lnTo>
                    <a:pt x="1294" y="38"/>
                  </a:lnTo>
                  <a:lnTo>
                    <a:pt x="1300" y="53"/>
                  </a:lnTo>
                  <a:lnTo>
                    <a:pt x="1305" y="65"/>
                  </a:lnTo>
                  <a:lnTo>
                    <a:pt x="1307" y="76"/>
                  </a:lnTo>
                  <a:lnTo>
                    <a:pt x="1306" y="80"/>
                  </a:lnTo>
                  <a:lnTo>
                    <a:pt x="1272" y="106"/>
                  </a:lnTo>
                  <a:lnTo>
                    <a:pt x="1231" y="137"/>
                  </a:lnTo>
                  <a:lnTo>
                    <a:pt x="1184" y="173"/>
                  </a:lnTo>
                  <a:lnTo>
                    <a:pt x="1132" y="211"/>
                  </a:lnTo>
                  <a:lnTo>
                    <a:pt x="1077" y="251"/>
                  </a:lnTo>
                  <a:lnTo>
                    <a:pt x="1019" y="292"/>
                  </a:lnTo>
                  <a:lnTo>
                    <a:pt x="961" y="334"/>
                  </a:lnTo>
                  <a:lnTo>
                    <a:pt x="903" y="375"/>
                  </a:lnTo>
                  <a:lnTo>
                    <a:pt x="846" y="416"/>
                  </a:lnTo>
                  <a:lnTo>
                    <a:pt x="792" y="452"/>
                  </a:lnTo>
                  <a:lnTo>
                    <a:pt x="741" y="487"/>
                  </a:lnTo>
                  <a:lnTo>
                    <a:pt x="696" y="516"/>
                  </a:lnTo>
                  <a:lnTo>
                    <a:pt x="658" y="540"/>
                  </a:lnTo>
                  <a:lnTo>
                    <a:pt x="627" y="557"/>
                  </a:lnTo>
                  <a:lnTo>
                    <a:pt x="605" y="568"/>
                  </a:lnTo>
                  <a:lnTo>
                    <a:pt x="594" y="570"/>
                  </a:lnTo>
                  <a:lnTo>
                    <a:pt x="580" y="564"/>
                  </a:lnTo>
                  <a:lnTo>
                    <a:pt x="557" y="554"/>
                  </a:lnTo>
                  <a:lnTo>
                    <a:pt x="524" y="539"/>
                  </a:lnTo>
                  <a:lnTo>
                    <a:pt x="485" y="522"/>
                  </a:lnTo>
                  <a:lnTo>
                    <a:pt x="438" y="501"/>
                  </a:lnTo>
                  <a:lnTo>
                    <a:pt x="388" y="479"/>
                  </a:lnTo>
                  <a:lnTo>
                    <a:pt x="336" y="455"/>
                  </a:lnTo>
                  <a:lnTo>
                    <a:pt x="282" y="431"/>
                  </a:lnTo>
                  <a:lnTo>
                    <a:pt x="229" y="406"/>
                  </a:lnTo>
                  <a:lnTo>
                    <a:pt x="177" y="383"/>
                  </a:lnTo>
                  <a:lnTo>
                    <a:pt x="130" y="363"/>
                  </a:lnTo>
                  <a:lnTo>
                    <a:pt x="87" y="343"/>
                  </a:lnTo>
                  <a:lnTo>
                    <a:pt x="51" y="327"/>
                  </a:lnTo>
                  <a:lnTo>
                    <a:pt x="24" y="314"/>
                  </a:lnTo>
                  <a:lnTo>
                    <a:pt x="5" y="306"/>
                  </a:lnTo>
                  <a:lnTo>
                    <a:pt x="0" y="304"/>
                  </a:lnTo>
                  <a:lnTo>
                    <a:pt x="599" y="488"/>
                  </a:lnTo>
                  <a:lnTo>
                    <a:pt x="1248" y="84"/>
                  </a:lnTo>
                  <a:close/>
                </a:path>
              </a:pathLst>
            </a:custGeom>
            <a:solidFill>
              <a:srgbClr val="000000"/>
            </a:solidFill>
            <a:ln>
              <a:noFill/>
            </a:ln>
          </p:spPr>
          <p:txBody>
            <a:bodyPr/>
            <a:lstStyle/>
            <a:p>
              <a:pPr>
                <a:defRPr/>
              </a:pPr>
              <a:endParaRPr lang="en-US" dirty="0">
                <a:latin typeface="+mn-lt"/>
              </a:endParaRPr>
            </a:p>
          </p:txBody>
        </p:sp>
        <p:sp>
          <p:nvSpPr>
            <p:cNvPr id="14" name="Freeform 19">
              <a:extLst>
                <a:ext uri="{FF2B5EF4-FFF2-40B4-BE49-F238E27FC236}">
                  <a16:creationId xmlns:a16="http://schemas.microsoft.com/office/drawing/2014/main" id="{EEA5723B-2A06-7FAA-3F66-4975B3252B9D}"/>
                </a:ext>
              </a:extLst>
            </p:cNvPr>
            <p:cNvSpPr>
              <a:spLocks/>
            </p:cNvSpPr>
            <p:nvPr/>
          </p:nvSpPr>
          <p:spPr bwMode="auto">
            <a:xfrm>
              <a:off x="4128" y="2053"/>
              <a:ext cx="181" cy="55"/>
            </a:xfrm>
            <a:custGeom>
              <a:avLst/>
              <a:gdLst>
                <a:gd name="T0" fmla="*/ 0 w 361"/>
                <a:gd name="T1" fmla="*/ 2 h 110"/>
                <a:gd name="T2" fmla="*/ 2 w 361"/>
                <a:gd name="T3" fmla="*/ 0 h 110"/>
                <a:gd name="T4" fmla="*/ 23 w 361"/>
                <a:gd name="T5" fmla="*/ 6 h 110"/>
                <a:gd name="T6" fmla="*/ 20 w 361"/>
                <a:gd name="T7" fmla="*/ 7 h 110"/>
                <a:gd name="T8" fmla="*/ 0 w 361"/>
                <a:gd name="T9" fmla="*/ 2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1" h="110">
                  <a:moveTo>
                    <a:pt x="0" y="17"/>
                  </a:moveTo>
                  <a:lnTo>
                    <a:pt x="29" y="0"/>
                  </a:lnTo>
                  <a:lnTo>
                    <a:pt x="361" y="86"/>
                  </a:lnTo>
                  <a:lnTo>
                    <a:pt x="315" y="110"/>
                  </a:lnTo>
                  <a:lnTo>
                    <a:pt x="0" y="17"/>
                  </a:lnTo>
                  <a:close/>
                </a:path>
              </a:pathLst>
            </a:custGeom>
            <a:solidFill>
              <a:srgbClr val="000000"/>
            </a:solidFill>
            <a:ln>
              <a:noFill/>
            </a:ln>
          </p:spPr>
          <p:txBody>
            <a:bodyPr/>
            <a:lstStyle/>
            <a:p>
              <a:pPr>
                <a:defRPr/>
              </a:pPr>
              <a:endParaRPr lang="en-US" dirty="0">
                <a:latin typeface="+mn-lt"/>
              </a:endParaRPr>
            </a:p>
          </p:txBody>
        </p:sp>
        <p:sp>
          <p:nvSpPr>
            <p:cNvPr id="15" name="Freeform 20">
              <a:extLst>
                <a:ext uri="{FF2B5EF4-FFF2-40B4-BE49-F238E27FC236}">
                  <a16:creationId xmlns:a16="http://schemas.microsoft.com/office/drawing/2014/main" id="{30E50674-6BEC-B11B-AB12-81BAD328E330}"/>
                </a:ext>
              </a:extLst>
            </p:cNvPr>
            <p:cNvSpPr>
              <a:spLocks/>
            </p:cNvSpPr>
            <p:nvPr/>
          </p:nvSpPr>
          <p:spPr bwMode="auto">
            <a:xfrm>
              <a:off x="4081" y="2079"/>
              <a:ext cx="181" cy="55"/>
            </a:xfrm>
            <a:custGeom>
              <a:avLst/>
              <a:gdLst>
                <a:gd name="T0" fmla="*/ 0 w 362"/>
                <a:gd name="T1" fmla="*/ 1 h 110"/>
                <a:gd name="T2" fmla="*/ 2 w 362"/>
                <a:gd name="T3" fmla="*/ 0 h 110"/>
                <a:gd name="T4" fmla="*/ 23 w 362"/>
                <a:gd name="T5" fmla="*/ 6 h 110"/>
                <a:gd name="T6" fmla="*/ 20 w 362"/>
                <a:gd name="T7" fmla="*/ 7 h 110"/>
                <a:gd name="T8" fmla="*/ 0 w 362"/>
                <a:gd name="T9" fmla="*/ 1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2" h="110">
                  <a:moveTo>
                    <a:pt x="0" y="16"/>
                  </a:moveTo>
                  <a:lnTo>
                    <a:pt x="30" y="0"/>
                  </a:lnTo>
                  <a:lnTo>
                    <a:pt x="362" y="84"/>
                  </a:lnTo>
                  <a:lnTo>
                    <a:pt x="316" y="110"/>
                  </a:lnTo>
                  <a:lnTo>
                    <a:pt x="0" y="16"/>
                  </a:lnTo>
                  <a:close/>
                </a:path>
              </a:pathLst>
            </a:custGeom>
            <a:solidFill>
              <a:srgbClr val="000000"/>
            </a:solidFill>
            <a:ln>
              <a:noFill/>
            </a:ln>
          </p:spPr>
          <p:txBody>
            <a:bodyPr/>
            <a:lstStyle/>
            <a:p>
              <a:pPr>
                <a:defRPr/>
              </a:pPr>
              <a:endParaRPr lang="en-US" dirty="0">
                <a:latin typeface="+mn-lt"/>
              </a:endParaRPr>
            </a:p>
          </p:txBody>
        </p:sp>
        <p:sp>
          <p:nvSpPr>
            <p:cNvPr id="16" name="Freeform 21">
              <a:extLst>
                <a:ext uri="{FF2B5EF4-FFF2-40B4-BE49-F238E27FC236}">
                  <a16:creationId xmlns:a16="http://schemas.microsoft.com/office/drawing/2014/main" id="{6E3D0EB4-F170-CD77-F848-22EE6159D750}"/>
                </a:ext>
              </a:extLst>
            </p:cNvPr>
            <p:cNvSpPr>
              <a:spLocks/>
            </p:cNvSpPr>
            <p:nvPr/>
          </p:nvSpPr>
          <p:spPr bwMode="auto">
            <a:xfrm>
              <a:off x="4037" y="2103"/>
              <a:ext cx="181" cy="54"/>
            </a:xfrm>
            <a:custGeom>
              <a:avLst/>
              <a:gdLst>
                <a:gd name="T0" fmla="*/ 0 w 361"/>
                <a:gd name="T1" fmla="*/ 1 h 109"/>
                <a:gd name="T2" fmla="*/ 2 w 361"/>
                <a:gd name="T3" fmla="*/ 0 h 109"/>
                <a:gd name="T4" fmla="*/ 23 w 361"/>
                <a:gd name="T5" fmla="*/ 5 h 109"/>
                <a:gd name="T6" fmla="*/ 20 w 361"/>
                <a:gd name="T7" fmla="*/ 6 h 109"/>
                <a:gd name="T8" fmla="*/ 0 w 361"/>
                <a:gd name="T9" fmla="*/ 1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1" h="109">
                  <a:moveTo>
                    <a:pt x="0" y="16"/>
                  </a:moveTo>
                  <a:lnTo>
                    <a:pt x="31" y="0"/>
                  </a:lnTo>
                  <a:lnTo>
                    <a:pt x="361" y="84"/>
                  </a:lnTo>
                  <a:lnTo>
                    <a:pt x="315" y="109"/>
                  </a:lnTo>
                  <a:lnTo>
                    <a:pt x="0" y="16"/>
                  </a:lnTo>
                  <a:close/>
                </a:path>
              </a:pathLst>
            </a:custGeom>
            <a:solidFill>
              <a:srgbClr val="000000"/>
            </a:solidFill>
            <a:ln>
              <a:noFill/>
            </a:ln>
          </p:spPr>
          <p:txBody>
            <a:bodyPr/>
            <a:lstStyle/>
            <a:p>
              <a:pPr>
                <a:defRPr/>
              </a:pPr>
              <a:endParaRPr lang="en-US" dirty="0">
                <a:latin typeface="+mn-lt"/>
              </a:endParaRPr>
            </a:p>
          </p:txBody>
        </p:sp>
        <p:sp>
          <p:nvSpPr>
            <p:cNvPr id="17" name="Freeform 22">
              <a:extLst>
                <a:ext uri="{FF2B5EF4-FFF2-40B4-BE49-F238E27FC236}">
                  <a16:creationId xmlns:a16="http://schemas.microsoft.com/office/drawing/2014/main" id="{AA16CF6B-577C-819C-2F47-8D47378F5D8C}"/>
                </a:ext>
              </a:extLst>
            </p:cNvPr>
            <p:cNvSpPr>
              <a:spLocks/>
            </p:cNvSpPr>
            <p:nvPr/>
          </p:nvSpPr>
          <p:spPr bwMode="auto">
            <a:xfrm>
              <a:off x="3916" y="2171"/>
              <a:ext cx="182" cy="55"/>
            </a:xfrm>
            <a:custGeom>
              <a:avLst/>
              <a:gdLst>
                <a:gd name="T0" fmla="*/ 0 w 364"/>
                <a:gd name="T1" fmla="*/ 1 h 111"/>
                <a:gd name="T2" fmla="*/ 2 w 364"/>
                <a:gd name="T3" fmla="*/ 0 h 111"/>
                <a:gd name="T4" fmla="*/ 23 w 364"/>
                <a:gd name="T5" fmla="*/ 5 h 111"/>
                <a:gd name="T6" fmla="*/ 20 w 364"/>
                <a:gd name="T7" fmla="*/ 6 h 111"/>
                <a:gd name="T8" fmla="*/ 0 w 364"/>
                <a:gd name="T9" fmla="*/ 1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 h="111">
                  <a:moveTo>
                    <a:pt x="0" y="17"/>
                  </a:moveTo>
                  <a:lnTo>
                    <a:pt x="31" y="0"/>
                  </a:lnTo>
                  <a:lnTo>
                    <a:pt x="364" y="86"/>
                  </a:lnTo>
                  <a:lnTo>
                    <a:pt x="317" y="111"/>
                  </a:lnTo>
                  <a:lnTo>
                    <a:pt x="0" y="17"/>
                  </a:lnTo>
                  <a:close/>
                </a:path>
              </a:pathLst>
            </a:custGeom>
            <a:solidFill>
              <a:srgbClr val="000000"/>
            </a:solidFill>
            <a:ln>
              <a:noFill/>
            </a:ln>
          </p:spPr>
          <p:txBody>
            <a:bodyPr/>
            <a:lstStyle/>
            <a:p>
              <a:pPr>
                <a:defRPr/>
              </a:pPr>
              <a:endParaRPr lang="en-US" dirty="0">
                <a:latin typeface="+mn-lt"/>
              </a:endParaRPr>
            </a:p>
          </p:txBody>
        </p:sp>
        <p:sp>
          <p:nvSpPr>
            <p:cNvPr id="18" name="Freeform 23">
              <a:extLst>
                <a:ext uri="{FF2B5EF4-FFF2-40B4-BE49-F238E27FC236}">
                  <a16:creationId xmlns:a16="http://schemas.microsoft.com/office/drawing/2014/main" id="{6CB0880F-1D09-7989-0257-B27C9D06D2C7}"/>
                </a:ext>
              </a:extLst>
            </p:cNvPr>
            <p:cNvSpPr>
              <a:spLocks/>
            </p:cNvSpPr>
            <p:nvPr/>
          </p:nvSpPr>
          <p:spPr bwMode="auto">
            <a:xfrm>
              <a:off x="3988" y="2073"/>
              <a:ext cx="297" cy="151"/>
            </a:xfrm>
            <a:custGeom>
              <a:avLst/>
              <a:gdLst>
                <a:gd name="T0" fmla="*/ 0 w 594"/>
                <a:gd name="T1" fmla="*/ 19 h 302"/>
                <a:gd name="T2" fmla="*/ 36 w 594"/>
                <a:gd name="T3" fmla="*/ 0 h 302"/>
                <a:gd name="T4" fmla="*/ 38 w 594"/>
                <a:gd name="T5" fmla="*/ 1 h 302"/>
                <a:gd name="T6" fmla="*/ 0 w 594"/>
                <a:gd name="T7" fmla="*/ 19 h 3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94" h="302">
                  <a:moveTo>
                    <a:pt x="0" y="302"/>
                  </a:moveTo>
                  <a:lnTo>
                    <a:pt x="563" y="0"/>
                  </a:lnTo>
                  <a:lnTo>
                    <a:pt x="594" y="8"/>
                  </a:lnTo>
                  <a:lnTo>
                    <a:pt x="0" y="302"/>
                  </a:lnTo>
                  <a:close/>
                </a:path>
              </a:pathLst>
            </a:custGeom>
            <a:solidFill>
              <a:srgbClr val="000000"/>
            </a:solidFill>
            <a:ln>
              <a:noFill/>
            </a:ln>
          </p:spPr>
          <p:txBody>
            <a:bodyPr/>
            <a:lstStyle/>
            <a:p>
              <a:pPr>
                <a:defRPr/>
              </a:pPr>
              <a:endParaRPr lang="en-US" dirty="0">
                <a:latin typeface="+mn-lt"/>
              </a:endParaRPr>
            </a:p>
          </p:txBody>
        </p:sp>
        <p:sp>
          <p:nvSpPr>
            <p:cNvPr id="19" name="Freeform 24">
              <a:extLst>
                <a:ext uri="{FF2B5EF4-FFF2-40B4-BE49-F238E27FC236}">
                  <a16:creationId xmlns:a16="http://schemas.microsoft.com/office/drawing/2014/main" id="{A3F54C2E-C31B-71A9-51F9-4CCDB7278FCA}"/>
                </a:ext>
              </a:extLst>
            </p:cNvPr>
            <p:cNvSpPr>
              <a:spLocks/>
            </p:cNvSpPr>
            <p:nvPr/>
          </p:nvSpPr>
          <p:spPr bwMode="auto">
            <a:xfrm>
              <a:off x="4375" y="1887"/>
              <a:ext cx="511" cy="501"/>
            </a:xfrm>
            <a:custGeom>
              <a:avLst/>
              <a:gdLst>
                <a:gd name="T0" fmla="*/ 9 w 1020"/>
                <a:gd name="T1" fmla="*/ 6 h 1001"/>
                <a:gd name="T2" fmla="*/ 10 w 1020"/>
                <a:gd name="T3" fmla="*/ 6 h 1001"/>
                <a:gd name="T4" fmla="*/ 10 w 1020"/>
                <a:gd name="T5" fmla="*/ 6 h 1001"/>
                <a:gd name="T6" fmla="*/ 12 w 1020"/>
                <a:gd name="T7" fmla="*/ 7 h 1001"/>
                <a:gd name="T8" fmla="*/ 13 w 1020"/>
                <a:gd name="T9" fmla="*/ 8 h 1001"/>
                <a:gd name="T10" fmla="*/ 15 w 1020"/>
                <a:gd name="T11" fmla="*/ 8 h 1001"/>
                <a:gd name="T12" fmla="*/ 18 w 1020"/>
                <a:gd name="T13" fmla="*/ 9 h 1001"/>
                <a:gd name="T14" fmla="*/ 21 w 1020"/>
                <a:gd name="T15" fmla="*/ 10 h 1001"/>
                <a:gd name="T16" fmla="*/ 24 w 1020"/>
                <a:gd name="T17" fmla="*/ 11 h 1001"/>
                <a:gd name="T18" fmla="*/ 27 w 1020"/>
                <a:gd name="T19" fmla="*/ 12 h 1001"/>
                <a:gd name="T20" fmla="*/ 31 w 1020"/>
                <a:gd name="T21" fmla="*/ 13 h 1001"/>
                <a:gd name="T22" fmla="*/ 35 w 1020"/>
                <a:gd name="T23" fmla="*/ 14 h 1001"/>
                <a:gd name="T24" fmla="*/ 39 w 1020"/>
                <a:gd name="T25" fmla="*/ 15 h 1001"/>
                <a:gd name="T26" fmla="*/ 43 w 1020"/>
                <a:gd name="T27" fmla="*/ 16 h 1001"/>
                <a:gd name="T28" fmla="*/ 46 w 1020"/>
                <a:gd name="T29" fmla="*/ 16 h 1001"/>
                <a:gd name="T30" fmla="*/ 47 w 1020"/>
                <a:gd name="T31" fmla="*/ 17 h 1001"/>
                <a:gd name="T32" fmla="*/ 48 w 1020"/>
                <a:gd name="T33" fmla="*/ 17 h 1001"/>
                <a:gd name="T34" fmla="*/ 48 w 1020"/>
                <a:gd name="T35" fmla="*/ 46 h 1001"/>
                <a:gd name="T36" fmla="*/ 51 w 1020"/>
                <a:gd name="T37" fmla="*/ 49 h 1001"/>
                <a:gd name="T38" fmla="*/ 51 w 1020"/>
                <a:gd name="T39" fmla="*/ 49 h 1001"/>
                <a:gd name="T40" fmla="*/ 53 w 1020"/>
                <a:gd name="T41" fmla="*/ 49 h 1001"/>
                <a:gd name="T42" fmla="*/ 55 w 1020"/>
                <a:gd name="T43" fmla="*/ 49 h 1001"/>
                <a:gd name="T44" fmla="*/ 57 w 1020"/>
                <a:gd name="T45" fmla="*/ 50 h 1001"/>
                <a:gd name="T46" fmla="*/ 60 w 1020"/>
                <a:gd name="T47" fmla="*/ 50 h 1001"/>
                <a:gd name="T48" fmla="*/ 62 w 1020"/>
                <a:gd name="T49" fmla="*/ 50 h 1001"/>
                <a:gd name="T50" fmla="*/ 63 w 1020"/>
                <a:gd name="T51" fmla="*/ 50 h 1001"/>
                <a:gd name="T52" fmla="*/ 64 w 1020"/>
                <a:gd name="T53" fmla="*/ 50 h 1001"/>
                <a:gd name="T54" fmla="*/ 64 w 1020"/>
                <a:gd name="T55" fmla="*/ 48 h 1001"/>
                <a:gd name="T56" fmla="*/ 63 w 1020"/>
                <a:gd name="T57" fmla="*/ 43 h 1001"/>
                <a:gd name="T58" fmla="*/ 61 w 1020"/>
                <a:gd name="T59" fmla="*/ 36 h 1001"/>
                <a:gd name="T60" fmla="*/ 58 w 1020"/>
                <a:gd name="T61" fmla="*/ 29 h 1001"/>
                <a:gd name="T62" fmla="*/ 56 w 1020"/>
                <a:gd name="T63" fmla="*/ 22 h 1001"/>
                <a:gd name="T64" fmla="*/ 53 w 1020"/>
                <a:gd name="T65" fmla="*/ 16 h 1001"/>
                <a:gd name="T66" fmla="*/ 52 w 1020"/>
                <a:gd name="T67" fmla="*/ 12 h 1001"/>
                <a:gd name="T68" fmla="*/ 51 w 1020"/>
                <a:gd name="T69" fmla="*/ 11 h 1001"/>
                <a:gd name="T70" fmla="*/ 51 w 1020"/>
                <a:gd name="T71" fmla="*/ 11 h 1001"/>
                <a:gd name="T72" fmla="*/ 49 w 1020"/>
                <a:gd name="T73" fmla="*/ 11 h 1001"/>
                <a:gd name="T74" fmla="*/ 46 w 1020"/>
                <a:gd name="T75" fmla="*/ 11 h 1001"/>
                <a:gd name="T76" fmla="*/ 43 w 1020"/>
                <a:gd name="T77" fmla="*/ 11 h 1001"/>
                <a:gd name="T78" fmla="*/ 39 w 1020"/>
                <a:gd name="T79" fmla="*/ 11 h 1001"/>
                <a:gd name="T80" fmla="*/ 35 w 1020"/>
                <a:gd name="T81" fmla="*/ 10 h 1001"/>
                <a:gd name="T82" fmla="*/ 31 w 1020"/>
                <a:gd name="T83" fmla="*/ 10 h 1001"/>
                <a:gd name="T84" fmla="*/ 27 w 1020"/>
                <a:gd name="T85" fmla="*/ 8 h 1001"/>
                <a:gd name="T86" fmla="*/ 23 w 1020"/>
                <a:gd name="T87" fmla="*/ 7 h 1001"/>
                <a:gd name="T88" fmla="*/ 20 w 1020"/>
                <a:gd name="T89" fmla="*/ 6 h 1001"/>
                <a:gd name="T90" fmla="*/ 17 w 1020"/>
                <a:gd name="T91" fmla="*/ 4 h 1001"/>
                <a:gd name="T92" fmla="*/ 14 w 1020"/>
                <a:gd name="T93" fmla="*/ 3 h 1001"/>
                <a:gd name="T94" fmla="*/ 11 w 1020"/>
                <a:gd name="T95" fmla="*/ 2 h 1001"/>
                <a:gd name="T96" fmla="*/ 9 w 1020"/>
                <a:gd name="T97" fmla="*/ 1 h 1001"/>
                <a:gd name="T98" fmla="*/ 8 w 1020"/>
                <a:gd name="T99" fmla="*/ 1 h 1001"/>
                <a:gd name="T100" fmla="*/ 8 w 1020"/>
                <a:gd name="T101" fmla="*/ 0 h 1001"/>
                <a:gd name="T102" fmla="*/ 0 w 1020"/>
                <a:gd name="T103" fmla="*/ 21 h 1001"/>
                <a:gd name="T104" fmla="*/ 7 w 1020"/>
                <a:gd name="T105" fmla="*/ 16 h 100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20" h="1001">
                  <a:moveTo>
                    <a:pt x="102" y="242"/>
                  </a:moveTo>
                  <a:lnTo>
                    <a:pt x="143" y="91"/>
                  </a:lnTo>
                  <a:lnTo>
                    <a:pt x="144" y="91"/>
                  </a:lnTo>
                  <a:lnTo>
                    <a:pt x="147" y="92"/>
                  </a:lnTo>
                  <a:lnTo>
                    <a:pt x="152" y="94"/>
                  </a:lnTo>
                  <a:lnTo>
                    <a:pt x="159" y="96"/>
                  </a:lnTo>
                  <a:lnTo>
                    <a:pt x="168" y="100"/>
                  </a:lnTo>
                  <a:lnTo>
                    <a:pt x="178" y="105"/>
                  </a:lnTo>
                  <a:lnTo>
                    <a:pt x="191" y="109"/>
                  </a:lnTo>
                  <a:lnTo>
                    <a:pt x="206" y="115"/>
                  </a:lnTo>
                  <a:lnTo>
                    <a:pt x="221" y="121"/>
                  </a:lnTo>
                  <a:lnTo>
                    <a:pt x="238" y="126"/>
                  </a:lnTo>
                  <a:lnTo>
                    <a:pt x="258" y="133"/>
                  </a:lnTo>
                  <a:lnTo>
                    <a:pt x="277" y="140"/>
                  </a:lnTo>
                  <a:lnTo>
                    <a:pt x="299" y="148"/>
                  </a:lnTo>
                  <a:lnTo>
                    <a:pt x="322" y="156"/>
                  </a:lnTo>
                  <a:lnTo>
                    <a:pt x="347" y="164"/>
                  </a:lnTo>
                  <a:lnTo>
                    <a:pt x="372" y="174"/>
                  </a:lnTo>
                  <a:lnTo>
                    <a:pt x="398" y="182"/>
                  </a:lnTo>
                  <a:lnTo>
                    <a:pt x="428" y="191"/>
                  </a:lnTo>
                  <a:lnTo>
                    <a:pt x="458" y="199"/>
                  </a:lnTo>
                  <a:lnTo>
                    <a:pt x="491" y="207"/>
                  </a:lnTo>
                  <a:lnTo>
                    <a:pt x="523" y="215"/>
                  </a:lnTo>
                  <a:lnTo>
                    <a:pt x="556" y="222"/>
                  </a:lnTo>
                  <a:lnTo>
                    <a:pt x="587" y="229"/>
                  </a:lnTo>
                  <a:lnTo>
                    <a:pt x="618" y="236"/>
                  </a:lnTo>
                  <a:lnTo>
                    <a:pt x="648" y="242"/>
                  </a:lnTo>
                  <a:lnTo>
                    <a:pt x="675" y="247"/>
                  </a:lnTo>
                  <a:lnTo>
                    <a:pt x="699" y="252"/>
                  </a:lnTo>
                  <a:lnTo>
                    <a:pt x="721" y="255"/>
                  </a:lnTo>
                  <a:lnTo>
                    <a:pt x="738" y="259"/>
                  </a:lnTo>
                  <a:lnTo>
                    <a:pt x="751" y="261"/>
                  </a:lnTo>
                  <a:lnTo>
                    <a:pt x="760" y="264"/>
                  </a:lnTo>
                  <a:lnTo>
                    <a:pt x="762" y="264"/>
                  </a:lnTo>
                  <a:lnTo>
                    <a:pt x="932" y="762"/>
                  </a:lnTo>
                  <a:lnTo>
                    <a:pt x="759" y="729"/>
                  </a:lnTo>
                  <a:lnTo>
                    <a:pt x="655" y="1001"/>
                  </a:lnTo>
                  <a:lnTo>
                    <a:pt x="806" y="769"/>
                  </a:lnTo>
                  <a:lnTo>
                    <a:pt x="808" y="769"/>
                  </a:lnTo>
                  <a:lnTo>
                    <a:pt x="815" y="772"/>
                  </a:lnTo>
                  <a:lnTo>
                    <a:pt x="825" y="774"/>
                  </a:lnTo>
                  <a:lnTo>
                    <a:pt x="837" y="776"/>
                  </a:lnTo>
                  <a:lnTo>
                    <a:pt x="853" y="780"/>
                  </a:lnTo>
                  <a:lnTo>
                    <a:pt x="871" y="783"/>
                  </a:lnTo>
                  <a:lnTo>
                    <a:pt x="889" y="787"/>
                  </a:lnTo>
                  <a:lnTo>
                    <a:pt x="909" y="790"/>
                  </a:lnTo>
                  <a:lnTo>
                    <a:pt x="927" y="793"/>
                  </a:lnTo>
                  <a:lnTo>
                    <a:pt x="947" y="796"/>
                  </a:lnTo>
                  <a:lnTo>
                    <a:pt x="964" y="798"/>
                  </a:lnTo>
                  <a:lnTo>
                    <a:pt x="980" y="800"/>
                  </a:lnTo>
                  <a:lnTo>
                    <a:pt x="995" y="800"/>
                  </a:lnTo>
                  <a:lnTo>
                    <a:pt x="1007" y="800"/>
                  </a:lnTo>
                  <a:lnTo>
                    <a:pt x="1013" y="799"/>
                  </a:lnTo>
                  <a:lnTo>
                    <a:pt x="1018" y="796"/>
                  </a:lnTo>
                  <a:lnTo>
                    <a:pt x="1020" y="781"/>
                  </a:lnTo>
                  <a:lnTo>
                    <a:pt x="1017" y="754"/>
                  </a:lnTo>
                  <a:lnTo>
                    <a:pt x="1008" y="719"/>
                  </a:lnTo>
                  <a:lnTo>
                    <a:pt x="996" y="676"/>
                  </a:lnTo>
                  <a:lnTo>
                    <a:pt x="981" y="626"/>
                  </a:lnTo>
                  <a:lnTo>
                    <a:pt x="963" y="573"/>
                  </a:lnTo>
                  <a:lnTo>
                    <a:pt x="944" y="517"/>
                  </a:lnTo>
                  <a:lnTo>
                    <a:pt x="924" y="461"/>
                  </a:lnTo>
                  <a:lnTo>
                    <a:pt x="903" y="404"/>
                  </a:lnTo>
                  <a:lnTo>
                    <a:pt x="882" y="350"/>
                  </a:lnTo>
                  <a:lnTo>
                    <a:pt x="863" y="299"/>
                  </a:lnTo>
                  <a:lnTo>
                    <a:pt x="845" y="254"/>
                  </a:lnTo>
                  <a:lnTo>
                    <a:pt x="831" y="216"/>
                  </a:lnTo>
                  <a:lnTo>
                    <a:pt x="820" y="187"/>
                  </a:lnTo>
                  <a:lnTo>
                    <a:pt x="812" y="169"/>
                  </a:lnTo>
                  <a:lnTo>
                    <a:pt x="810" y="162"/>
                  </a:lnTo>
                  <a:lnTo>
                    <a:pt x="807" y="162"/>
                  </a:lnTo>
                  <a:lnTo>
                    <a:pt x="800" y="163"/>
                  </a:lnTo>
                  <a:lnTo>
                    <a:pt x="788" y="164"/>
                  </a:lnTo>
                  <a:lnTo>
                    <a:pt x="773" y="164"/>
                  </a:lnTo>
                  <a:lnTo>
                    <a:pt x="753" y="166"/>
                  </a:lnTo>
                  <a:lnTo>
                    <a:pt x="731" y="167"/>
                  </a:lnTo>
                  <a:lnTo>
                    <a:pt x="707" y="167"/>
                  </a:lnTo>
                  <a:lnTo>
                    <a:pt x="679" y="167"/>
                  </a:lnTo>
                  <a:lnTo>
                    <a:pt x="651" y="166"/>
                  </a:lnTo>
                  <a:lnTo>
                    <a:pt x="620" y="164"/>
                  </a:lnTo>
                  <a:lnTo>
                    <a:pt x="588" y="162"/>
                  </a:lnTo>
                  <a:lnTo>
                    <a:pt x="556" y="158"/>
                  </a:lnTo>
                  <a:lnTo>
                    <a:pt x="524" y="153"/>
                  </a:lnTo>
                  <a:lnTo>
                    <a:pt x="491" y="146"/>
                  </a:lnTo>
                  <a:lnTo>
                    <a:pt x="459" y="138"/>
                  </a:lnTo>
                  <a:lnTo>
                    <a:pt x="428" y="128"/>
                  </a:lnTo>
                  <a:lnTo>
                    <a:pt x="398" y="117"/>
                  </a:lnTo>
                  <a:lnTo>
                    <a:pt x="368" y="106"/>
                  </a:lnTo>
                  <a:lnTo>
                    <a:pt x="340" y="94"/>
                  </a:lnTo>
                  <a:lnTo>
                    <a:pt x="311" y="84"/>
                  </a:lnTo>
                  <a:lnTo>
                    <a:pt x="284" y="72"/>
                  </a:lnTo>
                  <a:lnTo>
                    <a:pt x="258" y="62"/>
                  </a:lnTo>
                  <a:lnTo>
                    <a:pt x="234" y="52"/>
                  </a:lnTo>
                  <a:lnTo>
                    <a:pt x="212" y="42"/>
                  </a:lnTo>
                  <a:lnTo>
                    <a:pt x="190" y="33"/>
                  </a:lnTo>
                  <a:lnTo>
                    <a:pt x="171" y="25"/>
                  </a:lnTo>
                  <a:lnTo>
                    <a:pt x="155" y="18"/>
                  </a:lnTo>
                  <a:lnTo>
                    <a:pt x="141" y="11"/>
                  </a:lnTo>
                  <a:lnTo>
                    <a:pt x="130" y="7"/>
                  </a:lnTo>
                  <a:lnTo>
                    <a:pt x="122" y="3"/>
                  </a:lnTo>
                  <a:lnTo>
                    <a:pt x="117" y="1"/>
                  </a:lnTo>
                  <a:lnTo>
                    <a:pt x="115" y="0"/>
                  </a:lnTo>
                  <a:lnTo>
                    <a:pt x="46" y="229"/>
                  </a:lnTo>
                  <a:lnTo>
                    <a:pt x="0" y="334"/>
                  </a:lnTo>
                  <a:lnTo>
                    <a:pt x="67" y="358"/>
                  </a:lnTo>
                  <a:lnTo>
                    <a:pt x="102" y="242"/>
                  </a:lnTo>
                  <a:close/>
                </a:path>
              </a:pathLst>
            </a:custGeom>
            <a:solidFill>
              <a:srgbClr val="000000"/>
            </a:solidFill>
            <a:ln>
              <a:noFill/>
            </a:ln>
          </p:spPr>
          <p:txBody>
            <a:bodyPr/>
            <a:lstStyle/>
            <a:p>
              <a:pPr>
                <a:defRPr/>
              </a:pPr>
              <a:endParaRPr lang="en-US" dirty="0">
                <a:latin typeface="+mn-lt"/>
              </a:endParaRPr>
            </a:p>
          </p:txBody>
        </p:sp>
        <p:sp>
          <p:nvSpPr>
            <p:cNvPr id="20" name="Freeform 25">
              <a:extLst>
                <a:ext uri="{FF2B5EF4-FFF2-40B4-BE49-F238E27FC236}">
                  <a16:creationId xmlns:a16="http://schemas.microsoft.com/office/drawing/2014/main" id="{8B0F3B07-020F-BF10-3511-4B54C9E232C6}"/>
                </a:ext>
              </a:extLst>
            </p:cNvPr>
            <p:cNvSpPr>
              <a:spLocks/>
            </p:cNvSpPr>
            <p:nvPr/>
          </p:nvSpPr>
          <p:spPr bwMode="auto">
            <a:xfrm>
              <a:off x="4460" y="1990"/>
              <a:ext cx="308" cy="405"/>
            </a:xfrm>
            <a:custGeom>
              <a:avLst/>
              <a:gdLst>
                <a:gd name="T0" fmla="*/ 34 w 616"/>
                <a:gd name="T1" fmla="*/ 0 h 811"/>
                <a:gd name="T2" fmla="*/ 25 w 616"/>
                <a:gd name="T3" fmla="*/ 45 h 811"/>
                <a:gd name="T4" fmla="*/ 0 w 616"/>
                <a:gd name="T5" fmla="*/ 38 h 811"/>
                <a:gd name="T6" fmla="*/ 1 w 616"/>
                <a:gd name="T7" fmla="*/ 39 h 811"/>
                <a:gd name="T8" fmla="*/ 1 w 616"/>
                <a:gd name="T9" fmla="*/ 39 h 811"/>
                <a:gd name="T10" fmla="*/ 2 w 616"/>
                <a:gd name="T11" fmla="*/ 40 h 811"/>
                <a:gd name="T12" fmla="*/ 4 w 616"/>
                <a:gd name="T13" fmla="*/ 40 h 811"/>
                <a:gd name="T14" fmla="*/ 5 w 616"/>
                <a:gd name="T15" fmla="*/ 41 h 811"/>
                <a:gd name="T16" fmla="*/ 7 w 616"/>
                <a:gd name="T17" fmla="*/ 42 h 811"/>
                <a:gd name="T18" fmla="*/ 9 w 616"/>
                <a:gd name="T19" fmla="*/ 44 h 811"/>
                <a:gd name="T20" fmla="*/ 11 w 616"/>
                <a:gd name="T21" fmla="*/ 45 h 811"/>
                <a:gd name="T22" fmla="*/ 13 w 616"/>
                <a:gd name="T23" fmla="*/ 46 h 811"/>
                <a:gd name="T24" fmla="*/ 15 w 616"/>
                <a:gd name="T25" fmla="*/ 47 h 811"/>
                <a:gd name="T26" fmla="*/ 17 w 616"/>
                <a:gd name="T27" fmla="*/ 48 h 811"/>
                <a:gd name="T28" fmla="*/ 19 w 616"/>
                <a:gd name="T29" fmla="*/ 49 h 811"/>
                <a:gd name="T30" fmla="*/ 21 w 616"/>
                <a:gd name="T31" fmla="*/ 49 h 811"/>
                <a:gd name="T32" fmla="*/ 23 w 616"/>
                <a:gd name="T33" fmla="*/ 50 h 811"/>
                <a:gd name="T34" fmla="*/ 24 w 616"/>
                <a:gd name="T35" fmla="*/ 50 h 811"/>
                <a:gd name="T36" fmla="*/ 25 w 616"/>
                <a:gd name="T37" fmla="*/ 50 h 811"/>
                <a:gd name="T38" fmla="*/ 26 w 616"/>
                <a:gd name="T39" fmla="*/ 49 h 811"/>
                <a:gd name="T40" fmla="*/ 27 w 616"/>
                <a:gd name="T41" fmla="*/ 48 h 811"/>
                <a:gd name="T42" fmla="*/ 28 w 616"/>
                <a:gd name="T43" fmla="*/ 45 h 811"/>
                <a:gd name="T44" fmla="*/ 29 w 616"/>
                <a:gd name="T45" fmla="*/ 42 h 811"/>
                <a:gd name="T46" fmla="*/ 30 w 616"/>
                <a:gd name="T47" fmla="*/ 39 h 811"/>
                <a:gd name="T48" fmla="*/ 31 w 616"/>
                <a:gd name="T49" fmla="*/ 35 h 811"/>
                <a:gd name="T50" fmla="*/ 33 w 616"/>
                <a:gd name="T51" fmla="*/ 31 h 811"/>
                <a:gd name="T52" fmla="*/ 34 w 616"/>
                <a:gd name="T53" fmla="*/ 26 h 811"/>
                <a:gd name="T54" fmla="*/ 35 w 616"/>
                <a:gd name="T55" fmla="*/ 22 h 811"/>
                <a:gd name="T56" fmla="*/ 36 w 616"/>
                <a:gd name="T57" fmla="*/ 18 h 811"/>
                <a:gd name="T58" fmla="*/ 37 w 616"/>
                <a:gd name="T59" fmla="*/ 14 h 811"/>
                <a:gd name="T60" fmla="*/ 37 w 616"/>
                <a:gd name="T61" fmla="*/ 11 h 811"/>
                <a:gd name="T62" fmla="*/ 38 w 616"/>
                <a:gd name="T63" fmla="*/ 8 h 811"/>
                <a:gd name="T64" fmla="*/ 39 w 616"/>
                <a:gd name="T65" fmla="*/ 5 h 811"/>
                <a:gd name="T66" fmla="*/ 39 w 616"/>
                <a:gd name="T67" fmla="*/ 4 h 811"/>
                <a:gd name="T68" fmla="*/ 39 w 616"/>
                <a:gd name="T69" fmla="*/ 3 h 811"/>
                <a:gd name="T70" fmla="*/ 34 w 616"/>
                <a:gd name="T71" fmla="*/ 0 h 81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16" h="811">
                  <a:moveTo>
                    <a:pt x="531" y="0"/>
                  </a:moveTo>
                  <a:lnTo>
                    <a:pt x="391" y="726"/>
                  </a:lnTo>
                  <a:lnTo>
                    <a:pt x="0" y="623"/>
                  </a:lnTo>
                  <a:lnTo>
                    <a:pt x="4" y="625"/>
                  </a:lnTo>
                  <a:lnTo>
                    <a:pt x="14" y="632"/>
                  </a:lnTo>
                  <a:lnTo>
                    <a:pt x="30" y="641"/>
                  </a:lnTo>
                  <a:lnTo>
                    <a:pt x="51" y="654"/>
                  </a:lnTo>
                  <a:lnTo>
                    <a:pt x="76" y="670"/>
                  </a:lnTo>
                  <a:lnTo>
                    <a:pt x="105" y="686"/>
                  </a:lnTo>
                  <a:lnTo>
                    <a:pt x="136" y="705"/>
                  </a:lnTo>
                  <a:lnTo>
                    <a:pt x="168" y="723"/>
                  </a:lnTo>
                  <a:lnTo>
                    <a:pt x="202" y="740"/>
                  </a:lnTo>
                  <a:lnTo>
                    <a:pt x="235" y="758"/>
                  </a:lnTo>
                  <a:lnTo>
                    <a:pt x="267" y="774"/>
                  </a:lnTo>
                  <a:lnTo>
                    <a:pt x="298" y="788"/>
                  </a:lnTo>
                  <a:lnTo>
                    <a:pt x="327" y="799"/>
                  </a:lnTo>
                  <a:lnTo>
                    <a:pt x="353" y="806"/>
                  </a:lnTo>
                  <a:lnTo>
                    <a:pt x="374" y="811"/>
                  </a:lnTo>
                  <a:lnTo>
                    <a:pt x="391" y="810"/>
                  </a:lnTo>
                  <a:lnTo>
                    <a:pt x="406" y="798"/>
                  </a:lnTo>
                  <a:lnTo>
                    <a:pt x="422" y="773"/>
                  </a:lnTo>
                  <a:lnTo>
                    <a:pt x="438" y="734"/>
                  </a:lnTo>
                  <a:lnTo>
                    <a:pt x="456" y="685"/>
                  </a:lnTo>
                  <a:lnTo>
                    <a:pt x="475" y="629"/>
                  </a:lnTo>
                  <a:lnTo>
                    <a:pt x="494" y="565"/>
                  </a:lnTo>
                  <a:lnTo>
                    <a:pt x="513" y="499"/>
                  </a:lnTo>
                  <a:lnTo>
                    <a:pt x="531" y="429"/>
                  </a:lnTo>
                  <a:lnTo>
                    <a:pt x="548" y="360"/>
                  </a:lnTo>
                  <a:lnTo>
                    <a:pt x="565" y="295"/>
                  </a:lnTo>
                  <a:lnTo>
                    <a:pt x="578" y="232"/>
                  </a:lnTo>
                  <a:lnTo>
                    <a:pt x="591" y="177"/>
                  </a:lnTo>
                  <a:lnTo>
                    <a:pt x="601" y="130"/>
                  </a:lnTo>
                  <a:lnTo>
                    <a:pt x="609" y="94"/>
                  </a:lnTo>
                  <a:lnTo>
                    <a:pt x="614" y="71"/>
                  </a:lnTo>
                  <a:lnTo>
                    <a:pt x="616" y="63"/>
                  </a:lnTo>
                  <a:lnTo>
                    <a:pt x="531" y="0"/>
                  </a:lnTo>
                  <a:close/>
                </a:path>
              </a:pathLst>
            </a:custGeom>
            <a:solidFill>
              <a:srgbClr val="000000"/>
            </a:solidFill>
            <a:ln>
              <a:noFill/>
            </a:ln>
          </p:spPr>
          <p:txBody>
            <a:bodyPr/>
            <a:lstStyle/>
            <a:p>
              <a:pPr>
                <a:defRPr/>
              </a:pPr>
              <a:endParaRPr lang="en-US" dirty="0">
                <a:latin typeface="+mn-lt"/>
              </a:endParaRPr>
            </a:p>
          </p:txBody>
        </p:sp>
        <p:sp>
          <p:nvSpPr>
            <p:cNvPr id="21" name="Freeform 26">
              <a:extLst>
                <a:ext uri="{FF2B5EF4-FFF2-40B4-BE49-F238E27FC236}">
                  <a16:creationId xmlns:a16="http://schemas.microsoft.com/office/drawing/2014/main" id="{058CC9FA-ED1D-AB96-43AB-333EA1182F17}"/>
                </a:ext>
              </a:extLst>
            </p:cNvPr>
            <p:cNvSpPr>
              <a:spLocks/>
            </p:cNvSpPr>
            <p:nvPr/>
          </p:nvSpPr>
          <p:spPr bwMode="auto">
            <a:xfrm>
              <a:off x="4550" y="1984"/>
              <a:ext cx="113" cy="311"/>
            </a:xfrm>
            <a:custGeom>
              <a:avLst/>
              <a:gdLst>
                <a:gd name="T0" fmla="*/ 8 w 227"/>
                <a:gd name="T1" fmla="*/ 0 h 622"/>
                <a:gd name="T2" fmla="*/ 0 w 227"/>
                <a:gd name="T3" fmla="*/ 39 h 622"/>
                <a:gd name="T4" fmla="*/ 14 w 227"/>
                <a:gd name="T5" fmla="*/ 2 h 622"/>
                <a:gd name="T6" fmla="*/ 8 w 227"/>
                <a:gd name="T7" fmla="*/ 0 h 6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622">
                  <a:moveTo>
                    <a:pt x="142" y="0"/>
                  </a:moveTo>
                  <a:lnTo>
                    <a:pt x="0" y="622"/>
                  </a:lnTo>
                  <a:lnTo>
                    <a:pt x="227" y="30"/>
                  </a:lnTo>
                  <a:lnTo>
                    <a:pt x="142" y="0"/>
                  </a:lnTo>
                  <a:close/>
                </a:path>
              </a:pathLst>
            </a:custGeom>
            <a:solidFill>
              <a:srgbClr val="000000"/>
            </a:solidFill>
            <a:ln>
              <a:noFill/>
            </a:ln>
          </p:spPr>
          <p:txBody>
            <a:bodyPr/>
            <a:lstStyle/>
            <a:p>
              <a:pPr>
                <a:defRPr/>
              </a:pPr>
              <a:endParaRPr lang="en-US" dirty="0">
                <a:latin typeface="+mn-lt"/>
              </a:endParaRPr>
            </a:p>
          </p:txBody>
        </p:sp>
        <p:sp>
          <p:nvSpPr>
            <p:cNvPr id="22" name="Freeform 27">
              <a:extLst>
                <a:ext uri="{FF2B5EF4-FFF2-40B4-BE49-F238E27FC236}">
                  <a16:creationId xmlns:a16="http://schemas.microsoft.com/office/drawing/2014/main" id="{27922F40-4625-776D-5B3B-F306EF9DD239}"/>
                </a:ext>
              </a:extLst>
            </p:cNvPr>
            <p:cNvSpPr>
              <a:spLocks/>
            </p:cNvSpPr>
            <p:nvPr/>
          </p:nvSpPr>
          <p:spPr bwMode="auto">
            <a:xfrm>
              <a:off x="4458" y="1947"/>
              <a:ext cx="101" cy="312"/>
            </a:xfrm>
            <a:custGeom>
              <a:avLst/>
              <a:gdLst>
                <a:gd name="T0" fmla="*/ 8 w 201"/>
                <a:gd name="T1" fmla="*/ 0 h 625"/>
                <a:gd name="T2" fmla="*/ 0 w 201"/>
                <a:gd name="T3" fmla="*/ 39 h 625"/>
                <a:gd name="T4" fmla="*/ 13 w 201"/>
                <a:gd name="T5" fmla="*/ 2 h 625"/>
                <a:gd name="T6" fmla="*/ 8 w 201"/>
                <a:gd name="T7" fmla="*/ 0 h 6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 h="625">
                  <a:moveTo>
                    <a:pt x="121" y="0"/>
                  </a:moveTo>
                  <a:lnTo>
                    <a:pt x="0" y="625"/>
                  </a:lnTo>
                  <a:lnTo>
                    <a:pt x="201" y="35"/>
                  </a:lnTo>
                  <a:lnTo>
                    <a:pt x="121" y="0"/>
                  </a:lnTo>
                  <a:close/>
                </a:path>
              </a:pathLst>
            </a:custGeom>
            <a:solidFill>
              <a:srgbClr val="000000"/>
            </a:solidFill>
            <a:ln>
              <a:noFill/>
            </a:ln>
          </p:spPr>
          <p:txBody>
            <a:bodyPr/>
            <a:lstStyle/>
            <a:p>
              <a:pPr>
                <a:defRPr/>
              </a:pPr>
              <a:endParaRPr lang="en-US" dirty="0">
                <a:latin typeface="+mn-lt"/>
              </a:endParaRPr>
            </a:p>
          </p:txBody>
        </p:sp>
        <p:sp>
          <p:nvSpPr>
            <p:cNvPr id="23" name="Freeform 28">
              <a:extLst>
                <a:ext uri="{FF2B5EF4-FFF2-40B4-BE49-F238E27FC236}">
                  <a16:creationId xmlns:a16="http://schemas.microsoft.com/office/drawing/2014/main" id="{0BC134B4-83D4-1A4F-9BF5-F67CA66C389D}"/>
                </a:ext>
              </a:extLst>
            </p:cNvPr>
            <p:cNvSpPr>
              <a:spLocks/>
            </p:cNvSpPr>
            <p:nvPr/>
          </p:nvSpPr>
          <p:spPr bwMode="auto">
            <a:xfrm>
              <a:off x="4416" y="1968"/>
              <a:ext cx="272" cy="115"/>
            </a:xfrm>
            <a:custGeom>
              <a:avLst/>
              <a:gdLst>
                <a:gd name="T0" fmla="*/ 2 w 542"/>
                <a:gd name="T1" fmla="*/ 0 h 229"/>
                <a:gd name="T2" fmla="*/ 35 w 542"/>
                <a:gd name="T3" fmla="*/ 15 h 229"/>
                <a:gd name="T4" fmla="*/ 0 w 542"/>
                <a:gd name="T5" fmla="*/ 4 h 229"/>
                <a:gd name="T6" fmla="*/ 2 w 542"/>
                <a:gd name="T7" fmla="*/ 0 h 2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2" h="229">
                  <a:moveTo>
                    <a:pt x="17" y="0"/>
                  </a:moveTo>
                  <a:lnTo>
                    <a:pt x="542" y="229"/>
                  </a:lnTo>
                  <a:lnTo>
                    <a:pt x="0" y="58"/>
                  </a:lnTo>
                  <a:lnTo>
                    <a:pt x="17" y="0"/>
                  </a:lnTo>
                  <a:close/>
                </a:path>
              </a:pathLst>
            </a:custGeom>
            <a:solidFill>
              <a:srgbClr val="000000"/>
            </a:solidFill>
            <a:ln>
              <a:noFill/>
            </a:ln>
          </p:spPr>
          <p:txBody>
            <a:bodyPr/>
            <a:lstStyle/>
            <a:p>
              <a:pPr>
                <a:defRPr/>
              </a:pPr>
              <a:endParaRPr lang="en-US" dirty="0">
                <a:latin typeface="+mn-lt"/>
              </a:endParaRPr>
            </a:p>
          </p:txBody>
        </p:sp>
        <p:sp>
          <p:nvSpPr>
            <p:cNvPr id="24" name="Freeform 29">
              <a:extLst>
                <a:ext uri="{FF2B5EF4-FFF2-40B4-BE49-F238E27FC236}">
                  <a16:creationId xmlns:a16="http://schemas.microsoft.com/office/drawing/2014/main" id="{3C3E06F8-41A7-59F9-A012-F6BC04385D5D}"/>
                </a:ext>
              </a:extLst>
            </p:cNvPr>
            <p:cNvSpPr>
              <a:spLocks/>
            </p:cNvSpPr>
            <p:nvPr/>
          </p:nvSpPr>
          <p:spPr bwMode="auto">
            <a:xfrm>
              <a:off x="4474" y="2093"/>
              <a:ext cx="201" cy="84"/>
            </a:xfrm>
            <a:custGeom>
              <a:avLst/>
              <a:gdLst>
                <a:gd name="T0" fmla="*/ 2 w 402"/>
                <a:gd name="T1" fmla="*/ 0 h 167"/>
                <a:gd name="T2" fmla="*/ 26 w 402"/>
                <a:gd name="T3" fmla="*/ 11 h 167"/>
                <a:gd name="T4" fmla="*/ 0 w 402"/>
                <a:gd name="T5" fmla="*/ 4 h 167"/>
                <a:gd name="T6" fmla="*/ 2 w 402"/>
                <a:gd name="T7" fmla="*/ 0 h 1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2" h="167">
                  <a:moveTo>
                    <a:pt x="18" y="0"/>
                  </a:moveTo>
                  <a:lnTo>
                    <a:pt x="402" y="167"/>
                  </a:lnTo>
                  <a:lnTo>
                    <a:pt x="0" y="56"/>
                  </a:lnTo>
                  <a:lnTo>
                    <a:pt x="18" y="0"/>
                  </a:lnTo>
                  <a:close/>
                </a:path>
              </a:pathLst>
            </a:custGeom>
            <a:solidFill>
              <a:srgbClr val="000000"/>
            </a:solidFill>
            <a:ln>
              <a:noFill/>
            </a:ln>
          </p:spPr>
          <p:txBody>
            <a:bodyPr/>
            <a:lstStyle/>
            <a:p>
              <a:pPr>
                <a:defRPr/>
              </a:pPr>
              <a:endParaRPr lang="en-US" dirty="0">
                <a:latin typeface="+mn-lt"/>
              </a:endParaRPr>
            </a:p>
          </p:txBody>
        </p:sp>
        <p:sp>
          <p:nvSpPr>
            <p:cNvPr id="25" name="Freeform 30">
              <a:extLst>
                <a:ext uri="{FF2B5EF4-FFF2-40B4-BE49-F238E27FC236}">
                  <a16:creationId xmlns:a16="http://schemas.microsoft.com/office/drawing/2014/main" id="{3AAFB27D-12BC-2475-CC5E-2DC071E09274}"/>
                </a:ext>
              </a:extLst>
            </p:cNvPr>
            <p:cNvSpPr>
              <a:spLocks/>
            </p:cNvSpPr>
            <p:nvPr/>
          </p:nvSpPr>
          <p:spPr bwMode="auto">
            <a:xfrm>
              <a:off x="4439" y="2179"/>
              <a:ext cx="205" cy="77"/>
            </a:xfrm>
            <a:custGeom>
              <a:avLst/>
              <a:gdLst>
                <a:gd name="T0" fmla="*/ 0 w 411"/>
                <a:gd name="T1" fmla="*/ 0 h 153"/>
                <a:gd name="T2" fmla="*/ 25 w 411"/>
                <a:gd name="T3" fmla="*/ 10 h 153"/>
                <a:gd name="T4" fmla="*/ 0 w 411"/>
                <a:gd name="T5" fmla="*/ 4 h 153"/>
                <a:gd name="T6" fmla="*/ 0 w 411"/>
                <a:gd name="T7" fmla="*/ 0 h 1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1" h="153">
                  <a:moveTo>
                    <a:pt x="0" y="0"/>
                  </a:moveTo>
                  <a:lnTo>
                    <a:pt x="411" y="153"/>
                  </a:lnTo>
                  <a:lnTo>
                    <a:pt x="0" y="60"/>
                  </a:lnTo>
                  <a:lnTo>
                    <a:pt x="0" y="0"/>
                  </a:lnTo>
                  <a:close/>
                </a:path>
              </a:pathLst>
            </a:custGeom>
            <a:solidFill>
              <a:srgbClr val="000000"/>
            </a:solidFill>
            <a:ln>
              <a:noFill/>
            </a:ln>
          </p:spPr>
          <p:txBody>
            <a:bodyPr/>
            <a:lstStyle/>
            <a:p>
              <a:pPr>
                <a:defRPr/>
              </a:pPr>
              <a:endParaRPr lang="en-US" dirty="0">
                <a:latin typeface="+mn-lt"/>
              </a:endParaRPr>
            </a:p>
          </p:txBody>
        </p:sp>
        <p:sp>
          <p:nvSpPr>
            <p:cNvPr id="26" name="Freeform 31">
              <a:extLst>
                <a:ext uri="{FF2B5EF4-FFF2-40B4-BE49-F238E27FC236}">
                  <a16:creationId xmlns:a16="http://schemas.microsoft.com/office/drawing/2014/main" id="{475DD05D-65DF-E7AC-4E83-C0C79E9D7A11}"/>
                </a:ext>
              </a:extLst>
            </p:cNvPr>
            <p:cNvSpPr>
              <a:spLocks/>
            </p:cNvSpPr>
            <p:nvPr/>
          </p:nvSpPr>
          <p:spPr bwMode="auto">
            <a:xfrm>
              <a:off x="4669" y="1889"/>
              <a:ext cx="68" cy="119"/>
            </a:xfrm>
            <a:custGeom>
              <a:avLst/>
              <a:gdLst>
                <a:gd name="T0" fmla="*/ 0 w 137"/>
                <a:gd name="T1" fmla="*/ 8 h 239"/>
                <a:gd name="T2" fmla="*/ 0 w 137"/>
                <a:gd name="T3" fmla="*/ 6 h 239"/>
                <a:gd name="T4" fmla="*/ 0 w 137"/>
                <a:gd name="T5" fmla="*/ 5 h 239"/>
                <a:gd name="T6" fmla="*/ 0 w 137"/>
                <a:gd name="T7" fmla="*/ 3 h 239"/>
                <a:gd name="T8" fmla="*/ 0 w 137"/>
                <a:gd name="T9" fmla="*/ 2 h 239"/>
                <a:gd name="T10" fmla="*/ 1 w 137"/>
                <a:gd name="T11" fmla="*/ 1 h 239"/>
                <a:gd name="T12" fmla="*/ 2 w 137"/>
                <a:gd name="T13" fmla="*/ 0 h 239"/>
                <a:gd name="T14" fmla="*/ 2 w 137"/>
                <a:gd name="T15" fmla="*/ 0 h 239"/>
                <a:gd name="T16" fmla="*/ 3 w 137"/>
                <a:gd name="T17" fmla="*/ 0 h 239"/>
                <a:gd name="T18" fmla="*/ 4 w 137"/>
                <a:gd name="T19" fmla="*/ 0 h 239"/>
                <a:gd name="T20" fmla="*/ 5 w 137"/>
                <a:gd name="T21" fmla="*/ 0 h 239"/>
                <a:gd name="T22" fmla="*/ 5 w 137"/>
                <a:gd name="T23" fmla="*/ 0 h 239"/>
                <a:gd name="T24" fmla="*/ 6 w 137"/>
                <a:gd name="T25" fmla="*/ 0 h 239"/>
                <a:gd name="T26" fmla="*/ 7 w 137"/>
                <a:gd name="T27" fmla="*/ 1 h 239"/>
                <a:gd name="T28" fmla="*/ 7 w 137"/>
                <a:gd name="T29" fmla="*/ 1 h 239"/>
                <a:gd name="T30" fmla="*/ 8 w 137"/>
                <a:gd name="T31" fmla="*/ 2 h 239"/>
                <a:gd name="T32" fmla="*/ 8 w 137"/>
                <a:gd name="T33" fmla="*/ 3 h 239"/>
                <a:gd name="T34" fmla="*/ 8 w 137"/>
                <a:gd name="T35" fmla="*/ 3 h 239"/>
                <a:gd name="T36" fmla="*/ 7 w 137"/>
                <a:gd name="T37" fmla="*/ 3 h 239"/>
                <a:gd name="T38" fmla="*/ 7 w 137"/>
                <a:gd name="T39" fmla="*/ 3 h 239"/>
                <a:gd name="T40" fmla="*/ 6 w 137"/>
                <a:gd name="T41" fmla="*/ 3 h 239"/>
                <a:gd name="T42" fmla="*/ 5 w 137"/>
                <a:gd name="T43" fmla="*/ 3 h 239"/>
                <a:gd name="T44" fmla="*/ 4 w 137"/>
                <a:gd name="T45" fmla="*/ 3 h 239"/>
                <a:gd name="T46" fmla="*/ 4 w 137"/>
                <a:gd name="T47" fmla="*/ 4 h 239"/>
                <a:gd name="T48" fmla="*/ 3 w 137"/>
                <a:gd name="T49" fmla="*/ 5 h 239"/>
                <a:gd name="T50" fmla="*/ 3 w 137"/>
                <a:gd name="T51" fmla="*/ 6 h 239"/>
                <a:gd name="T52" fmla="*/ 2 w 137"/>
                <a:gd name="T53" fmla="*/ 8 h 239"/>
                <a:gd name="T54" fmla="*/ 2 w 137"/>
                <a:gd name="T55" fmla="*/ 9 h 239"/>
                <a:gd name="T56" fmla="*/ 2 w 137"/>
                <a:gd name="T57" fmla="*/ 11 h 239"/>
                <a:gd name="T58" fmla="*/ 3 w 137"/>
                <a:gd name="T59" fmla="*/ 12 h 239"/>
                <a:gd name="T60" fmla="*/ 3 w 137"/>
                <a:gd name="T61" fmla="*/ 13 h 239"/>
                <a:gd name="T62" fmla="*/ 3 w 137"/>
                <a:gd name="T63" fmla="*/ 14 h 239"/>
                <a:gd name="T64" fmla="*/ 4 w 137"/>
                <a:gd name="T65" fmla="*/ 14 h 239"/>
                <a:gd name="T66" fmla="*/ 3 w 137"/>
                <a:gd name="T67" fmla="*/ 14 h 239"/>
                <a:gd name="T68" fmla="*/ 2 w 137"/>
                <a:gd name="T69" fmla="*/ 13 h 239"/>
                <a:gd name="T70" fmla="*/ 2 w 137"/>
                <a:gd name="T71" fmla="*/ 13 h 239"/>
                <a:gd name="T72" fmla="*/ 1 w 137"/>
                <a:gd name="T73" fmla="*/ 12 h 239"/>
                <a:gd name="T74" fmla="*/ 1 w 137"/>
                <a:gd name="T75" fmla="*/ 11 h 239"/>
                <a:gd name="T76" fmla="*/ 0 w 137"/>
                <a:gd name="T77" fmla="*/ 10 h 239"/>
                <a:gd name="T78" fmla="*/ 0 w 137"/>
                <a:gd name="T79" fmla="*/ 9 h 239"/>
                <a:gd name="T80" fmla="*/ 0 w 137"/>
                <a:gd name="T81" fmla="*/ 8 h 2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7" h="239">
                  <a:moveTo>
                    <a:pt x="2" y="133"/>
                  </a:moveTo>
                  <a:lnTo>
                    <a:pt x="0" y="108"/>
                  </a:lnTo>
                  <a:lnTo>
                    <a:pt x="2" y="84"/>
                  </a:lnTo>
                  <a:lnTo>
                    <a:pt x="6" y="62"/>
                  </a:lnTo>
                  <a:lnTo>
                    <a:pt x="13" y="44"/>
                  </a:lnTo>
                  <a:lnTo>
                    <a:pt x="22" y="27"/>
                  </a:lnTo>
                  <a:lnTo>
                    <a:pt x="34" y="14"/>
                  </a:lnTo>
                  <a:lnTo>
                    <a:pt x="46" y="5"/>
                  </a:lnTo>
                  <a:lnTo>
                    <a:pt x="61" y="0"/>
                  </a:lnTo>
                  <a:lnTo>
                    <a:pt x="72" y="0"/>
                  </a:lnTo>
                  <a:lnTo>
                    <a:pt x="83" y="2"/>
                  </a:lnTo>
                  <a:lnTo>
                    <a:pt x="93" y="6"/>
                  </a:lnTo>
                  <a:lnTo>
                    <a:pt x="103" y="13"/>
                  </a:lnTo>
                  <a:lnTo>
                    <a:pt x="113" y="21"/>
                  </a:lnTo>
                  <a:lnTo>
                    <a:pt x="121" y="30"/>
                  </a:lnTo>
                  <a:lnTo>
                    <a:pt x="130" y="42"/>
                  </a:lnTo>
                  <a:lnTo>
                    <a:pt x="137" y="54"/>
                  </a:lnTo>
                  <a:lnTo>
                    <a:pt x="129" y="51"/>
                  </a:lnTo>
                  <a:lnTo>
                    <a:pt x="122" y="50"/>
                  </a:lnTo>
                  <a:lnTo>
                    <a:pt x="114" y="49"/>
                  </a:lnTo>
                  <a:lnTo>
                    <a:pt x="107" y="49"/>
                  </a:lnTo>
                  <a:lnTo>
                    <a:pt x="92" y="53"/>
                  </a:lnTo>
                  <a:lnTo>
                    <a:pt x="78" y="62"/>
                  </a:lnTo>
                  <a:lnTo>
                    <a:pt x="67" y="75"/>
                  </a:lnTo>
                  <a:lnTo>
                    <a:pt x="58" y="92"/>
                  </a:lnTo>
                  <a:lnTo>
                    <a:pt x="51" y="111"/>
                  </a:lnTo>
                  <a:lnTo>
                    <a:pt x="47" y="133"/>
                  </a:lnTo>
                  <a:lnTo>
                    <a:pt x="45" y="157"/>
                  </a:lnTo>
                  <a:lnTo>
                    <a:pt x="47" y="181"/>
                  </a:lnTo>
                  <a:lnTo>
                    <a:pt x="51" y="196"/>
                  </a:lnTo>
                  <a:lnTo>
                    <a:pt x="54" y="211"/>
                  </a:lnTo>
                  <a:lnTo>
                    <a:pt x="60" y="225"/>
                  </a:lnTo>
                  <a:lnTo>
                    <a:pt x="66" y="239"/>
                  </a:lnTo>
                  <a:lnTo>
                    <a:pt x="54" y="232"/>
                  </a:lnTo>
                  <a:lnTo>
                    <a:pt x="44" y="223"/>
                  </a:lnTo>
                  <a:lnTo>
                    <a:pt x="34" y="212"/>
                  </a:lnTo>
                  <a:lnTo>
                    <a:pt x="25" y="199"/>
                  </a:lnTo>
                  <a:lnTo>
                    <a:pt x="17" y="184"/>
                  </a:lnTo>
                  <a:lnTo>
                    <a:pt x="10" y="168"/>
                  </a:lnTo>
                  <a:lnTo>
                    <a:pt x="6" y="151"/>
                  </a:lnTo>
                  <a:lnTo>
                    <a:pt x="2" y="133"/>
                  </a:lnTo>
                  <a:close/>
                </a:path>
              </a:pathLst>
            </a:custGeom>
            <a:solidFill>
              <a:srgbClr val="000000"/>
            </a:solidFill>
            <a:ln>
              <a:noFill/>
            </a:ln>
          </p:spPr>
          <p:txBody>
            <a:bodyPr/>
            <a:lstStyle/>
            <a:p>
              <a:pPr>
                <a:defRPr/>
              </a:pPr>
              <a:endParaRPr lang="en-US" dirty="0">
                <a:latin typeface="+mn-lt"/>
              </a:endParaRPr>
            </a:p>
          </p:txBody>
        </p:sp>
        <p:sp>
          <p:nvSpPr>
            <p:cNvPr id="27" name="Freeform 32">
              <a:extLst>
                <a:ext uri="{FF2B5EF4-FFF2-40B4-BE49-F238E27FC236}">
                  <a16:creationId xmlns:a16="http://schemas.microsoft.com/office/drawing/2014/main" id="{7C519988-5EF1-3F88-F676-0C97BFDD406E}"/>
                </a:ext>
              </a:extLst>
            </p:cNvPr>
            <p:cNvSpPr>
              <a:spLocks/>
            </p:cNvSpPr>
            <p:nvPr/>
          </p:nvSpPr>
          <p:spPr bwMode="auto">
            <a:xfrm>
              <a:off x="4571" y="1860"/>
              <a:ext cx="68" cy="118"/>
            </a:xfrm>
            <a:custGeom>
              <a:avLst/>
              <a:gdLst>
                <a:gd name="T0" fmla="*/ 1 w 136"/>
                <a:gd name="T1" fmla="*/ 8 h 238"/>
                <a:gd name="T2" fmla="*/ 0 w 136"/>
                <a:gd name="T3" fmla="*/ 6 h 238"/>
                <a:gd name="T4" fmla="*/ 1 w 136"/>
                <a:gd name="T5" fmla="*/ 5 h 238"/>
                <a:gd name="T6" fmla="*/ 1 w 136"/>
                <a:gd name="T7" fmla="*/ 3 h 238"/>
                <a:gd name="T8" fmla="*/ 1 w 136"/>
                <a:gd name="T9" fmla="*/ 2 h 238"/>
                <a:gd name="T10" fmla="*/ 2 w 136"/>
                <a:gd name="T11" fmla="*/ 1 h 238"/>
                <a:gd name="T12" fmla="*/ 3 w 136"/>
                <a:gd name="T13" fmla="*/ 0 h 238"/>
                <a:gd name="T14" fmla="*/ 3 w 136"/>
                <a:gd name="T15" fmla="*/ 0 h 238"/>
                <a:gd name="T16" fmla="*/ 4 w 136"/>
                <a:gd name="T17" fmla="*/ 0 h 238"/>
                <a:gd name="T18" fmla="*/ 5 w 136"/>
                <a:gd name="T19" fmla="*/ 0 h 238"/>
                <a:gd name="T20" fmla="*/ 6 w 136"/>
                <a:gd name="T21" fmla="*/ 0 h 238"/>
                <a:gd name="T22" fmla="*/ 6 w 136"/>
                <a:gd name="T23" fmla="*/ 0 h 238"/>
                <a:gd name="T24" fmla="*/ 7 w 136"/>
                <a:gd name="T25" fmla="*/ 0 h 238"/>
                <a:gd name="T26" fmla="*/ 7 w 136"/>
                <a:gd name="T27" fmla="*/ 1 h 238"/>
                <a:gd name="T28" fmla="*/ 8 w 136"/>
                <a:gd name="T29" fmla="*/ 1 h 238"/>
                <a:gd name="T30" fmla="*/ 9 w 136"/>
                <a:gd name="T31" fmla="*/ 2 h 238"/>
                <a:gd name="T32" fmla="*/ 9 w 136"/>
                <a:gd name="T33" fmla="*/ 3 h 238"/>
                <a:gd name="T34" fmla="*/ 9 w 136"/>
                <a:gd name="T35" fmla="*/ 3 h 238"/>
                <a:gd name="T36" fmla="*/ 8 w 136"/>
                <a:gd name="T37" fmla="*/ 3 h 238"/>
                <a:gd name="T38" fmla="*/ 8 w 136"/>
                <a:gd name="T39" fmla="*/ 3 h 238"/>
                <a:gd name="T40" fmla="*/ 7 w 136"/>
                <a:gd name="T41" fmla="*/ 3 h 238"/>
                <a:gd name="T42" fmla="*/ 6 w 136"/>
                <a:gd name="T43" fmla="*/ 3 h 238"/>
                <a:gd name="T44" fmla="*/ 5 w 136"/>
                <a:gd name="T45" fmla="*/ 3 h 238"/>
                <a:gd name="T46" fmla="*/ 5 w 136"/>
                <a:gd name="T47" fmla="*/ 4 h 238"/>
                <a:gd name="T48" fmla="*/ 4 w 136"/>
                <a:gd name="T49" fmla="*/ 5 h 238"/>
                <a:gd name="T50" fmla="*/ 4 w 136"/>
                <a:gd name="T51" fmla="*/ 6 h 238"/>
                <a:gd name="T52" fmla="*/ 3 w 136"/>
                <a:gd name="T53" fmla="*/ 8 h 238"/>
                <a:gd name="T54" fmla="*/ 3 w 136"/>
                <a:gd name="T55" fmla="*/ 9 h 238"/>
                <a:gd name="T56" fmla="*/ 3 w 136"/>
                <a:gd name="T57" fmla="*/ 11 h 238"/>
                <a:gd name="T58" fmla="*/ 4 w 136"/>
                <a:gd name="T59" fmla="*/ 12 h 238"/>
                <a:gd name="T60" fmla="*/ 4 w 136"/>
                <a:gd name="T61" fmla="*/ 13 h 238"/>
                <a:gd name="T62" fmla="*/ 4 w 136"/>
                <a:gd name="T63" fmla="*/ 14 h 238"/>
                <a:gd name="T64" fmla="*/ 5 w 136"/>
                <a:gd name="T65" fmla="*/ 14 h 238"/>
                <a:gd name="T66" fmla="*/ 4 w 136"/>
                <a:gd name="T67" fmla="*/ 14 h 238"/>
                <a:gd name="T68" fmla="*/ 3 w 136"/>
                <a:gd name="T69" fmla="*/ 13 h 238"/>
                <a:gd name="T70" fmla="*/ 3 w 136"/>
                <a:gd name="T71" fmla="*/ 13 h 238"/>
                <a:gd name="T72" fmla="*/ 2 w 136"/>
                <a:gd name="T73" fmla="*/ 12 h 238"/>
                <a:gd name="T74" fmla="*/ 2 w 136"/>
                <a:gd name="T75" fmla="*/ 11 h 238"/>
                <a:gd name="T76" fmla="*/ 1 w 136"/>
                <a:gd name="T77" fmla="*/ 10 h 238"/>
                <a:gd name="T78" fmla="*/ 1 w 136"/>
                <a:gd name="T79" fmla="*/ 9 h 238"/>
                <a:gd name="T80" fmla="*/ 1 w 136"/>
                <a:gd name="T81" fmla="*/ 8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6" h="238">
                  <a:moveTo>
                    <a:pt x="3" y="132"/>
                  </a:moveTo>
                  <a:lnTo>
                    <a:pt x="0" y="108"/>
                  </a:lnTo>
                  <a:lnTo>
                    <a:pt x="3" y="83"/>
                  </a:lnTo>
                  <a:lnTo>
                    <a:pt x="6" y="63"/>
                  </a:lnTo>
                  <a:lnTo>
                    <a:pt x="13" y="43"/>
                  </a:lnTo>
                  <a:lnTo>
                    <a:pt x="22" y="27"/>
                  </a:lnTo>
                  <a:lnTo>
                    <a:pt x="34" y="14"/>
                  </a:lnTo>
                  <a:lnTo>
                    <a:pt x="46" y="5"/>
                  </a:lnTo>
                  <a:lnTo>
                    <a:pt x="61" y="0"/>
                  </a:lnTo>
                  <a:lnTo>
                    <a:pt x="72" y="0"/>
                  </a:lnTo>
                  <a:lnTo>
                    <a:pt x="83" y="2"/>
                  </a:lnTo>
                  <a:lnTo>
                    <a:pt x="94" y="6"/>
                  </a:lnTo>
                  <a:lnTo>
                    <a:pt x="103" y="12"/>
                  </a:lnTo>
                  <a:lnTo>
                    <a:pt x="112" y="20"/>
                  </a:lnTo>
                  <a:lnTo>
                    <a:pt x="121" y="29"/>
                  </a:lnTo>
                  <a:lnTo>
                    <a:pt x="129" y="41"/>
                  </a:lnTo>
                  <a:lnTo>
                    <a:pt x="136" y="53"/>
                  </a:lnTo>
                  <a:lnTo>
                    <a:pt x="129" y="50"/>
                  </a:lnTo>
                  <a:lnTo>
                    <a:pt x="121" y="49"/>
                  </a:lnTo>
                  <a:lnTo>
                    <a:pt x="114" y="48"/>
                  </a:lnTo>
                  <a:lnTo>
                    <a:pt x="106" y="49"/>
                  </a:lnTo>
                  <a:lnTo>
                    <a:pt x="91" y="53"/>
                  </a:lnTo>
                  <a:lnTo>
                    <a:pt x="79" y="63"/>
                  </a:lnTo>
                  <a:lnTo>
                    <a:pt x="67" y="75"/>
                  </a:lnTo>
                  <a:lnTo>
                    <a:pt x="58" y="91"/>
                  </a:lnTo>
                  <a:lnTo>
                    <a:pt x="51" y="111"/>
                  </a:lnTo>
                  <a:lnTo>
                    <a:pt x="48" y="132"/>
                  </a:lnTo>
                  <a:lnTo>
                    <a:pt x="45" y="156"/>
                  </a:lnTo>
                  <a:lnTo>
                    <a:pt x="48" y="180"/>
                  </a:lnTo>
                  <a:lnTo>
                    <a:pt x="51" y="196"/>
                  </a:lnTo>
                  <a:lnTo>
                    <a:pt x="54" y="211"/>
                  </a:lnTo>
                  <a:lnTo>
                    <a:pt x="59" y="225"/>
                  </a:lnTo>
                  <a:lnTo>
                    <a:pt x="65" y="238"/>
                  </a:lnTo>
                  <a:lnTo>
                    <a:pt x="53" y="231"/>
                  </a:lnTo>
                  <a:lnTo>
                    <a:pt x="43" y="223"/>
                  </a:lnTo>
                  <a:lnTo>
                    <a:pt x="34" y="211"/>
                  </a:lnTo>
                  <a:lnTo>
                    <a:pt x="26" y="199"/>
                  </a:lnTo>
                  <a:lnTo>
                    <a:pt x="18" y="184"/>
                  </a:lnTo>
                  <a:lnTo>
                    <a:pt x="11" y="167"/>
                  </a:lnTo>
                  <a:lnTo>
                    <a:pt x="6" y="150"/>
                  </a:lnTo>
                  <a:lnTo>
                    <a:pt x="3" y="132"/>
                  </a:lnTo>
                  <a:close/>
                </a:path>
              </a:pathLst>
            </a:custGeom>
            <a:solidFill>
              <a:srgbClr val="000000"/>
            </a:solidFill>
            <a:ln>
              <a:noFill/>
            </a:ln>
          </p:spPr>
          <p:txBody>
            <a:bodyPr/>
            <a:lstStyle/>
            <a:p>
              <a:pPr>
                <a:defRPr/>
              </a:pPr>
              <a:endParaRPr lang="en-US" dirty="0">
                <a:latin typeface="+mn-lt"/>
              </a:endParaRPr>
            </a:p>
          </p:txBody>
        </p:sp>
        <p:sp>
          <p:nvSpPr>
            <p:cNvPr id="28" name="Freeform 33">
              <a:extLst>
                <a:ext uri="{FF2B5EF4-FFF2-40B4-BE49-F238E27FC236}">
                  <a16:creationId xmlns:a16="http://schemas.microsoft.com/office/drawing/2014/main" id="{2A4F79E6-19F8-1008-B09E-E2D30FA95FF7}"/>
                </a:ext>
              </a:extLst>
            </p:cNvPr>
            <p:cNvSpPr>
              <a:spLocks/>
            </p:cNvSpPr>
            <p:nvPr/>
          </p:nvSpPr>
          <p:spPr bwMode="auto">
            <a:xfrm>
              <a:off x="4473" y="1826"/>
              <a:ext cx="68" cy="119"/>
            </a:xfrm>
            <a:custGeom>
              <a:avLst/>
              <a:gdLst>
                <a:gd name="T0" fmla="*/ 0 w 138"/>
                <a:gd name="T1" fmla="*/ 9 h 237"/>
                <a:gd name="T2" fmla="*/ 0 w 138"/>
                <a:gd name="T3" fmla="*/ 7 h 237"/>
                <a:gd name="T4" fmla="*/ 0 w 138"/>
                <a:gd name="T5" fmla="*/ 6 h 237"/>
                <a:gd name="T6" fmla="*/ 0 w 138"/>
                <a:gd name="T7" fmla="*/ 4 h 237"/>
                <a:gd name="T8" fmla="*/ 0 w 138"/>
                <a:gd name="T9" fmla="*/ 3 h 237"/>
                <a:gd name="T10" fmla="*/ 1 w 138"/>
                <a:gd name="T11" fmla="*/ 2 h 237"/>
                <a:gd name="T12" fmla="*/ 2 w 138"/>
                <a:gd name="T13" fmla="*/ 1 h 237"/>
                <a:gd name="T14" fmla="*/ 2 w 138"/>
                <a:gd name="T15" fmla="*/ 1 h 237"/>
                <a:gd name="T16" fmla="*/ 3 w 138"/>
                <a:gd name="T17" fmla="*/ 0 h 237"/>
                <a:gd name="T18" fmla="*/ 4 w 138"/>
                <a:gd name="T19" fmla="*/ 0 h 237"/>
                <a:gd name="T20" fmla="*/ 5 w 138"/>
                <a:gd name="T21" fmla="*/ 1 h 237"/>
                <a:gd name="T22" fmla="*/ 5 w 138"/>
                <a:gd name="T23" fmla="*/ 1 h 237"/>
                <a:gd name="T24" fmla="*/ 6 w 138"/>
                <a:gd name="T25" fmla="*/ 1 h 237"/>
                <a:gd name="T26" fmla="*/ 7 w 138"/>
                <a:gd name="T27" fmla="*/ 2 h 237"/>
                <a:gd name="T28" fmla="*/ 7 w 138"/>
                <a:gd name="T29" fmla="*/ 2 h 237"/>
                <a:gd name="T30" fmla="*/ 8 w 138"/>
                <a:gd name="T31" fmla="*/ 3 h 237"/>
                <a:gd name="T32" fmla="*/ 8 w 138"/>
                <a:gd name="T33" fmla="*/ 4 h 237"/>
                <a:gd name="T34" fmla="*/ 8 w 138"/>
                <a:gd name="T35" fmla="*/ 4 h 237"/>
                <a:gd name="T36" fmla="*/ 7 w 138"/>
                <a:gd name="T37" fmla="*/ 3 h 237"/>
                <a:gd name="T38" fmla="*/ 7 w 138"/>
                <a:gd name="T39" fmla="*/ 3 h 237"/>
                <a:gd name="T40" fmla="*/ 6 w 138"/>
                <a:gd name="T41" fmla="*/ 3 h 237"/>
                <a:gd name="T42" fmla="*/ 5 w 138"/>
                <a:gd name="T43" fmla="*/ 4 h 237"/>
                <a:gd name="T44" fmla="*/ 4 w 138"/>
                <a:gd name="T45" fmla="*/ 4 h 237"/>
                <a:gd name="T46" fmla="*/ 4 w 138"/>
                <a:gd name="T47" fmla="*/ 5 h 237"/>
                <a:gd name="T48" fmla="*/ 3 w 138"/>
                <a:gd name="T49" fmla="*/ 6 h 237"/>
                <a:gd name="T50" fmla="*/ 3 w 138"/>
                <a:gd name="T51" fmla="*/ 7 h 237"/>
                <a:gd name="T52" fmla="*/ 3 w 138"/>
                <a:gd name="T53" fmla="*/ 9 h 237"/>
                <a:gd name="T54" fmla="*/ 2 w 138"/>
                <a:gd name="T55" fmla="*/ 10 h 237"/>
                <a:gd name="T56" fmla="*/ 3 w 138"/>
                <a:gd name="T57" fmla="*/ 12 h 237"/>
                <a:gd name="T58" fmla="*/ 3 w 138"/>
                <a:gd name="T59" fmla="*/ 13 h 237"/>
                <a:gd name="T60" fmla="*/ 3 w 138"/>
                <a:gd name="T61" fmla="*/ 14 h 237"/>
                <a:gd name="T62" fmla="*/ 3 w 138"/>
                <a:gd name="T63" fmla="*/ 14 h 237"/>
                <a:gd name="T64" fmla="*/ 4 w 138"/>
                <a:gd name="T65" fmla="*/ 15 h 237"/>
                <a:gd name="T66" fmla="*/ 3 w 138"/>
                <a:gd name="T67" fmla="*/ 15 h 237"/>
                <a:gd name="T68" fmla="*/ 2 w 138"/>
                <a:gd name="T69" fmla="*/ 14 h 237"/>
                <a:gd name="T70" fmla="*/ 2 w 138"/>
                <a:gd name="T71" fmla="*/ 14 h 237"/>
                <a:gd name="T72" fmla="*/ 1 w 138"/>
                <a:gd name="T73" fmla="*/ 13 h 237"/>
                <a:gd name="T74" fmla="*/ 1 w 138"/>
                <a:gd name="T75" fmla="*/ 12 h 237"/>
                <a:gd name="T76" fmla="*/ 0 w 138"/>
                <a:gd name="T77" fmla="*/ 11 h 237"/>
                <a:gd name="T78" fmla="*/ 0 w 138"/>
                <a:gd name="T79" fmla="*/ 10 h 237"/>
                <a:gd name="T80" fmla="*/ 0 w 138"/>
                <a:gd name="T81" fmla="*/ 9 h 2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8" h="237">
                  <a:moveTo>
                    <a:pt x="3" y="132"/>
                  </a:moveTo>
                  <a:lnTo>
                    <a:pt x="0" y="107"/>
                  </a:lnTo>
                  <a:lnTo>
                    <a:pt x="3" y="84"/>
                  </a:lnTo>
                  <a:lnTo>
                    <a:pt x="6" y="62"/>
                  </a:lnTo>
                  <a:lnTo>
                    <a:pt x="13" y="42"/>
                  </a:lnTo>
                  <a:lnTo>
                    <a:pt x="22" y="26"/>
                  </a:lnTo>
                  <a:lnTo>
                    <a:pt x="34" y="13"/>
                  </a:lnTo>
                  <a:lnTo>
                    <a:pt x="47" y="4"/>
                  </a:lnTo>
                  <a:lnTo>
                    <a:pt x="62" y="0"/>
                  </a:lnTo>
                  <a:lnTo>
                    <a:pt x="72" y="0"/>
                  </a:lnTo>
                  <a:lnTo>
                    <a:pt x="83" y="1"/>
                  </a:lnTo>
                  <a:lnTo>
                    <a:pt x="94" y="5"/>
                  </a:lnTo>
                  <a:lnTo>
                    <a:pt x="103" y="11"/>
                  </a:lnTo>
                  <a:lnTo>
                    <a:pt x="113" y="19"/>
                  </a:lnTo>
                  <a:lnTo>
                    <a:pt x="121" y="28"/>
                  </a:lnTo>
                  <a:lnTo>
                    <a:pt x="131" y="40"/>
                  </a:lnTo>
                  <a:lnTo>
                    <a:pt x="138" y="53"/>
                  </a:lnTo>
                  <a:lnTo>
                    <a:pt x="129" y="50"/>
                  </a:lnTo>
                  <a:lnTo>
                    <a:pt x="123" y="48"/>
                  </a:lnTo>
                  <a:lnTo>
                    <a:pt x="115" y="48"/>
                  </a:lnTo>
                  <a:lnTo>
                    <a:pt x="108" y="48"/>
                  </a:lnTo>
                  <a:lnTo>
                    <a:pt x="93" y="53"/>
                  </a:lnTo>
                  <a:lnTo>
                    <a:pt x="79" y="62"/>
                  </a:lnTo>
                  <a:lnTo>
                    <a:pt x="67" y="74"/>
                  </a:lnTo>
                  <a:lnTo>
                    <a:pt x="58" y="91"/>
                  </a:lnTo>
                  <a:lnTo>
                    <a:pt x="51" y="110"/>
                  </a:lnTo>
                  <a:lnTo>
                    <a:pt x="48" y="132"/>
                  </a:lnTo>
                  <a:lnTo>
                    <a:pt x="45" y="155"/>
                  </a:lnTo>
                  <a:lnTo>
                    <a:pt x="48" y="180"/>
                  </a:lnTo>
                  <a:lnTo>
                    <a:pt x="51" y="195"/>
                  </a:lnTo>
                  <a:lnTo>
                    <a:pt x="55" y="210"/>
                  </a:lnTo>
                  <a:lnTo>
                    <a:pt x="60" y="224"/>
                  </a:lnTo>
                  <a:lnTo>
                    <a:pt x="66" y="237"/>
                  </a:lnTo>
                  <a:lnTo>
                    <a:pt x="55" y="230"/>
                  </a:lnTo>
                  <a:lnTo>
                    <a:pt x="44" y="222"/>
                  </a:lnTo>
                  <a:lnTo>
                    <a:pt x="34" y="212"/>
                  </a:lnTo>
                  <a:lnTo>
                    <a:pt x="26" y="198"/>
                  </a:lnTo>
                  <a:lnTo>
                    <a:pt x="18" y="184"/>
                  </a:lnTo>
                  <a:lnTo>
                    <a:pt x="11" y="168"/>
                  </a:lnTo>
                  <a:lnTo>
                    <a:pt x="6" y="151"/>
                  </a:lnTo>
                  <a:lnTo>
                    <a:pt x="3" y="132"/>
                  </a:lnTo>
                  <a:close/>
                </a:path>
              </a:pathLst>
            </a:custGeom>
            <a:solidFill>
              <a:srgbClr val="000000"/>
            </a:solidFill>
            <a:ln>
              <a:noFill/>
            </a:ln>
          </p:spPr>
          <p:txBody>
            <a:bodyPr/>
            <a:lstStyle/>
            <a:p>
              <a:pPr>
                <a:defRPr/>
              </a:pPr>
              <a:endParaRPr lang="en-US" dirty="0">
                <a:latin typeface="+mn-lt"/>
              </a:endParaRPr>
            </a:p>
          </p:txBody>
        </p:sp>
        <p:sp>
          <p:nvSpPr>
            <p:cNvPr id="29" name="Freeform 34">
              <a:extLst>
                <a:ext uri="{FF2B5EF4-FFF2-40B4-BE49-F238E27FC236}">
                  <a16:creationId xmlns:a16="http://schemas.microsoft.com/office/drawing/2014/main" id="{E95C1FC9-F83A-05E8-AA55-E5EFA3FF2911}"/>
                </a:ext>
              </a:extLst>
            </p:cNvPr>
            <p:cNvSpPr>
              <a:spLocks/>
            </p:cNvSpPr>
            <p:nvPr/>
          </p:nvSpPr>
          <p:spPr bwMode="auto">
            <a:xfrm>
              <a:off x="4258" y="2368"/>
              <a:ext cx="386" cy="269"/>
            </a:xfrm>
            <a:custGeom>
              <a:avLst/>
              <a:gdLst>
                <a:gd name="T0" fmla="*/ 16 w 773"/>
                <a:gd name="T1" fmla="*/ 34 h 538"/>
                <a:gd name="T2" fmla="*/ 20 w 773"/>
                <a:gd name="T3" fmla="*/ 33 h 538"/>
                <a:gd name="T4" fmla="*/ 25 w 773"/>
                <a:gd name="T5" fmla="*/ 32 h 538"/>
                <a:gd name="T6" fmla="*/ 30 w 773"/>
                <a:gd name="T7" fmla="*/ 29 h 538"/>
                <a:gd name="T8" fmla="*/ 36 w 773"/>
                <a:gd name="T9" fmla="*/ 26 h 538"/>
                <a:gd name="T10" fmla="*/ 41 w 773"/>
                <a:gd name="T11" fmla="*/ 24 h 538"/>
                <a:gd name="T12" fmla="*/ 45 w 773"/>
                <a:gd name="T13" fmla="*/ 21 h 538"/>
                <a:gd name="T14" fmla="*/ 47 w 773"/>
                <a:gd name="T15" fmla="*/ 19 h 538"/>
                <a:gd name="T16" fmla="*/ 48 w 773"/>
                <a:gd name="T17" fmla="*/ 18 h 538"/>
                <a:gd name="T18" fmla="*/ 47 w 773"/>
                <a:gd name="T19" fmla="*/ 16 h 538"/>
                <a:gd name="T20" fmla="*/ 45 w 773"/>
                <a:gd name="T21" fmla="*/ 13 h 538"/>
                <a:gd name="T22" fmla="*/ 43 w 773"/>
                <a:gd name="T23" fmla="*/ 10 h 538"/>
                <a:gd name="T24" fmla="*/ 40 w 773"/>
                <a:gd name="T25" fmla="*/ 7 h 538"/>
                <a:gd name="T26" fmla="*/ 37 w 773"/>
                <a:gd name="T27" fmla="*/ 4 h 538"/>
                <a:gd name="T28" fmla="*/ 34 w 773"/>
                <a:gd name="T29" fmla="*/ 2 h 538"/>
                <a:gd name="T30" fmla="*/ 32 w 773"/>
                <a:gd name="T31" fmla="*/ 1 h 538"/>
                <a:gd name="T32" fmla="*/ 30 w 773"/>
                <a:gd name="T33" fmla="*/ 0 h 538"/>
                <a:gd name="T34" fmla="*/ 27 w 773"/>
                <a:gd name="T35" fmla="*/ 1 h 538"/>
                <a:gd name="T36" fmla="*/ 22 w 773"/>
                <a:gd name="T37" fmla="*/ 2 h 538"/>
                <a:gd name="T38" fmla="*/ 17 w 773"/>
                <a:gd name="T39" fmla="*/ 4 h 538"/>
                <a:gd name="T40" fmla="*/ 11 w 773"/>
                <a:gd name="T41" fmla="*/ 6 h 538"/>
                <a:gd name="T42" fmla="*/ 6 w 773"/>
                <a:gd name="T43" fmla="*/ 9 h 538"/>
                <a:gd name="T44" fmla="*/ 2 w 773"/>
                <a:gd name="T45" fmla="*/ 11 h 538"/>
                <a:gd name="T46" fmla="*/ 0 w 773"/>
                <a:gd name="T47" fmla="*/ 13 h 538"/>
                <a:gd name="T48" fmla="*/ 0 w 773"/>
                <a:gd name="T49" fmla="*/ 14 h 538"/>
                <a:gd name="T50" fmla="*/ 1 w 773"/>
                <a:gd name="T51" fmla="*/ 16 h 538"/>
                <a:gd name="T52" fmla="*/ 3 w 773"/>
                <a:gd name="T53" fmla="*/ 19 h 538"/>
                <a:gd name="T54" fmla="*/ 5 w 773"/>
                <a:gd name="T55" fmla="*/ 22 h 538"/>
                <a:gd name="T56" fmla="*/ 7 w 773"/>
                <a:gd name="T57" fmla="*/ 25 h 538"/>
                <a:gd name="T58" fmla="*/ 10 w 773"/>
                <a:gd name="T59" fmla="*/ 27 h 538"/>
                <a:gd name="T60" fmla="*/ 11 w 773"/>
                <a:gd name="T61" fmla="*/ 29 h 538"/>
                <a:gd name="T62" fmla="*/ 12 w 773"/>
                <a:gd name="T63" fmla="*/ 30 h 538"/>
                <a:gd name="T64" fmla="*/ 5 w 773"/>
                <a:gd name="T65" fmla="*/ 13 h 538"/>
                <a:gd name="T66" fmla="*/ 44 w 773"/>
                <a:gd name="T67" fmla="*/ 17 h 53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73" h="538">
                  <a:moveTo>
                    <a:pt x="247" y="538"/>
                  </a:moveTo>
                  <a:lnTo>
                    <a:pt x="268" y="538"/>
                  </a:lnTo>
                  <a:lnTo>
                    <a:pt x="296" y="534"/>
                  </a:lnTo>
                  <a:lnTo>
                    <a:pt x="329" y="525"/>
                  </a:lnTo>
                  <a:lnTo>
                    <a:pt x="366" y="512"/>
                  </a:lnTo>
                  <a:lnTo>
                    <a:pt x="408" y="497"/>
                  </a:lnTo>
                  <a:lnTo>
                    <a:pt x="450" y="479"/>
                  </a:lnTo>
                  <a:lnTo>
                    <a:pt x="495" y="458"/>
                  </a:lnTo>
                  <a:lnTo>
                    <a:pt x="540" y="437"/>
                  </a:lnTo>
                  <a:lnTo>
                    <a:pt x="584" y="414"/>
                  </a:lnTo>
                  <a:lnTo>
                    <a:pt x="625" y="392"/>
                  </a:lnTo>
                  <a:lnTo>
                    <a:pt x="664" y="369"/>
                  </a:lnTo>
                  <a:lnTo>
                    <a:pt x="699" y="349"/>
                  </a:lnTo>
                  <a:lnTo>
                    <a:pt x="728" y="329"/>
                  </a:lnTo>
                  <a:lnTo>
                    <a:pt x="751" y="312"/>
                  </a:lnTo>
                  <a:lnTo>
                    <a:pt x="766" y="297"/>
                  </a:lnTo>
                  <a:lnTo>
                    <a:pt x="773" y="285"/>
                  </a:lnTo>
                  <a:lnTo>
                    <a:pt x="772" y="274"/>
                  </a:lnTo>
                  <a:lnTo>
                    <a:pt x="767" y="259"/>
                  </a:lnTo>
                  <a:lnTo>
                    <a:pt x="758" y="242"/>
                  </a:lnTo>
                  <a:lnTo>
                    <a:pt x="744" y="222"/>
                  </a:lnTo>
                  <a:lnTo>
                    <a:pt x="729" y="200"/>
                  </a:lnTo>
                  <a:lnTo>
                    <a:pt x="709" y="177"/>
                  </a:lnTo>
                  <a:lnTo>
                    <a:pt x="690" y="153"/>
                  </a:lnTo>
                  <a:lnTo>
                    <a:pt x="668" y="129"/>
                  </a:lnTo>
                  <a:lnTo>
                    <a:pt x="645" y="106"/>
                  </a:lnTo>
                  <a:lnTo>
                    <a:pt x="622" y="83"/>
                  </a:lnTo>
                  <a:lnTo>
                    <a:pt x="599" y="62"/>
                  </a:lnTo>
                  <a:lnTo>
                    <a:pt x="577" y="42"/>
                  </a:lnTo>
                  <a:lnTo>
                    <a:pt x="557" y="26"/>
                  </a:lnTo>
                  <a:lnTo>
                    <a:pt x="538" y="13"/>
                  </a:lnTo>
                  <a:lnTo>
                    <a:pt x="522" y="4"/>
                  </a:lnTo>
                  <a:lnTo>
                    <a:pt x="509" y="0"/>
                  </a:lnTo>
                  <a:lnTo>
                    <a:pt x="493" y="0"/>
                  </a:lnTo>
                  <a:lnTo>
                    <a:pt x="469" y="3"/>
                  </a:lnTo>
                  <a:lnTo>
                    <a:pt x="439" y="9"/>
                  </a:lnTo>
                  <a:lnTo>
                    <a:pt x="402" y="19"/>
                  </a:lnTo>
                  <a:lnTo>
                    <a:pt x="363" y="31"/>
                  </a:lnTo>
                  <a:lnTo>
                    <a:pt x="319" y="45"/>
                  </a:lnTo>
                  <a:lnTo>
                    <a:pt x="274" y="61"/>
                  </a:lnTo>
                  <a:lnTo>
                    <a:pt x="229" y="77"/>
                  </a:lnTo>
                  <a:lnTo>
                    <a:pt x="184" y="95"/>
                  </a:lnTo>
                  <a:lnTo>
                    <a:pt x="142" y="114"/>
                  </a:lnTo>
                  <a:lnTo>
                    <a:pt x="102" y="131"/>
                  </a:lnTo>
                  <a:lnTo>
                    <a:pt x="68" y="149"/>
                  </a:lnTo>
                  <a:lnTo>
                    <a:pt x="39" y="166"/>
                  </a:lnTo>
                  <a:lnTo>
                    <a:pt x="17" y="182"/>
                  </a:lnTo>
                  <a:lnTo>
                    <a:pt x="4" y="195"/>
                  </a:lnTo>
                  <a:lnTo>
                    <a:pt x="0" y="207"/>
                  </a:lnTo>
                  <a:lnTo>
                    <a:pt x="3" y="220"/>
                  </a:lnTo>
                  <a:lnTo>
                    <a:pt x="10" y="235"/>
                  </a:lnTo>
                  <a:lnTo>
                    <a:pt x="21" y="253"/>
                  </a:lnTo>
                  <a:lnTo>
                    <a:pt x="34" y="274"/>
                  </a:lnTo>
                  <a:lnTo>
                    <a:pt x="51" y="296"/>
                  </a:lnTo>
                  <a:lnTo>
                    <a:pt x="68" y="319"/>
                  </a:lnTo>
                  <a:lnTo>
                    <a:pt x="86" y="342"/>
                  </a:lnTo>
                  <a:lnTo>
                    <a:pt x="106" y="365"/>
                  </a:lnTo>
                  <a:lnTo>
                    <a:pt x="125" y="387"/>
                  </a:lnTo>
                  <a:lnTo>
                    <a:pt x="144" y="409"/>
                  </a:lnTo>
                  <a:lnTo>
                    <a:pt x="161" y="427"/>
                  </a:lnTo>
                  <a:lnTo>
                    <a:pt x="176" y="444"/>
                  </a:lnTo>
                  <a:lnTo>
                    <a:pt x="190" y="459"/>
                  </a:lnTo>
                  <a:lnTo>
                    <a:pt x="199" y="470"/>
                  </a:lnTo>
                  <a:lnTo>
                    <a:pt x="206" y="477"/>
                  </a:lnTo>
                  <a:lnTo>
                    <a:pt x="208" y="479"/>
                  </a:lnTo>
                  <a:lnTo>
                    <a:pt x="90" y="208"/>
                  </a:lnTo>
                  <a:lnTo>
                    <a:pt x="492" y="48"/>
                  </a:lnTo>
                  <a:lnTo>
                    <a:pt x="714" y="263"/>
                  </a:lnTo>
                  <a:lnTo>
                    <a:pt x="247" y="538"/>
                  </a:lnTo>
                  <a:close/>
                </a:path>
              </a:pathLst>
            </a:custGeom>
            <a:solidFill>
              <a:srgbClr val="000000"/>
            </a:solidFill>
            <a:ln>
              <a:noFill/>
            </a:ln>
          </p:spPr>
          <p:txBody>
            <a:bodyPr/>
            <a:lstStyle/>
            <a:p>
              <a:pPr>
                <a:defRPr/>
              </a:pPr>
              <a:endParaRPr lang="en-US" dirty="0">
                <a:latin typeface="+mn-lt"/>
              </a:endParaRPr>
            </a:p>
          </p:txBody>
        </p:sp>
        <p:sp>
          <p:nvSpPr>
            <p:cNvPr id="30" name="Freeform 35">
              <a:extLst>
                <a:ext uri="{FF2B5EF4-FFF2-40B4-BE49-F238E27FC236}">
                  <a16:creationId xmlns:a16="http://schemas.microsoft.com/office/drawing/2014/main" id="{3A678B59-D2AC-629B-6C5A-24287A4CD84E}"/>
                </a:ext>
              </a:extLst>
            </p:cNvPr>
            <p:cNvSpPr>
              <a:spLocks/>
            </p:cNvSpPr>
            <p:nvPr/>
          </p:nvSpPr>
          <p:spPr bwMode="auto">
            <a:xfrm>
              <a:off x="4319" y="2439"/>
              <a:ext cx="136" cy="77"/>
            </a:xfrm>
            <a:custGeom>
              <a:avLst/>
              <a:gdLst>
                <a:gd name="T0" fmla="*/ 0 w 272"/>
                <a:gd name="T1" fmla="*/ 5 h 156"/>
                <a:gd name="T2" fmla="*/ 4 w 272"/>
                <a:gd name="T3" fmla="*/ 9 h 156"/>
                <a:gd name="T4" fmla="*/ 17 w 272"/>
                <a:gd name="T5" fmla="*/ 2 h 156"/>
                <a:gd name="T6" fmla="*/ 15 w 272"/>
                <a:gd name="T7" fmla="*/ 0 h 156"/>
                <a:gd name="T8" fmla="*/ 0 w 272"/>
                <a:gd name="T9" fmla="*/ 5 h 1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2" h="156">
                  <a:moveTo>
                    <a:pt x="0" y="90"/>
                  </a:moveTo>
                  <a:lnTo>
                    <a:pt x="58" y="156"/>
                  </a:lnTo>
                  <a:lnTo>
                    <a:pt x="272" y="43"/>
                  </a:lnTo>
                  <a:lnTo>
                    <a:pt x="227" y="0"/>
                  </a:lnTo>
                  <a:lnTo>
                    <a:pt x="0" y="90"/>
                  </a:lnTo>
                  <a:close/>
                </a:path>
              </a:pathLst>
            </a:custGeom>
            <a:solidFill>
              <a:srgbClr val="000000"/>
            </a:solidFill>
            <a:ln>
              <a:noFill/>
            </a:ln>
          </p:spPr>
          <p:txBody>
            <a:bodyPr/>
            <a:lstStyle/>
            <a:p>
              <a:pPr>
                <a:defRPr/>
              </a:pPr>
              <a:endParaRPr lang="en-US" dirty="0">
                <a:latin typeface="+mn-lt"/>
              </a:endParaRPr>
            </a:p>
          </p:txBody>
        </p:sp>
        <p:sp>
          <p:nvSpPr>
            <p:cNvPr id="31" name="Freeform 36">
              <a:extLst>
                <a:ext uri="{FF2B5EF4-FFF2-40B4-BE49-F238E27FC236}">
                  <a16:creationId xmlns:a16="http://schemas.microsoft.com/office/drawing/2014/main" id="{844D5DFA-0139-ABB2-E1C4-BBA5F0CCCD36}"/>
                </a:ext>
              </a:extLst>
            </p:cNvPr>
            <p:cNvSpPr>
              <a:spLocks/>
            </p:cNvSpPr>
            <p:nvPr/>
          </p:nvSpPr>
          <p:spPr bwMode="auto">
            <a:xfrm>
              <a:off x="4381" y="2515"/>
              <a:ext cx="33" cy="26"/>
            </a:xfrm>
            <a:custGeom>
              <a:avLst/>
              <a:gdLst>
                <a:gd name="T0" fmla="*/ 0 w 67"/>
                <a:gd name="T1" fmla="*/ 2 h 51"/>
                <a:gd name="T2" fmla="*/ 1 w 67"/>
                <a:gd name="T3" fmla="*/ 4 h 51"/>
                <a:gd name="T4" fmla="*/ 4 w 67"/>
                <a:gd name="T5" fmla="*/ 2 h 51"/>
                <a:gd name="T6" fmla="*/ 2 w 67"/>
                <a:gd name="T7" fmla="*/ 0 h 51"/>
                <a:gd name="T8" fmla="*/ 0 w 67"/>
                <a:gd name="T9" fmla="*/ 2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 h="51">
                  <a:moveTo>
                    <a:pt x="0" y="20"/>
                  </a:moveTo>
                  <a:lnTo>
                    <a:pt x="26" y="51"/>
                  </a:lnTo>
                  <a:lnTo>
                    <a:pt x="67" y="27"/>
                  </a:lnTo>
                  <a:lnTo>
                    <a:pt x="35" y="0"/>
                  </a:lnTo>
                  <a:lnTo>
                    <a:pt x="0" y="20"/>
                  </a:lnTo>
                  <a:close/>
                </a:path>
              </a:pathLst>
            </a:custGeom>
            <a:solidFill>
              <a:srgbClr val="000000"/>
            </a:solidFill>
            <a:ln>
              <a:noFill/>
            </a:ln>
          </p:spPr>
          <p:txBody>
            <a:bodyPr/>
            <a:lstStyle/>
            <a:p>
              <a:pPr>
                <a:defRPr/>
              </a:pPr>
              <a:endParaRPr lang="en-US" dirty="0">
                <a:latin typeface="+mn-lt"/>
              </a:endParaRPr>
            </a:p>
          </p:txBody>
        </p:sp>
        <p:sp>
          <p:nvSpPr>
            <p:cNvPr id="32" name="Freeform 37">
              <a:extLst>
                <a:ext uri="{FF2B5EF4-FFF2-40B4-BE49-F238E27FC236}">
                  <a16:creationId xmlns:a16="http://schemas.microsoft.com/office/drawing/2014/main" id="{1A2AE3EB-C259-A137-1F5A-E6DB301952D6}"/>
                </a:ext>
              </a:extLst>
            </p:cNvPr>
            <p:cNvSpPr>
              <a:spLocks/>
            </p:cNvSpPr>
            <p:nvPr/>
          </p:nvSpPr>
          <p:spPr bwMode="auto">
            <a:xfrm>
              <a:off x="4411" y="2498"/>
              <a:ext cx="33" cy="26"/>
            </a:xfrm>
            <a:custGeom>
              <a:avLst/>
              <a:gdLst>
                <a:gd name="T0" fmla="*/ 0 w 66"/>
                <a:gd name="T1" fmla="*/ 2 h 51"/>
                <a:gd name="T2" fmla="*/ 2 w 66"/>
                <a:gd name="T3" fmla="*/ 4 h 51"/>
                <a:gd name="T4" fmla="*/ 5 w 66"/>
                <a:gd name="T5" fmla="*/ 2 h 51"/>
                <a:gd name="T6" fmla="*/ 3 w 66"/>
                <a:gd name="T7" fmla="*/ 0 h 51"/>
                <a:gd name="T8" fmla="*/ 0 w 66"/>
                <a:gd name="T9" fmla="*/ 2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51">
                  <a:moveTo>
                    <a:pt x="0" y="20"/>
                  </a:moveTo>
                  <a:lnTo>
                    <a:pt x="26" y="51"/>
                  </a:lnTo>
                  <a:lnTo>
                    <a:pt x="66" y="26"/>
                  </a:lnTo>
                  <a:lnTo>
                    <a:pt x="35" y="0"/>
                  </a:lnTo>
                  <a:lnTo>
                    <a:pt x="0" y="20"/>
                  </a:lnTo>
                  <a:close/>
                </a:path>
              </a:pathLst>
            </a:custGeom>
            <a:solidFill>
              <a:srgbClr val="000000"/>
            </a:solidFill>
            <a:ln>
              <a:noFill/>
            </a:ln>
          </p:spPr>
          <p:txBody>
            <a:bodyPr/>
            <a:lstStyle/>
            <a:p>
              <a:pPr>
                <a:defRPr/>
              </a:pPr>
              <a:endParaRPr lang="en-US" dirty="0">
                <a:latin typeface="+mn-lt"/>
              </a:endParaRPr>
            </a:p>
          </p:txBody>
        </p:sp>
        <p:sp>
          <p:nvSpPr>
            <p:cNvPr id="33" name="Freeform 38">
              <a:extLst>
                <a:ext uri="{FF2B5EF4-FFF2-40B4-BE49-F238E27FC236}">
                  <a16:creationId xmlns:a16="http://schemas.microsoft.com/office/drawing/2014/main" id="{2EC77737-B9AE-0720-206A-4DDFD62EF18D}"/>
                </a:ext>
              </a:extLst>
            </p:cNvPr>
            <p:cNvSpPr>
              <a:spLocks/>
            </p:cNvSpPr>
            <p:nvPr/>
          </p:nvSpPr>
          <p:spPr bwMode="auto">
            <a:xfrm>
              <a:off x="4443" y="2485"/>
              <a:ext cx="33" cy="26"/>
            </a:xfrm>
            <a:custGeom>
              <a:avLst/>
              <a:gdLst>
                <a:gd name="T0" fmla="*/ 0 w 65"/>
                <a:gd name="T1" fmla="*/ 2 h 51"/>
                <a:gd name="T2" fmla="*/ 2 w 65"/>
                <a:gd name="T3" fmla="*/ 4 h 51"/>
                <a:gd name="T4" fmla="*/ 5 w 65"/>
                <a:gd name="T5" fmla="*/ 2 h 51"/>
                <a:gd name="T6" fmla="*/ 3 w 65"/>
                <a:gd name="T7" fmla="*/ 0 h 51"/>
                <a:gd name="T8" fmla="*/ 0 w 65"/>
                <a:gd name="T9" fmla="*/ 2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 h="51">
                  <a:moveTo>
                    <a:pt x="0" y="20"/>
                  </a:moveTo>
                  <a:lnTo>
                    <a:pt x="25" y="51"/>
                  </a:lnTo>
                  <a:lnTo>
                    <a:pt x="65" y="27"/>
                  </a:lnTo>
                  <a:lnTo>
                    <a:pt x="34" y="0"/>
                  </a:lnTo>
                  <a:lnTo>
                    <a:pt x="0" y="20"/>
                  </a:lnTo>
                  <a:close/>
                </a:path>
              </a:pathLst>
            </a:custGeom>
            <a:solidFill>
              <a:srgbClr val="000000"/>
            </a:solidFill>
            <a:ln>
              <a:noFill/>
            </a:ln>
          </p:spPr>
          <p:txBody>
            <a:bodyPr/>
            <a:lstStyle/>
            <a:p>
              <a:pPr>
                <a:defRPr/>
              </a:pPr>
              <a:endParaRPr lang="en-US" dirty="0">
                <a:latin typeface="+mn-lt"/>
              </a:endParaRPr>
            </a:p>
          </p:txBody>
        </p:sp>
        <p:sp>
          <p:nvSpPr>
            <p:cNvPr id="34" name="Freeform 39">
              <a:extLst>
                <a:ext uri="{FF2B5EF4-FFF2-40B4-BE49-F238E27FC236}">
                  <a16:creationId xmlns:a16="http://schemas.microsoft.com/office/drawing/2014/main" id="{A3514505-B6DE-CC58-9F72-BF410E3C855F}"/>
                </a:ext>
              </a:extLst>
            </p:cNvPr>
            <p:cNvSpPr>
              <a:spLocks/>
            </p:cNvSpPr>
            <p:nvPr/>
          </p:nvSpPr>
          <p:spPr bwMode="auto">
            <a:xfrm>
              <a:off x="4474" y="2472"/>
              <a:ext cx="33" cy="26"/>
            </a:xfrm>
            <a:custGeom>
              <a:avLst/>
              <a:gdLst>
                <a:gd name="T0" fmla="*/ 0 w 65"/>
                <a:gd name="T1" fmla="*/ 2 h 52"/>
                <a:gd name="T2" fmla="*/ 2 w 65"/>
                <a:gd name="T3" fmla="*/ 4 h 52"/>
                <a:gd name="T4" fmla="*/ 5 w 65"/>
                <a:gd name="T5" fmla="*/ 2 h 52"/>
                <a:gd name="T6" fmla="*/ 3 w 65"/>
                <a:gd name="T7" fmla="*/ 0 h 52"/>
                <a:gd name="T8" fmla="*/ 0 w 65"/>
                <a:gd name="T9" fmla="*/ 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 h="52">
                  <a:moveTo>
                    <a:pt x="0" y="20"/>
                  </a:moveTo>
                  <a:lnTo>
                    <a:pt x="25" y="52"/>
                  </a:lnTo>
                  <a:lnTo>
                    <a:pt x="65" y="26"/>
                  </a:lnTo>
                  <a:lnTo>
                    <a:pt x="34" y="0"/>
                  </a:lnTo>
                  <a:lnTo>
                    <a:pt x="0" y="20"/>
                  </a:lnTo>
                  <a:close/>
                </a:path>
              </a:pathLst>
            </a:custGeom>
            <a:solidFill>
              <a:srgbClr val="000000"/>
            </a:solidFill>
            <a:ln>
              <a:noFill/>
            </a:ln>
          </p:spPr>
          <p:txBody>
            <a:bodyPr/>
            <a:lstStyle/>
            <a:p>
              <a:pPr>
                <a:defRPr/>
              </a:pPr>
              <a:endParaRPr lang="en-US" dirty="0">
                <a:latin typeface="+mn-lt"/>
              </a:endParaRPr>
            </a:p>
          </p:txBody>
        </p:sp>
        <p:sp>
          <p:nvSpPr>
            <p:cNvPr id="35" name="Freeform 40">
              <a:extLst>
                <a:ext uri="{FF2B5EF4-FFF2-40B4-BE49-F238E27FC236}">
                  <a16:creationId xmlns:a16="http://schemas.microsoft.com/office/drawing/2014/main" id="{047C73DA-B512-E8DB-71E1-881F27760FB6}"/>
                </a:ext>
              </a:extLst>
            </p:cNvPr>
            <p:cNvSpPr>
              <a:spLocks/>
            </p:cNvSpPr>
            <p:nvPr/>
          </p:nvSpPr>
          <p:spPr bwMode="auto">
            <a:xfrm>
              <a:off x="4505" y="2459"/>
              <a:ext cx="33" cy="26"/>
            </a:xfrm>
            <a:custGeom>
              <a:avLst/>
              <a:gdLst>
                <a:gd name="T0" fmla="*/ 0 w 66"/>
                <a:gd name="T1" fmla="*/ 2 h 52"/>
                <a:gd name="T2" fmla="*/ 2 w 66"/>
                <a:gd name="T3" fmla="*/ 4 h 52"/>
                <a:gd name="T4" fmla="*/ 5 w 66"/>
                <a:gd name="T5" fmla="*/ 2 h 52"/>
                <a:gd name="T6" fmla="*/ 3 w 66"/>
                <a:gd name="T7" fmla="*/ 0 h 52"/>
                <a:gd name="T8" fmla="*/ 0 w 66"/>
                <a:gd name="T9" fmla="*/ 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52">
                  <a:moveTo>
                    <a:pt x="0" y="21"/>
                  </a:moveTo>
                  <a:lnTo>
                    <a:pt x="25" y="52"/>
                  </a:lnTo>
                  <a:lnTo>
                    <a:pt x="66" y="27"/>
                  </a:lnTo>
                  <a:lnTo>
                    <a:pt x="35" y="0"/>
                  </a:lnTo>
                  <a:lnTo>
                    <a:pt x="0" y="21"/>
                  </a:lnTo>
                  <a:close/>
                </a:path>
              </a:pathLst>
            </a:custGeom>
            <a:solidFill>
              <a:srgbClr val="000000"/>
            </a:solidFill>
            <a:ln>
              <a:noFill/>
            </a:ln>
          </p:spPr>
          <p:txBody>
            <a:bodyPr/>
            <a:lstStyle/>
            <a:p>
              <a:pPr>
                <a:defRPr/>
              </a:pPr>
              <a:endParaRPr lang="en-US" dirty="0">
                <a:latin typeface="+mn-lt"/>
              </a:endParaRPr>
            </a:p>
          </p:txBody>
        </p:sp>
        <p:sp>
          <p:nvSpPr>
            <p:cNvPr id="36" name="Freeform 41">
              <a:extLst>
                <a:ext uri="{FF2B5EF4-FFF2-40B4-BE49-F238E27FC236}">
                  <a16:creationId xmlns:a16="http://schemas.microsoft.com/office/drawing/2014/main" id="{8D23DC9B-6BCB-9F76-8231-29FC8242AEDC}"/>
                </a:ext>
              </a:extLst>
            </p:cNvPr>
            <p:cNvSpPr>
              <a:spLocks/>
            </p:cNvSpPr>
            <p:nvPr/>
          </p:nvSpPr>
          <p:spPr bwMode="auto">
            <a:xfrm>
              <a:off x="4408" y="2547"/>
              <a:ext cx="33" cy="26"/>
            </a:xfrm>
            <a:custGeom>
              <a:avLst/>
              <a:gdLst>
                <a:gd name="T0" fmla="*/ 0 w 66"/>
                <a:gd name="T1" fmla="*/ 2 h 52"/>
                <a:gd name="T2" fmla="*/ 2 w 66"/>
                <a:gd name="T3" fmla="*/ 4 h 52"/>
                <a:gd name="T4" fmla="*/ 5 w 66"/>
                <a:gd name="T5" fmla="*/ 2 h 52"/>
                <a:gd name="T6" fmla="*/ 3 w 66"/>
                <a:gd name="T7" fmla="*/ 0 h 52"/>
                <a:gd name="T8" fmla="*/ 0 w 66"/>
                <a:gd name="T9" fmla="*/ 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52">
                  <a:moveTo>
                    <a:pt x="0" y="19"/>
                  </a:moveTo>
                  <a:lnTo>
                    <a:pt x="26" y="52"/>
                  </a:lnTo>
                  <a:lnTo>
                    <a:pt x="66" y="26"/>
                  </a:lnTo>
                  <a:lnTo>
                    <a:pt x="35" y="0"/>
                  </a:lnTo>
                  <a:lnTo>
                    <a:pt x="0" y="19"/>
                  </a:lnTo>
                  <a:close/>
                </a:path>
              </a:pathLst>
            </a:custGeom>
            <a:solidFill>
              <a:srgbClr val="000000"/>
            </a:solidFill>
            <a:ln>
              <a:noFill/>
            </a:ln>
          </p:spPr>
          <p:txBody>
            <a:bodyPr/>
            <a:lstStyle/>
            <a:p>
              <a:pPr>
                <a:defRPr/>
              </a:pPr>
              <a:endParaRPr lang="en-US" dirty="0">
                <a:latin typeface="+mn-lt"/>
              </a:endParaRPr>
            </a:p>
          </p:txBody>
        </p:sp>
        <p:sp>
          <p:nvSpPr>
            <p:cNvPr id="37" name="Freeform 42">
              <a:extLst>
                <a:ext uri="{FF2B5EF4-FFF2-40B4-BE49-F238E27FC236}">
                  <a16:creationId xmlns:a16="http://schemas.microsoft.com/office/drawing/2014/main" id="{A152D5FE-279E-6A96-4453-FC72B569F45F}"/>
                </a:ext>
              </a:extLst>
            </p:cNvPr>
            <p:cNvSpPr>
              <a:spLocks/>
            </p:cNvSpPr>
            <p:nvPr/>
          </p:nvSpPr>
          <p:spPr bwMode="auto">
            <a:xfrm>
              <a:off x="4439" y="2530"/>
              <a:ext cx="33" cy="26"/>
            </a:xfrm>
            <a:custGeom>
              <a:avLst/>
              <a:gdLst>
                <a:gd name="T0" fmla="*/ 0 w 65"/>
                <a:gd name="T1" fmla="*/ 2 h 52"/>
                <a:gd name="T2" fmla="*/ 2 w 65"/>
                <a:gd name="T3" fmla="*/ 4 h 52"/>
                <a:gd name="T4" fmla="*/ 5 w 65"/>
                <a:gd name="T5" fmla="*/ 2 h 52"/>
                <a:gd name="T6" fmla="*/ 3 w 65"/>
                <a:gd name="T7" fmla="*/ 0 h 52"/>
                <a:gd name="T8" fmla="*/ 0 w 65"/>
                <a:gd name="T9" fmla="*/ 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 h="52">
                  <a:moveTo>
                    <a:pt x="0" y="20"/>
                  </a:moveTo>
                  <a:lnTo>
                    <a:pt x="25" y="52"/>
                  </a:lnTo>
                  <a:lnTo>
                    <a:pt x="65" y="27"/>
                  </a:lnTo>
                  <a:lnTo>
                    <a:pt x="34" y="0"/>
                  </a:lnTo>
                  <a:lnTo>
                    <a:pt x="0" y="20"/>
                  </a:lnTo>
                  <a:close/>
                </a:path>
              </a:pathLst>
            </a:custGeom>
            <a:solidFill>
              <a:srgbClr val="000000"/>
            </a:solidFill>
            <a:ln>
              <a:noFill/>
            </a:ln>
          </p:spPr>
          <p:txBody>
            <a:bodyPr/>
            <a:lstStyle/>
            <a:p>
              <a:pPr>
                <a:defRPr/>
              </a:pPr>
              <a:endParaRPr lang="en-US" dirty="0">
                <a:latin typeface="+mn-lt"/>
              </a:endParaRPr>
            </a:p>
          </p:txBody>
        </p:sp>
        <p:sp>
          <p:nvSpPr>
            <p:cNvPr id="38" name="Freeform 43">
              <a:extLst>
                <a:ext uri="{FF2B5EF4-FFF2-40B4-BE49-F238E27FC236}">
                  <a16:creationId xmlns:a16="http://schemas.microsoft.com/office/drawing/2014/main" id="{D701B1C4-9FB7-20E0-C5B8-09D5F387547F}"/>
                </a:ext>
              </a:extLst>
            </p:cNvPr>
            <p:cNvSpPr>
              <a:spLocks/>
            </p:cNvSpPr>
            <p:nvPr/>
          </p:nvSpPr>
          <p:spPr bwMode="auto">
            <a:xfrm>
              <a:off x="4470" y="2517"/>
              <a:ext cx="33" cy="26"/>
            </a:xfrm>
            <a:custGeom>
              <a:avLst/>
              <a:gdLst>
                <a:gd name="T0" fmla="*/ 0 w 67"/>
                <a:gd name="T1" fmla="*/ 2 h 52"/>
                <a:gd name="T2" fmla="*/ 1 w 67"/>
                <a:gd name="T3" fmla="*/ 4 h 52"/>
                <a:gd name="T4" fmla="*/ 4 w 67"/>
                <a:gd name="T5" fmla="*/ 2 h 52"/>
                <a:gd name="T6" fmla="*/ 2 w 67"/>
                <a:gd name="T7" fmla="*/ 0 h 52"/>
                <a:gd name="T8" fmla="*/ 0 w 67"/>
                <a:gd name="T9" fmla="*/ 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 h="52">
                  <a:moveTo>
                    <a:pt x="0" y="21"/>
                  </a:moveTo>
                  <a:lnTo>
                    <a:pt x="25" y="52"/>
                  </a:lnTo>
                  <a:lnTo>
                    <a:pt x="67" y="26"/>
                  </a:lnTo>
                  <a:lnTo>
                    <a:pt x="35" y="0"/>
                  </a:lnTo>
                  <a:lnTo>
                    <a:pt x="0" y="21"/>
                  </a:lnTo>
                  <a:close/>
                </a:path>
              </a:pathLst>
            </a:custGeom>
            <a:solidFill>
              <a:srgbClr val="000000"/>
            </a:solidFill>
            <a:ln>
              <a:noFill/>
            </a:ln>
          </p:spPr>
          <p:txBody>
            <a:bodyPr/>
            <a:lstStyle/>
            <a:p>
              <a:pPr>
                <a:defRPr/>
              </a:pPr>
              <a:endParaRPr lang="en-US" dirty="0">
                <a:latin typeface="+mn-lt"/>
              </a:endParaRPr>
            </a:p>
          </p:txBody>
        </p:sp>
        <p:sp>
          <p:nvSpPr>
            <p:cNvPr id="39" name="Freeform 44">
              <a:extLst>
                <a:ext uri="{FF2B5EF4-FFF2-40B4-BE49-F238E27FC236}">
                  <a16:creationId xmlns:a16="http://schemas.microsoft.com/office/drawing/2014/main" id="{44979560-F150-EA72-38B8-E807AD4B981C}"/>
                </a:ext>
              </a:extLst>
            </p:cNvPr>
            <p:cNvSpPr>
              <a:spLocks/>
            </p:cNvSpPr>
            <p:nvPr/>
          </p:nvSpPr>
          <p:spPr bwMode="auto">
            <a:xfrm>
              <a:off x="4502" y="2504"/>
              <a:ext cx="32" cy="26"/>
            </a:xfrm>
            <a:custGeom>
              <a:avLst/>
              <a:gdLst>
                <a:gd name="T0" fmla="*/ 0 w 66"/>
                <a:gd name="T1" fmla="*/ 2 h 51"/>
                <a:gd name="T2" fmla="*/ 1 w 66"/>
                <a:gd name="T3" fmla="*/ 4 h 51"/>
                <a:gd name="T4" fmla="*/ 4 w 66"/>
                <a:gd name="T5" fmla="*/ 2 h 51"/>
                <a:gd name="T6" fmla="*/ 2 w 66"/>
                <a:gd name="T7" fmla="*/ 0 h 51"/>
                <a:gd name="T8" fmla="*/ 0 w 66"/>
                <a:gd name="T9" fmla="*/ 2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51">
                  <a:moveTo>
                    <a:pt x="0" y="20"/>
                  </a:moveTo>
                  <a:lnTo>
                    <a:pt x="25" y="51"/>
                  </a:lnTo>
                  <a:lnTo>
                    <a:pt x="66" y="27"/>
                  </a:lnTo>
                  <a:lnTo>
                    <a:pt x="35" y="0"/>
                  </a:lnTo>
                  <a:lnTo>
                    <a:pt x="0" y="20"/>
                  </a:lnTo>
                  <a:close/>
                </a:path>
              </a:pathLst>
            </a:custGeom>
            <a:solidFill>
              <a:srgbClr val="000000"/>
            </a:solidFill>
            <a:ln>
              <a:noFill/>
            </a:ln>
          </p:spPr>
          <p:txBody>
            <a:bodyPr/>
            <a:lstStyle/>
            <a:p>
              <a:pPr>
                <a:defRPr/>
              </a:pPr>
              <a:endParaRPr lang="en-US" dirty="0">
                <a:latin typeface="+mn-lt"/>
              </a:endParaRPr>
            </a:p>
          </p:txBody>
        </p:sp>
        <p:sp>
          <p:nvSpPr>
            <p:cNvPr id="40" name="Freeform 45">
              <a:extLst>
                <a:ext uri="{FF2B5EF4-FFF2-40B4-BE49-F238E27FC236}">
                  <a16:creationId xmlns:a16="http://schemas.microsoft.com/office/drawing/2014/main" id="{DBF4282D-E7B3-369F-3667-2855EB4C1480}"/>
                </a:ext>
              </a:extLst>
            </p:cNvPr>
            <p:cNvSpPr>
              <a:spLocks/>
            </p:cNvSpPr>
            <p:nvPr/>
          </p:nvSpPr>
          <p:spPr bwMode="auto">
            <a:xfrm>
              <a:off x="4533" y="2491"/>
              <a:ext cx="32" cy="25"/>
            </a:xfrm>
            <a:custGeom>
              <a:avLst/>
              <a:gdLst>
                <a:gd name="T0" fmla="*/ 0 w 66"/>
                <a:gd name="T1" fmla="*/ 1 h 51"/>
                <a:gd name="T2" fmla="*/ 1 w 66"/>
                <a:gd name="T3" fmla="*/ 3 h 51"/>
                <a:gd name="T4" fmla="*/ 4 w 66"/>
                <a:gd name="T5" fmla="*/ 1 h 51"/>
                <a:gd name="T6" fmla="*/ 2 w 66"/>
                <a:gd name="T7" fmla="*/ 0 h 51"/>
                <a:gd name="T8" fmla="*/ 0 w 66"/>
                <a:gd name="T9" fmla="*/ 1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51">
                  <a:moveTo>
                    <a:pt x="0" y="20"/>
                  </a:moveTo>
                  <a:lnTo>
                    <a:pt x="26" y="51"/>
                  </a:lnTo>
                  <a:lnTo>
                    <a:pt x="66" y="26"/>
                  </a:lnTo>
                  <a:lnTo>
                    <a:pt x="35" y="0"/>
                  </a:lnTo>
                  <a:lnTo>
                    <a:pt x="0" y="20"/>
                  </a:lnTo>
                  <a:close/>
                </a:path>
              </a:pathLst>
            </a:custGeom>
            <a:solidFill>
              <a:srgbClr val="000000"/>
            </a:solidFill>
            <a:ln>
              <a:noFill/>
            </a:ln>
          </p:spPr>
          <p:txBody>
            <a:bodyPr/>
            <a:lstStyle/>
            <a:p>
              <a:pPr>
                <a:defRPr/>
              </a:pPr>
              <a:endParaRPr lang="en-US" dirty="0">
                <a:latin typeface="+mn-lt"/>
              </a:endParaRPr>
            </a:p>
          </p:txBody>
        </p:sp>
      </p:grpSp>
    </p:spTree>
    <p:extLst>
      <p:ext uri="{BB962C8B-B14F-4D97-AF65-F5344CB8AC3E}">
        <p14:creationId xmlns:p14="http://schemas.microsoft.com/office/powerpoint/2010/main" val="2972979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2884488"/>
          </a:xfrm>
        </p:spPr>
        <p:txBody>
          <a:bodyPr>
            <a:normAutofit/>
          </a:bodyPr>
          <a:lstStyle/>
          <a:p>
            <a:pPr algn="ctr"/>
            <a:r>
              <a:rPr lang="en-US" sz="4400" b="1" dirty="0">
                <a:solidFill>
                  <a:srgbClr val="FFFFFF"/>
                </a:solidFill>
                <a:effectLst>
                  <a:outerShdw blurRad="38100" dist="38100" dir="2700000" algn="tl">
                    <a:srgbClr val="000000"/>
                  </a:outerShdw>
                </a:effectLst>
              </a:rPr>
              <a:t>DISCONNECTION/</a:t>
            </a:r>
            <a:br>
              <a:rPr lang="en-US" sz="4400" b="1" dirty="0">
                <a:solidFill>
                  <a:srgbClr val="FFFFFF"/>
                </a:solidFill>
                <a:effectLst>
                  <a:outerShdw blurRad="38100" dist="38100" dir="2700000" algn="tl">
                    <a:srgbClr val="000000"/>
                  </a:outerShdw>
                </a:effectLst>
              </a:rPr>
            </a:br>
            <a:r>
              <a:rPr lang="en-US" sz="4400" b="1" dirty="0">
                <a:solidFill>
                  <a:srgbClr val="FFFFFF"/>
                </a:solidFill>
                <a:effectLst>
                  <a:outerShdw blurRad="38100" dist="38100" dir="2700000" algn="tl">
                    <a:srgbClr val="000000"/>
                  </a:outerShdw>
                </a:effectLst>
              </a:rPr>
              <a:t>TERMINATION OF SERVICE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79939" y="342900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11" descr="MCj03112940000[1]">
            <a:extLst>
              <a:ext uri="{FF2B5EF4-FFF2-40B4-BE49-F238E27FC236}">
                <a16:creationId xmlns:a16="http://schemas.microsoft.com/office/drawing/2014/main" id="{8E6328D4-C753-8B30-A549-83D3F8CA89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2780" y="4066674"/>
            <a:ext cx="10414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2962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864442" cy="968725"/>
          </a:xfrm>
        </p:spPr>
        <p:txBody>
          <a:bodyPr>
            <a:normAutofit fontScale="90000"/>
          </a:bodyPr>
          <a:lstStyle/>
          <a:p>
            <a:pPr algn="ctr"/>
            <a:r>
              <a:rPr lang="en-US" altLang="en-US" sz="4400" dirty="0">
                <a:solidFill>
                  <a:schemeClr val="bg1"/>
                </a:solidFill>
              </a:rPr>
              <a:t>CUSTOMER REQUESTED TERMINATION OF SERVICE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pPr eaLnBrk="1" fontAlgn="auto" hangingPunct="1">
              <a:spcAft>
                <a:spcPts val="0"/>
              </a:spcAft>
              <a:defRPr/>
            </a:pPr>
            <a:r>
              <a:rPr lang="en-US" altLang="en-US" sz="2800" dirty="0">
                <a:solidFill>
                  <a:schemeClr val="bg2"/>
                </a:solidFill>
              </a:rPr>
              <a:t>customer desiring termination of service or address CHANGE MUST GIVE 3 DAYS NOTICE, SUBJECT TO  OTHER contractual obligations or tariff provisions.</a:t>
            </a:r>
          </a:p>
          <a:p>
            <a:pPr eaLnBrk="1" fontAlgn="auto" hangingPunct="1">
              <a:spcAft>
                <a:spcPts val="0"/>
              </a:spcAft>
              <a:defRPr/>
            </a:pPr>
            <a:r>
              <a:rPr lang="en-US" altLang="en-US" sz="2800" dirty="0">
                <a:solidFill>
                  <a:schemeClr val="bg2"/>
                </a:solidFill>
              </a:rPr>
              <a:t>The customer is not responsible for charges for service beyond the three-day notice period if the customer provides reasonable access to the meter during the notice period.</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367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sz="4400" dirty="0">
                <a:solidFill>
                  <a:schemeClr val="bg1"/>
                </a:solidFill>
              </a:rPr>
              <a:t>Termination of Utility Service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r>
              <a:rPr lang="en-US" altLang="en-US" sz="2800" b="1" dirty="0">
                <a:solidFill>
                  <a:schemeClr val="bg2"/>
                </a:solidFill>
                <a:latin typeface="Arial" panose="020B0604020202020204" pitchFamily="34" charset="0"/>
              </a:rPr>
              <a:t>Utility service may be terminated under some conditions.</a:t>
            </a:r>
          </a:p>
          <a:p>
            <a:pPr marL="0" indent="0">
              <a:buNone/>
            </a:pPr>
            <a:endParaRPr lang="en-US" dirty="0">
              <a:solidFill>
                <a:schemeClr val="bg2"/>
              </a:solidFill>
            </a:endParaRPr>
          </a:p>
          <a:p>
            <a:pPr eaLnBrk="1" fontAlgn="auto" hangingPunct="1">
              <a:spcAft>
                <a:spcPts val="0"/>
              </a:spcAft>
              <a:defRPr/>
            </a:pPr>
            <a:r>
              <a:rPr lang="en-US" altLang="en-US" sz="2800" dirty="0">
                <a:solidFill>
                  <a:schemeClr val="bg2"/>
                </a:solidFill>
              </a:rPr>
              <a:t>Non-Payment of Bill</a:t>
            </a:r>
            <a:endParaRPr lang="en-US" altLang="en-US" dirty="0">
              <a:solidFill>
                <a:schemeClr val="bg2"/>
              </a:solidFill>
            </a:endParaRPr>
          </a:p>
          <a:p>
            <a:pPr lvl="1" eaLnBrk="1" fontAlgn="auto" hangingPunct="1">
              <a:spcAft>
                <a:spcPts val="0"/>
              </a:spcAft>
              <a:defRPr/>
            </a:pPr>
            <a:r>
              <a:rPr lang="en-US" altLang="en-US" dirty="0">
                <a:solidFill>
                  <a:schemeClr val="bg2"/>
                </a:solidFill>
              </a:rPr>
              <a:t>Disconnect cannot occur for </a:t>
            </a:r>
            <a:r>
              <a:rPr lang="en-US" altLang="en-US" b="1" u="sng" dirty="0">
                <a:solidFill>
                  <a:schemeClr val="bg2"/>
                </a:solidFill>
              </a:rPr>
              <a:t>water or sewer</a:t>
            </a:r>
            <a:r>
              <a:rPr lang="en-US" altLang="en-US" dirty="0">
                <a:solidFill>
                  <a:schemeClr val="bg2"/>
                </a:solidFill>
              </a:rPr>
              <a:t> service </a:t>
            </a:r>
            <a:r>
              <a:rPr lang="en-US" altLang="en-US" b="1" u="sng" dirty="0">
                <a:solidFill>
                  <a:schemeClr val="bg2"/>
                </a:solidFill>
              </a:rPr>
              <a:t>before 20 days after</a:t>
            </a:r>
            <a:r>
              <a:rPr lang="en-US" altLang="en-US" dirty="0">
                <a:solidFill>
                  <a:schemeClr val="bg2"/>
                </a:solidFill>
              </a:rPr>
              <a:t> the original mailing date of the unpaid bill.</a:t>
            </a:r>
          </a:p>
          <a:p>
            <a:pPr lvl="1" eaLnBrk="1" fontAlgn="auto" hangingPunct="1">
              <a:spcAft>
                <a:spcPts val="0"/>
              </a:spcAft>
              <a:defRPr/>
            </a:pPr>
            <a:r>
              <a:rPr lang="en-US" altLang="en-US" dirty="0">
                <a:solidFill>
                  <a:schemeClr val="bg2"/>
                </a:solidFill>
              </a:rPr>
              <a:t>The disconnect notice </a:t>
            </a:r>
            <a:r>
              <a:rPr lang="en-US" altLang="en-US" b="1" u="sng" dirty="0">
                <a:solidFill>
                  <a:schemeClr val="bg2"/>
                </a:solidFill>
              </a:rPr>
              <a:t>5 days prior to disconnection of water or sewer service</a:t>
            </a:r>
            <a:r>
              <a:rPr lang="en-US" altLang="en-US" dirty="0">
                <a:solidFill>
                  <a:schemeClr val="bg2"/>
                </a:solidFill>
              </a:rPr>
              <a:t>.</a:t>
            </a:r>
          </a:p>
          <a:p>
            <a:pPr lvl="1" eaLnBrk="1" fontAlgn="auto" hangingPunct="1">
              <a:spcAft>
                <a:spcPts val="0"/>
              </a:spcAft>
              <a:defRPr/>
            </a:pPr>
            <a:r>
              <a:rPr lang="en-US" altLang="en-US" b="1" u="sng" dirty="0">
                <a:solidFill>
                  <a:schemeClr val="bg2"/>
                </a:solidFill>
              </a:rPr>
              <a:t>Payment plans may be negotiated</a:t>
            </a:r>
            <a:r>
              <a:rPr lang="en-US" altLang="en-US" dirty="0">
                <a:solidFill>
                  <a:schemeClr val="bg2"/>
                </a:solidFill>
              </a:rPr>
              <a:t> to keep service from termination.</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4031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sz="4400" b="1" dirty="0">
                <a:solidFill>
                  <a:schemeClr val="bg1"/>
                </a:solidFill>
              </a:rPr>
              <a:t>Termination of Utility Service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pPr eaLnBrk="1" fontAlgn="auto" hangingPunct="1">
              <a:spcAft>
                <a:spcPts val="0"/>
              </a:spcAft>
              <a:defRPr/>
            </a:pPr>
            <a:r>
              <a:rPr lang="en-US" altLang="en-US" b="1" u="sng" dirty="0">
                <a:solidFill>
                  <a:schemeClr val="bg2"/>
                </a:solidFill>
              </a:rPr>
              <a:t>Violation of Rules</a:t>
            </a:r>
          </a:p>
          <a:p>
            <a:pPr lvl="1" eaLnBrk="1" fontAlgn="auto" hangingPunct="1">
              <a:spcAft>
                <a:spcPts val="0"/>
              </a:spcAft>
              <a:defRPr/>
            </a:pPr>
            <a:r>
              <a:rPr lang="en-US" altLang="en-US" dirty="0">
                <a:solidFill>
                  <a:schemeClr val="bg2"/>
                </a:solidFill>
              </a:rPr>
              <a:t>Disconnection is permitted only </a:t>
            </a:r>
            <a:r>
              <a:rPr lang="en-US" altLang="en-US" b="1" u="sng" dirty="0">
                <a:solidFill>
                  <a:schemeClr val="bg2"/>
                </a:solidFill>
              </a:rPr>
              <a:t>after written notice</a:t>
            </a:r>
            <a:r>
              <a:rPr lang="en-US" altLang="en-US" dirty="0">
                <a:solidFill>
                  <a:schemeClr val="bg2"/>
                </a:solidFill>
              </a:rPr>
              <a:t> of problem and after a grace period to correct situation.</a:t>
            </a:r>
          </a:p>
          <a:p>
            <a:pPr eaLnBrk="1" fontAlgn="auto" hangingPunct="1">
              <a:lnSpc>
                <a:spcPct val="50000"/>
              </a:lnSpc>
              <a:spcAft>
                <a:spcPts val="0"/>
              </a:spcAft>
              <a:defRPr/>
            </a:pPr>
            <a:endParaRPr lang="en-US" altLang="en-US" dirty="0">
              <a:solidFill>
                <a:schemeClr val="bg2"/>
              </a:solidFill>
            </a:endParaRPr>
          </a:p>
          <a:p>
            <a:pPr eaLnBrk="1" fontAlgn="auto" hangingPunct="1">
              <a:spcAft>
                <a:spcPts val="0"/>
              </a:spcAft>
              <a:defRPr/>
            </a:pPr>
            <a:r>
              <a:rPr lang="en-US" altLang="en-US" b="1" u="sng" dirty="0">
                <a:solidFill>
                  <a:schemeClr val="bg2"/>
                </a:solidFill>
              </a:rPr>
              <a:t>Dangerous Situation</a:t>
            </a:r>
          </a:p>
          <a:p>
            <a:pPr lvl="1" eaLnBrk="1" fontAlgn="auto" hangingPunct="1">
              <a:spcAft>
                <a:spcPts val="0"/>
              </a:spcAft>
              <a:defRPr/>
            </a:pPr>
            <a:r>
              <a:rPr lang="en-US" altLang="en-US" b="1" u="sng" dirty="0">
                <a:solidFill>
                  <a:schemeClr val="bg2"/>
                </a:solidFill>
              </a:rPr>
              <a:t>Immediate disconnection</a:t>
            </a:r>
            <a:r>
              <a:rPr lang="en-US" altLang="en-US" dirty="0">
                <a:solidFill>
                  <a:schemeClr val="bg2"/>
                </a:solidFill>
              </a:rPr>
              <a:t> is permitted with a follow-up of a written explanation.  Action is required by customer before reconnection.</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8701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2843296"/>
          </a:xfrm>
        </p:spPr>
        <p:txBody>
          <a:bodyPr>
            <a:normAutofit/>
          </a:bodyPr>
          <a:lstStyle/>
          <a:p>
            <a:pPr algn="ctr"/>
            <a:r>
              <a:rPr lang="en-US" sz="6000" b="1" dirty="0">
                <a:solidFill>
                  <a:srgbClr val="FFFFFF"/>
                </a:solidFill>
                <a:effectLst>
                  <a:outerShdw blurRad="38100" dist="38100" dir="2700000" algn="tl">
                    <a:srgbClr val="000000"/>
                  </a:outerShdw>
                </a:effectLst>
              </a:rPr>
              <a:t>LEAK</a:t>
            </a:r>
            <a:br>
              <a:rPr lang="en-US" sz="6000" b="1" dirty="0">
                <a:solidFill>
                  <a:srgbClr val="FFFFFF"/>
                </a:solidFill>
                <a:effectLst>
                  <a:outerShdw blurRad="38100" dist="38100" dir="2700000" algn="tl">
                    <a:srgbClr val="000000"/>
                  </a:outerShdw>
                </a:effectLst>
              </a:rPr>
            </a:br>
            <a:r>
              <a:rPr lang="en-US" sz="6000" b="1" dirty="0">
                <a:solidFill>
                  <a:srgbClr val="FFFFFF"/>
                </a:solidFill>
                <a:effectLst>
                  <a:outerShdw blurRad="38100" dist="38100" dir="2700000" algn="tl">
                    <a:srgbClr val="000000"/>
                  </a:outerShdw>
                </a:effectLst>
              </a:rPr>
              <a:t>ADJUSTMENT</a:t>
            </a:r>
            <a:br>
              <a:rPr lang="en-US" sz="6000" b="1" dirty="0">
                <a:solidFill>
                  <a:srgbClr val="FFFFFF"/>
                </a:solidFill>
                <a:effectLst>
                  <a:outerShdw blurRad="38100" dist="38100" dir="2700000" algn="tl">
                    <a:srgbClr val="000000"/>
                  </a:outerShdw>
                </a:effectLst>
              </a:rPr>
            </a:br>
            <a:r>
              <a:rPr lang="en-US" sz="6000" b="1" dirty="0">
                <a:solidFill>
                  <a:srgbClr val="FFFFFF"/>
                </a:solidFill>
                <a:effectLst>
                  <a:outerShdw blurRad="38100" dist="38100" dir="2700000" algn="tl">
                    <a:srgbClr val="000000"/>
                  </a:outerShdw>
                </a:effectLst>
              </a:rPr>
              <a:t>POLICY</a:t>
            </a:r>
            <a:endParaRPr lang="en-US" sz="60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332424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Object 5">
            <a:extLst>
              <a:ext uri="{FF2B5EF4-FFF2-40B4-BE49-F238E27FC236}">
                <a16:creationId xmlns:a16="http://schemas.microsoft.com/office/drawing/2014/main" id="{05AA076F-22ED-E803-F26D-DFBEC22792C0}"/>
              </a:ext>
            </a:extLst>
          </p:cNvPr>
          <p:cNvGraphicFramePr>
            <a:graphicFrameLocks noChangeAspect="1"/>
          </p:cNvGraphicFramePr>
          <p:nvPr>
            <p:extLst>
              <p:ext uri="{D42A27DB-BD31-4B8C-83A1-F6EECF244321}">
                <p14:modId xmlns:p14="http://schemas.microsoft.com/office/powerpoint/2010/main" val="4175326619"/>
              </p:ext>
            </p:extLst>
          </p:nvPr>
        </p:nvGraphicFramePr>
        <p:xfrm>
          <a:off x="5262657" y="4001294"/>
          <a:ext cx="1512888" cy="1851025"/>
        </p:xfrm>
        <a:graphic>
          <a:graphicData uri="http://schemas.openxmlformats.org/presentationml/2006/ole">
            <mc:AlternateContent xmlns:mc="http://schemas.openxmlformats.org/markup-compatibility/2006">
              <mc:Choice xmlns:v="urn:schemas-microsoft-com:vml" Requires="v">
                <p:oleObj name="Clip" r:id="rId3" imgW="1513332" imgH="1850746" progId="MS_ClipArt_Gallery.2">
                  <p:embed/>
                </p:oleObj>
              </mc:Choice>
              <mc:Fallback>
                <p:oleObj name="Clip" r:id="rId3" imgW="1513332" imgH="1850746" progId="MS_ClipArt_Gallery.2">
                  <p:embed/>
                  <p:pic>
                    <p:nvPicPr>
                      <p:cNvPr id="6" name="Object 5">
                        <a:extLst>
                          <a:ext uri="{FF2B5EF4-FFF2-40B4-BE49-F238E27FC236}">
                            <a16:creationId xmlns:a16="http://schemas.microsoft.com/office/drawing/2014/main" id="{05AA076F-22ED-E803-F26D-DFBEC22792C0}"/>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2657" y="4001294"/>
                        <a:ext cx="1512888" cy="185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4530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chemeClr val="bg2"/>
                </a:solidFill>
                <a:effectLst>
                  <a:outerShdw blurRad="38100" dist="38100" dir="2700000" algn="tl">
                    <a:srgbClr val="000000"/>
                  </a:outerShdw>
                </a:effectLst>
              </a:rPr>
              <a:t>LEAK  ADJUSTMENTS</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10000"/>
          </a:bodyPr>
          <a:lstStyle/>
          <a:p>
            <a:pPr marL="0" indent="0">
              <a:buNone/>
            </a:pPr>
            <a:endParaRPr lang="en-US" dirty="0">
              <a:solidFill>
                <a:schemeClr val="bg1"/>
              </a:solidFill>
            </a:endParaRPr>
          </a:p>
          <a:p>
            <a:pPr algn="just" eaLnBrk="1" fontAlgn="auto" hangingPunct="1">
              <a:lnSpc>
                <a:spcPct val="110000"/>
              </a:lnSpc>
              <a:spcBef>
                <a:spcPct val="0"/>
              </a:spcBef>
              <a:spcAft>
                <a:spcPct val="120000"/>
              </a:spcAft>
              <a:defRPr/>
            </a:pPr>
            <a:r>
              <a:rPr lang="en-US" altLang="en-US" sz="2800" dirty="0">
                <a:solidFill>
                  <a:schemeClr val="bg2"/>
                </a:solidFill>
              </a:rPr>
              <a:t>A utility </a:t>
            </a:r>
            <a:r>
              <a:rPr lang="en-US" altLang="en-US" sz="2800" u="sng" dirty="0">
                <a:solidFill>
                  <a:schemeClr val="bg2"/>
                </a:solidFill>
              </a:rPr>
              <a:t>may</a:t>
            </a:r>
            <a:r>
              <a:rPr lang="en-US" altLang="en-US" sz="2800" dirty="0">
                <a:solidFill>
                  <a:schemeClr val="bg2"/>
                </a:solidFill>
              </a:rPr>
              <a:t> choose to offer a leak adjustment.</a:t>
            </a:r>
          </a:p>
          <a:p>
            <a:pPr algn="just" eaLnBrk="1" fontAlgn="auto" hangingPunct="1">
              <a:lnSpc>
                <a:spcPct val="110000"/>
              </a:lnSpc>
              <a:spcBef>
                <a:spcPct val="0"/>
              </a:spcBef>
              <a:spcAft>
                <a:spcPct val="120000"/>
              </a:spcAft>
              <a:defRPr/>
            </a:pPr>
            <a:r>
              <a:rPr lang="en-US" altLang="en-US" sz="2800" dirty="0">
                <a:solidFill>
                  <a:schemeClr val="bg2"/>
                </a:solidFill>
              </a:rPr>
              <a:t>Leak Adjustments are </a:t>
            </a:r>
            <a:r>
              <a:rPr lang="en-US" altLang="en-US" sz="2800" u="sng" dirty="0">
                <a:solidFill>
                  <a:schemeClr val="bg2"/>
                </a:solidFill>
              </a:rPr>
              <a:t>not</a:t>
            </a:r>
            <a:r>
              <a:rPr lang="en-US" altLang="en-US" sz="2800" dirty="0">
                <a:solidFill>
                  <a:schemeClr val="bg2"/>
                </a:solidFill>
              </a:rPr>
              <a:t> required by the PSC.</a:t>
            </a:r>
          </a:p>
          <a:p>
            <a:pPr algn="just" eaLnBrk="1" fontAlgn="auto" hangingPunct="1">
              <a:lnSpc>
                <a:spcPct val="110000"/>
              </a:lnSpc>
              <a:spcBef>
                <a:spcPct val="0"/>
              </a:spcBef>
              <a:spcAft>
                <a:spcPct val="120000"/>
              </a:spcAft>
              <a:defRPr/>
            </a:pPr>
            <a:r>
              <a:rPr lang="en-US" altLang="en-US" sz="2800" dirty="0">
                <a:solidFill>
                  <a:schemeClr val="bg2"/>
                </a:solidFill>
              </a:rPr>
              <a:t>Absolutely </a:t>
            </a:r>
            <a:r>
              <a:rPr lang="en-US" altLang="en-US" sz="2800" u="sng" dirty="0">
                <a:solidFill>
                  <a:schemeClr val="bg2"/>
                </a:solidFill>
              </a:rPr>
              <a:t>no</a:t>
            </a:r>
            <a:r>
              <a:rPr lang="en-US" altLang="en-US" sz="2800" dirty="0">
                <a:solidFill>
                  <a:schemeClr val="bg2"/>
                </a:solidFill>
              </a:rPr>
              <a:t> leak adjustment may be made without a written policy in the tariff.</a:t>
            </a:r>
          </a:p>
          <a:p>
            <a:pPr algn="just" eaLnBrk="1" fontAlgn="auto" hangingPunct="1">
              <a:lnSpc>
                <a:spcPct val="110000"/>
              </a:lnSpc>
              <a:spcBef>
                <a:spcPct val="0"/>
              </a:spcBef>
              <a:spcAft>
                <a:spcPct val="120000"/>
              </a:spcAft>
              <a:defRPr/>
            </a:pPr>
            <a:r>
              <a:rPr lang="en-US" altLang="en-US" sz="2800" dirty="0">
                <a:solidFill>
                  <a:schemeClr val="bg2"/>
                </a:solidFill>
              </a:rPr>
              <a:t>Everyone must be treated equally in accordance to the tariffed policy</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688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rgbClr val="FFFFFF"/>
                </a:solidFill>
                <a:effectLst>
                  <a:outerShdw blurRad="38100" dist="38100" dir="2700000" algn="tl">
                    <a:srgbClr val="000000"/>
                  </a:outerShdw>
                </a:effectLst>
              </a:rPr>
              <a:t>LEAK  ADJUSTMENTS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D699738-7301-B307-F9DC-18FCF37359CB}"/>
              </a:ext>
            </a:extLst>
          </p:cNvPr>
          <p:cNvSpPr txBox="1"/>
          <p:nvPr/>
        </p:nvSpPr>
        <p:spPr>
          <a:xfrm>
            <a:off x="489284" y="1909013"/>
            <a:ext cx="11109158" cy="3693319"/>
          </a:xfrm>
          <a:prstGeom prst="rect">
            <a:avLst/>
          </a:prstGeom>
          <a:noFill/>
        </p:spPr>
        <p:txBody>
          <a:bodyPr wrap="square">
            <a:spAutoFit/>
          </a:bodyPr>
          <a:lstStyle/>
          <a:p>
            <a:pPr algn="just" eaLnBrk="1" fontAlgn="auto" hangingPunct="1">
              <a:spcBef>
                <a:spcPct val="0"/>
              </a:spcBef>
              <a:spcAft>
                <a:spcPct val="75000"/>
              </a:spcAft>
              <a:defRPr/>
            </a:pPr>
            <a:r>
              <a:rPr lang="en-US" altLang="en-US" sz="3600" dirty="0">
                <a:solidFill>
                  <a:schemeClr val="bg2"/>
                </a:solidFill>
              </a:rPr>
              <a:t>For Line Loss considerations, the amount of gallons flowing through the meter should never be adjusted.</a:t>
            </a:r>
          </a:p>
          <a:p>
            <a:pPr algn="just" eaLnBrk="1" fontAlgn="auto" hangingPunct="1">
              <a:spcBef>
                <a:spcPct val="0"/>
              </a:spcBef>
              <a:spcAft>
                <a:spcPct val="75000"/>
              </a:spcAft>
              <a:defRPr/>
            </a:pPr>
            <a:r>
              <a:rPr lang="en-US" altLang="en-US" sz="3600" dirty="0">
                <a:solidFill>
                  <a:schemeClr val="bg2"/>
                </a:solidFill>
              </a:rPr>
              <a:t>Instead, adjustments should be done on the monetary side.</a:t>
            </a:r>
          </a:p>
          <a:p>
            <a:pPr algn="just" eaLnBrk="1" fontAlgn="auto" hangingPunct="1">
              <a:spcBef>
                <a:spcPct val="0"/>
              </a:spcBef>
              <a:spcAft>
                <a:spcPct val="75000"/>
              </a:spcAft>
              <a:defRPr/>
            </a:pPr>
            <a:r>
              <a:rPr lang="en-US" altLang="en-US" sz="3600" dirty="0">
                <a:solidFill>
                  <a:schemeClr val="bg2"/>
                </a:solidFill>
              </a:rPr>
              <a:t>The adjustment </a:t>
            </a:r>
            <a:r>
              <a:rPr lang="en-US" altLang="en-US" sz="3600" u="sng" dirty="0">
                <a:solidFill>
                  <a:schemeClr val="bg2"/>
                </a:solidFill>
              </a:rPr>
              <a:t>must</a:t>
            </a:r>
            <a:r>
              <a:rPr lang="en-US" altLang="en-US" sz="3600" dirty="0">
                <a:solidFill>
                  <a:schemeClr val="bg2"/>
                </a:solidFill>
              </a:rPr>
              <a:t> cover the cost of the water.</a:t>
            </a:r>
          </a:p>
        </p:txBody>
      </p:sp>
    </p:spTree>
    <p:extLst>
      <p:ext uri="{BB962C8B-B14F-4D97-AF65-F5344CB8AC3E}">
        <p14:creationId xmlns:p14="http://schemas.microsoft.com/office/powerpoint/2010/main" val="3677218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rgbClr val="FFFFFF"/>
                </a:solidFill>
                <a:effectLst>
                  <a:outerShdw blurRad="38100" dist="38100" dir="2700000" algn="tl">
                    <a:srgbClr val="000000"/>
                  </a:outerShdw>
                </a:effectLst>
              </a:rPr>
              <a:t>LEAK  ADJUSTMENTS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279413" y="1825625"/>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Text Box 6">
            <a:extLst>
              <a:ext uri="{FF2B5EF4-FFF2-40B4-BE49-F238E27FC236}">
                <a16:creationId xmlns:a16="http://schemas.microsoft.com/office/drawing/2014/main" id="{407190A1-8AB0-2B85-618B-3DBD4A079946}"/>
              </a:ext>
            </a:extLst>
          </p:cNvPr>
          <p:cNvSpPr txBox="1">
            <a:spLocks noChangeArrowheads="1"/>
          </p:cNvSpPr>
          <p:nvPr/>
        </p:nvSpPr>
        <p:spPr bwMode="auto">
          <a:xfrm>
            <a:off x="1943100" y="1189038"/>
            <a:ext cx="8305800" cy="457200"/>
          </a:xfrm>
          <a:prstGeom prst="rect">
            <a:avLst/>
          </a:prstGeom>
          <a:noFill/>
          <a:ln>
            <a:noFill/>
          </a:ln>
          <a:effectLst/>
        </p:spPr>
        <p:txBody>
          <a:bodyPr>
            <a:spAutoFit/>
          </a:bodyPr>
          <a:lstStyle/>
          <a:p>
            <a:pPr algn="ctr">
              <a:spcBef>
                <a:spcPct val="50000"/>
              </a:spcBef>
              <a:defRPr/>
            </a:pPr>
            <a:r>
              <a:rPr lang="en-US" sz="2400" b="1" dirty="0">
                <a:solidFill>
                  <a:schemeClr val="bg2"/>
                </a:solidFill>
                <a:effectLst>
                  <a:outerShdw blurRad="38100" dist="38100" dir="2700000" algn="tl">
                    <a:srgbClr val="000000"/>
                  </a:outerShdw>
                </a:effectLst>
                <a:latin typeface="Arial" charset="0"/>
              </a:rPr>
              <a:t>SUGGESTED  INCLUSIONS</a:t>
            </a:r>
          </a:p>
        </p:txBody>
      </p:sp>
      <p:sp>
        <p:nvSpPr>
          <p:cNvPr id="8" name="TextBox 7">
            <a:extLst>
              <a:ext uri="{FF2B5EF4-FFF2-40B4-BE49-F238E27FC236}">
                <a16:creationId xmlns:a16="http://schemas.microsoft.com/office/drawing/2014/main" id="{862D368C-1C5E-17ED-4CD1-D736C04F4D76}"/>
              </a:ext>
            </a:extLst>
          </p:cNvPr>
          <p:cNvSpPr txBox="1"/>
          <p:nvPr/>
        </p:nvSpPr>
        <p:spPr>
          <a:xfrm>
            <a:off x="762000" y="2413337"/>
            <a:ext cx="9753600" cy="4031873"/>
          </a:xfrm>
          <a:prstGeom prst="rect">
            <a:avLst/>
          </a:prstGeom>
          <a:noFill/>
        </p:spPr>
        <p:txBody>
          <a:bodyPr wrap="square">
            <a:spAutoFit/>
          </a:bodyPr>
          <a:lstStyle/>
          <a:p>
            <a:pPr algn="just" eaLnBrk="1" fontAlgn="auto" hangingPunct="1">
              <a:spcBef>
                <a:spcPct val="0"/>
              </a:spcBef>
              <a:spcAft>
                <a:spcPct val="100000"/>
              </a:spcAft>
              <a:defRPr/>
            </a:pPr>
            <a:r>
              <a:rPr lang="en-US" altLang="en-US" sz="3200" dirty="0">
                <a:solidFill>
                  <a:schemeClr val="bg2"/>
                </a:solidFill>
              </a:rPr>
              <a:t>The customer should make the request in writing.</a:t>
            </a:r>
          </a:p>
          <a:p>
            <a:pPr algn="just" eaLnBrk="1" fontAlgn="auto" hangingPunct="1">
              <a:spcBef>
                <a:spcPct val="0"/>
              </a:spcBef>
              <a:spcAft>
                <a:spcPct val="100000"/>
              </a:spcAft>
              <a:defRPr/>
            </a:pPr>
            <a:r>
              <a:rPr lang="en-US" altLang="en-US" sz="3200" dirty="0">
                <a:solidFill>
                  <a:schemeClr val="bg2"/>
                </a:solidFill>
              </a:rPr>
              <a:t>The bill should be the average monthly bill plus the additional water that flowed thru the meter charged at a reduced rate.</a:t>
            </a:r>
          </a:p>
          <a:p>
            <a:pPr algn="just" eaLnBrk="1" fontAlgn="auto" hangingPunct="1">
              <a:spcBef>
                <a:spcPct val="0"/>
              </a:spcBef>
              <a:spcAft>
                <a:spcPct val="100000"/>
              </a:spcAft>
              <a:defRPr/>
            </a:pPr>
            <a:r>
              <a:rPr lang="en-US" altLang="en-US" sz="3200" dirty="0">
                <a:solidFill>
                  <a:schemeClr val="bg2"/>
                </a:solidFill>
              </a:rPr>
              <a:t>The number of adjustments over a period of time should be limited.</a:t>
            </a:r>
          </a:p>
        </p:txBody>
      </p:sp>
    </p:spTree>
    <p:extLst>
      <p:ext uri="{BB962C8B-B14F-4D97-AF65-F5344CB8AC3E}">
        <p14:creationId xmlns:p14="http://schemas.microsoft.com/office/powerpoint/2010/main" val="1749454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303042" cy="2939546"/>
          </a:xfrm>
        </p:spPr>
        <p:txBody>
          <a:bodyPr>
            <a:normAutofit/>
          </a:bodyPr>
          <a:lstStyle/>
          <a:p>
            <a:pPr algn="ctr"/>
            <a:r>
              <a:rPr lang="en-US" sz="6000" b="1" dirty="0">
                <a:solidFill>
                  <a:srgbClr val="FFFFFF"/>
                </a:solidFill>
                <a:effectLst>
                  <a:outerShdw blurRad="38100" dist="38100" dir="2700000" algn="tl">
                    <a:srgbClr val="000000"/>
                  </a:outerShdw>
                </a:effectLst>
              </a:rPr>
              <a:t>MONITORING</a:t>
            </a:r>
            <a:br>
              <a:rPr lang="en-US" sz="6000" b="1" dirty="0">
                <a:solidFill>
                  <a:srgbClr val="FFFFFF"/>
                </a:solidFill>
                <a:effectLst>
                  <a:outerShdw blurRad="38100" dist="38100" dir="2700000" algn="tl">
                    <a:srgbClr val="000000"/>
                  </a:outerShdw>
                </a:effectLst>
              </a:rPr>
            </a:br>
            <a:r>
              <a:rPr lang="en-US" sz="6000" b="1" dirty="0">
                <a:solidFill>
                  <a:srgbClr val="FFFFFF"/>
                </a:solidFill>
                <a:effectLst>
                  <a:outerShdw blurRad="38100" dist="38100" dir="2700000" algn="tl">
                    <a:srgbClr val="000000"/>
                  </a:outerShdw>
                </a:effectLst>
              </a:rPr>
              <a:t>CUSTOMER</a:t>
            </a:r>
            <a:br>
              <a:rPr lang="en-US" sz="6000" b="1" dirty="0">
                <a:solidFill>
                  <a:srgbClr val="FFFFFF"/>
                </a:solidFill>
                <a:effectLst>
                  <a:outerShdw blurRad="38100" dist="38100" dir="2700000" algn="tl">
                    <a:srgbClr val="000000"/>
                  </a:outerShdw>
                </a:effectLst>
              </a:rPr>
            </a:br>
            <a:r>
              <a:rPr lang="en-US" sz="6000" b="1" dirty="0">
                <a:solidFill>
                  <a:srgbClr val="FFFFFF"/>
                </a:solidFill>
                <a:effectLst>
                  <a:outerShdw blurRad="38100" dist="38100" dir="2700000" algn="tl">
                    <a:srgbClr val="000000"/>
                  </a:outerShdw>
                </a:effectLst>
              </a:rPr>
              <a:t>USAGE</a:t>
            </a:r>
            <a:endParaRPr lang="en-US" sz="60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199202" y="3789469"/>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7" descr="MMj02830200000[1]">
            <a:extLst>
              <a:ext uri="{FF2B5EF4-FFF2-40B4-BE49-F238E27FC236}">
                <a16:creationId xmlns:a16="http://schemas.microsoft.com/office/drawing/2014/main" id="{5296F004-008C-D6E0-482B-4E6519E7191C}"/>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848726" y="4079751"/>
            <a:ext cx="1945105" cy="194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52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chemeClr val="bg2"/>
                </a:solidFill>
                <a:effectLst>
                  <a:outerShdw blurRad="38100" dist="38100" dir="2700000" algn="tl">
                    <a:srgbClr val="000000"/>
                  </a:outerShdw>
                </a:effectLst>
              </a:rPr>
              <a:t>MONITORING  USAGE</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a:bodyPr>
          <a:lstStyle/>
          <a:p>
            <a:pPr marL="0" indent="0">
              <a:buNone/>
            </a:pPr>
            <a:endParaRPr lang="en-US" dirty="0">
              <a:solidFill>
                <a:schemeClr val="bg1"/>
              </a:solidFill>
            </a:endParaRPr>
          </a:p>
          <a:p>
            <a:pPr algn="just" eaLnBrk="1" fontAlgn="auto" hangingPunct="1">
              <a:lnSpc>
                <a:spcPct val="125000"/>
              </a:lnSpc>
              <a:spcBef>
                <a:spcPct val="0"/>
              </a:spcBef>
              <a:spcAft>
                <a:spcPct val="125000"/>
              </a:spcAft>
              <a:defRPr/>
            </a:pPr>
            <a:r>
              <a:rPr lang="en-US" altLang="en-US" sz="2800" dirty="0">
                <a:solidFill>
                  <a:schemeClr val="bg2"/>
                </a:solidFill>
              </a:rPr>
              <a:t>Each utility must include procedure in its tariff for monitoring customers usage at least annually.</a:t>
            </a:r>
          </a:p>
          <a:p>
            <a:pPr algn="just" eaLnBrk="1" fontAlgn="auto" hangingPunct="1">
              <a:lnSpc>
                <a:spcPct val="125000"/>
              </a:lnSpc>
              <a:spcBef>
                <a:spcPct val="0"/>
              </a:spcBef>
              <a:spcAft>
                <a:spcPct val="125000"/>
              </a:spcAft>
              <a:defRPr/>
            </a:pPr>
            <a:r>
              <a:rPr lang="en-US" altLang="en-US" sz="2800" dirty="0">
                <a:solidFill>
                  <a:schemeClr val="bg2"/>
                </a:solidFill>
              </a:rPr>
              <a:t>The procedures must be designed to draw the utility’s attention to unusual deviations in a customer’s usage and provide for reasonable means by which the utility can determine the reasons for the unusual deviation.</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825625"/>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Text Box 6">
            <a:extLst>
              <a:ext uri="{FF2B5EF4-FFF2-40B4-BE49-F238E27FC236}">
                <a16:creationId xmlns:a16="http://schemas.microsoft.com/office/drawing/2014/main" id="{75BDC428-39A1-0B3A-F802-3ADE1776E9AB}"/>
              </a:ext>
            </a:extLst>
          </p:cNvPr>
          <p:cNvSpPr txBox="1">
            <a:spLocks noChangeArrowheads="1"/>
          </p:cNvSpPr>
          <p:nvPr/>
        </p:nvSpPr>
        <p:spPr bwMode="auto">
          <a:xfrm>
            <a:off x="1943100" y="1254836"/>
            <a:ext cx="8305800" cy="396875"/>
          </a:xfrm>
          <a:prstGeom prst="rect">
            <a:avLst/>
          </a:prstGeom>
          <a:noFill/>
          <a:ln>
            <a:noFill/>
          </a:ln>
          <a:effectLst/>
        </p:spPr>
        <p:txBody>
          <a:bodyPr>
            <a:spAutoFit/>
          </a:bodyPr>
          <a:lstStyle/>
          <a:p>
            <a:pPr algn="ctr">
              <a:spcBef>
                <a:spcPct val="50000"/>
              </a:spcBef>
              <a:defRPr/>
            </a:pPr>
            <a:r>
              <a:rPr lang="en-US" sz="2000" dirty="0">
                <a:solidFill>
                  <a:schemeClr val="bg2"/>
                </a:solidFill>
                <a:effectLst>
                  <a:outerShdw blurRad="38100" dist="38100" dir="2700000" algn="tl">
                    <a:srgbClr val="000000"/>
                  </a:outerShdw>
                </a:effectLst>
                <a:latin typeface="Arial" charset="0"/>
              </a:rPr>
              <a:t>807  KAR  5:006  Sec 11 (3)</a:t>
            </a:r>
          </a:p>
        </p:txBody>
      </p:sp>
    </p:spTree>
    <p:extLst>
      <p:ext uri="{BB962C8B-B14F-4D97-AF65-F5344CB8AC3E}">
        <p14:creationId xmlns:p14="http://schemas.microsoft.com/office/powerpoint/2010/main" val="1415394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pPr algn="ctr"/>
            <a:r>
              <a:rPr lang="en-US" sz="5400" b="1" u="sng" dirty="0">
                <a:solidFill>
                  <a:schemeClr val="bg2"/>
                </a:solidFill>
                <a:effectLst>
                  <a:outerShdw blurRad="38100" dist="38100" dir="2700000" algn="tl">
                    <a:srgbClr val="000000"/>
                  </a:outerShdw>
                </a:effectLst>
              </a:rPr>
              <a:t>MONITORING  USAGE</a:t>
            </a:r>
            <a:endParaRPr lang="en-US" sz="5400"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r>
              <a:rPr lang="en-US" altLang="en-US" sz="4400" dirty="0">
                <a:solidFill>
                  <a:schemeClr val="bg2"/>
                </a:solidFill>
              </a:rPr>
              <a:t>If the usage is unduly high and cannot be explained, the utility must test the meter to determine whether the meter shows an average error greater than two (2) percent fast or slow</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736079"/>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Text Box 6">
            <a:extLst>
              <a:ext uri="{FF2B5EF4-FFF2-40B4-BE49-F238E27FC236}">
                <a16:creationId xmlns:a16="http://schemas.microsoft.com/office/drawing/2014/main" id="{AF1A7340-4972-B198-C789-1A40EAC85A3D}"/>
              </a:ext>
            </a:extLst>
          </p:cNvPr>
          <p:cNvSpPr txBox="1">
            <a:spLocks noChangeArrowheads="1"/>
          </p:cNvSpPr>
          <p:nvPr/>
        </p:nvSpPr>
        <p:spPr bwMode="auto">
          <a:xfrm>
            <a:off x="1866201" y="1135412"/>
            <a:ext cx="8305800" cy="584775"/>
          </a:xfrm>
          <a:prstGeom prst="rect">
            <a:avLst/>
          </a:prstGeom>
          <a:noFill/>
          <a:ln>
            <a:noFill/>
          </a:ln>
          <a:effectLst/>
        </p:spPr>
        <p:txBody>
          <a:bodyPr>
            <a:spAutoFit/>
          </a:bodyPr>
          <a:lstStyle/>
          <a:p>
            <a:pPr algn="ctr">
              <a:spcBef>
                <a:spcPct val="50000"/>
              </a:spcBef>
              <a:defRPr/>
            </a:pPr>
            <a:r>
              <a:rPr lang="en-US" sz="3200" dirty="0">
                <a:solidFill>
                  <a:schemeClr val="bg2"/>
                </a:solidFill>
                <a:effectLst>
                  <a:outerShdw blurRad="38100" dist="38100" dir="2700000" algn="tl">
                    <a:srgbClr val="000000"/>
                  </a:outerShdw>
                </a:effectLst>
                <a:latin typeface="Arial" charset="0"/>
              </a:rPr>
              <a:t>807  KAR  5:006  Sec 11 (3)</a:t>
            </a:r>
          </a:p>
        </p:txBody>
      </p:sp>
    </p:spTree>
    <p:extLst>
      <p:ext uri="{BB962C8B-B14F-4D97-AF65-F5344CB8AC3E}">
        <p14:creationId xmlns:p14="http://schemas.microsoft.com/office/powerpoint/2010/main" val="907033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u="sng" dirty="0">
                <a:solidFill>
                  <a:srgbClr val="FFFFFF"/>
                </a:solidFill>
                <a:effectLst>
                  <a:outerShdw blurRad="38100" dist="38100" dir="2700000" algn="tl">
                    <a:srgbClr val="000000"/>
                  </a:outerShdw>
                </a:effectLst>
              </a:rPr>
            </a:br>
            <a:br>
              <a:rPr lang="en-US" sz="4400" b="1" u="sng" dirty="0">
                <a:solidFill>
                  <a:srgbClr val="FFFFFF"/>
                </a:solidFill>
                <a:effectLst>
                  <a:outerShdw blurRad="38100" dist="38100" dir="2700000" algn="tl">
                    <a:srgbClr val="000000"/>
                  </a:outerShdw>
                </a:effectLst>
              </a:rPr>
            </a:br>
            <a:r>
              <a:rPr lang="en-US" sz="4400" b="1" dirty="0">
                <a:solidFill>
                  <a:srgbClr val="FFFFFF"/>
                </a:solidFill>
                <a:effectLst>
                  <a:outerShdw blurRad="38100" dist="38100" dir="2700000" algn="tl">
                    <a:srgbClr val="000000"/>
                  </a:outerShdw>
                </a:effectLst>
              </a:rPr>
              <a:t>BILL</a:t>
            </a:r>
            <a:br>
              <a:rPr lang="en-US" sz="4400" b="1" dirty="0">
                <a:solidFill>
                  <a:srgbClr val="FFFFFF"/>
                </a:solidFill>
                <a:effectLst>
                  <a:outerShdw blurRad="38100" dist="38100" dir="2700000" algn="tl">
                    <a:srgbClr val="000000"/>
                  </a:outerShdw>
                </a:effectLst>
              </a:rPr>
            </a:br>
            <a:r>
              <a:rPr lang="en-US" sz="4400" b="1" dirty="0">
                <a:solidFill>
                  <a:srgbClr val="FFFFFF"/>
                </a:solidFill>
                <a:effectLst>
                  <a:outerShdw blurRad="38100" dist="38100" dir="2700000" algn="tl">
                    <a:srgbClr val="000000"/>
                  </a:outerShdw>
                </a:effectLst>
              </a:rPr>
              <a:t>ADJUSTMENTS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1497" y="2570269"/>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066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altLang="en-US" sz="4400" dirty="0">
                <a:solidFill>
                  <a:schemeClr val="bg1"/>
                </a:solidFill>
              </a:rPr>
              <a:t>807 KAR 5:006 General Rules Section 11</a:t>
            </a:r>
            <a:br>
              <a:rPr lang="en-US" altLang="en-US" sz="4400" dirty="0">
                <a:solidFill>
                  <a:schemeClr val="bg1"/>
                </a:solidFill>
              </a:rPr>
            </a:br>
            <a:r>
              <a:rPr lang="en-US" altLang="en-US" sz="4400" dirty="0">
                <a:solidFill>
                  <a:schemeClr val="bg1"/>
                </a:solidFill>
              </a:rPr>
              <a:t>Bill Adjustment for Water Utilities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pPr eaLnBrk="1" fontAlgn="auto" hangingPunct="1">
              <a:lnSpc>
                <a:spcPct val="80000"/>
              </a:lnSpc>
              <a:spcAft>
                <a:spcPts val="0"/>
              </a:spcAft>
              <a:defRPr/>
            </a:pPr>
            <a:r>
              <a:rPr lang="en-US" altLang="en-US" sz="2800" dirty="0">
                <a:solidFill>
                  <a:schemeClr val="bg2"/>
                </a:solidFill>
              </a:rPr>
              <a:t>ADDRESSES THE ISSUE OF METERS THAT ARE FOUND TO BE RUNNING EITHER FAST OR SLOW AND SETS THE RULES FOR DETERMINING THE SIZE OF THE ERROR</a:t>
            </a:r>
          </a:p>
          <a:p>
            <a:pPr eaLnBrk="1" fontAlgn="auto" hangingPunct="1">
              <a:lnSpc>
                <a:spcPct val="80000"/>
              </a:lnSpc>
              <a:spcAft>
                <a:spcPts val="0"/>
              </a:spcAft>
              <a:defRPr/>
            </a:pPr>
            <a:r>
              <a:rPr lang="en-US" altLang="en-US" sz="2800" dirty="0">
                <a:solidFill>
                  <a:schemeClr val="bg2"/>
                </a:solidFill>
              </a:rPr>
              <a:t>ADDRESSES SITUATIONS IN WHICH A METER ERROR HAS LED TO OVERBILLING OR UNDERCOLLECTION – INCLUDING TERMS FOR REPAYMENT OR REFUND</a:t>
            </a:r>
          </a:p>
          <a:p>
            <a:pPr eaLnBrk="1" fontAlgn="auto" hangingPunct="1">
              <a:lnSpc>
                <a:spcPct val="80000"/>
              </a:lnSpc>
              <a:spcAft>
                <a:spcPts val="0"/>
              </a:spcAft>
              <a:defRPr/>
            </a:pPr>
            <a:r>
              <a:rPr lang="en-US" altLang="en-US" sz="2800" dirty="0">
                <a:solidFill>
                  <a:schemeClr val="bg2"/>
                </a:solidFill>
              </a:rPr>
              <a:t>SETS THE RULES FOR FURTHER TESTING OF METERS BY THE PSC</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13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3501022"/>
          </a:xfrm>
        </p:spPr>
        <p:txBody>
          <a:bodyPr>
            <a:normAutofit/>
          </a:bodyPr>
          <a:lstStyle/>
          <a:p>
            <a:pPr algn="ctr"/>
            <a:r>
              <a:rPr lang="en-US" sz="7200" b="1" dirty="0">
                <a:solidFill>
                  <a:schemeClr val="bg1"/>
                </a:solidFill>
                <a:effectLst>
                  <a:outerShdw blurRad="38100" dist="38100" dir="2700000" algn="tl">
                    <a:srgbClr val="000000"/>
                  </a:outerShdw>
                </a:effectLst>
              </a:rPr>
              <a:t>CONSUMER</a:t>
            </a:r>
            <a:br>
              <a:rPr lang="en-US" sz="7200" b="1" dirty="0">
                <a:solidFill>
                  <a:schemeClr val="bg1"/>
                </a:solidFill>
                <a:effectLst>
                  <a:outerShdw blurRad="38100" dist="38100" dir="2700000" algn="tl">
                    <a:srgbClr val="000000"/>
                  </a:outerShdw>
                </a:effectLst>
              </a:rPr>
            </a:br>
            <a:r>
              <a:rPr lang="en-US" sz="7200" b="1" dirty="0">
                <a:solidFill>
                  <a:schemeClr val="bg1"/>
                </a:solidFill>
                <a:effectLst>
                  <a:outerShdw blurRad="38100" dist="38100" dir="2700000" algn="tl">
                    <a:srgbClr val="000000"/>
                  </a:outerShdw>
                </a:effectLst>
              </a:rPr>
              <a:t>RELATIONS</a:t>
            </a:r>
            <a:endParaRPr lang="en-US" sz="72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3973953"/>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6532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sz="4400" b="1" dirty="0">
                <a:solidFill>
                  <a:schemeClr val="bg2"/>
                </a:solidFill>
                <a:latin typeface="Boucherie Block" panose="020F0502020204030204" pitchFamily="2" charset="0"/>
              </a:rPr>
              <a:t>Customer sERVICE</a:t>
            </a:r>
            <a:endParaRPr lang="en-US" b="1" dirty="0">
              <a:solidFill>
                <a:schemeClr val="bg2"/>
              </a:solidFill>
              <a:latin typeface="Boucherie Block" panose="020F0502020204030204" pitchFamily="2" charset="0"/>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85000" lnSpcReduction="10000"/>
          </a:bodyPr>
          <a:lstStyle/>
          <a:p>
            <a:pPr marL="0" indent="0">
              <a:buNone/>
            </a:pPr>
            <a:endParaRPr lang="en-US" dirty="0">
              <a:solidFill>
                <a:schemeClr val="bg1"/>
              </a:solidFill>
            </a:endParaRPr>
          </a:p>
          <a:p>
            <a:pPr eaLnBrk="1" fontAlgn="auto" hangingPunct="1">
              <a:lnSpc>
                <a:spcPct val="110000"/>
              </a:lnSpc>
              <a:spcAft>
                <a:spcPts val="0"/>
              </a:spcAft>
              <a:defRPr/>
            </a:pPr>
            <a:r>
              <a:rPr lang="en-US" altLang="en-US" sz="2800" dirty="0">
                <a:solidFill>
                  <a:schemeClr val="bg2"/>
                </a:solidFill>
              </a:rPr>
              <a:t>Customer Service Representatives are the first contact (and sometimes the only contact) the customer has with the utility. </a:t>
            </a:r>
          </a:p>
          <a:p>
            <a:pPr eaLnBrk="1" fontAlgn="auto" hangingPunct="1">
              <a:lnSpc>
                <a:spcPct val="110000"/>
              </a:lnSpc>
              <a:spcAft>
                <a:spcPts val="0"/>
              </a:spcAft>
              <a:defRPr/>
            </a:pPr>
            <a:r>
              <a:rPr lang="en-US" altLang="en-US" sz="2800" dirty="0">
                <a:solidFill>
                  <a:schemeClr val="bg2"/>
                </a:solidFill>
              </a:rPr>
              <a:t>HOW YOU DEAL WITH Customers SHAPES THE PUBLIC IMAGE OF YOUR UTILITY.</a:t>
            </a:r>
          </a:p>
          <a:p>
            <a:pPr eaLnBrk="1" fontAlgn="auto" hangingPunct="1">
              <a:lnSpc>
                <a:spcPct val="110000"/>
              </a:lnSpc>
              <a:spcAft>
                <a:spcPts val="0"/>
              </a:spcAft>
              <a:defRPr/>
            </a:pPr>
            <a:r>
              <a:rPr lang="en-US" altLang="en-US" sz="2800" dirty="0">
                <a:solidFill>
                  <a:schemeClr val="bg2"/>
                </a:solidFill>
              </a:rPr>
              <a:t>Service Representatives SHOULD always:</a:t>
            </a:r>
          </a:p>
          <a:p>
            <a:pPr eaLnBrk="1" fontAlgn="auto" hangingPunct="1">
              <a:lnSpc>
                <a:spcPct val="80000"/>
              </a:lnSpc>
              <a:spcAft>
                <a:spcPts val="0"/>
              </a:spcAft>
              <a:buFontTx/>
              <a:buNone/>
              <a:defRPr/>
            </a:pPr>
            <a:r>
              <a:rPr lang="en-US" altLang="en-US" sz="2800" i="1" dirty="0">
                <a:solidFill>
                  <a:schemeClr val="bg2"/>
                </a:solidFill>
              </a:rPr>
              <a:t>		1.  Listen attentively.</a:t>
            </a:r>
          </a:p>
          <a:p>
            <a:pPr eaLnBrk="1" fontAlgn="auto" hangingPunct="1">
              <a:lnSpc>
                <a:spcPct val="80000"/>
              </a:lnSpc>
              <a:spcAft>
                <a:spcPts val="0"/>
              </a:spcAft>
              <a:buFontTx/>
              <a:buNone/>
              <a:defRPr/>
            </a:pPr>
            <a:r>
              <a:rPr lang="en-US" altLang="en-US" sz="2800" i="1" dirty="0">
                <a:solidFill>
                  <a:schemeClr val="bg2"/>
                </a:solidFill>
              </a:rPr>
              <a:t>		2.  Maintain a positive attitude.</a:t>
            </a:r>
          </a:p>
          <a:p>
            <a:pPr eaLnBrk="1" fontAlgn="auto" hangingPunct="1">
              <a:lnSpc>
                <a:spcPct val="80000"/>
              </a:lnSpc>
              <a:spcAft>
                <a:spcPts val="0"/>
              </a:spcAft>
              <a:buFontTx/>
              <a:buNone/>
              <a:defRPr/>
            </a:pPr>
            <a:r>
              <a:rPr lang="en-US" altLang="en-US" sz="2800" i="1" dirty="0">
                <a:solidFill>
                  <a:schemeClr val="bg2"/>
                </a:solidFill>
              </a:rPr>
              <a:t>		3.  Speak clearly.</a:t>
            </a:r>
          </a:p>
          <a:p>
            <a:pPr eaLnBrk="1" fontAlgn="auto" hangingPunct="1">
              <a:lnSpc>
                <a:spcPct val="80000"/>
              </a:lnSpc>
              <a:spcAft>
                <a:spcPts val="0"/>
              </a:spcAft>
              <a:buFontTx/>
              <a:buNone/>
              <a:defRPr/>
            </a:pPr>
            <a:r>
              <a:rPr lang="en-US" altLang="en-US" sz="2800" i="1" dirty="0">
                <a:solidFill>
                  <a:schemeClr val="bg2"/>
                </a:solidFill>
              </a:rPr>
              <a:t>		4.  Avoid technical terms or fancy words.</a:t>
            </a:r>
          </a:p>
          <a:p>
            <a:pPr eaLnBrk="1" fontAlgn="auto" hangingPunct="1">
              <a:lnSpc>
                <a:spcPct val="80000"/>
              </a:lnSpc>
              <a:spcAft>
                <a:spcPts val="0"/>
              </a:spcAft>
              <a:buFontTx/>
              <a:buNone/>
              <a:defRPr/>
            </a:pPr>
            <a:r>
              <a:rPr lang="en-US" altLang="en-US" sz="2800" i="1" dirty="0">
                <a:solidFill>
                  <a:schemeClr val="bg2"/>
                </a:solidFill>
              </a:rPr>
              <a:t>		5.  Make every customer feel important.</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567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sz="4400" b="1" dirty="0">
                <a:solidFill>
                  <a:schemeClr val="bg2"/>
                </a:solidFill>
                <a:latin typeface="Trade Gothic Inline" panose="020F0502020204030204" pitchFamily="34" charset="0"/>
              </a:rPr>
              <a:t>Customer sERVICE</a:t>
            </a:r>
            <a:endParaRPr lang="en-US" b="1" dirty="0">
              <a:solidFill>
                <a:schemeClr val="bg2"/>
              </a:solidFill>
              <a:latin typeface="Trade Gothic Inline" panose="020F0502020204030204" pitchFamily="34" charset="0"/>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2"/>
              </a:solidFill>
            </a:endParaRPr>
          </a:p>
          <a:p>
            <a:pPr eaLnBrk="1" fontAlgn="auto" hangingPunct="1">
              <a:lnSpc>
                <a:spcPct val="80000"/>
              </a:lnSpc>
              <a:spcAft>
                <a:spcPts val="0"/>
              </a:spcAft>
              <a:defRPr/>
            </a:pPr>
            <a:r>
              <a:rPr lang="en-US" altLang="en-US" sz="2800" dirty="0">
                <a:solidFill>
                  <a:schemeClr val="bg2"/>
                </a:solidFill>
              </a:rPr>
              <a:t>Utility representatives should receive the complaint with care and courtesy, research the complaint with diligence, and resolve the complaint with efficient customer service skills.</a:t>
            </a:r>
          </a:p>
          <a:p>
            <a:pPr eaLnBrk="1" fontAlgn="auto" hangingPunct="1">
              <a:lnSpc>
                <a:spcPct val="80000"/>
              </a:lnSpc>
              <a:spcAft>
                <a:spcPts val="0"/>
              </a:spcAft>
              <a:buFontTx/>
              <a:buNone/>
              <a:defRPr/>
            </a:pPr>
            <a:endParaRPr lang="en-US" altLang="en-US" sz="2800" dirty="0">
              <a:solidFill>
                <a:schemeClr val="bg2"/>
              </a:solidFill>
            </a:endParaRPr>
          </a:p>
          <a:p>
            <a:pPr eaLnBrk="1" fontAlgn="auto" hangingPunct="1">
              <a:lnSpc>
                <a:spcPct val="80000"/>
              </a:lnSpc>
              <a:spcAft>
                <a:spcPts val="0"/>
              </a:spcAft>
              <a:defRPr/>
            </a:pPr>
            <a:r>
              <a:rPr lang="en-US" altLang="en-US" sz="2800" dirty="0">
                <a:solidFill>
                  <a:schemeClr val="bg2"/>
                </a:solidFill>
              </a:rPr>
              <a:t>Benefits of a complaint to the utility are:</a:t>
            </a:r>
          </a:p>
          <a:p>
            <a:pPr eaLnBrk="1" fontAlgn="auto" hangingPunct="1">
              <a:lnSpc>
                <a:spcPct val="80000"/>
              </a:lnSpc>
              <a:spcAft>
                <a:spcPts val="0"/>
              </a:spcAft>
              <a:defRPr/>
            </a:pPr>
            <a:endParaRPr lang="en-US" altLang="en-US" sz="2800" dirty="0">
              <a:solidFill>
                <a:schemeClr val="bg2"/>
              </a:solidFill>
            </a:endParaRPr>
          </a:p>
          <a:p>
            <a:pPr eaLnBrk="1" fontAlgn="auto" hangingPunct="1">
              <a:lnSpc>
                <a:spcPct val="80000"/>
              </a:lnSpc>
              <a:spcAft>
                <a:spcPts val="0"/>
              </a:spcAft>
              <a:buFontTx/>
              <a:buNone/>
              <a:defRPr/>
            </a:pPr>
            <a:r>
              <a:rPr lang="en-US" altLang="en-US" sz="2800" dirty="0">
                <a:solidFill>
                  <a:schemeClr val="bg2"/>
                </a:solidFill>
              </a:rPr>
              <a:t>	1.  The opportunity to gain the customer’s trust  and loyalty.</a:t>
            </a:r>
          </a:p>
          <a:p>
            <a:pPr eaLnBrk="1" fontAlgn="auto" hangingPunct="1">
              <a:lnSpc>
                <a:spcPct val="80000"/>
              </a:lnSpc>
              <a:spcAft>
                <a:spcPts val="0"/>
              </a:spcAft>
              <a:buFontTx/>
              <a:buNone/>
              <a:defRPr/>
            </a:pPr>
            <a:r>
              <a:rPr lang="en-US" altLang="en-US" sz="2800" dirty="0">
                <a:solidFill>
                  <a:schemeClr val="bg2"/>
                </a:solidFill>
              </a:rPr>
              <a:t>	2.  The opportunity to turn an angry customer  into a loyal customer.</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2587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lnSpc>
                <a:spcPct val="100000"/>
              </a:lnSpc>
              <a:spcBef>
                <a:spcPct val="0"/>
              </a:spcBef>
              <a:buClrTx/>
              <a:buFontTx/>
              <a:buNone/>
              <a:defRPr/>
            </a:pPr>
            <a:r>
              <a:rPr lang="en-US" altLang="en-US" sz="4400" b="1" dirty="0">
                <a:solidFill>
                  <a:schemeClr val="bg2"/>
                </a:solidFill>
                <a:latin typeface="+mj-lt"/>
              </a:rPr>
              <a:t>WHEN A CUSTOMER CALLS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20000"/>
          </a:bodyPr>
          <a:lstStyle/>
          <a:p>
            <a:pPr marL="0" indent="0">
              <a:buNone/>
            </a:pPr>
            <a:endParaRPr lang="en-US" dirty="0">
              <a:solidFill>
                <a:schemeClr val="bg1"/>
              </a:solidFill>
            </a:endParaRPr>
          </a:p>
          <a:p>
            <a:pPr eaLnBrk="1" fontAlgn="auto" hangingPunct="1">
              <a:lnSpc>
                <a:spcPct val="90000"/>
              </a:lnSpc>
              <a:spcAft>
                <a:spcPts val="0"/>
              </a:spcAft>
              <a:defRPr/>
            </a:pPr>
            <a:r>
              <a:rPr lang="en-US" altLang="en-US" sz="2800" dirty="0">
                <a:solidFill>
                  <a:schemeClr val="bg2"/>
                </a:solidFill>
              </a:rPr>
              <a:t>Issues to address upon receipt of a customer’s call:</a:t>
            </a:r>
          </a:p>
          <a:p>
            <a:pPr eaLnBrk="1" fontAlgn="auto" hangingPunct="1">
              <a:lnSpc>
                <a:spcPct val="90000"/>
              </a:lnSpc>
              <a:spcAft>
                <a:spcPts val="0"/>
              </a:spcAft>
              <a:buFontTx/>
              <a:buNone/>
              <a:defRPr/>
            </a:pPr>
            <a:r>
              <a:rPr lang="en-US" altLang="en-US" sz="2800" dirty="0">
                <a:solidFill>
                  <a:schemeClr val="bg2"/>
                </a:solidFill>
              </a:rPr>
              <a:t>		1.  Who is calling?</a:t>
            </a:r>
          </a:p>
          <a:p>
            <a:pPr eaLnBrk="1" fontAlgn="auto" hangingPunct="1">
              <a:lnSpc>
                <a:spcPct val="90000"/>
              </a:lnSpc>
              <a:spcAft>
                <a:spcPts val="0"/>
              </a:spcAft>
              <a:buFontTx/>
              <a:buNone/>
              <a:defRPr/>
            </a:pPr>
            <a:r>
              <a:rPr lang="en-US" altLang="en-US" sz="2800" dirty="0">
                <a:solidFill>
                  <a:schemeClr val="bg2"/>
                </a:solidFill>
              </a:rPr>
              <a:t>		2.  Why are they calling?</a:t>
            </a:r>
          </a:p>
          <a:p>
            <a:pPr eaLnBrk="1" fontAlgn="auto" hangingPunct="1">
              <a:lnSpc>
                <a:spcPct val="90000"/>
              </a:lnSpc>
              <a:spcAft>
                <a:spcPts val="0"/>
              </a:spcAft>
              <a:buFontTx/>
              <a:buNone/>
              <a:defRPr/>
            </a:pPr>
            <a:r>
              <a:rPr lang="en-US" altLang="en-US" sz="2800" dirty="0">
                <a:solidFill>
                  <a:schemeClr val="bg2"/>
                </a:solidFill>
              </a:rPr>
              <a:t>		3.  What do they expect the utility to do?</a:t>
            </a:r>
          </a:p>
          <a:p>
            <a:pPr eaLnBrk="1" fontAlgn="auto" hangingPunct="1">
              <a:lnSpc>
                <a:spcPct val="90000"/>
              </a:lnSpc>
              <a:spcAft>
                <a:spcPts val="0"/>
              </a:spcAft>
              <a:buFontTx/>
              <a:buNone/>
              <a:defRPr/>
            </a:pPr>
            <a:r>
              <a:rPr lang="en-US" altLang="en-US" sz="2800" dirty="0">
                <a:solidFill>
                  <a:schemeClr val="bg2"/>
                </a:solidFill>
              </a:rPr>
              <a:t>		4.  When will customer be contacted?</a:t>
            </a:r>
          </a:p>
          <a:p>
            <a:pPr eaLnBrk="1" fontAlgn="auto" hangingPunct="1">
              <a:lnSpc>
                <a:spcPct val="90000"/>
              </a:lnSpc>
              <a:spcAft>
                <a:spcPts val="0"/>
              </a:spcAft>
              <a:buFontTx/>
              <a:buNone/>
              <a:defRPr/>
            </a:pPr>
            <a:endParaRPr lang="en-US" altLang="en-US" sz="2800" dirty="0">
              <a:solidFill>
                <a:schemeClr val="bg2"/>
              </a:solidFill>
            </a:endParaRPr>
          </a:p>
          <a:p>
            <a:pPr eaLnBrk="1" fontAlgn="auto" hangingPunct="1">
              <a:lnSpc>
                <a:spcPct val="90000"/>
              </a:lnSpc>
              <a:spcAft>
                <a:spcPts val="0"/>
              </a:spcAft>
              <a:defRPr/>
            </a:pPr>
            <a:r>
              <a:rPr lang="en-US" altLang="en-US" sz="2800" dirty="0">
                <a:solidFill>
                  <a:schemeClr val="bg2"/>
                </a:solidFill>
              </a:rPr>
              <a:t>High bill complaints require more research, documentation, and explanation to the customer and the PSC.  The utility personnel should provide the necessary information to the customer so the customer (as well as the utility personnel) can understand and calculate the bill.</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2067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lnSpc>
                <a:spcPct val="100000"/>
              </a:lnSpc>
              <a:spcBef>
                <a:spcPct val="0"/>
              </a:spcBef>
              <a:buClrTx/>
              <a:buFontTx/>
              <a:buNone/>
              <a:defRPr/>
            </a:pPr>
            <a:r>
              <a:rPr lang="en-US" altLang="en-US" sz="4400" b="1" dirty="0">
                <a:solidFill>
                  <a:schemeClr val="bg2"/>
                </a:solidFill>
                <a:latin typeface="+mj-lt"/>
              </a:rPr>
              <a:t>WHAT TO TELL A CUSTOMER</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pPr marL="0" indent="0">
              <a:buNone/>
            </a:pPr>
            <a:endParaRPr lang="en-US" dirty="0">
              <a:solidFill>
                <a:schemeClr val="bg2"/>
              </a:solidFill>
            </a:endParaRPr>
          </a:p>
          <a:p>
            <a:pPr eaLnBrk="1" fontAlgn="auto" hangingPunct="1">
              <a:spcAft>
                <a:spcPts val="0"/>
              </a:spcAft>
              <a:defRPr/>
            </a:pPr>
            <a:r>
              <a:rPr lang="en-US" altLang="en-US" sz="2800" dirty="0">
                <a:solidFill>
                  <a:schemeClr val="bg2"/>
                </a:solidFill>
              </a:rPr>
              <a:t>Customer should be provided with a billing and payment history that is very simple.  (See example.)  If the customer is of the opinion the high bill is due to a meter change, customer should be provided with the meter history.  </a:t>
            </a:r>
          </a:p>
          <a:p>
            <a:pPr eaLnBrk="1" fontAlgn="auto" hangingPunct="1">
              <a:spcAft>
                <a:spcPts val="0"/>
              </a:spcAft>
              <a:defRPr/>
            </a:pPr>
            <a:r>
              <a:rPr lang="en-US" altLang="en-US" sz="2800" dirty="0">
                <a:solidFill>
                  <a:schemeClr val="bg2"/>
                </a:solidFill>
              </a:rPr>
              <a:t>If the utility representative has provided the customer with all the appropriate information and the customer is still not satisfied, give them the PSC’s toll-free number, 1-800-772-4636.  Call a Consumer Services staff member or me and give a “heads up” on the possible complaint.  This provides all of our staff the opportunity to ask the correct questions.</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8460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lnSpc>
                <a:spcPct val="100000"/>
              </a:lnSpc>
              <a:spcBef>
                <a:spcPct val="0"/>
              </a:spcBef>
              <a:buClrTx/>
              <a:buFontTx/>
              <a:buNone/>
              <a:defRPr/>
            </a:pPr>
            <a:r>
              <a:rPr lang="en-US" altLang="en-US" sz="4400" b="1" dirty="0">
                <a:solidFill>
                  <a:schemeClr val="bg2"/>
                </a:solidFill>
                <a:latin typeface="+mj-lt"/>
              </a:rPr>
              <a:t>IF A CUSTOMER CONTACTS THE PSC</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2"/>
              </a:solidFill>
            </a:endParaRPr>
          </a:p>
          <a:p>
            <a:r>
              <a:rPr lang="en-US" altLang="en-US" sz="2800" dirty="0">
                <a:solidFill>
                  <a:schemeClr val="bg2"/>
                </a:solidFill>
              </a:rPr>
              <a:t>If the customer does contact the PSC, the utility will already have all the necessary information available for the PSC Staff.  On high bill complaints, Consumer Services will request the billing, payment, and meter history along with information about any premise visits that have been made to the customer’s location.</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7473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1364903" y="138404"/>
            <a:ext cx="10515600" cy="968725"/>
          </a:xfrm>
        </p:spPr>
        <p:txBody>
          <a:bodyPr>
            <a:normAutofit fontScale="90000"/>
          </a:bodyPr>
          <a:lstStyle/>
          <a:p>
            <a:pPr>
              <a:lnSpc>
                <a:spcPct val="100000"/>
              </a:lnSpc>
              <a:spcBef>
                <a:spcPct val="0"/>
              </a:spcBef>
              <a:buClrTx/>
              <a:buFontTx/>
              <a:buNone/>
            </a:pPr>
            <a:r>
              <a:rPr lang="en-US" altLang="en-US" sz="4000" b="1" dirty="0">
                <a:solidFill>
                  <a:schemeClr val="bg2"/>
                </a:solidFill>
                <a:latin typeface="Arial" panose="020B0604020202020204" pitchFamily="34" charset="0"/>
              </a:rPr>
              <a:t>SAMPLE BILLING AND PAYMENT HISTORY</a:t>
            </a:r>
            <a:br>
              <a:rPr lang="en-US" altLang="en-US" sz="4400" b="1" dirty="0">
                <a:latin typeface="Arial" panose="020B0604020202020204" pitchFamily="34" charset="0"/>
              </a:rPr>
            </a:br>
            <a:endParaRPr lang="en-US" altLang="en-US" sz="4400" b="1" dirty="0">
              <a:latin typeface="Arial" panose="020B0604020202020204" pitchFamily="34" charset="0"/>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513421" y="64284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Group 3">
            <a:extLst>
              <a:ext uri="{FF2B5EF4-FFF2-40B4-BE49-F238E27FC236}">
                <a16:creationId xmlns:a16="http://schemas.microsoft.com/office/drawing/2014/main" id="{A596F8F9-C65E-9B62-0D5D-921787847681}"/>
              </a:ext>
            </a:extLst>
          </p:cNvPr>
          <p:cNvGraphicFramePr>
            <a:graphicFrameLocks/>
          </p:cNvGraphicFramePr>
          <p:nvPr>
            <p:extLst>
              <p:ext uri="{D42A27DB-BD31-4B8C-83A1-F6EECF244321}">
                <p14:modId xmlns:p14="http://schemas.microsoft.com/office/powerpoint/2010/main" val="2274072536"/>
              </p:ext>
            </p:extLst>
          </p:nvPr>
        </p:nvGraphicFramePr>
        <p:xfrm>
          <a:off x="1790700" y="1727745"/>
          <a:ext cx="8610600" cy="5011739"/>
        </p:xfrm>
        <a:graphic>
          <a:graphicData uri="http://schemas.openxmlformats.org/drawingml/2006/table">
            <a:tbl>
              <a:tblPr/>
              <a:tblGrid>
                <a:gridCol w="9144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898525">
                  <a:extLst>
                    <a:ext uri="{9D8B030D-6E8A-4147-A177-3AD203B41FA5}">
                      <a16:colId xmlns:a16="http://schemas.microsoft.com/office/drawing/2014/main" val="20004"/>
                    </a:ext>
                  </a:extLst>
                </a:gridCol>
                <a:gridCol w="955675">
                  <a:extLst>
                    <a:ext uri="{9D8B030D-6E8A-4147-A177-3AD203B41FA5}">
                      <a16:colId xmlns:a16="http://schemas.microsoft.com/office/drawing/2014/main" val="20005"/>
                    </a:ext>
                  </a:extLst>
                </a:gridCol>
                <a:gridCol w="955675">
                  <a:extLst>
                    <a:ext uri="{9D8B030D-6E8A-4147-A177-3AD203B41FA5}">
                      <a16:colId xmlns:a16="http://schemas.microsoft.com/office/drawing/2014/main" val="20006"/>
                    </a:ext>
                  </a:extLst>
                </a:gridCol>
                <a:gridCol w="1000125">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tblGrid>
              <a:tr h="7742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Date</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Beginning Meter Reading</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Ending Meter Reading</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Actual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or Estimate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Total Gallons Billed</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Total $ Amount Billed</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Late Penalty Charge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Payments Received</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Balance</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Jan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1"/>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Feb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2"/>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Mar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3"/>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April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May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June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6"/>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July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7"/>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Aug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8"/>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Sep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9"/>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Oct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10"/>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Nov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11"/>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Dec --</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12"/>
                  </a:ext>
                </a:extLst>
              </a:tr>
              <a:tr h="2746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5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13"/>
                  </a:ext>
                </a:extLst>
              </a:tr>
              <a:tr h="3048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Totals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14"/>
                  </a:ext>
                </a:extLst>
              </a:tr>
            </a:tbl>
          </a:graphicData>
        </a:graphic>
      </p:graphicFrame>
      <p:sp>
        <p:nvSpPr>
          <p:cNvPr id="7" name="Text Box 166">
            <a:extLst>
              <a:ext uri="{FF2B5EF4-FFF2-40B4-BE49-F238E27FC236}">
                <a16:creationId xmlns:a16="http://schemas.microsoft.com/office/drawing/2014/main" id="{9643ADD5-74A4-2E67-B971-CD57F5D68C4A}"/>
              </a:ext>
            </a:extLst>
          </p:cNvPr>
          <p:cNvSpPr txBox="1">
            <a:spLocks noChangeArrowheads="1"/>
          </p:cNvSpPr>
          <p:nvPr/>
        </p:nvSpPr>
        <p:spPr bwMode="auto">
          <a:xfrm>
            <a:off x="8193088" y="1175547"/>
            <a:ext cx="31607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Clr>
                <a:schemeClr val="tx1"/>
              </a:buClr>
              <a:buFont typeface="Arial" panose="020B0604020202020204" pitchFamily="34" charset="0"/>
              <a:buChar char="•"/>
              <a:defRPr sz="2000">
                <a:solidFill>
                  <a:schemeClr val="tx1"/>
                </a:solidFill>
                <a:latin typeface="Calibri" panose="020F0502020204030204"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Calibri" panose="020F0502020204030204"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Calibri" panose="020F0502020204030204" pitchFamily="34" charset="0"/>
              </a:defRPr>
            </a:lvl9pPr>
          </a:lstStyle>
          <a:p>
            <a:pPr algn="ctr">
              <a:lnSpc>
                <a:spcPct val="100000"/>
              </a:lnSpc>
              <a:spcBef>
                <a:spcPct val="0"/>
              </a:spcBef>
              <a:buClrTx/>
              <a:buFontTx/>
              <a:buNone/>
            </a:pPr>
            <a:r>
              <a:rPr lang="en-US" altLang="en-US" sz="1400" dirty="0">
                <a:solidFill>
                  <a:schemeClr val="bg2"/>
                </a:solidFill>
                <a:latin typeface="Comic Sans MS" panose="030F0702030302020204" pitchFamily="66" charset="0"/>
              </a:rPr>
              <a:t>Date Service Established: 01-05-06</a:t>
            </a:r>
          </a:p>
        </p:txBody>
      </p:sp>
      <p:sp>
        <p:nvSpPr>
          <p:cNvPr id="8" name="Text Box 165">
            <a:extLst>
              <a:ext uri="{FF2B5EF4-FFF2-40B4-BE49-F238E27FC236}">
                <a16:creationId xmlns:a16="http://schemas.microsoft.com/office/drawing/2014/main" id="{DBE187A7-595D-8B06-07D5-2693B484CED0}"/>
              </a:ext>
            </a:extLst>
          </p:cNvPr>
          <p:cNvSpPr txBox="1">
            <a:spLocks noChangeArrowheads="1"/>
          </p:cNvSpPr>
          <p:nvPr/>
        </p:nvSpPr>
        <p:spPr bwMode="auto">
          <a:xfrm>
            <a:off x="1211263" y="1179828"/>
            <a:ext cx="18954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120000"/>
              </a:lnSpc>
              <a:spcBef>
                <a:spcPts val="1000"/>
              </a:spcBef>
              <a:buClr>
                <a:schemeClr val="tx1"/>
              </a:buClr>
              <a:buFont typeface="Arial" panose="020B0604020202020204" pitchFamily="34" charset="0"/>
              <a:buChar char="•"/>
              <a:defRPr sz="2000">
                <a:solidFill>
                  <a:schemeClr val="tx1"/>
                </a:solidFill>
                <a:latin typeface="Calibri" panose="020F0502020204030204"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Calibri" panose="020F0502020204030204"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Calibri" panose="020F0502020204030204" pitchFamily="34" charset="0"/>
              </a:defRPr>
            </a:lvl9pPr>
          </a:lstStyle>
          <a:p>
            <a:pPr algn="ctr">
              <a:lnSpc>
                <a:spcPct val="100000"/>
              </a:lnSpc>
              <a:spcBef>
                <a:spcPct val="0"/>
              </a:spcBef>
              <a:buClrTx/>
              <a:buFontTx/>
              <a:buNone/>
            </a:pPr>
            <a:r>
              <a:rPr lang="en-US" altLang="en-US" sz="1400" dirty="0">
                <a:solidFill>
                  <a:schemeClr val="bg2"/>
                </a:solidFill>
                <a:latin typeface="Comic Sans MS" panose="030F0702030302020204" pitchFamily="66" charset="0"/>
              </a:rPr>
              <a:t>Meter #JA #02468</a:t>
            </a:r>
          </a:p>
        </p:txBody>
      </p:sp>
      <p:sp>
        <p:nvSpPr>
          <p:cNvPr id="9" name="TextBox 8">
            <a:extLst>
              <a:ext uri="{FF2B5EF4-FFF2-40B4-BE49-F238E27FC236}">
                <a16:creationId xmlns:a16="http://schemas.microsoft.com/office/drawing/2014/main" id="{50715B8F-7254-8773-CC2E-84A857A21B14}"/>
              </a:ext>
            </a:extLst>
          </p:cNvPr>
          <p:cNvSpPr txBox="1"/>
          <p:nvPr/>
        </p:nvSpPr>
        <p:spPr>
          <a:xfrm>
            <a:off x="4081463" y="713882"/>
            <a:ext cx="3848100" cy="923330"/>
          </a:xfrm>
          <a:prstGeom prst="rect">
            <a:avLst/>
          </a:prstGeom>
          <a:noFill/>
        </p:spPr>
        <p:txBody>
          <a:bodyPr wrap="square" rtlCol="0">
            <a:spAutoFit/>
          </a:bodyPr>
          <a:lstStyle/>
          <a:p>
            <a:pPr algn="ctr"/>
            <a:r>
              <a:rPr lang="en-US" altLang="en-US" sz="1800" dirty="0">
                <a:solidFill>
                  <a:schemeClr val="bg2"/>
                </a:solidFill>
              </a:rPr>
              <a:t>John Doe</a:t>
            </a:r>
            <a:br>
              <a:rPr lang="en-US" altLang="en-US" sz="1800" dirty="0">
                <a:solidFill>
                  <a:schemeClr val="bg2"/>
                </a:solidFill>
              </a:rPr>
            </a:br>
            <a:r>
              <a:rPr lang="en-US" altLang="en-US" sz="1800" dirty="0">
                <a:solidFill>
                  <a:schemeClr val="bg2"/>
                </a:solidFill>
              </a:rPr>
              <a:t>123 Smith Street</a:t>
            </a:r>
            <a:br>
              <a:rPr lang="en-US" altLang="en-US" sz="1800" dirty="0">
                <a:solidFill>
                  <a:schemeClr val="bg2"/>
                </a:solidFill>
              </a:rPr>
            </a:br>
            <a:r>
              <a:rPr lang="en-US" altLang="en-US" sz="1800" dirty="0">
                <a:solidFill>
                  <a:schemeClr val="bg2"/>
                </a:solidFill>
              </a:rPr>
              <a:t>Elizabethtown, KY  42701</a:t>
            </a:r>
            <a:endParaRPr lang="en-US" dirty="0">
              <a:solidFill>
                <a:schemeClr val="bg2"/>
              </a:solidFill>
            </a:endParaRPr>
          </a:p>
        </p:txBody>
      </p:sp>
    </p:spTree>
    <p:extLst>
      <p:ext uri="{BB962C8B-B14F-4D97-AF65-F5344CB8AC3E}">
        <p14:creationId xmlns:p14="http://schemas.microsoft.com/office/powerpoint/2010/main" val="142687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761301" y="2108200"/>
            <a:ext cx="10515600" cy="968725"/>
          </a:xfrm>
        </p:spPr>
        <p:txBody>
          <a:bodyPr>
            <a:noAutofit/>
          </a:bodyPr>
          <a:lstStyle/>
          <a:p>
            <a:pPr algn="ctr"/>
            <a:r>
              <a:rPr lang="en-US" sz="6000" b="1" dirty="0">
                <a:solidFill>
                  <a:schemeClr val="bg1"/>
                </a:solidFill>
                <a:effectLst>
                  <a:outerShdw blurRad="38100" dist="38100" dir="2700000" algn="tl">
                    <a:srgbClr val="000000"/>
                  </a:outerShdw>
                </a:effectLst>
              </a:rPr>
              <a:t>PSC CONSUMER SERVICES</a:t>
            </a:r>
            <a:br>
              <a:rPr lang="en-US" sz="6000" b="1" dirty="0">
                <a:solidFill>
                  <a:schemeClr val="bg1"/>
                </a:solidFill>
                <a:effectLst>
                  <a:outerShdw blurRad="38100" dist="38100" dir="2700000" algn="tl">
                    <a:srgbClr val="000000"/>
                  </a:outerShdw>
                </a:effectLst>
              </a:rPr>
            </a:br>
            <a:r>
              <a:rPr lang="en-US" sz="6000" b="1" dirty="0">
                <a:solidFill>
                  <a:schemeClr val="bg1"/>
                </a:solidFill>
                <a:effectLst>
                  <a:outerShdw blurRad="38100" dist="38100" dir="2700000" algn="tl">
                    <a:srgbClr val="000000"/>
                  </a:outerShdw>
                </a:effectLst>
              </a:rPr>
              <a:t>PSC COMPLAINT PROCESS</a:t>
            </a:r>
            <a:endParaRPr lang="en-US" sz="6000"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3934349"/>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598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pPr algn="ctr"/>
            <a:r>
              <a:rPr lang="en-US" altLang="en-US" sz="6000" dirty="0">
                <a:solidFill>
                  <a:schemeClr val="bg2"/>
                </a:solidFill>
              </a:rPr>
              <a:t>Consumer Services</a:t>
            </a:r>
            <a:endParaRPr lang="en-US" sz="6000"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Freeform 9">
            <a:extLst>
              <a:ext uri="{FF2B5EF4-FFF2-40B4-BE49-F238E27FC236}">
                <a16:creationId xmlns:a16="http://schemas.microsoft.com/office/drawing/2014/main" id="{9366B91A-78CF-72DD-7F21-A17A27B28620}"/>
              </a:ext>
            </a:extLst>
          </p:cNvPr>
          <p:cNvSpPr/>
          <p:nvPr/>
        </p:nvSpPr>
        <p:spPr>
          <a:xfrm>
            <a:off x="4419600" y="1825625"/>
            <a:ext cx="3352800" cy="1098550"/>
          </a:xfrm>
          <a:custGeom>
            <a:avLst/>
            <a:gdLst>
              <a:gd name="connsiteX0" fmla="*/ 0 w 1855076"/>
              <a:gd name="connsiteY0" fmla="*/ 0 h 927538"/>
              <a:gd name="connsiteX1" fmla="*/ 1855076 w 1855076"/>
              <a:gd name="connsiteY1" fmla="*/ 0 h 927538"/>
              <a:gd name="connsiteX2" fmla="*/ 1855076 w 1855076"/>
              <a:gd name="connsiteY2" fmla="*/ 927538 h 927538"/>
              <a:gd name="connsiteX3" fmla="*/ 0 w 1855076"/>
              <a:gd name="connsiteY3" fmla="*/ 927538 h 927538"/>
              <a:gd name="connsiteX4" fmla="*/ 0 w 1855076"/>
              <a:gd name="connsiteY4" fmla="*/ 0 h 92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76" h="927538">
                <a:moveTo>
                  <a:pt x="0" y="0"/>
                </a:moveTo>
                <a:lnTo>
                  <a:pt x="1855076" y="0"/>
                </a:lnTo>
                <a:lnTo>
                  <a:pt x="1855076" y="927538"/>
                </a:lnTo>
                <a:lnTo>
                  <a:pt x="0" y="927538"/>
                </a:lnTo>
                <a:lnTo>
                  <a:pt x="0" y="0"/>
                </a:lnTo>
                <a:close/>
              </a:path>
            </a:pathLst>
          </a:cu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0795" tIns="10795" rIns="10795" bIns="10795" spcCol="1270" anchor="ctr"/>
          <a:lstStyle/>
          <a:p>
            <a:pPr algn="ctr">
              <a:defRPr/>
            </a:pPr>
            <a:r>
              <a:rPr lang="en-US" altLang="en-US" sz="1700" b="1" dirty="0">
                <a:solidFill>
                  <a:schemeClr val="tx1"/>
                </a:solidFill>
                <a:latin typeface="Comic Sans MS" pitchFamily="66" charset="0"/>
              </a:rPr>
              <a:t>Becky Bingham</a:t>
            </a:r>
          </a:p>
          <a:p>
            <a:pPr algn="ctr">
              <a:defRPr/>
            </a:pPr>
            <a:r>
              <a:rPr lang="en-US" altLang="en-US" sz="1700" dirty="0">
                <a:solidFill>
                  <a:schemeClr val="tx1"/>
                </a:solidFill>
                <a:latin typeface="Comic Sans MS" pitchFamily="66" charset="0"/>
              </a:rPr>
              <a:t>Branch Manager</a:t>
            </a:r>
          </a:p>
          <a:p>
            <a:pPr algn="ctr">
              <a:defRPr/>
            </a:pPr>
            <a:endParaRPr lang="en-US" altLang="en-US" sz="1700" dirty="0">
              <a:solidFill>
                <a:schemeClr val="tx1"/>
              </a:solidFill>
              <a:latin typeface="Comic Sans MS" pitchFamily="66" charset="0"/>
            </a:endParaRPr>
          </a:p>
        </p:txBody>
      </p:sp>
      <p:sp>
        <p:nvSpPr>
          <p:cNvPr id="7" name="Freeform 8">
            <a:extLst>
              <a:ext uri="{FF2B5EF4-FFF2-40B4-BE49-F238E27FC236}">
                <a16:creationId xmlns:a16="http://schemas.microsoft.com/office/drawing/2014/main" id="{0E12F42D-4E0B-EC74-C860-708E19A9792B}"/>
              </a:ext>
            </a:extLst>
          </p:cNvPr>
          <p:cNvSpPr/>
          <p:nvPr/>
        </p:nvSpPr>
        <p:spPr>
          <a:xfrm>
            <a:off x="3675951" y="3611563"/>
            <a:ext cx="2343150" cy="1216025"/>
          </a:xfrm>
          <a:custGeom>
            <a:avLst/>
            <a:gdLst>
              <a:gd name="connsiteX0" fmla="*/ 0 w 1855076"/>
              <a:gd name="connsiteY0" fmla="*/ 0 h 927538"/>
              <a:gd name="connsiteX1" fmla="*/ 1855076 w 1855076"/>
              <a:gd name="connsiteY1" fmla="*/ 0 h 927538"/>
              <a:gd name="connsiteX2" fmla="*/ 1855076 w 1855076"/>
              <a:gd name="connsiteY2" fmla="*/ 927538 h 927538"/>
              <a:gd name="connsiteX3" fmla="*/ 0 w 1855076"/>
              <a:gd name="connsiteY3" fmla="*/ 927538 h 927538"/>
              <a:gd name="connsiteX4" fmla="*/ 0 w 1855076"/>
              <a:gd name="connsiteY4" fmla="*/ 0 h 92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76" h="927538">
                <a:moveTo>
                  <a:pt x="0" y="0"/>
                </a:moveTo>
                <a:lnTo>
                  <a:pt x="1855076" y="0"/>
                </a:lnTo>
                <a:lnTo>
                  <a:pt x="1855076" y="927538"/>
                </a:lnTo>
                <a:lnTo>
                  <a:pt x="0" y="92753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0795" tIns="10795" rIns="10795" bIns="10795" spcCol="1270" anchor="ctr"/>
          <a:lstStyle/>
          <a:p>
            <a:pPr algn="ctr">
              <a:defRPr/>
            </a:pPr>
            <a:r>
              <a:rPr lang="en-US" altLang="en-US" sz="1700" b="1" dirty="0">
                <a:solidFill>
                  <a:schemeClr val="tx1"/>
                </a:solidFill>
                <a:latin typeface="Comic Sans MS" pitchFamily="66" charset="0"/>
              </a:rPr>
              <a:t>Stacey Varney</a:t>
            </a:r>
          </a:p>
          <a:p>
            <a:pPr algn="ctr">
              <a:defRPr/>
            </a:pPr>
            <a:r>
              <a:rPr lang="en-US" altLang="en-US" sz="1700" dirty="0">
                <a:solidFill>
                  <a:schemeClr val="tx1"/>
                </a:solidFill>
                <a:latin typeface="Comic Sans MS" pitchFamily="66" charset="0"/>
              </a:rPr>
              <a:t>Complaint Investigator</a:t>
            </a:r>
          </a:p>
        </p:txBody>
      </p:sp>
      <p:sp>
        <p:nvSpPr>
          <p:cNvPr id="8" name="Freeform 8">
            <a:extLst>
              <a:ext uri="{FF2B5EF4-FFF2-40B4-BE49-F238E27FC236}">
                <a16:creationId xmlns:a16="http://schemas.microsoft.com/office/drawing/2014/main" id="{761AED17-95DD-189C-8AA2-F7EB1AC07C47}"/>
              </a:ext>
            </a:extLst>
          </p:cNvPr>
          <p:cNvSpPr/>
          <p:nvPr/>
        </p:nvSpPr>
        <p:spPr>
          <a:xfrm>
            <a:off x="6267450" y="3611563"/>
            <a:ext cx="2343150" cy="1216025"/>
          </a:xfrm>
          <a:custGeom>
            <a:avLst/>
            <a:gdLst>
              <a:gd name="connsiteX0" fmla="*/ 0 w 1855076"/>
              <a:gd name="connsiteY0" fmla="*/ 0 h 927538"/>
              <a:gd name="connsiteX1" fmla="*/ 1855076 w 1855076"/>
              <a:gd name="connsiteY1" fmla="*/ 0 h 927538"/>
              <a:gd name="connsiteX2" fmla="*/ 1855076 w 1855076"/>
              <a:gd name="connsiteY2" fmla="*/ 927538 h 927538"/>
              <a:gd name="connsiteX3" fmla="*/ 0 w 1855076"/>
              <a:gd name="connsiteY3" fmla="*/ 927538 h 927538"/>
              <a:gd name="connsiteX4" fmla="*/ 0 w 1855076"/>
              <a:gd name="connsiteY4" fmla="*/ 0 h 92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76" h="927538">
                <a:moveTo>
                  <a:pt x="0" y="0"/>
                </a:moveTo>
                <a:lnTo>
                  <a:pt x="1855076" y="0"/>
                </a:lnTo>
                <a:lnTo>
                  <a:pt x="1855076" y="927538"/>
                </a:lnTo>
                <a:lnTo>
                  <a:pt x="0" y="92753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0795" tIns="10795" rIns="10795" bIns="10795" spcCol="1270" anchor="ctr"/>
          <a:lstStyle/>
          <a:p>
            <a:pPr algn="ctr">
              <a:defRPr/>
            </a:pPr>
            <a:r>
              <a:rPr lang="en-US" altLang="en-US" sz="1700" b="1">
                <a:solidFill>
                  <a:schemeClr val="tx1"/>
                </a:solidFill>
                <a:latin typeface="Comic Sans MS" pitchFamily="66" charset="0"/>
              </a:rPr>
              <a:t>Amy Gray</a:t>
            </a:r>
            <a:endParaRPr lang="en-US" altLang="en-US" sz="1700" b="1" dirty="0">
              <a:solidFill>
                <a:schemeClr val="tx1"/>
              </a:solidFill>
              <a:latin typeface="Comic Sans MS" pitchFamily="66" charset="0"/>
            </a:endParaRPr>
          </a:p>
          <a:p>
            <a:pPr algn="ctr">
              <a:defRPr/>
            </a:pPr>
            <a:r>
              <a:rPr lang="en-US" altLang="en-US" sz="1700" dirty="0">
                <a:solidFill>
                  <a:schemeClr val="tx1"/>
                </a:solidFill>
                <a:latin typeface="Comic Sans MS" pitchFamily="66" charset="0"/>
              </a:rPr>
              <a:t>Complaint Investigator</a:t>
            </a:r>
          </a:p>
        </p:txBody>
      </p:sp>
    </p:spTree>
    <p:extLst>
      <p:ext uri="{BB962C8B-B14F-4D97-AF65-F5344CB8AC3E}">
        <p14:creationId xmlns:p14="http://schemas.microsoft.com/office/powerpoint/2010/main" val="4499252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b="1" dirty="0">
                <a:solidFill>
                  <a:schemeClr val="bg1"/>
                </a:solidFill>
              </a:rPr>
              <a:t>Consumer Services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pPr eaLnBrk="1" fontAlgn="auto" hangingPunct="1">
              <a:lnSpc>
                <a:spcPct val="90000"/>
              </a:lnSpc>
              <a:spcAft>
                <a:spcPts val="0"/>
              </a:spcAft>
              <a:defRPr/>
            </a:pPr>
            <a:r>
              <a:rPr lang="en-US" altLang="en-US" sz="2800" dirty="0">
                <a:solidFill>
                  <a:schemeClr val="bg2"/>
                </a:solidFill>
              </a:rPr>
              <a:t>Investigators routinely answer more than </a:t>
            </a:r>
            <a:r>
              <a:rPr lang="en-US" altLang="en-US" sz="2800" b="1" u="sng" dirty="0">
                <a:solidFill>
                  <a:schemeClr val="bg2"/>
                </a:solidFill>
              </a:rPr>
              <a:t>1,500 telephone calls each month</a:t>
            </a:r>
            <a:r>
              <a:rPr lang="en-US" altLang="en-US" sz="2800" dirty="0">
                <a:solidFill>
                  <a:schemeClr val="bg2"/>
                </a:solidFill>
              </a:rPr>
              <a:t>.  Most callers are requesting information regarding regulations, tariffs, and utility company practices.</a:t>
            </a:r>
          </a:p>
          <a:p>
            <a:pPr eaLnBrk="1" fontAlgn="auto" hangingPunct="1">
              <a:lnSpc>
                <a:spcPct val="90000"/>
              </a:lnSpc>
              <a:spcAft>
                <a:spcPts val="0"/>
              </a:spcAft>
              <a:buFontTx/>
              <a:buNone/>
              <a:defRPr/>
            </a:pPr>
            <a:endParaRPr lang="en-US" altLang="en-US" sz="2800" dirty="0">
              <a:solidFill>
                <a:schemeClr val="bg2"/>
              </a:solidFill>
            </a:endParaRPr>
          </a:p>
          <a:p>
            <a:pPr eaLnBrk="1" fontAlgn="auto" hangingPunct="1">
              <a:lnSpc>
                <a:spcPct val="90000"/>
              </a:lnSpc>
              <a:spcAft>
                <a:spcPts val="0"/>
              </a:spcAft>
              <a:defRPr/>
            </a:pPr>
            <a:r>
              <a:rPr lang="en-US" altLang="en-US" sz="2800" dirty="0">
                <a:solidFill>
                  <a:schemeClr val="bg2"/>
                </a:solidFill>
              </a:rPr>
              <a:t>Refunds, savings, and credits to consumers ARE tracked. In 2021, CONSUMER SERVICES helped consumers receive $92,213.04.</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2123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altLang="en-US" dirty="0">
                <a:solidFill>
                  <a:schemeClr val="bg1"/>
                </a:solidFill>
              </a:rPr>
              <a:t>Complaint Activity</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buNone/>
            </a:pPr>
            <a:endParaRPr lang="en-US" dirty="0">
              <a:solidFill>
                <a:schemeClr val="bg1"/>
              </a:solidFill>
            </a:endParaRPr>
          </a:p>
          <a:p>
            <a:pPr eaLnBrk="1" fontAlgn="auto" hangingPunct="1">
              <a:spcAft>
                <a:spcPts val="0"/>
              </a:spcAft>
              <a:defRPr/>
            </a:pPr>
            <a:r>
              <a:rPr lang="en-US" altLang="en-US" dirty="0">
                <a:solidFill>
                  <a:schemeClr val="bg2"/>
                </a:solidFill>
              </a:rPr>
              <a:t>Reports are created in-house on a monthly basis.  If you are interested in monthly complaint activity, you can contact Consumer Services.</a:t>
            </a:r>
          </a:p>
          <a:p>
            <a:pPr eaLnBrk="1" fontAlgn="auto" hangingPunct="1">
              <a:lnSpc>
                <a:spcPct val="70000"/>
              </a:lnSpc>
              <a:spcAft>
                <a:spcPts val="0"/>
              </a:spcAft>
              <a:defRPr/>
            </a:pPr>
            <a:endParaRPr lang="en-US" altLang="en-US" dirty="0">
              <a:solidFill>
                <a:schemeClr val="bg2"/>
              </a:solidFill>
            </a:endParaRPr>
          </a:p>
          <a:p>
            <a:pPr eaLnBrk="1" fontAlgn="auto" hangingPunct="1">
              <a:spcAft>
                <a:spcPts val="0"/>
              </a:spcAft>
              <a:defRPr/>
            </a:pPr>
            <a:r>
              <a:rPr lang="en-US" altLang="en-US" dirty="0">
                <a:solidFill>
                  <a:schemeClr val="bg2"/>
                </a:solidFill>
              </a:rPr>
              <a:t>Utilities can view quarterly reports related to complaint activity by visiting the following web site:</a:t>
            </a:r>
            <a:r>
              <a:rPr lang="en-US" altLang="en-US" sz="3200" dirty="0">
                <a:solidFill>
                  <a:schemeClr val="bg2"/>
                </a:solidFill>
              </a:rPr>
              <a:t> </a:t>
            </a:r>
            <a:r>
              <a:rPr lang="en-US" altLang="en-US" sz="3200" dirty="0"/>
              <a:t> </a:t>
            </a:r>
            <a:r>
              <a:rPr lang="en-US" altLang="en-US" sz="3200" b="1" dirty="0">
                <a:solidFill>
                  <a:srgbClr val="0033CC"/>
                </a:solidFill>
              </a:rPr>
              <a:t>http://psc.ky.gov/Home/Consumer_Intra</a:t>
            </a:r>
            <a:endParaRPr lang="en-US" altLang="en-US" b="1" dirty="0">
              <a:solidFill>
                <a:srgbClr val="0033CC"/>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41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lnSpc>
                <a:spcPct val="100000"/>
              </a:lnSpc>
              <a:spcBef>
                <a:spcPct val="0"/>
              </a:spcBef>
              <a:buClrTx/>
              <a:buFontTx/>
              <a:buNone/>
              <a:defRPr/>
            </a:pPr>
            <a:r>
              <a:rPr lang="en-US" altLang="en-US" sz="4400" dirty="0">
                <a:solidFill>
                  <a:schemeClr val="bg2"/>
                </a:solidFill>
              </a:rPr>
              <a:t>Water Utility Complaints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4"/>
            <a:ext cx="10515600" cy="4667247"/>
          </a:xfrm>
        </p:spPr>
        <p:txBody>
          <a:bodyPr>
            <a:normAutofit fontScale="92500" lnSpcReduction="10000"/>
          </a:bodyPr>
          <a:lstStyle/>
          <a:p>
            <a:pPr lvl="8">
              <a:lnSpc>
                <a:spcPct val="100000"/>
              </a:lnSpc>
              <a:spcBef>
                <a:spcPct val="0"/>
              </a:spcBef>
              <a:buClrTx/>
              <a:buFont typeface="Arial" panose="020B0604020202020204" pitchFamily="34" charset="0"/>
              <a:buNone/>
              <a:defRPr/>
            </a:pPr>
            <a:r>
              <a:rPr lang="en-US" altLang="en-US" sz="1200" dirty="0">
                <a:solidFill>
                  <a:schemeClr val="bg2"/>
                </a:solidFill>
              </a:rPr>
              <a:t>		</a:t>
            </a:r>
            <a:r>
              <a:rPr lang="en-US" altLang="en-US" sz="2200" u="sng" dirty="0">
                <a:solidFill>
                  <a:schemeClr val="bg2"/>
                </a:solidFill>
              </a:rPr>
              <a:t>2025</a:t>
            </a:r>
          </a:p>
          <a:p>
            <a:pPr lvl="8">
              <a:lnSpc>
                <a:spcPct val="100000"/>
              </a:lnSpc>
              <a:spcBef>
                <a:spcPct val="0"/>
              </a:spcBef>
              <a:buClrTx/>
              <a:buFont typeface="Arial" panose="020B0604020202020204" pitchFamily="34" charset="0"/>
              <a:buNone/>
              <a:defRPr/>
            </a:pPr>
            <a:endParaRPr lang="en-US" altLang="en-US" sz="2200" u="sng" dirty="0">
              <a:solidFill>
                <a:schemeClr val="bg2"/>
              </a:solidFill>
            </a:endParaRPr>
          </a:p>
          <a:p>
            <a:pPr>
              <a:lnSpc>
                <a:spcPct val="100000"/>
              </a:lnSpc>
              <a:spcBef>
                <a:spcPct val="0"/>
              </a:spcBef>
              <a:buClrTx/>
              <a:buFontTx/>
              <a:buNone/>
              <a:defRPr/>
            </a:pPr>
            <a:r>
              <a:rPr lang="en-US" altLang="en-US" sz="2800" dirty="0">
                <a:solidFill>
                  <a:schemeClr val="bg2"/>
                </a:solidFill>
              </a:rPr>
              <a:t>Investor-owned Utilities:		 53</a:t>
            </a:r>
          </a:p>
          <a:p>
            <a:pPr>
              <a:lnSpc>
                <a:spcPct val="100000"/>
              </a:lnSpc>
              <a:spcBef>
                <a:spcPct val="0"/>
              </a:spcBef>
              <a:buClrTx/>
              <a:buFontTx/>
              <a:buNone/>
              <a:defRPr/>
            </a:pPr>
            <a:r>
              <a:rPr lang="en-US" altLang="en-US" sz="2800" dirty="0">
                <a:solidFill>
                  <a:schemeClr val="bg2"/>
                </a:solidFill>
              </a:rPr>
              <a:t>    	</a:t>
            </a:r>
          </a:p>
          <a:p>
            <a:pPr>
              <a:lnSpc>
                <a:spcPct val="100000"/>
              </a:lnSpc>
              <a:spcBef>
                <a:spcPct val="0"/>
              </a:spcBef>
              <a:buClrTx/>
              <a:buFontTx/>
              <a:buNone/>
              <a:defRPr/>
            </a:pPr>
            <a:r>
              <a:rPr lang="en-US" altLang="en-US" sz="2800" dirty="0">
                <a:solidFill>
                  <a:schemeClr val="bg2"/>
                </a:solidFill>
              </a:rPr>
              <a:t>Water Districts: 			156	</a:t>
            </a:r>
            <a:r>
              <a:rPr lang="en-US" altLang="en-US" dirty="0">
                <a:solidFill>
                  <a:schemeClr val="bg2"/>
                </a:solidFill>
              </a:rPr>
              <a:t> </a:t>
            </a:r>
            <a:endParaRPr lang="en-US" altLang="en-US" sz="2800" dirty="0">
              <a:solidFill>
                <a:schemeClr val="bg2"/>
              </a:solidFill>
            </a:endParaRPr>
          </a:p>
          <a:p>
            <a:pPr>
              <a:lnSpc>
                <a:spcPct val="100000"/>
              </a:lnSpc>
              <a:spcBef>
                <a:spcPct val="0"/>
              </a:spcBef>
              <a:buClrTx/>
              <a:buFontTx/>
              <a:buNone/>
              <a:defRPr/>
            </a:pPr>
            <a:r>
              <a:rPr lang="en-US" altLang="en-US" sz="2800" dirty="0">
                <a:solidFill>
                  <a:schemeClr val="bg2"/>
                </a:solidFill>
              </a:rPr>
              <a:t>           		  </a:t>
            </a:r>
          </a:p>
          <a:p>
            <a:pPr>
              <a:lnSpc>
                <a:spcPct val="100000"/>
              </a:lnSpc>
              <a:spcBef>
                <a:spcPct val="0"/>
              </a:spcBef>
              <a:buClrTx/>
              <a:buFontTx/>
              <a:buNone/>
              <a:defRPr/>
            </a:pPr>
            <a:r>
              <a:rPr lang="en-US" altLang="en-US" sz="2800" dirty="0">
                <a:solidFill>
                  <a:schemeClr val="bg2"/>
                </a:solidFill>
              </a:rPr>
              <a:t> Water Associations:		 	 23  </a:t>
            </a:r>
            <a:r>
              <a:rPr lang="en-US" altLang="en-US" dirty="0">
                <a:solidFill>
                  <a:schemeClr val="bg2"/>
                </a:solidFill>
              </a:rPr>
              <a:t>	</a:t>
            </a:r>
            <a:r>
              <a:rPr lang="en-US" altLang="en-US" sz="2800" dirty="0">
                <a:solidFill>
                  <a:schemeClr val="bg2"/>
                </a:solidFill>
              </a:rPr>
              <a:t>           	  </a:t>
            </a:r>
          </a:p>
          <a:p>
            <a:pPr>
              <a:lnSpc>
                <a:spcPct val="100000"/>
              </a:lnSpc>
              <a:spcBef>
                <a:spcPct val="0"/>
              </a:spcBef>
              <a:buClrTx/>
              <a:buFontTx/>
              <a:buNone/>
              <a:defRPr/>
            </a:pPr>
            <a:r>
              <a:rPr lang="en-US" altLang="en-US" sz="2800" dirty="0">
                <a:solidFill>
                  <a:schemeClr val="bg2"/>
                </a:solidFill>
              </a:rPr>
              <a:t>      </a:t>
            </a:r>
          </a:p>
          <a:p>
            <a:pPr>
              <a:lnSpc>
                <a:spcPct val="100000"/>
              </a:lnSpc>
              <a:spcBef>
                <a:spcPct val="0"/>
              </a:spcBef>
              <a:buClrTx/>
              <a:buFontTx/>
              <a:buNone/>
              <a:defRPr/>
            </a:pPr>
            <a:endParaRPr lang="en-US" altLang="en-US" sz="1200" dirty="0">
              <a:solidFill>
                <a:schemeClr val="bg2"/>
              </a:solidFill>
            </a:endParaRPr>
          </a:p>
          <a:p>
            <a:pPr>
              <a:lnSpc>
                <a:spcPct val="100000"/>
              </a:lnSpc>
              <a:spcBef>
                <a:spcPct val="0"/>
              </a:spcBef>
              <a:buClrTx/>
              <a:buFontTx/>
              <a:buNone/>
              <a:defRPr/>
            </a:pPr>
            <a:r>
              <a:rPr lang="en-US" altLang="en-US" sz="2800" u="sng" dirty="0">
                <a:solidFill>
                  <a:schemeClr val="bg2"/>
                </a:solidFill>
              </a:rPr>
              <a:t>Top reasons:</a:t>
            </a:r>
          </a:p>
          <a:p>
            <a:pPr>
              <a:lnSpc>
                <a:spcPct val="100000"/>
              </a:lnSpc>
              <a:spcBef>
                <a:spcPct val="0"/>
              </a:spcBef>
              <a:buClrTx/>
              <a:buFontTx/>
              <a:buNone/>
              <a:defRPr/>
            </a:pPr>
            <a:endParaRPr lang="en-US" altLang="en-US" sz="1200" dirty="0">
              <a:solidFill>
                <a:schemeClr val="bg2"/>
              </a:solidFill>
            </a:endParaRPr>
          </a:p>
          <a:p>
            <a:pPr>
              <a:lnSpc>
                <a:spcPct val="100000"/>
              </a:lnSpc>
              <a:spcBef>
                <a:spcPct val="0"/>
              </a:spcBef>
              <a:buClrTx/>
              <a:buFontTx/>
              <a:buNone/>
              <a:defRPr/>
            </a:pPr>
            <a:r>
              <a:rPr lang="en-US" altLang="en-US" sz="2400" dirty="0">
                <a:solidFill>
                  <a:schemeClr val="bg2"/>
                </a:solidFill>
              </a:rPr>
              <a:t>Billing</a:t>
            </a:r>
            <a:endParaRPr lang="en-US" altLang="en-US" sz="900" dirty="0">
              <a:solidFill>
                <a:schemeClr val="bg2"/>
              </a:solidFill>
            </a:endParaRPr>
          </a:p>
          <a:p>
            <a:pPr>
              <a:lnSpc>
                <a:spcPct val="100000"/>
              </a:lnSpc>
              <a:spcBef>
                <a:spcPct val="0"/>
              </a:spcBef>
              <a:buClrTx/>
              <a:buFont typeface="Arial" panose="020B0604020202020204" pitchFamily="34" charset="0"/>
              <a:buNone/>
              <a:defRPr/>
            </a:pPr>
            <a:r>
              <a:rPr lang="en-US" altLang="en-US" sz="2400" dirty="0">
                <a:solidFill>
                  <a:schemeClr val="bg2"/>
                </a:solidFill>
              </a:rPr>
              <a:t>Service quality/repairs</a:t>
            </a:r>
            <a:endParaRPr lang="en-US" altLang="en-US" sz="900" dirty="0">
              <a:solidFill>
                <a:schemeClr val="bg2"/>
              </a:solidFill>
            </a:endParaRPr>
          </a:p>
          <a:p>
            <a:pPr>
              <a:lnSpc>
                <a:spcPct val="100000"/>
              </a:lnSpc>
              <a:spcBef>
                <a:spcPct val="0"/>
              </a:spcBef>
              <a:buClrTx/>
              <a:buFontTx/>
              <a:buNone/>
              <a:defRPr/>
            </a:pPr>
            <a:r>
              <a:rPr lang="en-US" altLang="en-US" sz="2400" dirty="0">
                <a:solidFill>
                  <a:schemeClr val="bg2"/>
                </a:solidFill>
              </a:rPr>
              <a:t>Disconnection</a:t>
            </a:r>
          </a:p>
          <a:p>
            <a:pPr>
              <a:lnSpc>
                <a:spcPct val="100000"/>
              </a:lnSpc>
              <a:spcBef>
                <a:spcPct val="0"/>
              </a:spcBef>
              <a:buClrTx/>
              <a:buFontTx/>
              <a:buNone/>
              <a:defRPr/>
            </a:pPr>
            <a:r>
              <a:rPr lang="en-US" altLang="en-US" sz="2400" dirty="0">
                <a:solidFill>
                  <a:schemeClr val="bg2"/>
                </a:solidFill>
              </a:rPr>
              <a:t>Rates/Policies</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453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altLang="en-US" b="1" dirty="0">
                <a:solidFill>
                  <a:schemeClr val="bg2"/>
                </a:solidFill>
                <a:latin typeface="Calibri" panose="020F0502020204030204" pitchFamily="34" charset="0"/>
              </a:rPr>
              <a:t>Water Utility Complaints</a:t>
            </a:r>
            <a:br>
              <a:rPr lang="en-US" altLang="en-US" b="1" dirty="0">
                <a:solidFill>
                  <a:schemeClr val="bg2"/>
                </a:solidFill>
                <a:latin typeface="Calibri" panose="020F0502020204030204" pitchFamily="34" charset="0"/>
              </a:rPr>
            </a:br>
            <a:r>
              <a:rPr lang="en-US" altLang="en-US" b="1" dirty="0">
                <a:solidFill>
                  <a:schemeClr val="bg2"/>
                </a:solidFill>
                <a:latin typeface="Calibri" panose="020F0502020204030204" pitchFamily="34" charset="0"/>
              </a:rPr>
              <a:t>2025</a:t>
            </a:r>
            <a:endParaRPr lang="en-US" b="1" dirty="0">
              <a:solidFill>
                <a:schemeClr val="bg2"/>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5"/>
            <a:ext cx="4381500" cy="4351338"/>
          </a:xfrm>
        </p:spPr>
        <p:txBody>
          <a:bodyPr>
            <a:normAutofit fontScale="62500" lnSpcReduction="20000"/>
          </a:bodyPr>
          <a:lstStyle/>
          <a:p>
            <a:pPr marL="0" indent="0">
              <a:buNone/>
            </a:pPr>
            <a:endParaRPr lang="en-US" sz="3100" dirty="0">
              <a:solidFill>
                <a:schemeClr val="bg1"/>
              </a:solidFill>
            </a:endParaRPr>
          </a:p>
          <a:p>
            <a:pPr>
              <a:lnSpc>
                <a:spcPct val="100000"/>
              </a:lnSpc>
              <a:spcBef>
                <a:spcPts val="0"/>
              </a:spcBef>
              <a:buFont typeface="Arial" panose="020B0604020202020204" pitchFamily="34" charset="0"/>
              <a:buNone/>
              <a:defRPr/>
            </a:pPr>
            <a:r>
              <a:rPr lang="en-US" sz="3800" b="1" dirty="0">
                <a:solidFill>
                  <a:schemeClr val="bg2"/>
                </a:solidFill>
              </a:rPr>
              <a:t>Water Districts:</a:t>
            </a:r>
          </a:p>
          <a:p>
            <a:pPr marL="285750" indent="-285750">
              <a:lnSpc>
                <a:spcPct val="120000"/>
              </a:lnSpc>
              <a:spcBef>
                <a:spcPts val="0"/>
              </a:spcBef>
              <a:defRPr/>
            </a:pPr>
            <a:r>
              <a:rPr lang="en-US" sz="3200" dirty="0">
                <a:solidFill>
                  <a:schemeClr val="bg2"/>
                </a:solidFill>
              </a:rPr>
              <a:t>Billing 			</a:t>
            </a:r>
          </a:p>
          <a:p>
            <a:pPr marL="285750" indent="-285750">
              <a:lnSpc>
                <a:spcPct val="120000"/>
              </a:lnSpc>
              <a:spcBef>
                <a:spcPts val="0"/>
              </a:spcBef>
              <a:defRPr/>
            </a:pPr>
            <a:r>
              <a:rPr lang="en-US" sz="3200" dirty="0">
                <a:solidFill>
                  <a:schemeClr val="bg2"/>
                </a:solidFill>
              </a:rPr>
              <a:t>Service quality/repair 		</a:t>
            </a:r>
          </a:p>
          <a:p>
            <a:pPr marL="285750" indent="-285750">
              <a:lnSpc>
                <a:spcPct val="120000"/>
              </a:lnSpc>
              <a:spcBef>
                <a:spcPts val="0"/>
              </a:spcBef>
              <a:defRPr/>
            </a:pPr>
            <a:r>
              <a:rPr lang="en-US" sz="3200" dirty="0">
                <a:solidFill>
                  <a:schemeClr val="bg2"/>
                </a:solidFill>
              </a:rPr>
              <a:t>Disconnection 			</a:t>
            </a:r>
          </a:p>
          <a:p>
            <a:pPr marL="285750" indent="-285750">
              <a:lnSpc>
                <a:spcPct val="120000"/>
              </a:lnSpc>
              <a:spcBef>
                <a:spcPts val="0"/>
              </a:spcBef>
              <a:defRPr/>
            </a:pPr>
            <a:r>
              <a:rPr lang="en-US" sz="3200" dirty="0">
                <a:solidFill>
                  <a:schemeClr val="bg2"/>
                </a:solidFill>
              </a:rPr>
              <a:t>Rates/Policies 			</a:t>
            </a:r>
          </a:p>
          <a:p>
            <a:pPr marL="285750" indent="-285750">
              <a:lnSpc>
                <a:spcPct val="120000"/>
              </a:lnSpc>
              <a:spcBef>
                <a:spcPts val="0"/>
              </a:spcBef>
              <a:defRPr/>
            </a:pPr>
            <a:r>
              <a:rPr lang="en-US" sz="3200" dirty="0">
                <a:solidFill>
                  <a:schemeClr val="bg2"/>
                </a:solidFill>
              </a:rPr>
              <a:t>Refusal to provide service	    </a:t>
            </a:r>
          </a:p>
          <a:p>
            <a:pPr marL="285750" indent="-285750">
              <a:lnSpc>
                <a:spcPct val="120000"/>
              </a:lnSpc>
              <a:spcBef>
                <a:spcPts val="0"/>
              </a:spcBef>
              <a:defRPr/>
            </a:pPr>
            <a:r>
              <a:rPr lang="en-US" sz="3200" dirty="0">
                <a:solidFill>
                  <a:schemeClr val="bg2"/>
                </a:solidFill>
              </a:rPr>
              <a:t>Line extension/upgrade charge 	    </a:t>
            </a:r>
          </a:p>
          <a:p>
            <a:pPr marL="285750" indent="-285750">
              <a:lnSpc>
                <a:spcPct val="120000"/>
              </a:lnSpc>
              <a:spcBef>
                <a:spcPts val="0"/>
              </a:spcBef>
              <a:defRPr/>
            </a:pPr>
            <a:r>
              <a:rPr lang="en-US" sz="3200" dirty="0">
                <a:solidFill>
                  <a:schemeClr val="bg2"/>
                </a:solidFill>
              </a:rPr>
              <a:t>Safety	</a:t>
            </a:r>
            <a:r>
              <a:rPr lang="en-US" sz="2600" dirty="0">
                <a:solidFill>
                  <a:schemeClr val="bg2"/>
                </a:solidFill>
              </a:rPr>
              <a:t>			</a:t>
            </a:r>
          </a:p>
          <a:p>
            <a:pPr>
              <a:lnSpc>
                <a:spcPct val="100000"/>
              </a:lnSpc>
              <a:spcBef>
                <a:spcPts val="0"/>
              </a:spcBef>
              <a:buFont typeface="Arial" panose="020B0604020202020204" pitchFamily="34" charset="0"/>
              <a:buNone/>
              <a:defRPr/>
            </a:pPr>
            <a:r>
              <a:rPr lang="en-US" sz="2600" b="1" dirty="0">
                <a:solidFill>
                  <a:schemeClr val="bg2"/>
                </a:solidFill>
              </a:rPr>
              <a:t>	  			</a:t>
            </a:r>
          </a:p>
          <a:p>
            <a:pPr>
              <a:lnSpc>
                <a:spcPct val="100000"/>
              </a:lnSpc>
              <a:spcBef>
                <a:spcPts val="0"/>
              </a:spcBef>
              <a:buFont typeface="Arial" panose="020B0604020202020204" pitchFamily="34" charset="0"/>
              <a:buNone/>
              <a:defRPr/>
            </a:pPr>
            <a:endParaRPr lang="en-US" sz="2600" b="1" dirty="0">
              <a:solidFill>
                <a:schemeClr val="bg2"/>
              </a:solidFill>
            </a:endParaRPr>
          </a:p>
          <a:p>
            <a:pPr>
              <a:lnSpc>
                <a:spcPct val="100000"/>
              </a:lnSpc>
              <a:spcBef>
                <a:spcPts val="0"/>
              </a:spcBef>
              <a:buFont typeface="Arial" panose="020B0604020202020204" pitchFamily="34" charset="0"/>
              <a:buNone/>
              <a:defRPr/>
            </a:pPr>
            <a:r>
              <a:rPr lang="en-US" sz="2000" dirty="0"/>
              <a:t>	</a:t>
            </a: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04AECFD-BF16-9669-55B5-B0E384AC5391}"/>
              </a:ext>
            </a:extLst>
          </p:cNvPr>
          <p:cNvSpPr txBox="1"/>
          <p:nvPr/>
        </p:nvSpPr>
        <p:spPr>
          <a:xfrm>
            <a:off x="7086600" y="1969968"/>
            <a:ext cx="3905250" cy="2000548"/>
          </a:xfrm>
          <a:prstGeom prst="rect">
            <a:avLst/>
          </a:prstGeom>
          <a:noFill/>
        </p:spPr>
        <p:txBody>
          <a:bodyPr wrap="square">
            <a:spAutoFit/>
          </a:bodyPr>
          <a:lstStyle/>
          <a:p>
            <a:pPr>
              <a:lnSpc>
                <a:spcPct val="100000"/>
              </a:lnSpc>
              <a:spcBef>
                <a:spcPts val="0"/>
              </a:spcBef>
              <a:buFont typeface="Arial" panose="020B0604020202020204" pitchFamily="34" charset="0"/>
              <a:buNone/>
              <a:defRPr/>
            </a:pPr>
            <a:r>
              <a:rPr lang="en-US" sz="2400" b="1" dirty="0">
                <a:solidFill>
                  <a:schemeClr val="bg2"/>
                </a:solidFill>
              </a:rPr>
              <a:t>Water Associations:</a:t>
            </a:r>
          </a:p>
          <a:p>
            <a:pPr marL="285750" indent="-285750">
              <a:lnSpc>
                <a:spcPct val="100000"/>
              </a:lnSpc>
              <a:spcBef>
                <a:spcPts val="0"/>
              </a:spcBef>
              <a:buFont typeface="Arial" panose="020B0604020202020204" pitchFamily="34" charset="0"/>
              <a:buChar char="•"/>
              <a:defRPr/>
            </a:pPr>
            <a:r>
              <a:rPr lang="en-US" sz="2000" dirty="0">
                <a:solidFill>
                  <a:schemeClr val="bg2"/>
                </a:solidFill>
              </a:rPr>
              <a:t>Billing 			</a:t>
            </a:r>
          </a:p>
          <a:p>
            <a:pPr marL="285750" indent="-285750">
              <a:lnSpc>
                <a:spcPct val="100000"/>
              </a:lnSpc>
              <a:spcBef>
                <a:spcPts val="0"/>
              </a:spcBef>
              <a:buFont typeface="Arial" panose="020B0604020202020204" pitchFamily="34" charset="0"/>
              <a:buChar char="•"/>
              <a:defRPr/>
            </a:pPr>
            <a:r>
              <a:rPr lang="en-US" sz="2000" dirty="0">
                <a:solidFill>
                  <a:schemeClr val="bg2"/>
                </a:solidFill>
              </a:rPr>
              <a:t>Disconnection			 </a:t>
            </a:r>
          </a:p>
          <a:p>
            <a:pPr marL="285750" indent="-285750">
              <a:lnSpc>
                <a:spcPct val="100000"/>
              </a:lnSpc>
              <a:spcBef>
                <a:spcPts val="0"/>
              </a:spcBef>
              <a:buFont typeface="Arial" panose="020B0604020202020204" pitchFamily="34" charset="0"/>
              <a:buChar char="•"/>
              <a:defRPr/>
            </a:pPr>
            <a:r>
              <a:rPr lang="en-US" sz="2000" dirty="0">
                <a:solidFill>
                  <a:schemeClr val="bg2"/>
                </a:solidFill>
              </a:rPr>
              <a:t>Rates/Policies			</a:t>
            </a:r>
          </a:p>
          <a:p>
            <a:pPr marL="285750" indent="-285750">
              <a:lnSpc>
                <a:spcPct val="100000"/>
              </a:lnSpc>
              <a:spcBef>
                <a:spcPts val="0"/>
              </a:spcBef>
              <a:buFont typeface="Arial" panose="020B0604020202020204" pitchFamily="34" charset="0"/>
              <a:buChar char="•"/>
              <a:defRPr/>
            </a:pPr>
            <a:r>
              <a:rPr lang="en-US" sz="2000" dirty="0">
                <a:solidFill>
                  <a:schemeClr val="bg2"/>
                </a:solidFill>
              </a:rPr>
              <a:t>Service quality/repair		</a:t>
            </a:r>
          </a:p>
          <a:p>
            <a:pPr marL="285750" indent="-285750">
              <a:lnSpc>
                <a:spcPct val="100000"/>
              </a:lnSpc>
              <a:spcBef>
                <a:spcPts val="0"/>
              </a:spcBef>
              <a:buFont typeface="Arial" panose="020B0604020202020204" pitchFamily="34" charset="0"/>
              <a:buChar char="•"/>
              <a:defRPr/>
            </a:pPr>
            <a:r>
              <a:rPr lang="en-US" sz="2000" dirty="0">
                <a:solidFill>
                  <a:schemeClr val="bg2"/>
                </a:solidFill>
              </a:rPr>
              <a:t>Line Extension/Upgrade Charge</a:t>
            </a:r>
            <a:endParaRPr lang="en-US" sz="2000" dirty="0"/>
          </a:p>
        </p:txBody>
      </p:sp>
    </p:spTree>
    <p:extLst>
      <p:ext uri="{BB962C8B-B14F-4D97-AF65-F5344CB8AC3E}">
        <p14:creationId xmlns:p14="http://schemas.microsoft.com/office/powerpoint/2010/main" val="109087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altLang="en-US" b="1" dirty="0">
                <a:solidFill>
                  <a:schemeClr val="bg2"/>
                </a:solidFill>
              </a:rPr>
              <a:t>TOP 5 COMPLAINT REASONS</a:t>
            </a:r>
            <a:endParaRPr lang="en-US" dirty="0">
              <a:solidFill>
                <a:schemeClr val="bg2"/>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normAutofit fontScale="40000" lnSpcReduction="20000"/>
          </a:bodyPr>
          <a:lstStyle/>
          <a:p>
            <a:pPr algn="just" eaLnBrk="1" fontAlgn="auto" hangingPunct="1">
              <a:lnSpc>
                <a:spcPct val="150000"/>
              </a:lnSpc>
              <a:spcAft>
                <a:spcPts val="0"/>
              </a:spcAft>
              <a:buFont typeface="Wingdings" panose="05000000000000000000" pitchFamily="2" charset="2"/>
              <a:buChar char="Ø"/>
              <a:defRPr/>
            </a:pPr>
            <a:r>
              <a:rPr lang="en-US" altLang="en-US" sz="9600" dirty="0">
                <a:solidFill>
                  <a:schemeClr val="bg2"/>
                </a:solidFill>
                <a:latin typeface="Comic Sans MS" panose="030F0702030302020204" pitchFamily="66" charset="0"/>
              </a:rPr>
              <a:t>Billing </a:t>
            </a:r>
          </a:p>
          <a:p>
            <a:pPr algn="just" eaLnBrk="1" fontAlgn="auto" hangingPunct="1">
              <a:lnSpc>
                <a:spcPct val="150000"/>
              </a:lnSpc>
              <a:spcAft>
                <a:spcPts val="0"/>
              </a:spcAft>
              <a:buFont typeface="Wingdings" panose="05000000000000000000" pitchFamily="2" charset="2"/>
              <a:buChar char="Ø"/>
              <a:defRPr/>
            </a:pPr>
            <a:r>
              <a:rPr lang="en-US" altLang="en-US" sz="9600" dirty="0">
                <a:solidFill>
                  <a:schemeClr val="bg2"/>
                </a:solidFill>
                <a:latin typeface="Comic Sans MS" panose="030F0702030302020204" pitchFamily="66" charset="0"/>
              </a:rPr>
              <a:t>Service Quality/Outage </a:t>
            </a:r>
          </a:p>
          <a:p>
            <a:pPr algn="just" eaLnBrk="1" fontAlgn="auto" hangingPunct="1">
              <a:lnSpc>
                <a:spcPct val="150000"/>
              </a:lnSpc>
              <a:spcAft>
                <a:spcPts val="0"/>
              </a:spcAft>
              <a:buFont typeface="Wingdings" panose="05000000000000000000" pitchFamily="2" charset="2"/>
              <a:buChar char="Ø"/>
              <a:defRPr/>
            </a:pPr>
            <a:r>
              <a:rPr lang="en-US" altLang="en-US" sz="9600" dirty="0">
                <a:solidFill>
                  <a:schemeClr val="bg2"/>
                </a:solidFill>
                <a:latin typeface="Comic Sans MS" panose="030F0702030302020204" pitchFamily="66" charset="0"/>
              </a:rPr>
              <a:t>Disconnection  </a:t>
            </a:r>
          </a:p>
          <a:p>
            <a:pPr algn="just" eaLnBrk="1" fontAlgn="auto" hangingPunct="1">
              <a:lnSpc>
                <a:spcPct val="150000"/>
              </a:lnSpc>
              <a:spcAft>
                <a:spcPts val="0"/>
              </a:spcAft>
              <a:buFont typeface="Wingdings" panose="05000000000000000000" pitchFamily="2" charset="2"/>
              <a:buChar char="Ø"/>
              <a:defRPr/>
            </a:pPr>
            <a:r>
              <a:rPr lang="en-US" altLang="en-US" sz="9600" dirty="0">
                <a:solidFill>
                  <a:schemeClr val="bg2"/>
                </a:solidFill>
                <a:latin typeface="Comic Sans MS" panose="030F0702030302020204" pitchFamily="66" charset="0"/>
              </a:rPr>
              <a:t>Rates/Policies </a:t>
            </a:r>
          </a:p>
          <a:p>
            <a:pPr algn="just" eaLnBrk="1" fontAlgn="auto" hangingPunct="1">
              <a:lnSpc>
                <a:spcPct val="150000"/>
              </a:lnSpc>
              <a:spcAft>
                <a:spcPts val="0"/>
              </a:spcAft>
              <a:buFont typeface="Wingdings" panose="05000000000000000000" pitchFamily="2" charset="2"/>
              <a:buChar char="Ø"/>
              <a:defRPr/>
            </a:pPr>
            <a:r>
              <a:rPr lang="en-US" altLang="en-US" sz="9600" dirty="0">
                <a:solidFill>
                  <a:schemeClr val="bg2"/>
                </a:solidFill>
                <a:latin typeface="Comic Sans MS" panose="030F0702030302020204" pitchFamily="66" charset="0"/>
              </a:rPr>
              <a:t>Refusal to provide service </a:t>
            </a: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314289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altLang="en-US" sz="4400" b="1" dirty="0">
                <a:solidFill>
                  <a:schemeClr val="bg1"/>
                </a:solidFill>
              </a:rPr>
              <a:t>TOOLS</a:t>
            </a: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normAutofit fontScale="40000" lnSpcReduction="20000"/>
          </a:bodyPr>
          <a:lstStyle/>
          <a:p>
            <a:pPr algn="just" eaLnBrk="1" hangingPunct="1">
              <a:lnSpc>
                <a:spcPct val="150000"/>
              </a:lnSpc>
              <a:spcBef>
                <a:spcPct val="20000"/>
              </a:spcBef>
              <a:buFont typeface="Wingdings" panose="05000000000000000000" pitchFamily="2" charset="2"/>
              <a:buChar char="Ø"/>
            </a:pPr>
            <a:r>
              <a:rPr lang="en-US" altLang="en-US" sz="9600" dirty="0">
                <a:solidFill>
                  <a:schemeClr val="bg2"/>
                </a:solidFill>
              </a:rPr>
              <a:t>Customer’s Bill of Rights</a:t>
            </a:r>
          </a:p>
          <a:p>
            <a:pPr algn="just" eaLnBrk="1" hangingPunct="1">
              <a:lnSpc>
                <a:spcPct val="150000"/>
              </a:lnSpc>
              <a:spcBef>
                <a:spcPct val="20000"/>
              </a:spcBef>
              <a:buFont typeface="Wingdings" panose="05000000000000000000" pitchFamily="2" charset="2"/>
              <a:buChar char="Ø"/>
            </a:pPr>
            <a:r>
              <a:rPr lang="en-US" altLang="en-US" sz="9600" dirty="0">
                <a:solidFill>
                  <a:schemeClr val="bg2"/>
                </a:solidFill>
              </a:rPr>
              <a:t> Utilities’ Filed Tariff</a:t>
            </a:r>
          </a:p>
          <a:p>
            <a:pPr algn="just" eaLnBrk="1" hangingPunct="1">
              <a:lnSpc>
                <a:spcPct val="150000"/>
              </a:lnSpc>
              <a:spcBef>
                <a:spcPct val="20000"/>
              </a:spcBef>
              <a:buFont typeface="Wingdings" panose="05000000000000000000" pitchFamily="2" charset="2"/>
              <a:buChar char="Ø"/>
            </a:pPr>
            <a:r>
              <a:rPr lang="en-US" altLang="en-US" sz="9600" dirty="0">
                <a:solidFill>
                  <a:schemeClr val="bg2"/>
                </a:solidFill>
              </a:rPr>
              <a:t> PSC Rules and Regulations</a:t>
            </a:r>
          </a:p>
          <a:p>
            <a:pPr algn="just" eaLnBrk="1" hangingPunct="1">
              <a:lnSpc>
                <a:spcPct val="150000"/>
              </a:lnSpc>
              <a:spcBef>
                <a:spcPct val="20000"/>
              </a:spcBef>
              <a:buFont typeface="Wingdings" panose="05000000000000000000" pitchFamily="2" charset="2"/>
              <a:buChar char="Ø"/>
            </a:pPr>
            <a:r>
              <a:rPr lang="en-US" altLang="en-US" sz="9600" dirty="0">
                <a:solidFill>
                  <a:schemeClr val="bg2"/>
                </a:solidFill>
              </a:rPr>
              <a:t> Kentucky State Statutes</a:t>
            </a:r>
          </a:p>
          <a:p>
            <a:pPr algn="just" eaLnBrk="1" hangingPunct="1">
              <a:lnSpc>
                <a:spcPct val="150000"/>
              </a:lnSpc>
              <a:spcBef>
                <a:spcPct val="20000"/>
              </a:spcBef>
              <a:buFont typeface="Wingdings" panose="05000000000000000000" pitchFamily="2" charset="2"/>
              <a:buChar char="Ø"/>
            </a:pPr>
            <a:r>
              <a:rPr lang="en-US" altLang="en-US" sz="9600" dirty="0">
                <a:solidFill>
                  <a:schemeClr val="bg2"/>
                </a:solidFill>
              </a:rPr>
              <a:t>Past Commission Decisions</a:t>
            </a:r>
          </a:p>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1030611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altLang="en-US" b="1" dirty="0">
                <a:solidFill>
                  <a:schemeClr val="bg1"/>
                </a:solidFill>
              </a:rPr>
              <a:t>Informal Complaints</a:t>
            </a: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normAutofit fontScale="25000" lnSpcReduction="20000"/>
          </a:bodyPr>
          <a:lstStyle/>
          <a:p>
            <a:pPr eaLnBrk="1" fontAlgn="auto" hangingPunct="1">
              <a:spcAft>
                <a:spcPts val="0"/>
              </a:spcAft>
              <a:defRPr/>
            </a:pPr>
            <a:r>
              <a:rPr lang="en-US" altLang="en-US" sz="9600" dirty="0">
                <a:solidFill>
                  <a:schemeClr val="bg2"/>
                </a:solidFill>
              </a:rPr>
              <a:t>Customer </a:t>
            </a:r>
            <a:r>
              <a:rPr lang="en-US" altLang="en-US" sz="9600" b="1" u="sng" dirty="0">
                <a:solidFill>
                  <a:schemeClr val="bg2"/>
                </a:solidFill>
              </a:rPr>
              <a:t>first talks to the utility</a:t>
            </a:r>
            <a:r>
              <a:rPr lang="en-US" altLang="en-US" sz="9600" dirty="0">
                <a:solidFill>
                  <a:schemeClr val="bg2"/>
                </a:solidFill>
              </a:rPr>
              <a:t> and attempts to resolve the dispute.</a:t>
            </a:r>
          </a:p>
          <a:p>
            <a:pPr eaLnBrk="1" fontAlgn="auto" hangingPunct="1">
              <a:lnSpc>
                <a:spcPct val="80000"/>
              </a:lnSpc>
              <a:spcAft>
                <a:spcPts val="0"/>
              </a:spcAft>
              <a:defRPr/>
            </a:pPr>
            <a:endParaRPr lang="en-US" altLang="en-US" sz="7200" dirty="0">
              <a:solidFill>
                <a:schemeClr val="bg2"/>
              </a:solidFill>
            </a:endParaRPr>
          </a:p>
          <a:p>
            <a:pPr eaLnBrk="1" fontAlgn="auto" hangingPunct="1">
              <a:spcAft>
                <a:spcPts val="0"/>
              </a:spcAft>
              <a:defRPr/>
            </a:pPr>
            <a:r>
              <a:rPr lang="en-US" altLang="en-US" sz="9600" dirty="0">
                <a:solidFill>
                  <a:schemeClr val="bg2"/>
                </a:solidFill>
              </a:rPr>
              <a:t>If unresolved, the </a:t>
            </a:r>
            <a:r>
              <a:rPr lang="en-US" altLang="en-US" sz="9600" b="1" u="sng" dirty="0">
                <a:solidFill>
                  <a:schemeClr val="bg2"/>
                </a:solidFill>
              </a:rPr>
              <a:t>utility advises the customer</a:t>
            </a:r>
            <a:r>
              <a:rPr lang="en-US" altLang="en-US" sz="9600" dirty="0">
                <a:solidFill>
                  <a:schemeClr val="bg2"/>
                </a:solidFill>
              </a:rPr>
              <a:t> of the opportunity to contact the PSC for review of the dispute.</a:t>
            </a:r>
          </a:p>
          <a:p>
            <a:pPr eaLnBrk="1" fontAlgn="auto" hangingPunct="1">
              <a:lnSpc>
                <a:spcPct val="80000"/>
              </a:lnSpc>
              <a:spcAft>
                <a:spcPts val="0"/>
              </a:spcAft>
              <a:defRPr/>
            </a:pPr>
            <a:endParaRPr lang="en-US" altLang="en-US" sz="7200" dirty="0">
              <a:solidFill>
                <a:schemeClr val="bg2"/>
              </a:solidFill>
            </a:endParaRPr>
          </a:p>
          <a:p>
            <a:pPr eaLnBrk="1" fontAlgn="auto" hangingPunct="1">
              <a:spcAft>
                <a:spcPts val="0"/>
              </a:spcAft>
              <a:defRPr/>
            </a:pPr>
            <a:r>
              <a:rPr lang="en-US" altLang="en-US" sz="9600" dirty="0">
                <a:solidFill>
                  <a:schemeClr val="bg2"/>
                </a:solidFill>
              </a:rPr>
              <a:t>Customer </a:t>
            </a:r>
            <a:r>
              <a:rPr lang="en-US" altLang="en-US" sz="9600" b="1" u="sng" dirty="0">
                <a:solidFill>
                  <a:schemeClr val="bg2"/>
                </a:solidFill>
              </a:rPr>
              <a:t>may contact the PSC</a:t>
            </a:r>
            <a:r>
              <a:rPr lang="en-US" altLang="en-US" sz="9600" dirty="0">
                <a:solidFill>
                  <a:schemeClr val="bg2"/>
                </a:solidFill>
              </a:rPr>
              <a:t> by telephone, fax, e-mail, letter, or in person.  Use of the toll-free number or e-mail allows the complaint to be handled with the greatest speed and efficiency.  Most complaints are </a:t>
            </a:r>
            <a:r>
              <a:rPr lang="en-US" altLang="en-US" sz="9600" b="1" u="sng" dirty="0">
                <a:solidFill>
                  <a:schemeClr val="bg2"/>
                </a:solidFill>
              </a:rPr>
              <a:t>handled over the telephone</a:t>
            </a:r>
            <a:r>
              <a:rPr lang="en-US" altLang="en-US" sz="9600" dirty="0">
                <a:solidFill>
                  <a:schemeClr val="bg2"/>
                </a:solidFill>
              </a:rPr>
              <a:t>. </a:t>
            </a:r>
          </a:p>
          <a:p>
            <a:pPr eaLnBrk="1" fontAlgn="auto" hangingPunct="1">
              <a:lnSpc>
                <a:spcPct val="80000"/>
              </a:lnSpc>
              <a:spcAft>
                <a:spcPts val="0"/>
              </a:spcAft>
              <a:defRPr/>
            </a:pPr>
            <a:endParaRPr lang="en-US" altLang="en-US" sz="7200" dirty="0">
              <a:solidFill>
                <a:schemeClr val="bg2"/>
              </a:solidFill>
            </a:endParaRPr>
          </a:p>
          <a:p>
            <a:pPr eaLnBrk="1" fontAlgn="auto" hangingPunct="1">
              <a:spcAft>
                <a:spcPts val="0"/>
              </a:spcAft>
              <a:defRPr/>
            </a:pPr>
            <a:r>
              <a:rPr lang="en-US" altLang="en-US" sz="9600" dirty="0">
                <a:solidFill>
                  <a:schemeClr val="bg2"/>
                </a:solidFill>
              </a:rPr>
              <a:t>Commission staff </a:t>
            </a:r>
            <a:r>
              <a:rPr lang="en-US" altLang="en-US" sz="9600" b="1" u="sng" dirty="0">
                <a:solidFill>
                  <a:schemeClr val="bg2"/>
                </a:solidFill>
              </a:rPr>
              <a:t>acts as a mediator</a:t>
            </a:r>
            <a:r>
              <a:rPr lang="en-US" altLang="en-US" sz="9600" dirty="0">
                <a:solidFill>
                  <a:schemeClr val="bg2"/>
                </a:solidFill>
              </a:rPr>
              <a:t>, using information from the customer, the utility, tariffs, laws, Orders, etc. when attempting to resolve the dispute.</a:t>
            </a:r>
          </a:p>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2745562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057799"/>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a:xfrm>
            <a:off x="761301" y="3954"/>
            <a:ext cx="10515600" cy="1325563"/>
          </a:xfrm>
        </p:spPr>
        <p:txBody>
          <a:bodyPr/>
          <a:lstStyle/>
          <a:p>
            <a:pPr algn="ctr"/>
            <a:r>
              <a:rPr lang="en-US" altLang="en-US" b="1" dirty="0">
                <a:solidFill>
                  <a:schemeClr val="bg2"/>
                </a:solidFill>
                <a:latin typeface="+mn-lt"/>
              </a:rPr>
              <a:t>COMPLAINT PROCESS</a:t>
            </a:r>
            <a:endParaRPr lang="en-US" dirty="0">
              <a:solidFill>
                <a:schemeClr val="bg2"/>
              </a:solidFill>
            </a:endParaRPr>
          </a:p>
        </p:txBody>
      </p:sp>
      <p:sp>
        <p:nvSpPr>
          <p:cNvPr id="2" name="Text Box 5">
            <a:extLst>
              <a:ext uri="{FF2B5EF4-FFF2-40B4-BE49-F238E27FC236}">
                <a16:creationId xmlns:a16="http://schemas.microsoft.com/office/drawing/2014/main" id="{D43FFA1A-AEE2-0965-1D34-007B718D3316}"/>
              </a:ext>
            </a:extLst>
          </p:cNvPr>
          <p:cNvSpPr txBox="1">
            <a:spLocks noChangeArrowheads="1"/>
          </p:cNvSpPr>
          <p:nvPr/>
        </p:nvSpPr>
        <p:spPr bwMode="auto">
          <a:xfrm>
            <a:off x="3953509" y="1111590"/>
            <a:ext cx="3916363" cy="830263"/>
          </a:xfrm>
          <a:prstGeom prst="rect">
            <a:avLst/>
          </a:prstGeom>
          <a:noFill/>
          <a:ln>
            <a:noFill/>
          </a:ln>
          <a:effectLst/>
        </p:spPr>
        <p:txBody>
          <a:bodyPr wrap="none">
            <a:spAutoFit/>
          </a:bodyP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r>
              <a:rPr lang="en-US" altLang="en-US" sz="2400" dirty="0">
                <a:solidFill>
                  <a:schemeClr val="bg2">
                    <a:lumMod val="90000"/>
                  </a:schemeClr>
                </a:solidFill>
                <a:latin typeface="+mn-lt"/>
              </a:rPr>
              <a:t>Complaint received by phone,</a:t>
            </a:r>
          </a:p>
          <a:p>
            <a:pPr algn="ctr">
              <a:spcBef>
                <a:spcPct val="0"/>
              </a:spcBef>
              <a:buFontTx/>
              <a:buNone/>
              <a:defRPr/>
            </a:pPr>
            <a:r>
              <a:rPr lang="en-US" altLang="en-US" sz="2400" dirty="0">
                <a:solidFill>
                  <a:schemeClr val="bg2">
                    <a:lumMod val="90000"/>
                  </a:schemeClr>
                </a:solidFill>
                <a:latin typeface="+mn-lt"/>
              </a:rPr>
              <a:t>fax, mail, e-mail, or walk-in </a:t>
            </a:r>
          </a:p>
        </p:txBody>
      </p:sp>
      <p:sp>
        <p:nvSpPr>
          <p:cNvPr id="3" name="Text Box 6">
            <a:extLst>
              <a:ext uri="{FF2B5EF4-FFF2-40B4-BE49-F238E27FC236}">
                <a16:creationId xmlns:a16="http://schemas.microsoft.com/office/drawing/2014/main" id="{D7B2D908-8A30-005A-4666-0B6ABFDCE0CB}"/>
              </a:ext>
            </a:extLst>
          </p:cNvPr>
          <p:cNvSpPr txBox="1">
            <a:spLocks noChangeArrowheads="1"/>
          </p:cNvSpPr>
          <p:nvPr/>
        </p:nvSpPr>
        <p:spPr bwMode="auto">
          <a:xfrm>
            <a:off x="1495519" y="2497933"/>
            <a:ext cx="3444875" cy="1200150"/>
          </a:xfrm>
          <a:prstGeom prst="rect">
            <a:avLst/>
          </a:prstGeom>
          <a:noFill/>
          <a:ln>
            <a:noFill/>
          </a:ln>
          <a:effectLst/>
        </p:spPr>
        <p:txBody>
          <a:bodyPr wrap="none">
            <a:spAutoFit/>
          </a:bodyP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r>
              <a:rPr lang="en-US" altLang="en-US" sz="2400" dirty="0">
                <a:solidFill>
                  <a:schemeClr val="bg2">
                    <a:lumMod val="75000"/>
                  </a:schemeClr>
                </a:solidFill>
                <a:latin typeface="+mn-lt"/>
              </a:rPr>
              <a:t>Investigator enters </a:t>
            </a:r>
          </a:p>
          <a:p>
            <a:pPr algn="ctr">
              <a:spcBef>
                <a:spcPct val="0"/>
              </a:spcBef>
              <a:buFontTx/>
              <a:buNone/>
              <a:defRPr/>
            </a:pPr>
            <a:r>
              <a:rPr lang="en-US" altLang="en-US" sz="2400" dirty="0">
                <a:solidFill>
                  <a:schemeClr val="bg2">
                    <a:lumMod val="75000"/>
                  </a:schemeClr>
                </a:solidFill>
                <a:latin typeface="+mn-lt"/>
              </a:rPr>
              <a:t>complaint into CIS system </a:t>
            </a:r>
          </a:p>
          <a:p>
            <a:pPr algn="ctr">
              <a:spcBef>
                <a:spcPct val="0"/>
              </a:spcBef>
              <a:buFontTx/>
              <a:buNone/>
              <a:defRPr/>
            </a:pPr>
            <a:r>
              <a:rPr lang="en-US" altLang="en-US" sz="2400" dirty="0">
                <a:solidFill>
                  <a:schemeClr val="bg2">
                    <a:lumMod val="75000"/>
                  </a:schemeClr>
                </a:solidFill>
                <a:latin typeface="+mn-lt"/>
              </a:rPr>
              <a:t>and identifies problem</a:t>
            </a:r>
          </a:p>
        </p:txBody>
      </p:sp>
      <p:sp>
        <p:nvSpPr>
          <p:cNvPr id="8" name="AutoShape 11">
            <a:extLst>
              <a:ext uri="{FF2B5EF4-FFF2-40B4-BE49-F238E27FC236}">
                <a16:creationId xmlns:a16="http://schemas.microsoft.com/office/drawing/2014/main" id="{9CC19CB4-3D2E-90A0-3001-73CA3E20A795}"/>
              </a:ext>
            </a:extLst>
          </p:cNvPr>
          <p:cNvSpPr>
            <a:spLocks noChangeArrowheads="1"/>
          </p:cNvSpPr>
          <p:nvPr/>
        </p:nvSpPr>
        <p:spPr bwMode="auto">
          <a:xfrm rot="2672113">
            <a:off x="3304661" y="1379511"/>
            <a:ext cx="457200" cy="1143000"/>
          </a:xfrm>
          <a:prstGeom prst="curvedRightArrow">
            <a:avLst>
              <a:gd name="adj1" fmla="val 50000"/>
              <a:gd name="adj2" fmla="val 100000"/>
              <a:gd name="adj3" fmla="val 33333"/>
            </a:avLst>
          </a:prstGeom>
          <a:solidFill>
            <a:schemeClr val="accent1"/>
          </a:solidFill>
          <a:ln w="9525">
            <a:solidFill>
              <a:schemeClr val="tx1"/>
            </a:solidFill>
            <a:miter lim="800000"/>
            <a:headEnd/>
            <a:tailEnd/>
          </a:ln>
          <a:effectLst/>
        </p:spPr>
        <p:txBody>
          <a:bodyPr wrap="none" anchor="ct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endParaRPr lang="en-US" altLang="en-US" sz="1800" dirty="0">
              <a:latin typeface="+mn-lt"/>
            </a:endParaRPr>
          </a:p>
        </p:txBody>
      </p:sp>
      <p:sp>
        <p:nvSpPr>
          <p:cNvPr id="11" name="AutoShape 12">
            <a:extLst>
              <a:ext uri="{FF2B5EF4-FFF2-40B4-BE49-F238E27FC236}">
                <a16:creationId xmlns:a16="http://schemas.microsoft.com/office/drawing/2014/main" id="{89BC1550-AD43-480C-64B5-2D6F988FCD75}"/>
              </a:ext>
            </a:extLst>
          </p:cNvPr>
          <p:cNvSpPr>
            <a:spLocks noChangeArrowheads="1"/>
          </p:cNvSpPr>
          <p:nvPr/>
        </p:nvSpPr>
        <p:spPr bwMode="auto">
          <a:xfrm>
            <a:off x="5119687" y="2848192"/>
            <a:ext cx="976313" cy="381000"/>
          </a:xfrm>
          <a:prstGeom prst="rightArrow">
            <a:avLst>
              <a:gd name="adj1" fmla="val 50000"/>
              <a:gd name="adj2" fmla="val 64063"/>
            </a:avLst>
          </a:prstGeom>
          <a:solidFill>
            <a:schemeClr val="accent1"/>
          </a:solidFill>
          <a:ln w="9525">
            <a:solidFill>
              <a:schemeClr val="tx1"/>
            </a:solidFill>
            <a:miter lim="800000"/>
            <a:headEnd/>
            <a:tailEnd/>
          </a:ln>
          <a:effectLst/>
        </p:spPr>
        <p:txBody>
          <a:bodyPr wrap="none" anchor="ct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endParaRPr lang="en-US" altLang="en-US" sz="1800" dirty="0">
              <a:latin typeface="+mn-lt"/>
            </a:endParaRPr>
          </a:p>
        </p:txBody>
      </p:sp>
      <p:sp>
        <p:nvSpPr>
          <p:cNvPr id="13" name="Text Box 10">
            <a:extLst>
              <a:ext uri="{FF2B5EF4-FFF2-40B4-BE49-F238E27FC236}">
                <a16:creationId xmlns:a16="http://schemas.microsoft.com/office/drawing/2014/main" id="{5F07F8DC-9C11-4B58-B8B2-79031998F859}"/>
              </a:ext>
            </a:extLst>
          </p:cNvPr>
          <p:cNvSpPr txBox="1">
            <a:spLocks noChangeArrowheads="1"/>
          </p:cNvSpPr>
          <p:nvPr/>
        </p:nvSpPr>
        <p:spPr bwMode="auto">
          <a:xfrm>
            <a:off x="6256904" y="2234813"/>
            <a:ext cx="3068637" cy="1938338"/>
          </a:xfrm>
          <a:prstGeom prst="rect">
            <a:avLst/>
          </a:prstGeom>
          <a:noFill/>
          <a:ln>
            <a:noFill/>
          </a:ln>
          <a:effectLst/>
        </p:spPr>
        <p:txBody>
          <a:bodyPr wrap="none">
            <a:spAutoFit/>
          </a:bodyP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r>
              <a:rPr lang="en-US" altLang="en-US" sz="2400" dirty="0">
                <a:solidFill>
                  <a:schemeClr val="bg2">
                    <a:lumMod val="75000"/>
                  </a:schemeClr>
                </a:solidFill>
                <a:latin typeface="+mn-lt"/>
              </a:rPr>
              <a:t>Investigator reviews </a:t>
            </a:r>
          </a:p>
          <a:p>
            <a:pPr algn="ctr">
              <a:spcBef>
                <a:spcPct val="0"/>
              </a:spcBef>
              <a:buFontTx/>
              <a:buNone/>
              <a:defRPr/>
            </a:pPr>
            <a:r>
              <a:rPr lang="en-US" altLang="en-US" sz="2400" dirty="0">
                <a:solidFill>
                  <a:schemeClr val="bg2">
                    <a:lumMod val="75000"/>
                  </a:schemeClr>
                </a:solidFill>
                <a:latin typeface="+mn-lt"/>
              </a:rPr>
              <a:t>utility’s tariff, </a:t>
            </a:r>
          </a:p>
          <a:p>
            <a:pPr algn="ctr">
              <a:spcBef>
                <a:spcPct val="0"/>
              </a:spcBef>
              <a:buFontTx/>
              <a:buNone/>
              <a:defRPr/>
            </a:pPr>
            <a:r>
              <a:rPr lang="en-US" altLang="en-US" sz="2400" dirty="0">
                <a:solidFill>
                  <a:schemeClr val="bg2">
                    <a:lumMod val="75000"/>
                  </a:schemeClr>
                </a:solidFill>
                <a:latin typeface="+mn-lt"/>
              </a:rPr>
              <a:t>applicable regulations, </a:t>
            </a:r>
          </a:p>
          <a:p>
            <a:pPr algn="ctr">
              <a:spcBef>
                <a:spcPct val="0"/>
              </a:spcBef>
              <a:buFontTx/>
              <a:buNone/>
              <a:defRPr/>
            </a:pPr>
            <a:r>
              <a:rPr lang="en-US" altLang="en-US" sz="2400" dirty="0">
                <a:solidFill>
                  <a:schemeClr val="bg2">
                    <a:lumMod val="75000"/>
                  </a:schemeClr>
                </a:solidFill>
                <a:latin typeface="+mn-lt"/>
              </a:rPr>
              <a:t>and state statutes</a:t>
            </a:r>
          </a:p>
          <a:p>
            <a:pPr algn="ctr">
              <a:spcBef>
                <a:spcPct val="0"/>
              </a:spcBef>
              <a:buFontTx/>
              <a:buNone/>
              <a:defRPr/>
            </a:pPr>
            <a:endParaRPr lang="en-US" altLang="en-US" sz="2400" dirty="0">
              <a:latin typeface="+mn-lt"/>
            </a:endParaRPr>
          </a:p>
        </p:txBody>
      </p:sp>
      <p:sp>
        <p:nvSpPr>
          <p:cNvPr id="14" name="AutoShape 13">
            <a:extLst>
              <a:ext uri="{FF2B5EF4-FFF2-40B4-BE49-F238E27FC236}">
                <a16:creationId xmlns:a16="http://schemas.microsoft.com/office/drawing/2014/main" id="{50FE5848-F685-1711-0F5C-106D6A802B19}"/>
              </a:ext>
            </a:extLst>
          </p:cNvPr>
          <p:cNvSpPr>
            <a:spLocks noChangeArrowheads="1"/>
          </p:cNvSpPr>
          <p:nvPr/>
        </p:nvSpPr>
        <p:spPr bwMode="auto">
          <a:xfrm>
            <a:off x="9292043" y="2914917"/>
            <a:ext cx="428625" cy="1295400"/>
          </a:xfrm>
          <a:prstGeom prst="curvedLeftArrow">
            <a:avLst>
              <a:gd name="adj1" fmla="val 60444"/>
              <a:gd name="adj2" fmla="val 120889"/>
              <a:gd name="adj3" fmla="val 33333"/>
            </a:avLst>
          </a:prstGeom>
          <a:solidFill>
            <a:schemeClr val="accent1"/>
          </a:solidFill>
          <a:ln w="9525">
            <a:solidFill>
              <a:schemeClr val="tx1"/>
            </a:solidFill>
            <a:miter lim="800000"/>
            <a:headEnd/>
            <a:tailEnd/>
          </a:ln>
          <a:effectLst/>
        </p:spPr>
        <p:txBody>
          <a:bodyPr wrap="none" anchor="ct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endParaRPr lang="en-US" altLang="en-US" sz="1800" dirty="0">
              <a:latin typeface="+mn-lt"/>
            </a:endParaRPr>
          </a:p>
        </p:txBody>
      </p:sp>
      <p:sp>
        <p:nvSpPr>
          <p:cNvPr id="16" name="AutoShape 14">
            <a:extLst>
              <a:ext uri="{FF2B5EF4-FFF2-40B4-BE49-F238E27FC236}">
                <a16:creationId xmlns:a16="http://schemas.microsoft.com/office/drawing/2014/main" id="{0057EBEA-79A2-2446-3AE4-80CAD5F6C2FA}"/>
              </a:ext>
            </a:extLst>
          </p:cNvPr>
          <p:cNvSpPr>
            <a:spLocks noChangeArrowheads="1"/>
          </p:cNvSpPr>
          <p:nvPr/>
        </p:nvSpPr>
        <p:spPr bwMode="auto">
          <a:xfrm>
            <a:off x="7634287" y="4210317"/>
            <a:ext cx="976313" cy="381000"/>
          </a:xfrm>
          <a:prstGeom prst="leftArrow">
            <a:avLst>
              <a:gd name="adj1" fmla="val 50000"/>
              <a:gd name="adj2" fmla="val 64063"/>
            </a:avLst>
          </a:prstGeom>
          <a:solidFill>
            <a:schemeClr val="accent1"/>
          </a:solidFill>
          <a:ln w="9525">
            <a:solidFill>
              <a:schemeClr val="tx1"/>
            </a:solidFill>
            <a:miter lim="800000"/>
            <a:headEnd/>
            <a:tailEnd/>
          </a:ln>
          <a:effectLst/>
        </p:spPr>
        <p:txBody>
          <a:bodyPr wrap="none" anchor="ct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endParaRPr lang="en-US" altLang="en-US" sz="1800" dirty="0">
              <a:latin typeface="+mn-lt"/>
            </a:endParaRPr>
          </a:p>
        </p:txBody>
      </p:sp>
      <p:sp>
        <p:nvSpPr>
          <p:cNvPr id="17" name="Text Box 7">
            <a:extLst>
              <a:ext uri="{FF2B5EF4-FFF2-40B4-BE49-F238E27FC236}">
                <a16:creationId xmlns:a16="http://schemas.microsoft.com/office/drawing/2014/main" id="{2651F591-E60D-243B-4A07-D47FC6E23834}"/>
              </a:ext>
            </a:extLst>
          </p:cNvPr>
          <p:cNvSpPr txBox="1">
            <a:spLocks noChangeArrowheads="1"/>
          </p:cNvSpPr>
          <p:nvPr/>
        </p:nvSpPr>
        <p:spPr bwMode="auto">
          <a:xfrm>
            <a:off x="3339846" y="3963763"/>
            <a:ext cx="4211638" cy="1200150"/>
          </a:xfrm>
          <a:prstGeom prst="rect">
            <a:avLst/>
          </a:prstGeom>
          <a:noFill/>
          <a:ln>
            <a:noFill/>
          </a:ln>
          <a:effectLst/>
        </p:spPr>
        <p:txBody>
          <a:bodyPr wrap="none">
            <a:spAutoFit/>
          </a:bodyP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r>
              <a:rPr lang="en-US" altLang="en-US" sz="2400" dirty="0">
                <a:solidFill>
                  <a:schemeClr val="bg2">
                    <a:lumMod val="90000"/>
                  </a:schemeClr>
                </a:solidFill>
                <a:latin typeface="+mn-lt"/>
              </a:rPr>
              <a:t>Investigator forwards complaint </a:t>
            </a:r>
          </a:p>
          <a:p>
            <a:pPr algn="ctr">
              <a:spcBef>
                <a:spcPct val="0"/>
              </a:spcBef>
              <a:buFontTx/>
              <a:buNone/>
              <a:defRPr/>
            </a:pPr>
            <a:r>
              <a:rPr lang="en-US" altLang="en-US" sz="2400" dirty="0">
                <a:solidFill>
                  <a:schemeClr val="bg2">
                    <a:lumMod val="90000"/>
                  </a:schemeClr>
                </a:solidFill>
                <a:latin typeface="+mn-lt"/>
              </a:rPr>
              <a:t>to utility and requests account </a:t>
            </a:r>
          </a:p>
          <a:p>
            <a:pPr algn="ctr">
              <a:spcBef>
                <a:spcPct val="0"/>
              </a:spcBef>
              <a:buFontTx/>
              <a:buNone/>
              <a:defRPr/>
            </a:pPr>
            <a:r>
              <a:rPr lang="en-US" altLang="en-US" sz="2400" dirty="0">
                <a:solidFill>
                  <a:schemeClr val="bg2">
                    <a:lumMod val="90000"/>
                  </a:schemeClr>
                </a:solidFill>
                <a:latin typeface="+mn-lt"/>
              </a:rPr>
              <a:t>information and documentation</a:t>
            </a:r>
          </a:p>
        </p:txBody>
      </p:sp>
      <p:sp>
        <p:nvSpPr>
          <p:cNvPr id="18" name="AutoShape 15">
            <a:extLst>
              <a:ext uri="{FF2B5EF4-FFF2-40B4-BE49-F238E27FC236}">
                <a16:creationId xmlns:a16="http://schemas.microsoft.com/office/drawing/2014/main" id="{2DD29FFD-B5E5-055D-E01A-74376E77B54A}"/>
              </a:ext>
            </a:extLst>
          </p:cNvPr>
          <p:cNvSpPr>
            <a:spLocks noChangeArrowheads="1"/>
          </p:cNvSpPr>
          <p:nvPr/>
        </p:nvSpPr>
        <p:spPr bwMode="auto">
          <a:xfrm rot="1610616">
            <a:off x="2301951" y="4377280"/>
            <a:ext cx="457200" cy="1524000"/>
          </a:xfrm>
          <a:prstGeom prst="curvedRightArrow">
            <a:avLst>
              <a:gd name="adj1" fmla="val 66667"/>
              <a:gd name="adj2" fmla="val 133333"/>
              <a:gd name="adj3" fmla="val 33333"/>
            </a:avLst>
          </a:prstGeom>
          <a:solidFill>
            <a:schemeClr val="accent1"/>
          </a:solidFill>
          <a:ln w="9525">
            <a:solidFill>
              <a:schemeClr val="tx1"/>
            </a:solidFill>
            <a:miter lim="800000"/>
            <a:headEnd/>
            <a:tailEnd/>
          </a:ln>
          <a:effectLst/>
        </p:spPr>
        <p:txBody>
          <a:bodyPr wrap="none" anchor="ct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endParaRPr lang="en-US" altLang="en-US" sz="1800" dirty="0">
              <a:latin typeface="+mn-lt"/>
            </a:endParaRPr>
          </a:p>
        </p:txBody>
      </p:sp>
      <p:sp>
        <p:nvSpPr>
          <p:cNvPr id="19" name="Text Box 8">
            <a:extLst>
              <a:ext uri="{FF2B5EF4-FFF2-40B4-BE49-F238E27FC236}">
                <a16:creationId xmlns:a16="http://schemas.microsoft.com/office/drawing/2014/main" id="{E0EC2A77-9E03-1337-7329-326027C4643C}"/>
              </a:ext>
            </a:extLst>
          </p:cNvPr>
          <p:cNvSpPr txBox="1">
            <a:spLocks noChangeArrowheads="1"/>
          </p:cNvSpPr>
          <p:nvPr/>
        </p:nvSpPr>
        <p:spPr bwMode="auto">
          <a:xfrm>
            <a:off x="2424652" y="5284008"/>
            <a:ext cx="3021013" cy="1570038"/>
          </a:xfrm>
          <a:prstGeom prst="rect">
            <a:avLst/>
          </a:prstGeom>
          <a:noFill/>
          <a:ln>
            <a:noFill/>
          </a:ln>
          <a:effectLst/>
        </p:spPr>
        <p:txBody>
          <a:bodyPr>
            <a:spAutoFit/>
          </a:bodyP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r>
              <a:rPr lang="en-US" altLang="en-US" sz="2400" dirty="0">
                <a:solidFill>
                  <a:schemeClr val="bg2"/>
                </a:solidFill>
                <a:latin typeface="+mn-lt"/>
              </a:rPr>
              <a:t>Utility contacts </a:t>
            </a:r>
          </a:p>
          <a:p>
            <a:pPr algn="ctr">
              <a:spcBef>
                <a:spcPct val="0"/>
              </a:spcBef>
              <a:buFontTx/>
              <a:buNone/>
              <a:defRPr/>
            </a:pPr>
            <a:r>
              <a:rPr lang="en-US" altLang="en-US" sz="2400" dirty="0">
                <a:solidFill>
                  <a:schemeClr val="bg2"/>
                </a:solidFill>
                <a:latin typeface="+mn-lt"/>
              </a:rPr>
              <a:t>Complainant, resolves complaint, and sends response to PSC</a:t>
            </a:r>
          </a:p>
        </p:txBody>
      </p:sp>
      <p:sp>
        <p:nvSpPr>
          <p:cNvPr id="20" name="AutoShape 16">
            <a:extLst>
              <a:ext uri="{FF2B5EF4-FFF2-40B4-BE49-F238E27FC236}">
                <a16:creationId xmlns:a16="http://schemas.microsoft.com/office/drawing/2014/main" id="{937C98C5-5969-B24B-3C10-AC98477B36C4}"/>
              </a:ext>
            </a:extLst>
          </p:cNvPr>
          <p:cNvSpPr>
            <a:spLocks noChangeArrowheads="1"/>
          </p:cNvSpPr>
          <p:nvPr/>
        </p:nvSpPr>
        <p:spPr bwMode="auto">
          <a:xfrm>
            <a:off x="5814276" y="5930378"/>
            <a:ext cx="976313" cy="304800"/>
          </a:xfrm>
          <a:prstGeom prst="rightArrow">
            <a:avLst>
              <a:gd name="adj1" fmla="val 50000"/>
              <a:gd name="adj2" fmla="val 80078"/>
            </a:avLst>
          </a:prstGeom>
          <a:solidFill>
            <a:schemeClr val="accent1"/>
          </a:solidFill>
          <a:ln w="9525">
            <a:solidFill>
              <a:schemeClr val="tx1"/>
            </a:solidFill>
            <a:miter lim="800000"/>
            <a:headEnd/>
            <a:tailEnd/>
          </a:ln>
          <a:effectLst/>
        </p:spPr>
        <p:txBody>
          <a:bodyPr wrap="none" anchor="ct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endParaRPr lang="en-US" altLang="en-US" sz="1800" dirty="0">
              <a:latin typeface="+mn-lt"/>
            </a:endParaRPr>
          </a:p>
        </p:txBody>
      </p:sp>
      <p:sp>
        <p:nvSpPr>
          <p:cNvPr id="21" name="Text Box 9">
            <a:extLst>
              <a:ext uri="{FF2B5EF4-FFF2-40B4-BE49-F238E27FC236}">
                <a16:creationId xmlns:a16="http://schemas.microsoft.com/office/drawing/2014/main" id="{356A8551-4111-E517-C1BB-FB61E687C577}"/>
              </a:ext>
            </a:extLst>
          </p:cNvPr>
          <p:cNvSpPr txBox="1">
            <a:spLocks noChangeArrowheads="1"/>
          </p:cNvSpPr>
          <p:nvPr/>
        </p:nvSpPr>
        <p:spPr bwMode="auto">
          <a:xfrm>
            <a:off x="6985222" y="5145359"/>
            <a:ext cx="4859337" cy="1570038"/>
          </a:xfrm>
          <a:prstGeom prst="rect">
            <a:avLst/>
          </a:prstGeom>
          <a:noFill/>
          <a:ln>
            <a:noFill/>
          </a:ln>
          <a:effectLst/>
        </p:spPr>
        <p:txBody>
          <a:bodyPr wrap="none">
            <a:spAutoFit/>
          </a:bodyPr>
          <a:lstStyle>
            <a:lvl1pPr algn="l">
              <a:spcBef>
                <a:spcPct val="20000"/>
              </a:spcBef>
              <a:buChar char="•"/>
              <a:defRPr sz="3200">
                <a:solidFill>
                  <a:schemeClr val="tx1"/>
                </a:solidFill>
                <a:latin typeface="Arial" panose="020B0604020202020204" pitchFamily="34" charset="0"/>
              </a:defRPr>
            </a:lvl1pPr>
            <a:lvl2pPr marL="742950" indent="-285750" algn="l">
              <a:spcBef>
                <a:spcPct val="20000"/>
              </a:spcBef>
              <a:buChar char="–"/>
              <a:defRPr sz="2800">
                <a:solidFill>
                  <a:schemeClr val="tx1"/>
                </a:solidFill>
                <a:latin typeface="Arial" panose="020B0604020202020204" pitchFamily="34" charset="0"/>
              </a:defRPr>
            </a:lvl2pPr>
            <a:lvl3pPr marL="1143000" indent="-228600" algn="l">
              <a:spcBef>
                <a:spcPct val="20000"/>
              </a:spcBef>
              <a:buChar char="•"/>
              <a:defRPr sz="2400">
                <a:solidFill>
                  <a:schemeClr val="tx1"/>
                </a:solidFill>
                <a:latin typeface="Arial" panose="020B0604020202020204" pitchFamily="34" charset="0"/>
              </a:defRPr>
            </a:lvl3pPr>
            <a:lvl4pPr marL="1600200" indent="-228600" algn="l">
              <a:spcBef>
                <a:spcPct val="20000"/>
              </a:spcBef>
              <a:buChar char="–"/>
              <a:defRPr sz="2000">
                <a:solidFill>
                  <a:schemeClr val="tx1"/>
                </a:solidFill>
                <a:latin typeface="Arial" panose="020B0604020202020204" pitchFamily="34" charset="0"/>
              </a:defRPr>
            </a:lvl4pPr>
            <a:lvl5pPr marL="2057400" indent="-228600" algn="l">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defRPr/>
            </a:pPr>
            <a:r>
              <a:rPr lang="en-US" altLang="en-US" sz="2400" dirty="0">
                <a:solidFill>
                  <a:schemeClr val="bg2"/>
                </a:solidFill>
                <a:latin typeface="+mn-lt"/>
              </a:rPr>
              <a:t>Investigator confirms utility’s </a:t>
            </a:r>
          </a:p>
          <a:p>
            <a:pPr algn="ctr">
              <a:spcBef>
                <a:spcPct val="0"/>
              </a:spcBef>
              <a:buFontTx/>
              <a:buNone/>
              <a:defRPr/>
            </a:pPr>
            <a:r>
              <a:rPr lang="en-US" altLang="en-US" sz="2400" dirty="0">
                <a:solidFill>
                  <a:schemeClr val="bg2"/>
                </a:solidFill>
                <a:latin typeface="+mn-lt"/>
              </a:rPr>
              <a:t>response with customer.  If customer </a:t>
            </a:r>
          </a:p>
          <a:p>
            <a:pPr algn="ctr">
              <a:spcBef>
                <a:spcPct val="0"/>
              </a:spcBef>
              <a:buFontTx/>
              <a:buNone/>
              <a:defRPr/>
            </a:pPr>
            <a:r>
              <a:rPr lang="en-US" altLang="en-US" sz="2400" dirty="0">
                <a:solidFill>
                  <a:schemeClr val="bg2"/>
                </a:solidFill>
                <a:latin typeface="+mn-lt"/>
              </a:rPr>
              <a:t>is not satisfied, we inform him </a:t>
            </a:r>
          </a:p>
          <a:p>
            <a:pPr algn="ctr">
              <a:spcBef>
                <a:spcPct val="0"/>
              </a:spcBef>
              <a:buFontTx/>
              <a:buNone/>
              <a:defRPr/>
            </a:pPr>
            <a:r>
              <a:rPr lang="en-US" altLang="en-US" sz="2400" dirty="0">
                <a:solidFill>
                  <a:schemeClr val="bg2"/>
                </a:solidFill>
                <a:latin typeface="+mn-lt"/>
              </a:rPr>
              <a:t>that he can file a formal complaint</a:t>
            </a:r>
          </a:p>
        </p:txBody>
      </p:sp>
    </p:spTree>
    <p:extLst>
      <p:ext uri="{BB962C8B-B14F-4D97-AF65-F5344CB8AC3E}">
        <p14:creationId xmlns:p14="http://schemas.microsoft.com/office/powerpoint/2010/main" val="428124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100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0-#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8"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0-#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2" presetClass="entr" presetSubtype="8"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0-#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0-#ppt_w/2"/>
                                          </p:val>
                                        </p:tav>
                                        <p:tav tm="100000">
                                          <p:val>
                                            <p:strVal val="#ppt_x"/>
                                          </p:val>
                                        </p:tav>
                                      </p:tavLst>
                                    </p:anim>
                                    <p:anim calcmode="lin" valueType="num">
                                      <p:cBhvr additive="base">
                                        <p:cTn id="57" dur="500" fill="hold"/>
                                        <p:tgtEl>
                                          <p:spTgt spid="19"/>
                                        </p:tgtEl>
                                        <p:attrNameLst>
                                          <p:attrName>ppt_y</p:attrName>
                                        </p:attrNameLst>
                                      </p:cBhvr>
                                      <p:tavLst>
                                        <p:tav tm="0">
                                          <p:val>
                                            <p:strVal val="#ppt_y"/>
                                          </p:val>
                                        </p:tav>
                                        <p:tav tm="100000">
                                          <p:val>
                                            <p:strVal val="#ppt_y"/>
                                          </p:val>
                                        </p:tav>
                                      </p:tavLst>
                                    </p:anim>
                                  </p:childTnLst>
                                </p:cTn>
                              </p:par>
                            </p:childTnLst>
                          </p:cTn>
                        </p:par>
                        <p:par>
                          <p:cTn id="58" fill="hold">
                            <p:stCondLst>
                              <p:cond delay="500"/>
                            </p:stCondLst>
                            <p:childTnLst>
                              <p:par>
                                <p:cTn id="59" presetID="2" presetClass="entr" presetSubtype="8"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0-#ppt_w/2"/>
                                          </p:val>
                                        </p:tav>
                                        <p:tav tm="100000">
                                          <p:val>
                                            <p:strVal val="#ppt_x"/>
                                          </p:val>
                                        </p:tav>
                                      </p:tavLst>
                                    </p:anim>
                                    <p:anim calcmode="lin" valueType="num">
                                      <p:cBhvr additive="base">
                                        <p:cTn id="62"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0-#ppt_w/2"/>
                                          </p:val>
                                        </p:tav>
                                        <p:tav tm="100000">
                                          <p:val>
                                            <p:strVal val="#ppt_x"/>
                                          </p:val>
                                        </p:tav>
                                      </p:tavLst>
                                    </p:anim>
                                    <p:anim calcmode="lin" valueType="num">
                                      <p:cBhvr additive="base">
                                        <p:cTn id="6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8" grpId="0" animBg="1"/>
      <p:bldP spid="11" grpId="0" animBg="1"/>
      <p:bldP spid="13" grpId="0" autoUpdateAnimBg="0"/>
      <p:bldP spid="14" grpId="0" animBg="1"/>
      <p:bldP spid="16" grpId="0" animBg="1"/>
      <p:bldP spid="17" grpId="0" autoUpdateAnimBg="0"/>
      <p:bldP spid="18" grpId="0" animBg="1"/>
      <p:bldP spid="19" grpId="0" autoUpdateAnimBg="0"/>
      <p:bldP spid="20" grpId="0" animBg="1"/>
      <p:bldP spid="21"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altLang="en-US" dirty="0">
                <a:solidFill>
                  <a:schemeClr val="bg1"/>
                </a:solidFill>
              </a:rPr>
              <a:t>Formal Complaints</a:t>
            </a: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normAutofit fontScale="55000" lnSpcReduction="20000"/>
          </a:bodyPr>
          <a:lstStyle/>
          <a:p>
            <a:pPr marL="0" indent="0" algn="ctr">
              <a:buNone/>
            </a:pPr>
            <a:r>
              <a:rPr lang="en-US" altLang="en-US" sz="9600" dirty="0">
                <a:solidFill>
                  <a:schemeClr val="bg2"/>
                </a:solidFill>
              </a:rPr>
              <a:t>Customers have the right to file a formal complaint.  This does not necessarily mean that the complaint was not resolved at the informal process.  It may mean that the consumer refused to accept the mediation results.</a:t>
            </a:r>
          </a:p>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2606640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altLang="en-US" b="1" dirty="0">
                <a:solidFill>
                  <a:schemeClr val="bg1"/>
                </a:solidFill>
              </a:rPr>
              <a:t>Formal Complaints</a:t>
            </a: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normAutofit fontScale="40000" lnSpcReduction="20000"/>
          </a:bodyPr>
          <a:lstStyle/>
          <a:p>
            <a:pPr eaLnBrk="1" fontAlgn="auto" hangingPunct="1">
              <a:lnSpc>
                <a:spcPct val="80000"/>
              </a:lnSpc>
              <a:spcAft>
                <a:spcPts val="0"/>
              </a:spcAft>
              <a:defRPr/>
            </a:pPr>
            <a:r>
              <a:rPr lang="en-US" altLang="en-US" sz="9600" dirty="0">
                <a:solidFill>
                  <a:schemeClr val="bg2"/>
                </a:solidFill>
              </a:rPr>
              <a:t>Customer request for a formal investigation of a complaint must be made in writing.  A business filing a formal complaint MUST BE REPRESENTED BY AN ATTORNEY.</a:t>
            </a:r>
          </a:p>
          <a:p>
            <a:pPr eaLnBrk="1" fontAlgn="auto" hangingPunct="1">
              <a:lnSpc>
                <a:spcPct val="80000"/>
              </a:lnSpc>
              <a:spcAft>
                <a:spcPts val="0"/>
              </a:spcAft>
              <a:defRPr/>
            </a:pPr>
            <a:r>
              <a:rPr lang="en-US" altLang="en-US" sz="9600" dirty="0">
                <a:solidFill>
                  <a:schemeClr val="bg2"/>
                </a:solidFill>
              </a:rPr>
              <a:t>The complaint is assigned a case number and made part of the Commission’s docket of cases.</a:t>
            </a:r>
          </a:p>
          <a:p>
            <a:pPr eaLnBrk="1" fontAlgn="auto" hangingPunct="1">
              <a:lnSpc>
                <a:spcPct val="80000"/>
              </a:lnSpc>
              <a:spcAft>
                <a:spcPts val="0"/>
              </a:spcAft>
              <a:defRPr/>
            </a:pPr>
            <a:r>
              <a:rPr lang="en-US" altLang="en-US" sz="9600" dirty="0">
                <a:solidFill>
                  <a:schemeClr val="bg2"/>
                </a:solidFill>
              </a:rPr>
              <a:t>THE Commission STAFF REVIEWS THE COMPLAINT TO DETERMINE WHETHER IT STATES A PRIMA FACIE CASE (WHETHER THERE IS ENOUGH EVIDENCE TO ALLOW THE COMPLAINT TO GO FORWARD)</a:t>
            </a: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1839662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altLang="en-US" b="1" dirty="0">
                <a:solidFill>
                  <a:schemeClr val="bg1"/>
                </a:solidFill>
              </a:rPr>
              <a:t>Formal Complaints</a:t>
            </a: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normAutofit fontScale="32500" lnSpcReduction="20000"/>
          </a:bodyPr>
          <a:lstStyle/>
          <a:p>
            <a:pPr eaLnBrk="1" fontAlgn="auto" hangingPunct="1">
              <a:lnSpc>
                <a:spcPct val="100000"/>
              </a:lnSpc>
              <a:spcAft>
                <a:spcPts val="0"/>
              </a:spcAft>
              <a:defRPr/>
            </a:pPr>
            <a:r>
              <a:rPr lang="en-US" altLang="en-US" sz="9600" dirty="0">
                <a:solidFill>
                  <a:schemeClr val="bg2"/>
                </a:solidFill>
              </a:rPr>
              <a:t>IF THE COMPLAINT DOES NOT STATE A PRIMA FACIE CASE, THE COMPLAINING PARTY IS GIVEN AN OPPORTUNITY TO PROVIDE ADDITIONAL EVIDENCE. IF NO ADDITIONAL EVIDENCE IS PROVIDED, OR IF THE ADDITIONAL EVIDENCE IS INSUFFICIENT TO MAKE A PRIMA FACIE CASE, THE COMPLAINT IS DISMISSED.</a:t>
            </a:r>
          </a:p>
          <a:p>
            <a:pPr marL="0" indent="0" eaLnBrk="1" fontAlgn="auto" hangingPunct="1">
              <a:lnSpc>
                <a:spcPct val="100000"/>
              </a:lnSpc>
              <a:spcAft>
                <a:spcPts val="0"/>
              </a:spcAft>
              <a:buFont typeface="Arial" panose="020B0604020202020204" pitchFamily="34" charset="0"/>
              <a:buNone/>
              <a:defRPr/>
            </a:pPr>
            <a:endParaRPr lang="en-US" altLang="en-US" sz="9600" dirty="0">
              <a:solidFill>
                <a:schemeClr val="bg2"/>
              </a:solidFill>
            </a:endParaRPr>
          </a:p>
          <a:p>
            <a:pPr eaLnBrk="1" fontAlgn="auto" hangingPunct="1">
              <a:lnSpc>
                <a:spcPct val="100000"/>
              </a:lnSpc>
              <a:spcAft>
                <a:spcPts val="0"/>
              </a:spcAft>
              <a:defRPr/>
            </a:pPr>
            <a:r>
              <a:rPr lang="en-US" altLang="en-US" sz="9600" dirty="0">
                <a:solidFill>
                  <a:schemeClr val="bg2"/>
                </a:solidFill>
              </a:rPr>
              <a:t>IF A PRIMA FACIE CASE IS MADE BY THE COMPLAINTANT, THE Commission issues an Order to the utility to satisfy the complainant’s request or to file an answer to the complaint.</a:t>
            </a:r>
          </a:p>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23792085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altLang="en-US" b="1" dirty="0">
                <a:solidFill>
                  <a:schemeClr val="bg1"/>
                </a:solidFill>
              </a:rPr>
              <a:t>Formal Complaints</a:t>
            </a: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normAutofit fontScale="55000" lnSpcReduction="20000"/>
          </a:bodyPr>
          <a:lstStyle/>
          <a:p>
            <a:pPr eaLnBrk="1" fontAlgn="auto" hangingPunct="1">
              <a:spcAft>
                <a:spcPts val="0"/>
              </a:spcAft>
              <a:defRPr/>
            </a:pPr>
            <a:r>
              <a:rPr lang="en-US" altLang="en-US" sz="9600" dirty="0">
                <a:solidFill>
                  <a:schemeClr val="bg2"/>
                </a:solidFill>
              </a:rPr>
              <a:t>Utility and customer may negotiate a settlement to resolve the dispute.</a:t>
            </a:r>
          </a:p>
          <a:p>
            <a:pPr eaLnBrk="1" fontAlgn="auto" hangingPunct="1">
              <a:spcAft>
                <a:spcPts val="0"/>
              </a:spcAft>
              <a:defRPr/>
            </a:pPr>
            <a:endParaRPr lang="en-US" altLang="en-US" sz="9600" dirty="0">
              <a:solidFill>
                <a:schemeClr val="bg2"/>
              </a:solidFill>
            </a:endParaRPr>
          </a:p>
          <a:p>
            <a:pPr eaLnBrk="1" fontAlgn="auto" hangingPunct="1">
              <a:spcAft>
                <a:spcPts val="0"/>
              </a:spcAft>
              <a:defRPr/>
            </a:pPr>
            <a:r>
              <a:rPr lang="en-US" altLang="en-US" sz="9600" dirty="0">
                <a:solidFill>
                  <a:schemeClr val="bg2"/>
                </a:solidFill>
              </a:rPr>
              <a:t>Settlement Proposal must be submitted to the Commission for review and approval.</a:t>
            </a:r>
          </a:p>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7475365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altLang="en-US" b="1" dirty="0">
                <a:solidFill>
                  <a:schemeClr val="bg1"/>
                </a:solidFill>
              </a:rPr>
              <a:t>Formal Complaints</a:t>
            </a: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normAutofit fontScale="55000" lnSpcReduction="20000"/>
          </a:bodyPr>
          <a:lstStyle/>
          <a:p>
            <a:pPr eaLnBrk="1" fontAlgn="auto" hangingPunct="1">
              <a:spcAft>
                <a:spcPts val="0"/>
              </a:spcAft>
              <a:defRPr/>
            </a:pPr>
            <a:r>
              <a:rPr lang="en-US" altLang="en-US" sz="9600" dirty="0">
                <a:solidFill>
                  <a:schemeClr val="bg2"/>
                </a:solidFill>
              </a:rPr>
              <a:t>Without a Commission-approved Settlement, the commission holds a hearing at which the utility and complainant present their positions.</a:t>
            </a:r>
          </a:p>
          <a:p>
            <a:pPr eaLnBrk="1" fontAlgn="auto" hangingPunct="1">
              <a:spcAft>
                <a:spcPts val="0"/>
              </a:spcAft>
              <a:buFontTx/>
              <a:buNone/>
              <a:defRPr/>
            </a:pPr>
            <a:endParaRPr lang="en-US" altLang="en-US" sz="9600" dirty="0">
              <a:solidFill>
                <a:schemeClr val="bg2"/>
              </a:solidFill>
            </a:endParaRPr>
          </a:p>
          <a:p>
            <a:pPr eaLnBrk="1" fontAlgn="auto" hangingPunct="1">
              <a:spcAft>
                <a:spcPts val="0"/>
              </a:spcAft>
              <a:defRPr/>
            </a:pPr>
            <a:r>
              <a:rPr lang="en-US" altLang="en-US" sz="9600" dirty="0">
                <a:solidFill>
                  <a:schemeClr val="bg2"/>
                </a:solidFill>
              </a:rPr>
              <a:t>Commission issues an Order with its decision on the case.</a:t>
            </a:r>
          </a:p>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25371138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825624"/>
            <a:ext cx="10515600" cy="4530725"/>
          </a:xfrm>
        </p:spPr>
        <p:txBody>
          <a:bodyPr/>
          <a:lstStyle/>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pic>
        <p:nvPicPr>
          <p:cNvPr id="3" name="Picture 1" descr="KY Public Service Commission - Internet Explorer">
            <a:extLst>
              <a:ext uri="{FF2B5EF4-FFF2-40B4-BE49-F238E27FC236}">
                <a16:creationId xmlns:a16="http://schemas.microsoft.com/office/drawing/2014/main" id="{780CD980-3D0F-0D8A-E102-65B34E025D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750" y="136525"/>
            <a:ext cx="11017541" cy="662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62197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a:effectLst/>
        </p:spPr>
        <p:txBody>
          <a:bodyPr/>
          <a:lstStyle/>
          <a:p>
            <a:pPr algn="ctr"/>
            <a:r>
              <a:rPr lang="en-US" sz="4400" b="1" u="sng" dirty="0">
                <a:solidFill>
                  <a:schemeClr val="bg1"/>
                </a:solidFill>
                <a:effectLst>
                  <a:outerShdw blurRad="38100" dist="38100" dir="2700000" algn="tl">
                    <a:srgbClr val="000000"/>
                  </a:outerShdw>
                </a:effectLst>
                <a:latin typeface="Garamond" pitchFamily="18" charset="0"/>
              </a:rPr>
              <a:t>FINAL  POINTS</a:t>
            </a:r>
            <a:endParaRPr lang="en-US" dirty="0">
              <a:solidFill>
                <a:schemeClr val="bg1"/>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416049"/>
            <a:ext cx="10515600" cy="4530725"/>
          </a:xfrm>
          <a:effectLst>
            <a:glow rad="127000">
              <a:schemeClr val="accent1"/>
            </a:glow>
            <a:outerShdw blurRad="50800" dist="50800" dir="5400000" algn="ctr" rotWithShape="0">
              <a:schemeClr val="accent1">
                <a:lumMod val="40000"/>
                <a:lumOff val="60000"/>
              </a:schemeClr>
            </a:outerShdw>
          </a:effectLst>
        </p:spPr>
        <p:txBody>
          <a:bodyPr>
            <a:normAutofit fontScale="77500" lnSpcReduction="20000"/>
          </a:bodyPr>
          <a:lstStyle/>
          <a:p>
            <a:pPr marL="0" indent="0" algn="ctr">
              <a:buNone/>
            </a:pPr>
            <a:r>
              <a:rPr lang="en-US" sz="9600" b="1" dirty="0">
                <a:solidFill>
                  <a:schemeClr val="bg2"/>
                </a:solidFill>
                <a:effectLst>
                  <a:outerShdw blurRad="38100" dist="38100" dir="2700000" algn="tl">
                    <a:srgbClr val="000000">
                      <a:alpha val="43137"/>
                    </a:srgbClr>
                  </a:outerShdw>
                </a:effectLst>
                <a:latin typeface="Aptos Black" panose="020F0502020204030204" pitchFamily="34" charset="0"/>
              </a:rPr>
              <a:t>The best advice to take from these seminars is to </a:t>
            </a:r>
            <a:r>
              <a:rPr lang="en-US" sz="9600" b="1" u="sng" dirty="0">
                <a:solidFill>
                  <a:schemeClr val="bg2"/>
                </a:solidFill>
                <a:effectLst>
                  <a:outerShdw blurRad="38100" dist="38100" dir="2700000" algn="tl">
                    <a:srgbClr val="000000">
                      <a:alpha val="43137"/>
                    </a:srgbClr>
                  </a:outerShdw>
                </a:effectLst>
                <a:latin typeface="Aptos Black" panose="020F0502020204030204" pitchFamily="34" charset="0"/>
              </a:rPr>
              <a:t>always</a:t>
            </a:r>
            <a:r>
              <a:rPr lang="en-US" sz="9600" b="1" dirty="0">
                <a:solidFill>
                  <a:schemeClr val="bg2"/>
                </a:solidFill>
                <a:effectLst>
                  <a:outerShdw blurRad="38100" dist="38100" dir="2700000" algn="tl">
                    <a:srgbClr val="000000">
                      <a:alpha val="43137"/>
                    </a:srgbClr>
                  </a:outerShdw>
                </a:effectLst>
                <a:latin typeface="Aptos Black" panose="020F0502020204030204" pitchFamily="34" charset="0"/>
              </a:rPr>
              <a:t> call the PSC when you have questions.</a:t>
            </a:r>
          </a:p>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35196927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sz="4400" b="1" dirty="0">
                <a:solidFill>
                  <a:schemeClr val="bg2"/>
                </a:solidFill>
                <a:effectLst>
                  <a:outerShdw blurRad="38100" dist="38100" dir="2700000" algn="tl">
                    <a:srgbClr val="000000"/>
                  </a:outerShdw>
                </a:effectLst>
                <a:latin typeface="+mn-lt"/>
              </a:rPr>
              <a:t>CONSUMER SERVICES</a:t>
            </a:r>
            <a:endParaRPr lang="en-US" dirty="0">
              <a:solidFill>
                <a:schemeClr val="bg2"/>
              </a:solidFill>
            </a:endParaRPr>
          </a:p>
        </p:txBody>
      </p:sp>
      <p:sp>
        <p:nvSpPr>
          <p:cNvPr id="6" name="Content Placeholder 5">
            <a:extLst>
              <a:ext uri="{FF2B5EF4-FFF2-40B4-BE49-F238E27FC236}">
                <a16:creationId xmlns:a16="http://schemas.microsoft.com/office/drawing/2014/main" id="{84B617E6-C87D-CE50-EFB5-642275126B58}"/>
              </a:ext>
            </a:extLst>
          </p:cNvPr>
          <p:cNvSpPr>
            <a:spLocks noGrp="1"/>
          </p:cNvSpPr>
          <p:nvPr>
            <p:ph idx="1"/>
          </p:nvPr>
        </p:nvSpPr>
        <p:spPr>
          <a:xfrm>
            <a:off x="838200" y="1511299"/>
            <a:ext cx="10515600" cy="4530725"/>
          </a:xfrm>
        </p:spPr>
        <p:txBody>
          <a:bodyPr>
            <a:normAutofit fontScale="25000" lnSpcReduction="20000"/>
          </a:bodyPr>
          <a:lstStyle/>
          <a:p>
            <a:pPr marL="0" indent="0" algn="ctr">
              <a:buNone/>
            </a:pP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spcBef>
                <a:spcPct val="50000"/>
              </a:spcBef>
              <a:buFontTx/>
              <a:buNone/>
              <a:defRPr/>
            </a:pPr>
            <a:r>
              <a:rPr lang="en-US" altLang="en-US" sz="9600" b="1" dirty="0">
                <a:solidFill>
                  <a:schemeClr val="bg2"/>
                </a:solidFill>
                <a:latin typeface="+mn-lt"/>
              </a:rPr>
              <a:t>1-800-PSC-INFO</a:t>
            </a:r>
          </a:p>
          <a:p>
            <a:pPr algn="ctr">
              <a:spcBef>
                <a:spcPct val="50000"/>
              </a:spcBef>
              <a:buFontTx/>
              <a:buNone/>
              <a:defRPr/>
            </a:pPr>
            <a:r>
              <a:rPr lang="en-US" altLang="en-US" sz="9600" b="1" dirty="0">
                <a:solidFill>
                  <a:schemeClr val="bg2"/>
                </a:solidFill>
                <a:latin typeface="+mn-lt"/>
              </a:rPr>
              <a:t>(1-800-772-4636)</a:t>
            </a:r>
          </a:p>
          <a:p>
            <a:pPr algn="ctr">
              <a:lnSpc>
                <a:spcPct val="30000"/>
              </a:lnSpc>
              <a:spcBef>
                <a:spcPct val="50000"/>
              </a:spcBef>
              <a:buFontTx/>
              <a:buNone/>
              <a:defRPr/>
            </a:pPr>
            <a:endParaRPr lang="en-US" altLang="en-US" sz="9600" b="1" dirty="0">
              <a:solidFill>
                <a:schemeClr val="bg2"/>
              </a:solidFill>
              <a:latin typeface="+mn-lt"/>
            </a:endParaRPr>
          </a:p>
          <a:p>
            <a:pPr algn="ctr">
              <a:lnSpc>
                <a:spcPct val="30000"/>
              </a:lnSpc>
              <a:spcBef>
                <a:spcPct val="50000"/>
              </a:spcBef>
              <a:buFontTx/>
              <a:buNone/>
              <a:defRPr/>
            </a:pPr>
            <a:r>
              <a:rPr lang="en-US" altLang="en-US" sz="9600" b="1" dirty="0">
                <a:solidFill>
                  <a:schemeClr val="bg2"/>
                </a:solidFill>
                <a:latin typeface="+mn-lt"/>
              </a:rPr>
              <a:t>211 Sower Boulevard</a:t>
            </a:r>
          </a:p>
          <a:p>
            <a:pPr algn="ctr">
              <a:lnSpc>
                <a:spcPct val="30000"/>
              </a:lnSpc>
              <a:spcBef>
                <a:spcPct val="50000"/>
              </a:spcBef>
              <a:buFontTx/>
              <a:buNone/>
              <a:defRPr/>
            </a:pPr>
            <a:r>
              <a:rPr lang="en-US" altLang="en-US" sz="9600" b="1" dirty="0">
                <a:solidFill>
                  <a:schemeClr val="bg2"/>
                </a:solidFill>
                <a:latin typeface="+mn-lt"/>
              </a:rPr>
              <a:t>Frankfort, KY  40601</a:t>
            </a:r>
          </a:p>
          <a:p>
            <a:pPr algn="ctr">
              <a:lnSpc>
                <a:spcPct val="0"/>
              </a:lnSpc>
              <a:spcBef>
                <a:spcPct val="50000"/>
              </a:spcBef>
              <a:buFontTx/>
              <a:buNone/>
              <a:defRPr/>
            </a:pPr>
            <a:endParaRPr lang="en-US" altLang="en-US" sz="9600" b="1" dirty="0">
              <a:solidFill>
                <a:schemeClr val="bg2"/>
              </a:solidFill>
              <a:latin typeface="+mn-lt"/>
            </a:endParaRPr>
          </a:p>
          <a:p>
            <a:pPr algn="ctr">
              <a:spcBef>
                <a:spcPct val="50000"/>
              </a:spcBef>
              <a:buFontTx/>
              <a:buNone/>
              <a:defRPr/>
            </a:pPr>
            <a:r>
              <a:rPr lang="en-US" altLang="en-US" sz="9600" b="1" dirty="0">
                <a:solidFill>
                  <a:schemeClr val="bg2"/>
                </a:solidFill>
                <a:latin typeface="+mn-lt"/>
              </a:rPr>
              <a:t>http://psc.ky.gov</a:t>
            </a:r>
          </a:p>
          <a:p>
            <a:pPr algn="ctr">
              <a:spcBef>
                <a:spcPct val="50000"/>
              </a:spcBef>
              <a:buFontTx/>
              <a:buNone/>
              <a:defRPr/>
            </a:pPr>
            <a:r>
              <a:rPr lang="en-US" altLang="en-US" sz="9600" b="1" dirty="0">
                <a:solidFill>
                  <a:schemeClr val="bg2"/>
                </a:solidFill>
                <a:latin typeface="+mn-lt"/>
              </a:rPr>
              <a:t>psc.consumer.inquiries@ky.gov</a:t>
            </a:r>
          </a:p>
          <a:p>
            <a:pPr algn="ctr">
              <a:spcBef>
                <a:spcPct val="50000"/>
              </a:spcBef>
              <a:buFontTx/>
              <a:buNone/>
              <a:defRPr/>
            </a:pPr>
            <a:r>
              <a:rPr lang="en-US" altLang="en-US" sz="9600" b="1" dirty="0">
                <a:latin typeface="+mn-lt"/>
                <a:hlinkClick r:id="rId3"/>
              </a:rPr>
              <a:t>psc.info@ky.gov</a:t>
            </a:r>
            <a:endParaRPr lang="en-US" altLang="en-US" sz="9600" b="1" dirty="0">
              <a:latin typeface="+mn-lt"/>
            </a:endParaRPr>
          </a:p>
          <a:p>
            <a:pPr algn="ctr">
              <a:spcBef>
                <a:spcPct val="50000"/>
              </a:spcBef>
              <a:buFontTx/>
              <a:buNone/>
              <a:defRPr/>
            </a:pPr>
            <a:r>
              <a:rPr lang="en-US" altLang="en-US" sz="9600" b="1" dirty="0">
                <a:solidFill>
                  <a:schemeClr val="bg2"/>
                </a:solidFill>
                <a:latin typeface="+mn-lt"/>
              </a:rPr>
              <a:t>Reports: psc.ky.gov/Home/Consumer_Intra</a:t>
            </a:r>
          </a:p>
          <a:p>
            <a:pPr marL="0" indent="0" algn="ctr">
              <a:buNone/>
            </a:pP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endParaRPr lang="en-US" dirty="0"/>
          </a:p>
        </p:txBody>
      </p:sp>
    </p:spTree>
    <p:extLst>
      <p:ext uri="{BB962C8B-B14F-4D97-AF65-F5344CB8AC3E}">
        <p14:creationId xmlns:p14="http://schemas.microsoft.com/office/powerpoint/2010/main" val="804920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eca8ea7-4903-4a3e-8d4a-23e7d2dbc49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BA1F3A0B01DF84E9141F1E82DA7646C" ma:contentTypeVersion="9" ma:contentTypeDescription="Create a new document." ma:contentTypeScope="" ma:versionID="85924a1609a7758759edcd361a750b16">
  <xsd:schema xmlns:xsd="http://www.w3.org/2001/XMLSchema" xmlns:xs="http://www.w3.org/2001/XMLSchema" xmlns:p="http://schemas.microsoft.com/office/2006/metadata/properties" xmlns:ns3="0eca8ea7-4903-4a3e-8d4a-23e7d2dbc49a" xmlns:ns4="be95d62a-aa6c-4eb2-8c62-d89eb46d5878" targetNamespace="http://schemas.microsoft.com/office/2006/metadata/properties" ma:root="true" ma:fieldsID="68dbfbe125ff377b069aa0c722db0e99" ns3:_="" ns4:_="">
    <xsd:import namespace="0eca8ea7-4903-4a3e-8d4a-23e7d2dbc49a"/>
    <xsd:import namespace="be95d62a-aa6c-4eb2-8c62-d89eb46d5878"/>
    <xsd:element name="properties">
      <xsd:complexType>
        <xsd:sequence>
          <xsd:element name="documentManagement">
            <xsd:complexType>
              <xsd:all>
                <xsd:element ref="ns3:MediaServiceMetadata" minOccurs="0"/>
                <xsd:element ref="ns3:MediaServiceFastMetadata" minOccurs="0"/>
                <xsd:element ref="ns3:MediaServiceAutoTags" minOccurs="0"/>
                <xsd:element ref="ns3:_activity" minOccurs="0"/>
                <xsd:element ref="ns4:SharedWithUsers" minOccurs="0"/>
                <xsd:element ref="ns4:SharedWithDetails" minOccurs="0"/>
                <xsd:element ref="ns4:SharingHintHash"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ca8ea7-4903-4a3e-8d4a-23e7d2dbc4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95d62a-aa6c-4eb2-8c62-d89eb46d587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3F7270-9D52-49F4-A3DB-D18CAC76CCA4}">
  <ds:schemaRefs>
    <ds:schemaRef ds:uri="http://schemas.microsoft.com/office/2006/metadata/properties"/>
    <ds:schemaRef ds:uri="be95d62a-aa6c-4eb2-8c62-d89eb46d5878"/>
    <ds:schemaRef ds:uri="http://schemas.openxmlformats.org/package/2006/metadata/core-properties"/>
    <ds:schemaRef ds:uri="http://purl.org/dc/terms/"/>
    <ds:schemaRef ds:uri="http://purl.org/dc/dcmitype/"/>
    <ds:schemaRef ds:uri="http://schemas.microsoft.com/office/2006/documentManagement/types"/>
    <ds:schemaRef ds:uri="http://www.w3.org/XML/1998/namespace"/>
    <ds:schemaRef ds:uri="http://schemas.microsoft.com/office/infopath/2007/PartnerControls"/>
    <ds:schemaRef ds:uri="0eca8ea7-4903-4a3e-8d4a-23e7d2dbc49a"/>
    <ds:schemaRef ds:uri="http://purl.org/dc/elements/1.1/"/>
  </ds:schemaRefs>
</ds:datastoreItem>
</file>

<file path=customXml/itemProps2.xml><?xml version="1.0" encoding="utf-8"?>
<ds:datastoreItem xmlns:ds="http://schemas.openxmlformats.org/officeDocument/2006/customXml" ds:itemID="{25E32DD0-CA97-48CA-B9AA-214CD1F5A7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ca8ea7-4903-4a3e-8d4a-23e7d2dbc49a"/>
    <ds:schemaRef ds:uri="be95d62a-aa6c-4eb2-8c62-d89eb46d58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4DEB24-6DF6-4DD1-B229-768B3226E9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717</TotalTime>
  <Words>2346</Words>
  <Application>Microsoft Office PowerPoint</Application>
  <PresentationFormat>Widescreen</PresentationFormat>
  <Paragraphs>312</Paragraphs>
  <Slides>51</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64" baseType="lpstr">
      <vt:lpstr>Aptos</vt:lpstr>
      <vt:lpstr>Aptos Black</vt:lpstr>
      <vt:lpstr>Arial</vt:lpstr>
      <vt:lpstr>Boucherie Block</vt:lpstr>
      <vt:lpstr>Calibri</vt:lpstr>
      <vt:lpstr>Calibri Light</vt:lpstr>
      <vt:lpstr>Comic Sans MS</vt:lpstr>
      <vt:lpstr>Garamond</vt:lpstr>
      <vt:lpstr>Gill Sans MT</vt:lpstr>
      <vt:lpstr>Trade Gothic Inline</vt:lpstr>
      <vt:lpstr>Wingdings</vt:lpstr>
      <vt:lpstr>Office Theme</vt:lpstr>
      <vt:lpstr>Clip</vt:lpstr>
      <vt:lpstr>PowerPoint Presentation</vt:lpstr>
      <vt:lpstr>THE Customer Bill of Rights </vt:lpstr>
      <vt:lpstr>Customer Bill of Rights</vt:lpstr>
      <vt:lpstr>Customer Bill of Rights</vt:lpstr>
      <vt:lpstr>TARIFFS</vt:lpstr>
      <vt:lpstr>TARIFFS  –  WHAT  IS  A  TARIFF?</vt:lpstr>
      <vt:lpstr>TARIFFS  –  PURPOSE</vt:lpstr>
      <vt:lpstr>TARIFFS  –  EFFECT</vt:lpstr>
      <vt:lpstr>TARIFFS  –  SUMMARY</vt:lpstr>
      <vt:lpstr>TARIFFS  –  REMINDERS</vt:lpstr>
      <vt:lpstr>PowerPoint Presentation</vt:lpstr>
      <vt:lpstr>DEPOSITS  –  TARIFF REQUIREMENTS</vt:lpstr>
      <vt:lpstr>DEPOSITS  –  MAXIMUM  AMOUNTS</vt:lpstr>
      <vt:lpstr>DISCONNECTION/ TERMINATION OF SERVICE</vt:lpstr>
      <vt:lpstr>CUSTOMER REQUESTED TERMINATION OF SERVICE</vt:lpstr>
      <vt:lpstr>Termination of Utility Service</vt:lpstr>
      <vt:lpstr>Termination of Utility Service</vt:lpstr>
      <vt:lpstr>LEAK ADJUSTMENT POLICY</vt:lpstr>
      <vt:lpstr>LEAK  ADJUSTMENTS</vt:lpstr>
      <vt:lpstr>LEAK  ADJUSTMENTS</vt:lpstr>
      <vt:lpstr>LEAK  ADJUSTMENTS</vt:lpstr>
      <vt:lpstr>MONITORING CUSTOMER USAGE</vt:lpstr>
      <vt:lpstr>MONITORING  USAGE</vt:lpstr>
      <vt:lpstr>MONITORING  USAGE</vt:lpstr>
      <vt:lpstr>  BILL ADJUSTMENTS</vt:lpstr>
      <vt:lpstr>807 KAR 5:006 General Rules Section 11 Bill Adjustment for Water Utilities</vt:lpstr>
      <vt:lpstr>CONSUMER RELATIONS</vt:lpstr>
      <vt:lpstr>Customer sERVICE</vt:lpstr>
      <vt:lpstr>Customer sERVICE</vt:lpstr>
      <vt:lpstr>WHEN A CUSTOMER CALLS</vt:lpstr>
      <vt:lpstr>WHAT TO TELL A CUSTOMER</vt:lpstr>
      <vt:lpstr>IF A CUSTOMER CONTACTS THE PSC</vt:lpstr>
      <vt:lpstr>SAMPLE BILLING AND PAYMENT HISTORY </vt:lpstr>
      <vt:lpstr>PSC CONSUMER SERVICES PSC COMPLAINT PROCESS</vt:lpstr>
      <vt:lpstr>Consumer Services</vt:lpstr>
      <vt:lpstr>Consumer Services</vt:lpstr>
      <vt:lpstr>Complaint Activity</vt:lpstr>
      <vt:lpstr>Water Utility Complaints</vt:lpstr>
      <vt:lpstr>Water Utility Complaints 2025</vt:lpstr>
      <vt:lpstr>TOP 5 COMPLAINT REASONS</vt:lpstr>
      <vt:lpstr>TOOLS</vt:lpstr>
      <vt:lpstr>Informal Complaints</vt:lpstr>
      <vt:lpstr>COMPLAINT PROCESS</vt:lpstr>
      <vt:lpstr>Formal Complaints</vt:lpstr>
      <vt:lpstr>Formal Complaints</vt:lpstr>
      <vt:lpstr>Formal Complaints</vt:lpstr>
      <vt:lpstr>Formal Complaints</vt:lpstr>
      <vt:lpstr>Formal Complaints</vt:lpstr>
      <vt:lpstr>PowerPoint Presentation</vt:lpstr>
      <vt:lpstr>FINAL  POINTS</vt:lpstr>
      <vt:lpstr>CONSUMER SERVICES</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Warrington, Thomas (PSC)</dc:creator>
  <cp:lastModifiedBy>Pragallapati, Mounica (PSC)</cp:lastModifiedBy>
  <cp:revision>31</cp:revision>
  <cp:lastPrinted>2026-04-30T12:38:48Z</cp:lastPrinted>
  <dcterms:created xsi:type="dcterms:W3CDTF">2023-03-23T13:49:26Z</dcterms:created>
  <dcterms:modified xsi:type="dcterms:W3CDTF">2026-10-12T14:39:03Z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0x0101000BA1F3A0B01DF84E9141F1E82DA7646C</vt:lpwstr>
  </property>
</Properties>
</file>